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0" r:id="rId2"/>
    <p:sldId id="262" r:id="rId3"/>
    <p:sldId id="263" r:id="rId4"/>
    <p:sldId id="265" r:id="rId5"/>
    <p:sldId id="264" r:id="rId6"/>
    <p:sldId id="285" r:id="rId7"/>
    <p:sldId id="267" r:id="rId8"/>
    <p:sldId id="268" r:id="rId9"/>
    <p:sldId id="260" r:id="rId10"/>
    <p:sldId id="270" r:id="rId11"/>
    <p:sldId id="271" r:id="rId12"/>
    <p:sldId id="279" r:id="rId13"/>
    <p:sldId id="276" r:id="rId14"/>
    <p:sldId id="272" r:id="rId15"/>
    <p:sldId id="273" r:id="rId16"/>
    <p:sldId id="274" r:id="rId17"/>
    <p:sldId id="278" r:id="rId18"/>
    <p:sldId id="282" r:id="rId19"/>
    <p:sldId id="284" r:id="rId20"/>
    <p:sldId id="283" r:id="rId21"/>
    <p:sldId id="277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23" autoAdjust="0"/>
  </p:normalViewPr>
  <p:slideViewPr>
    <p:cSldViewPr>
      <p:cViewPr varScale="1">
        <p:scale>
          <a:sx n="85" d="100"/>
          <a:sy n="85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F7B357-A02C-4561-9CC9-B7FCAFB1EFC0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40CD73D-F263-4F93-B4A1-003620A30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Yukawa Interaction </a:t>
            </a:r>
            <a:r>
              <a:rPr lang="en-US" dirty="0" err="1" smtClean="0"/>
              <a:t>explicity</a:t>
            </a:r>
            <a:r>
              <a:rPr lang="en-US" dirty="0" smtClean="0"/>
              <a:t> breaks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D73D-F263-4F93-B4A1-003620A305B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>
                <a:sym typeface="Symbol"/>
              </a:rPr>
              <a:t>series of higher dimensional operators in terms of Standard Model fields suppressed by powers of . In case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D73D-F263-4F93-B4A1-003620A305B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Plot: Blue points</a:t>
            </a:r>
            <a:r>
              <a:rPr lang="en-US" baseline="0" dirty="0" smtClean="0"/>
              <a:t> do not satisfy existing B physics constraints (b-&gt;</a:t>
            </a:r>
            <a:r>
              <a:rPr lang="en-US" baseline="0" dirty="0" err="1" smtClean="0"/>
              <a:t>sgamma</a:t>
            </a:r>
            <a:r>
              <a:rPr lang="en-US" baseline="0" dirty="0" smtClean="0"/>
              <a:t>). Black points satisfy these constraints. With MFV MSSM large</a:t>
            </a:r>
          </a:p>
          <a:p>
            <a:r>
              <a:rPr lang="en-US" baseline="0" dirty="0" smtClean="0"/>
              <a:t>NP contributions are only expected for </a:t>
            </a:r>
            <a:r>
              <a:rPr lang="en-US" baseline="0" dirty="0" err="1" smtClean="0"/>
              <a:t>DeltaB</a:t>
            </a:r>
            <a:r>
              <a:rPr lang="en-US" baseline="0" dirty="0" smtClean="0"/>
              <a:t>=1 processes.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Hinweis</a:t>
            </a:r>
            <a:r>
              <a:rPr lang="en-US" dirty="0" smtClean="0"/>
              <a:t>:</a:t>
            </a:r>
            <a:r>
              <a:rPr lang="en-US" baseline="0" dirty="0" smtClean="0"/>
              <a:t> Es </a:t>
            </a:r>
            <a:r>
              <a:rPr lang="en-US" baseline="0" dirty="0" err="1" smtClean="0"/>
              <a:t>gibt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inzwischen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Verallgemeinerungen</a:t>
            </a:r>
            <a:r>
              <a:rPr lang="en-US" baseline="0" dirty="0" smtClean="0"/>
              <a:t> von MFV, die Flavor-</a:t>
            </a:r>
            <a:r>
              <a:rPr lang="en-US" baseline="0" dirty="0" err="1" smtClean="0"/>
              <a:t>diagonale</a:t>
            </a:r>
            <a:r>
              <a:rPr lang="en-US" baseline="0" dirty="0" smtClean="0"/>
              <a:t> CP-</a:t>
            </a:r>
            <a:r>
              <a:rPr lang="en-US" baseline="0" dirty="0" err="1" smtClean="0"/>
              <a:t>Phasen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haben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damit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Phasen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arg</a:t>
            </a:r>
            <a:r>
              <a:rPr lang="en-US" baseline="0" dirty="0" smtClean="0"/>
              <a:t>(Bs) </a:t>
            </a:r>
            <a:r>
              <a:rPr lang="en-US" baseline="0" dirty="0" err="1" smtClean="0"/>
              <a:t>induzieren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koennen</a:t>
            </a:r>
            <a:r>
              <a:rPr lang="en-US" baseline="0" dirty="0" smtClean="0"/>
              <a:t>. In den “Standard MFV” 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aber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</a:t>
            </a:r>
            <a:r>
              <a:rPr lang="en-US" baseline="0" dirty="0" smtClean="0"/>
              <a:t> Fall.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D73D-F263-4F93-B4A1-003620A305B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D73D-F263-4F93-B4A1-003620A305B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E476A-CD99-4624-8E12-FABC937DEB7A}" type="slidenum">
              <a:rPr lang="en-US"/>
              <a:pPr/>
              <a:t>13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SM the decay K*-&gt;mm proceeds only via loop processes. It is common to write the effective Hamiltonian in a model independent way using operator product expansion. The Wilson coefficients describe the short range physics. All observables can be expressed in terms of these coefficients.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D73D-F263-4F93-B4A1-003620A305B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MSSM</a:t>
            </a:r>
            <a:r>
              <a:rPr lang="en-US" baseline="0" dirty="0" smtClean="0"/>
              <a:t> </a:t>
            </a:r>
            <a:r>
              <a:rPr lang="en-US" dirty="0" smtClean="0"/>
              <a:t>models are </a:t>
            </a:r>
            <a:r>
              <a:rPr lang="en-US" dirty="0" err="1" smtClean="0"/>
              <a:t>analysed</a:t>
            </a:r>
            <a:r>
              <a:rPr lang="en-US" dirty="0" smtClean="0"/>
              <a:t>  by fitting them to the electroweak precision data. Shown are</a:t>
            </a:r>
            <a:r>
              <a:rPr lang="en-US" baseline="0" dirty="0" smtClean="0"/>
              <a:t> the CL in </a:t>
            </a:r>
            <a:r>
              <a:rPr lang="en-US" baseline="0" dirty="0" err="1" smtClean="0"/>
              <a:t>tha</a:t>
            </a:r>
            <a:r>
              <a:rPr lang="en-US" baseline="0" dirty="0" smtClean="0"/>
              <a:t> tan\beta Br() plane.</a:t>
            </a:r>
          </a:p>
          <a:p>
            <a:r>
              <a:rPr lang="en-US" baseline="0" dirty="0" smtClean="0"/>
              <a:t>While the CMSSM currently predicts BR close to the SM value, the model with non-universal Higgs Mass predicts a significant deviation of the BR. Shown are 68% and 95% CL contours.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D73D-F263-4F93-B4A1-003620A305B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D73D-F263-4F93-B4A1-003620A305B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879475"/>
            <a:ext cx="7772400" cy="1470025"/>
          </a:xfrm>
          <a:ln w="44450">
            <a:solidFill>
              <a:srgbClr val="0000FF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853E05-B59C-4805-A3DD-E933CE3AA5E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-9525"/>
            <a:ext cx="2112962" cy="6135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9525"/>
            <a:ext cx="6189663" cy="61356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D15D0F-DA03-4D84-A85A-73C595176C2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7651AC-FEDD-4DE7-84B4-9A2818EA914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4DC8A8-E16E-4EF5-A994-107590F5A2A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F3A7DD-0365-4986-B15A-9264F982B7A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169BA9-F62B-465A-926B-E5F0BCA9425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ADA104-E1E2-497D-AD90-D044612ED98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3F608E-B8ED-4155-9678-BAD9D1265F34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54AAF2-1D97-454F-A666-1528F527F21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EFD51-0C09-405B-A318-EEBA68B03F6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 userDrawn="1"/>
        </p:nvSpPr>
        <p:spPr bwMode="auto">
          <a:xfrm>
            <a:off x="1308100" y="701675"/>
            <a:ext cx="7835900" cy="603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7175" y="-9525"/>
            <a:ext cx="73850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kdlskdslkdlskdlksdl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2925" y="653415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CC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A298A5AE-C368-4C61-947B-AB8DCB4584BA}" type="slidenum">
              <a:rPr lang="de-DE"/>
              <a:pPr fontAlgn="base">
                <a:spcAft>
                  <a:spcPct val="0"/>
                </a:spcAft>
              </a:pPr>
              <a:t>‹#›</a:t>
            </a:fld>
            <a:endParaRPr lang="de-DE"/>
          </a:p>
        </p:txBody>
      </p:sp>
      <p:pic>
        <p:nvPicPr>
          <p:cNvPr id="6" name="Picture 5" descr="PhysicsAtTerascaleLogo.gif"/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rcRect b="13031"/>
          <a:stretch>
            <a:fillRect/>
          </a:stretch>
        </p:blipFill>
        <p:spPr>
          <a:xfrm>
            <a:off x="90488" y="47075"/>
            <a:ext cx="1128712" cy="9816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8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52500" y="914400"/>
            <a:ext cx="7200900" cy="1828800"/>
          </a:xfrm>
        </p:spPr>
        <p:txBody>
          <a:bodyPr/>
          <a:lstStyle/>
          <a:p>
            <a:pPr algn="r"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534150"/>
            <a:ext cx="2133600" cy="279400"/>
          </a:xfrm>
        </p:spPr>
        <p:txBody>
          <a:bodyPr/>
          <a:lstStyle/>
          <a:p>
            <a:fld id="{CDADA104-E1E2-497D-AD90-D044612ED985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95425" y="3090366"/>
            <a:ext cx="6010275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>
                <a:solidFill>
                  <a:srgbClr val="0000FF"/>
                </a:solidFill>
              </a:rPr>
              <a:t>Ulrich </a:t>
            </a:r>
            <a:r>
              <a:rPr lang="en-US" b="1" i="1" dirty="0" err="1">
                <a:solidFill>
                  <a:srgbClr val="0000FF"/>
                </a:solidFill>
              </a:rPr>
              <a:t>Uwer</a:t>
            </a:r>
            <a:r>
              <a:rPr lang="en-US" b="1" i="1" dirty="0">
                <a:solidFill>
                  <a:srgbClr val="0000FF"/>
                </a:solidFill>
              </a:rPr>
              <a:t>   </a:t>
            </a:r>
            <a:endParaRPr lang="en-US" b="1" i="1" dirty="0" smtClean="0">
              <a:solidFill>
                <a:srgbClr val="0000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b="1" i="1" dirty="0" smtClean="0">
                <a:solidFill>
                  <a:srgbClr val="0000FF"/>
                </a:solidFill>
              </a:rPr>
              <a:t>Heidelberg University</a:t>
            </a:r>
          </a:p>
          <a:p>
            <a:pPr algn="ctr">
              <a:lnSpc>
                <a:spcPct val="150000"/>
              </a:lnSpc>
            </a:pPr>
            <a:endParaRPr lang="en-US" b="1" i="1" dirty="0" smtClean="0">
              <a:solidFill>
                <a:srgbClr val="0000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Hamburg, November 2009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" name="Picture 7" descr="PhysicsAtTerascaleLogo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rcRect b="13031"/>
          <a:stretch>
            <a:fillRect/>
          </a:stretch>
        </p:blipFill>
        <p:spPr>
          <a:xfrm>
            <a:off x="978328" y="999575"/>
            <a:ext cx="1917272" cy="1667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50539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</a:rPr>
              <a:t>Disclaimer:</a:t>
            </a:r>
            <a:r>
              <a:rPr lang="en-US" sz="2000" dirty="0" smtClean="0">
                <a:solidFill>
                  <a:srgbClr val="0000FF"/>
                </a:solidFill>
              </a:rPr>
              <a:t>    	Subject of this talk is B-Physics at </a:t>
            </a:r>
            <a:r>
              <a:rPr lang="en-US" sz="2000" dirty="0" smtClean="0">
                <a:solidFill>
                  <a:srgbClr val="0000FF"/>
                </a:solidFill>
              </a:rPr>
              <a:t>LHC (b).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5100" y="1091625"/>
            <a:ext cx="5524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Probing </a:t>
            </a:r>
            <a:r>
              <a:rPr lang="en-US" sz="3200" b="1" dirty="0" err="1" smtClean="0">
                <a:solidFill>
                  <a:srgbClr val="0000FF"/>
                </a:solidFill>
              </a:rPr>
              <a:t>TeV</a:t>
            </a:r>
            <a:r>
              <a:rPr lang="en-US" sz="3200" b="1" dirty="0" smtClean="0">
                <a:solidFill>
                  <a:srgbClr val="0000FF"/>
                </a:solidFill>
              </a:rPr>
              <a:t>-Scale Physics 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1828800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with Heavy Flavors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Status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4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87" y="1143000"/>
            <a:ext cx="4224338" cy="3933825"/>
          </a:xfrm>
          <a:prstGeom prst="rect">
            <a:avLst/>
          </a:prstGeom>
          <a:noFill/>
        </p:spPr>
      </p:pic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3263900" y="1028700"/>
            <a:ext cx="119062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i="1"/>
              <a:t>EPS 2009</a:t>
            </a:r>
          </a:p>
        </p:txBody>
      </p:sp>
      <p:pic>
        <p:nvPicPr>
          <p:cNvPr id="7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987" y="1198563"/>
            <a:ext cx="4265613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914400" y="3930650"/>
            <a:ext cx="26981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600" dirty="0" smtClean="0"/>
              <a:t># B</a:t>
            </a:r>
            <a:r>
              <a:rPr lang="en-GB" sz="1600" baseline="-25000" dirty="0" smtClean="0"/>
              <a:t>s</a:t>
            </a:r>
            <a:r>
              <a:rPr lang="en-GB" sz="1600" dirty="0" smtClean="0"/>
              <a:t> (CDF) ~ 3200 (2.8 fb</a:t>
            </a:r>
            <a:r>
              <a:rPr lang="en-GB" sz="1600" baseline="30000" dirty="0" smtClean="0"/>
              <a:t>-1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066800" y="5372100"/>
            <a:ext cx="2714625" cy="914400"/>
            <a:chOff x="3788" y="2840"/>
            <a:chExt cx="1768" cy="543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3788" y="2885"/>
              <a:ext cx="816" cy="454"/>
              <a:chOff x="3833" y="2931"/>
              <a:chExt cx="816" cy="454"/>
            </a:xfrm>
          </p:grpSpPr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>
                <a:off x="3833" y="2931"/>
                <a:ext cx="816" cy="0"/>
              </a:xfrm>
              <a:prstGeom prst="line">
                <a:avLst/>
              </a:prstGeom>
              <a:noFill/>
              <a:ln w="2540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3833" y="3385"/>
                <a:ext cx="816" cy="0"/>
              </a:xfrm>
              <a:prstGeom prst="line">
                <a:avLst/>
              </a:prstGeom>
              <a:noFill/>
              <a:ln w="2540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4059" y="2931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>
                <a:off x="4377" y="2931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4740" y="2840"/>
              <a:ext cx="816" cy="543"/>
              <a:chOff x="4649" y="3385"/>
              <a:chExt cx="816" cy="543"/>
            </a:xfrm>
          </p:grpSpPr>
          <p:grpSp>
            <p:nvGrpSpPr>
              <p:cNvPr id="14" name="Group 16"/>
              <p:cNvGrpSpPr>
                <a:grpSpLocks/>
              </p:cNvGrpSpPr>
              <p:nvPr/>
            </p:nvGrpSpPr>
            <p:grpSpPr bwMode="auto">
              <a:xfrm>
                <a:off x="4649" y="3430"/>
                <a:ext cx="816" cy="454"/>
                <a:chOff x="3833" y="2931"/>
                <a:chExt cx="816" cy="454"/>
              </a:xfrm>
            </p:grpSpPr>
            <p:sp>
              <p:nvSpPr>
                <p:cNvPr id="16" name="Line 17"/>
                <p:cNvSpPr>
                  <a:spLocks noChangeShapeType="1"/>
                </p:cNvSpPr>
                <p:nvPr/>
              </p:nvSpPr>
              <p:spPr bwMode="auto">
                <a:xfrm>
                  <a:off x="3833" y="2931"/>
                  <a:ext cx="816" cy="0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18"/>
                <p:cNvSpPr>
                  <a:spLocks noChangeShapeType="1"/>
                </p:cNvSpPr>
                <p:nvPr/>
              </p:nvSpPr>
              <p:spPr bwMode="auto">
                <a:xfrm>
                  <a:off x="3833" y="3385"/>
                  <a:ext cx="816" cy="0"/>
                </a:xfrm>
                <a:prstGeom prst="line">
                  <a:avLst/>
                </a:prstGeom>
                <a:noFill/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19"/>
                <p:cNvSpPr>
                  <a:spLocks noChangeShapeType="1"/>
                </p:cNvSpPr>
                <p:nvPr/>
              </p:nvSpPr>
              <p:spPr bwMode="auto">
                <a:xfrm>
                  <a:off x="4059" y="2931"/>
                  <a:ext cx="0" cy="45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20"/>
                <p:cNvSpPr>
                  <a:spLocks noChangeShapeType="1"/>
                </p:cNvSpPr>
                <p:nvPr/>
              </p:nvSpPr>
              <p:spPr bwMode="auto">
                <a:xfrm>
                  <a:off x="4377" y="2931"/>
                  <a:ext cx="0" cy="45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" name="AutoShape 21"/>
              <p:cNvSpPr>
                <a:spLocks noChangeArrowheads="1"/>
              </p:cNvSpPr>
              <p:nvPr/>
            </p:nvSpPr>
            <p:spPr bwMode="auto">
              <a:xfrm>
                <a:off x="4876" y="3385"/>
                <a:ext cx="317" cy="543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4059" y="2972"/>
              <a:ext cx="27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W</a:t>
              </a:r>
              <a:endParaRPr lang="de-DE" b="1"/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4740" y="2886"/>
              <a:ext cx="77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/>
                <a:t>New Physics</a:t>
              </a:r>
              <a:endParaRPr lang="de-DE" sz="1600" b="1"/>
            </a:p>
          </p:txBody>
        </p:sp>
      </p:grpSp>
      <p:graphicFrame>
        <p:nvGraphicFramePr>
          <p:cNvPr id="24" name="Object 24"/>
          <p:cNvGraphicFramePr>
            <a:graphicFrameLocks noChangeAspect="1"/>
          </p:cNvGraphicFramePr>
          <p:nvPr/>
        </p:nvGraphicFramePr>
        <p:xfrm>
          <a:off x="678396" y="5661843"/>
          <a:ext cx="299504" cy="342081"/>
        </p:xfrm>
        <a:graphic>
          <a:graphicData uri="http://schemas.openxmlformats.org/presentationml/2006/ole">
            <p:oleObj spid="_x0000_s24578" name="Formel" r:id="rId5" imgW="177480" imgH="203040" progId="Equation.3">
              <p:embed/>
            </p:oleObj>
          </a:graphicData>
        </a:graphic>
      </p:graphicFrame>
      <p:graphicFrame>
        <p:nvGraphicFramePr>
          <p:cNvPr id="25" name="Object 25"/>
          <p:cNvGraphicFramePr>
            <a:graphicFrameLocks noChangeAspect="1"/>
          </p:cNvGraphicFramePr>
          <p:nvPr/>
        </p:nvGraphicFramePr>
        <p:xfrm>
          <a:off x="3674009" y="5587518"/>
          <a:ext cx="299504" cy="384657"/>
        </p:xfrm>
        <a:graphic>
          <a:graphicData uri="http://schemas.openxmlformats.org/presentationml/2006/ole">
            <p:oleObj spid="_x0000_s24579" name="Formel" r:id="rId6" imgW="177480" imgH="228600" progId="Equation.3">
              <p:embed/>
            </p:oleObj>
          </a:graphicData>
        </a:graphic>
      </p:graphicFrame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896100" y="5600700"/>
            <a:ext cx="2095499" cy="3385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1" dirty="0" err="1"/>
              <a:t>A.Lenz</a:t>
            </a:r>
            <a:r>
              <a:rPr lang="en-US" sz="1600" i="1" dirty="0"/>
              <a:t>, </a:t>
            </a:r>
            <a:r>
              <a:rPr lang="en-US" sz="1600" i="1" dirty="0" err="1"/>
              <a:t>U.Nierste</a:t>
            </a:r>
            <a:endParaRPr lang="en-US" sz="1600" i="1" dirty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4705350" y="5219700"/>
          <a:ext cx="4462463" cy="465138"/>
        </p:xfrm>
        <a:graphic>
          <a:graphicData uri="http://schemas.openxmlformats.org/presentationml/2006/ole">
            <p:oleObj spid="_x0000_s24580" name="Equation" r:id="rId7" imgW="2311200" imgH="24120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991100" y="6114990"/>
            <a:ext cx="4038600" cy="4001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There is room for NP in B</a:t>
            </a:r>
            <a:r>
              <a:rPr lang="en-US" sz="2000" baseline="-25000" dirty="0" smtClean="0">
                <a:solidFill>
                  <a:srgbClr val="0000FF"/>
                </a:solidFill>
              </a:rPr>
              <a:t>s</a:t>
            </a:r>
            <a:r>
              <a:rPr lang="en-US" sz="2000" dirty="0" smtClean="0">
                <a:solidFill>
                  <a:srgbClr val="0000FF"/>
                </a:solidFill>
              </a:rPr>
              <a:t> mixing.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LHCb</a:t>
            </a:r>
            <a:r>
              <a:rPr lang="en-US" dirty="0" smtClean="0"/>
              <a:t> Prospects for </a:t>
            </a:r>
            <a:r>
              <a:rPr lang="en-US" dirty="0" smtClean="0">
                <a:sym typeface="Symbol"/>
              </a:rPr>
              <a:t>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5" descr="sensitBetas7TeV"/>
          <p:cNvPicPr>
            <a:picLocks noChangeAspect="1" noChangeArrowheads="1"/>
          </p:cNvPicPr>
          <p:nvPr/>
        </p:nvPicPr>
        <p:blipFill>
          <a:blip r:embed="rId4" cstate="print"/>
          <a:srcRect t="21024" b="17334"/>
          <a:stretch>
            <a:fillRect/>
          </a:stretch>
        </p:blipFill>
        <p:spPr bwMode="auto">
          <a:xfrm>
            <a:off x="39688" y="2308225"/>
            <a:ext cx="4340225" cy="3794125"/>
          </a:xfrm>
          <a:prstGeom prst="rect">
            <a:avLst/>
          </a:prstGeom>
          <a:noFill/>
        </p:spPr>
      </p:pic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693738" y="2462213"/>
            <a:ext cx="574675" cy="3263900"/>
          </a:xfrm>
          <a:prstGeom prst="rect">
            <a:avLst/>
          </a:prstGeom>
          <a:solidFill>
            <a:srgbClr val="FF3300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-230981" y="3847307"/>
            <a:ext cx="238283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1400">
                <a:solidFill>
                  <a:srgbClr val="FF3300"/>
                </a:solidFill>
              </a:rPr>
              <a:t>No reliable point estimate?</a:t>
            </a: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1268413" y="2462213"/>
            <a:ext cx="1152525" cy="3263900"/>
          </a:xfrm>
          <a:prstGeom prst="rect">
            <a:avLst/>
          </a:prstGeom>
          <a:solidFill>
            <a:srgbClr val="FF3300">
              <a:alpha val="20000"/>
            </a:srgbClr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2344738" y="3384550"/>
            <a:ext cx="84455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1800">
                <a:solidFill>
                  <a:srgbClr val="FF3300"/>
                </a:solidFill>
              </a:rPr>
              <a:t>2010</a:t>
            </a:r>
          </a:p>
        </p:txBody>
      </p:sp>
      <p:pic>
        <p:nvPicPr>
          <p:cNvPr id="25" name="Picture 49" descr="14t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400300"/>
            <a:ext cx="4343233" cy="3924300"/>
          </a:xfrm>
          <a:prstGeom prst="rect">
            <a:avLst/>
          </a:prstGeom>
          <a:noFill/>
        </p:spPr>
      </p:pic>
      <p:graphicFrame>
        <p:nvGraphicFramePr>
          <p:cNvPr id="26" name="Group 50"/>
          <p:cNvGraphicFramePr>
            <a:graphicFrameLocks noGrp="1"/>
          </p:cNvGraphicFramePr>
          <p:nvPr/>
        </p:nvGraphicFramePr>
        <p:xfrm>
          <a:off x="952500" y="1219200"/>
          <a:ext cx="3276600" cy="883920"/>
        </p:xfrm>
        <a:graphic>
          <a:graphicData uri="http://schemas.openxmlformats.org/drawingml/2006/table">
            <a:tbl>
              <a:tblPr/>
              <a:tblGrid>
                <a:gridCol w="1485900"/>
                <a:gridCol w="723900"/>
                <a:gridCol w="1066800"/>
              </a:tblGrid>
              <a:tr h="441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#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Evts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(2fb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-1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B/S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tag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117k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24" name="Picture 23" descr="ContourPlot.gif"/>
          <p:cNvPicPr>
            <a:picLocks noChangeAspect="1"/>
          </p:cNvPicPr>
          <p:nvPr/>
        </p:nvPicPr>
        <p:blipFill>
          <a:blip r:embed="rId6" cstate="print"/>
          <a:srcRect l="1958" t="8719" r="9791"/>
          <a:stretch>
            <a:fillRect/>
          </a:stretch>
        </p:blipFill>
        <p:spPr>
          <a:xfrm>
            <a:off x="4648200" y="2476500"/>
            <a:ext cx="4076700" cy="3794156"/>
          </a:xfrm>
          <a:prstGeom prst="rect">
            <a:avLst/>
          </a:prstGeom>
        </p:spPr>
      </p:pic>
      <p:pic>
        <p:nvPicPr>
          <p:cNvPr id="20" name="Picture 19" descr="LHC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2514600"/>
            <a:ext cx="786677" cy="534987"/>
          </a:xfrm>
          <a:prstGeom prst="rect">
            <a:avLst/>
          </a:prstGeom>
          <a:noFill/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819900" y="2667000"/>
            <a:ext cx="1752600" cy="301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hangingPunct="0">
              <a:lnSpc>
                <a:spcPct val="109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 dirty="0" smtClean="0">
                <a:sym typeface="Symbol" pitchFamily="18" charset="2"/>
              </a:rPr>
              <a:t></a:t>
            </a:r>
            <a:r>
              <a:rPr lang="en-GB" sz="1800" baseline="-25000" dirty="0">
                <a:sym typeface="Symbol" pitchFamily="18" charset="2"/>
              </a:rPr>
              <a:t>s</a:t>
            </a:r>
            <a:r>
              <a:rPr lang="en-GB" sz="1800" dirty="0"/>
              <a:t> = -</a:t>
            </a:r>
            <a:r>
              <a:rPr lang="en-GB" sz="1800" dirty="0" smtClean="0"/>
              <a:t>0.8  [</a:t>
            </a:r>
            <a:r>
              <a:rPr lang="en-GB" dirty="0" smtClean="0"/>
              <a:t>CDF</a:t>
            </a:r>
            <a:r>
              <a:rPr lang="en-GB" sz="1800" dirty="0" smtClean="0"/>
              <a:t>]</a:t>
            </a:r>
            <a:endParaRPr lang="en-GB" sz="1800" dirty="0"/>
          </a:p>
        </p:txBody>
      </p:sp>
      <p:sp>
        <p:nvSpPr>
          <p:cNvPr id="16" name="Oval 33"/>
          <p:cNvSpPr>
            <a:spLocks noChangeArrowheads="1"/>
          </p:cNvSpPr>
          <p:nvPr/>
        </p:nvSpPr>
        <p:spPr bwMode="auto">
          <a:xfrm>
            <a:off x="7239000" y="4000500"/>
            <a:ext cx="77787" cy="76200"/>
          </a:xfrm>
          <a:prstGeom prst="ellipse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 bwMode="auto">
          <a:xfrm rot="16200000" flipH="1">
            <a:off x="6667500" y="3352800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143500" y="26289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Toy study with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372100" y="3048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3200 </a:t>
            </a:r>
            <a:r>
              <a:rPr lang="en-US" dirty="0" err="1" smtClean="0"/>
              <a:t>evts</a:t>
            </a:r>
            <a:endParaRPr lang="en-US" dirty="0" smtClean="0"/>
          </a:p>
          <a:p>
            <a:r>
              <a:rPr lang="en-US" dirty="0" smtClean="0"/>
              <a:t>~ 55 pb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219700" y="5105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Feldman-Cousin Contour:   40%, 68%,  95% CL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486400" y="21717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A. Bien, Heidelberg</a:t>
            </a:r>
            <a:endParaRPr lang="en-US" sz="1600" i="1" dirty="0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5105400" y="1181100"/>
          <a:ext cx="2414588" cy="463550"/>
        </p:xfrm>
        <a:graphic>
          <a:graphicData uri="http://schemas.openxmlformats.org/presentationml/2006/ole">
            <p:oleObj spid="_x0000_s36865" name="Equation" r:id="rId8" imgW="12571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</a:t>
            </a:r>
            <a:r>
              <a:rPr lang="en-US" dirty="0" smtClean="0">
                <a:sym typeface="Symbol"/>
              </a:rPr>
              <a:t> X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 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5143500" y="5981700"/>
            <a:ext cx="306388" cy="153988"/>
          </a:xfrm>
          <a:prstGeom prst="rightArrow">
            <a:avLst>
              <a:gd name="adj1" fmla="val 50000"/>
              <a:gd name="adj2" fmla="val 49742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52"/>
          <p:cNvPicPr>
            <a:picLocks noChangeAspect="1" noChangeArrowheads="1"/>
          </p:cNvPicPr>
          <p:nvPr/>
        </p:nvPicPr>
        <p:blipFill>
          <a:blip r:embed="rId2" cstate="print"/>
          <a:srcRect l="5684" t="7712" r="10240" b="12288"/>
          <a:stretch>
            <a:fillRect/>
          </a:stretch>
        </p:blipFill>
        <p:spPr bwMode="auto">
          <a:xfrm>
            <a:off x="5825758" y="1666875"/>
            <a:ext cx="217524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561" y="1104900"/>
            <a:ext cx="4047539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131" y="3771900"/>
            <a:ext cx="4117869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/>
          <p:nvPr/>
        </p:nvGrpSpPr>
        <p:grpSpPr>
          <a:xfrm>
            <a:off x="876300" y="2514600"/>
            <a:ext cx="3200400" cy="762000"/>
            <a:chOff x="228600" y="2466975"/>
            <a:chExt cx="5086350" cy="923925"/>
          </a:xfrm>
        </p:grpSpPr>
        <p:pic>
          <p:nvPicPr>
            <p:cNvPr id="2970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450" y="2466975"/>
              <a:ext cx="474345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2886075"/>
              <a:ext cx="508635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TextBox 29"/>
          <p:cNvSpPr txBox="1"/>
          <p:nvPr/>
        </p:nvSpPr>
        <p:spPr>
          <a:xfrm>
            <a:off x="762000" y="34671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Constraints on Type II  2HDM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05200" y="6412468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 </a:t>
            </a:r>
            <a:r>
              <a:rPr lang="en-US" dirty="0" smtClean="0">
                <a:sym typeface="Symbol"/>
              </a:rPr>
              <a:t> 10</a:t>
            </a:r>
            <a:r>
              <a:rPr lang="en-US" baseline="30000" dirty="0" smtClean="0">
                <a:sym typeface="Symbol"/>
              </a:rPr>
              <a:t>-4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" y="4267200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(</a:t>
            </a:r>
            <a:r>
              <a:rPr lang="en-US" dirty="0" smtClean="0"/>
              <a:t>Br)</a:t>
            </a:r>
            <a:endParaRPr lang="en-US" dirty="0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0700" y="5334000"/>
            <a:ext cx="2852738" cy="41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 bwMode="auto">
          <a:xfrm>
            <a:off x="5029200" y="1104900"/>
            <a:ext cx="3962400" cy="5410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3500" y="1181100"/>
            <a:ext cx="316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Probe photon polarization: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9750" y="4381500"/>
            <a:ext cx="2914650" cy="66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5219700" y="3119735"/>
            <a:ext cx="300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</a:rPr>
              <a:t>s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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events: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81600" y="3859768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From time dependent decay rates: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7800" y="5421868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= amount of wrong pol. photons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86400" y="5840968"/>
            <a:ext cx="339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Test models w/ RH currents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2600" y="304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Challenge for any NP model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00900" y="3357146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LHCb</a:t>
            </a:r>
            <a:r>
              <a:rPr lang="en-US" sz="1600" dirty="0" smtClean="0">
                <a:solidFill>
                  <a:srgbClr val="0000FF"/>
                </a:solidFill>
              </a:rPr>
              <a:t>: 12k (2fb</a:t>
            </a:r>
            <a:r>
              <a:rPr lang="en-US" sz="1600" baseline="30000" dirty="0" smtClean="0">
                <a:solidFill>
                  <a:srgbClr val="0000FF"/>
                </a:solidFill>
              </a:rPr>
              <a:t>-1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24500" y="49149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LHCb</a:t>
            </a:r>
            <a:r>
              <a:rPr lang="en-US" sz="1600" dirty="0" smtClean="0">
                <a:solidFill>
                  <a:srgbClr val="0000FF"/>
                </a:solidFill>
              </a:rPr>
              <a:t>: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()0.11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25" name="Picture 24" descr="LHC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5800" y="1143000"/>
            <a:ext cx="647700" cy="440474"/>
          </a:xfrm>
          <a:prstGeom prst="rect">
            <a:avLst/>
          </a:prstGeom>
          <a:noFill/>
        </p:spPr>
      </p:pic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1846262" y="6026150"/>
            <a:ext cx="238283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i="1">
                <a:solidFill>
                  <a:srgbClr val="0000FF"/>
                </a:solidFill>
              </a:rPr>
              <a:t>Misiak et al. PRL (2007) </a:t>
            </a:r>
            <a:endParaRPr lang="de-DE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DB31C-E746-496D-A7A9-B81CD258965A}" type="slidenum">
              <a:rPr lang="de-DE"/>
              <a:pPr/>
              <a:t>13</a:t>
            </a:fld>
            <a:endParaRPr lang="de-DE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</a:t>
            </a:r>
            <a:r>
              <a:rPr lang="en-US" baseline="30000"/>
              <a:t>0 </a:t>
            </a:r>
            <a:r>
              <a:rPr lang="en-US">
                <a:sym typeface="Symbol" pitchFamily="18" charset="2"/>
              </a:rPr>
              <a:t> K* 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985611"/>
            <a:ext cx="800100" cy="74818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955584"/>
            <a:ext cx="846284" cy="8001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1662" y="952500"/>
            <a:ext cx="2967038" cy="150778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51124" y="1036568"/>
            <a:ext cx="3025776" cy="142371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52400" y="1545884"/>
            <a:ext cx="32639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Standard Model</a:t>
            </a:r>
          </a:p>
        </p:txBody>
      </p:sp>
      <p:graphicFrame>
        <p:nvGraphicFramePr>
          <p:cNvPr id="59402" name="Object 10"/>
          <p:cNvGraphicFramePr>
            <a:graphicFrameLocks noChangeAspect="1"/>
          </p:cNvGraphicFramePr>
          <p:nvPr/>
        </p:nvGraphicFramePr>
        <p:xfrm>
          <a:off x="4810125" y="3086100"/>
          <a:ext cx="447675" cy="493712"/>
        </p:xfrm>
        <a:graphic>
          <a:graphicData uri="http://schemas.openxmlformats.org/presentationml/2006/ole">
            <p:oleObj spid="_x0000_s26626" name="Equation" r:id="rId8" imgW="203040" imgH="228600" progId="Equation.3">
              <p:embed/>
            </p:oleObj>
          </a:graphicData>
        </a:graphic>
      </p:graphicFrame>
      <p:graphicFrame>
        <p:nvGraphicFramePr>
          <p:cNvPr id="59403" name="Object 11"/>
          <p:cNvGraphicFramePr>
            <a:graphicFrameLocks noChangeAspect="1"/>
          </p:cNvGraphicFramePr>
          <p:nvPr/>
        </p:nvGraphicFramePr>
        <p:xfrm>
          <a:off x="7391400" y="3163546"/>
          <a:ext cx="1016000" cy="439738"/>
        </p:xfrm>
        <a:graphic>
          <a:graphicData uri="http://schemas.openxmlformats.org/presentationml/2006/ole">
            <p:oleObj spid="_x0000_s26627" name="Formel" r:id="rId9" imgW="469800" imgH="203040" progId="Equation.3">
              <p:embed/>
            </p:oleObj>
          </a:graphicData>
        </a:graphic>
      </p:graphicFrame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266700" y="5600700"/>
            <a:ext cx="8572500" cy="86177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</a:rPr>
              <a:t>Corresponding Wilson coefficients </a:t>
            </a:r>
            <a:r>
              <a:rPr lang="en-US" sz="2000" dirty="0" err="1">
                <a:solidFill>
                  <a:srgbClr val="0000FF"/>
                </a:solidFill>
              </a:rPr>
              <a:t>C</a:t>
            </a:r>
            <a:r>
              <a:rPr lang="en-US" sz="2000" baseline="-25000" dirty="0" err="1">
                <a:solidFill>
                  <a:srgbClr val="0000FF"/>
                </a:solidFill>
              </a:rPr>
              <a:t>i</a:t>
            </a:r>
            <a:r>
              <a:rPr lang="en-US" sz="2000" dirty="0">
                <a:solidFill>
                  <a:srgbClr val="0000FF"/>
                </a:solidFill>
              </a:rPr>
              <a:t> describe short-range physics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New Physics</a:t>
            </a:r>
            <a:r>
              <a:rPr lang="en-US" sz="2000" dirty="0" smtClean="0">
                <a:solidFill>
                  <a:srgbClr val="0000FF"/>
                </a:solidFill>
              </a:rPr>
              <a:t> in Wilson coefficients  </a:t>
            </a:r>
            <a:r>
              <a:rPr lang="en-US" sz="2000" dirty="0" err="1" smtClean="0">
                <a:solidFill>
                  <a:srgbClr val="FF000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 = </a:t>
            </a:r>
            <a:r>
              <a:rPr lang="en-US" sz="2000" dirty="0" err="1" smtClean="0">
                <a:solidFill>
                  <a:srgbClr val="FF000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30000" dirty="0" err="1" smtClean="0">
                <a:solidFill>
                  <a:srgbClr val="FF0000"/>
                </a:solidFill>
              </a:rPr>
              <a:t>SM</a:t>
            </a:r>
            <a:r>
              <a:rPr lang="en-US" sz="2000" baseline="30000" dirty="0" smtClean="0">
                <a:solidFill>
                  <a:srgbClr val="FF0000"/>
                </a:solidFill>
              </a:rPr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+ </a:t>
            </a:r>
            <a:r>
              <a:rPr lang="en-US" sz="2000" dirty="0" err="1" smtClean="0">
                <a:solidFill>
                  <a:srgbClr val="FF000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30000" dirty="0" err="1" smtClean="0">
                <a:solidFill>
                  <a:srgbClr val="FF0000"/>
                </a:solidFill>
              </a:rPr>
              <a:t>NP</a:t>
            </a:r>
            <a:r>
              <a:rPr lang="en-US" sz="2000" baseline="30000" dirty="0" smtClean="0">
                <a:solidFill>
                  <a:srgbClr val="FF0000"/>
                </a:solidFill>
              </a:rPr>
              <a:t>   </a:t>
            </a:r>
            <a:r>
              <a:rPr lang="en-US" sz="2000" dirty="0" smtClean="0">
                <a:solidFill>
                  <a:srgbClr val="0000FF"/>
                </a:solidFill>
              </a:rPr>
              <a:t>or  </a:t>
            </a:r>
            <a:r>
              <a:rPr lang="en-US" sz="2000" dirty="0" smtClean="0">
                <a:solidFill>
                  <a:srgbClr val="FF0000"/>
                </a:solidFill>
              </a:rPr>
              <a:t>new operators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90500" y="3222284"/>
            <a:ext cx="32639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Effective Theory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28600" y="4536674"/>
            <a:ext cx="3695700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Operator Product  Expansion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2400" y="4361839"/>
            <a:ext cx="4648201" cy="80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700"/>
            <a:ext cx="7616825" cy="711200"/>
          </a:xfrm>
        </p:spPr>
        <p:txBody>
          <a:bodyPr/>
          <a:lstStyle/>
          <a:p>
            <a:r>
              <a:rPr lang="en-US" sz="3200" dirty="0" smtClean="0"/>
              <a:t>Sensitivity of Angular Observables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14</a:t>
            </a:fld>
            <a:endParaRPr lang="de-DE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09650" y="990600"/>
            <a:ext cx="3416300" cy="2765425"/>
            <a:chOff x="364" y="1458"/>
            <a:chExt cx="2274" cy="159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" y="1507"/>
              <a:ext cx="2154" cy="15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324" y="1458"/>
              <a:ext cx="314" cy="678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372" y="2378"/>
              <a:ext cx="193" cy="653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39" y="1295400"/>
            <a:ext cx="4025861" cy="40767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226175" y="2971800"/>
            <a:ext cx="460375" cy="419100"/>
          </a:xfrm>
          <a:prstGeom prst="ellipse">
            <a:avLst/>
          </a:prstGeom>
          <a:noFill/>
          <a:ln w="12700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15950" y="5894387"/>
            <a:ext cx="7910513" cy="392113"/>
          </a:xfrm>
          <a:prstGeom prst="rect">
            <a:avLst/>
          </a:prstGeom>
          <a:noFill/>
          <a:ln w="254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Angular observables offer a powerful test bench for any New Physics model  </a:t>
            </a: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5540375" y="4419600"/>
            <a:ext cx="2857500" cy="2889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382712" y="3790950"/>
            <a:ext cx="3494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/>
              <a:t>Observables: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en-US">
                <a:sym typeface="Symbol" pitchFamily="18" charset="2"/>
              </a:rPr>
              <a:t></a:t>
            </a:r>
            <a:r>
              <a:rPr lang="en-US" baseline="-25000">
                <a:sym typeface="Symbol" pitchFamily="18" charset="2"/>
              </a:rPr>
              <a:t>l</a:t>
            </a:r>
            <a:r>
              <a:rPr lang="en-US">
                <a:sym typeface="Symbol" pitchFamily="18" charset="2"/>
              </a:rPr>
              <a:t>, </a:t>
            </a:r>
            <a:r>
              <a:rPr lang="en-US" baseline="-25000">
                <a:sym typeface="Symbol" pitchFamily="18" charset="2"/>
              </a:rPr>
              <a:t>K</a:t>
            </a:r>
            <a:r>
              <a:rPr lang="en-US">
                <a:sym typeface="Symbol" pitchFamily="18" charset="2"/>
              </a:rPr>
              <a:t>, , m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 baseline="-25000">
                <a:sym typeface="Symbol" pitchFamily="18" charset="2"/>
              </a:rPr>
              <a:t></a:t>
            </a:r>
            <a:endParaRPr lang="en-US">
              <a:sym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" y="508629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FB</a:t>
            </a:r>
            <a:r>
              <a:rPr lang="en-US" sz="2000" dirty="0" smtClean="0"/>
              <a:t>(q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~ - Re </a:t>
            </a:r>
            <a:r>
              <a:rPr lang="en-US" sz="2000" dirty="0" smtClean="0">
                <a:sym typeface="Symbol"/>
              </a:rPr>
              <a:t>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C</a:t>
            </a:r>
            <a:r>
              <a:rPr lang="en-US" sz="2000" baseline="-25000" dirty="0" smtClean="0">
                <a:solidFill>
                  <a:srgbClr val="FF0000"/>
                </a:solidFill>
                <a:sym typeface="Symbol"/>
              </a:rPr>
              <a:t>10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*</a:t>
            </a:r>
            <a:r>
              <a:rPr lang="en-US" sz="2000" dirty="0" smtClean="0">
                <a:sym typeface="Symbol"/>
              </a:rPr>
              <a:t> [ </a:t>
            </a:r>
            <a:r>
              <a:rPr lang="en-US" sz="2000" dirty="0" smtClean="0">
                <a:solidFill>
                  <a:srgbClr val="008000"/>
                </a:solidFill>
                <a:sym typeface="Symbol"/>
              </a:rPr>
              <a:t>C</a:t>
            </a:r>
            <a:r>
              <a:rPr lang="en-US" sz="2000" baseline="-25000" dirty="0" smtClean="0">
                <a:solidFill>
                  <a:srgbClr val="008000"/>
                </a:solidFill>
                <a:sym typeface="Symbol"/>
              </a:rPr>
              <a:t>7</a:t>
            </a:r>
            <a:r>
              <a:rPr lang="en-US" sz="2000" baseline="30000" dirty="0" smtClean="0">
                <a:solidFill>
                  <a:srgbClr val="008000"/>
                </a:solidFill>
                <a:sym typeface="Symbol"/>
              </a:rPr>
              <a:t>eff</a:t>
            </a:r>
            <a:r>
              <a:rPr lang="en-US" sz="2000" dirty="0" smtClean="0">
                <a:solidFill>
                  <a:srgbClr val="008000"/>
                </a:solidFill>
                <a:sym typeface="Symbol"/>
              </a:rPr>
              <a:t>  +</a:t>
            </a:r>
            <a:r>
              <a:rPr lang="en-US" sz="2000" baseline="-25000" dirty="0" smtClean="0">
                <a:sym typeface="Symbol"/>
              </a:rPr>
              <a:t>  </a:t>
            </a:r>
            <a:r>
              <a:rPr lang="en-US" sz="2000" dirty="0" smtClean="0">
                <a:sym typeface="Symbol"/>
              </a:rPr>
              <a:t>(q</a:t>
            </a:r>
            <a:r>
              <a:rPr lang="en-US" sz="2000" baseline="30000" dirty="0" smtClean="0">
                <a:sym typeface="Symbol"/>
              </a:rPr>
              <a:t>2</a:t>
            </a:r>
            <a:r>
              <a:rPr lang="en-US" sz="2000" dirty="0" smtClean="0">
                <a:sym typeface="Symbol"/>
              </a:rPr>
              <a:t>)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9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eff </a:t>
            </a:r>
            <a:r>
              <a:rPr lang="en-US" sz="2000" dirty="0" smtClean="0">
                <a:sym typeface="Symbol"/>
              </a:rPr>
              <a:t>] </a:t>
            </a:r>
            <a:endParaRPr lang="en-US" sz="2000" dirty="0"/>
          </a:p>
        </p:txBody>
      </p:sp>
      <p:sp>
        <p:nvSpPr>
          <p:cNvPr id="17" name="Parallelogram 16"/>
          <p:cNvSpPr/>
          <p:nvPr/>
        </p:nvSpPr>
        <p:spPr bwMode="auto">
          <a:xfrm flipH="1">
            <a:off x="1039812" y="1581150"/>
            <a:ext cx="2209800" cy="1790700"/>
          </a:xfrm>
          <a:prstGeom prst="parallelogram">
            <a:avLst>
              <a:gd name="adj" fmla="val 6476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4419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Symbol"/>
              </a:rPr>
              <a:t>  forward-backward asymmetry: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2450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43800" y="2907268"/>
            <a:ext cx="876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SUSY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 bwMode="auto">
          <a:xfrm rot="5400000">
            <a:off x="7324725" y="3305175"/>
            <a:ext cx="685800" cy="6286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20" idx="0"/>
          </p:cNvCxnSpPr>
          <p:nvPr/>
        </p:nvCxnSpPr>
        <p:spPr bwMode="auto">
          <a:xfrm rot="16200000" flipV="1">
            <a:off x="7376041" y="2301359"/>
            <a:ext cx="354568" cy="8572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144FE-5527-4C0F-82B5-6382098988FF}" type="slidenum">
              <a:rPr lang="de-DE"/>
              <a:pPr/>
              <a:t>15</a:t>
            </a:fld>
            <a:endParaRPr lang="de-DE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</a:t>
            </a:r>
            <a:r>
              <a:rPr lang="en-US" baseline="30000"/>
              <a:t>0 </a:t>
            </a:r>
            <a:r>
              <a:rPr lang="en-US">
                <a:sym typeface="Symbol" pitchFamily="18" charset="2"/>
              </a:rPr>
              <a:t> K* - Experimental Status</a:t>
            </a:r>
            <a:endParaRPr lang="en-GB">
              <a:sym typeface="Symbol" pitchFamily="18" charset="2"/>
            </a:endParaRPr>
          </a:p>
        </p:txBody>
      </p:sp>
      <p:pic>
        <p:nvPicPr>
          <p:cNvPr id="22529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9538" y="2020888"/>
            <a:ext cx="2611437" cy="1022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225298" name="Rectangle 18"/>
          <p:cNvSpPr>
            <a:spLocks noChangeArrowheads="1"/>
          </p:cNvSpPr>
          <p:nvPr/>
        </p:nvSpPr>
        <p:spPr bwMode="auto">
          <a:xfrm>
            <a:off x="5229225" y="1622425"/>
            <a:ext cx="234156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u="sng"/>
              <a:t>B</a:t>
            </a:r>
            <a:r>
              <a:rPr lang="en-US" u="sng" baseline="30000"/>
              <a:t>0</a:t>
            </a:r>
            <a:r>
              <a:rPr lang="en-US" u="sng">
                <a:sym typeface="Symbol" pitchFamily="18" charset="2"/>
              </a:rPr>
              <a:t> K* events:</a:t>
            </a:r>
            <a:endParaRPr lang="en-GB" u="sng">
              <a:sym typeface="Symbol" pitchFamily="18" charset="2"/>
            </a:endParaRPr>
          </a:p>
        </p:txBody>
      </p:sp>
      <p:sp>
        <p:nvSpPr>
          <p:cNvPr id="225299" name="Text Box 19"/>
          <p:cNvSpPr txBox="1">
            <a:spLocks noChangeArrowheads="1"/>
          </p:cNvSpPr>
          <p:nvPr/>
        </p:nvSpPr>
        <p:spPr bwMode="auto">
          <a:xfrm>
            <a:off x="7762875" y="2698750"/>
            <a:ext cx="12287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>
                <a:solidFill>
                  <a:schemeClr val="tx1"/>
                </a:solidFill>
              </a:rPr>
              <a:t>(4.4 fb</a:t>
            </a:r>
            <a:r>
              <a:rPr lang="en-GB" baseline="30000">
                <a:solidFill>
                  <a:schemeClr val="tx1"/>
                </a:solidFill>
              </a:rPr>
              <a:t>-1</a:t>
            </a:r>
            <a:r>
              <a:rPr lang="en-GB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25301" name="Text Box 21"/>
          <p:cNvSpPr txBox="1">
            <a:spLocks noChangeArrowheads="1"/>
          </p:cNvSpPr>
          <p:nvPr/>
        </p:nvSpPr>
        <p:spPr bwMode="auto">
          <a:xfrm>
            <a:off x="5410200" y="4852988"/>
            <a:ext cx="3417887" cy="8540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u="sng" dirty="0" err="1"/>
              <a:t>LHCb</a:t>
            </a:r>
            <a:r>
              <a:rPr lang="en-GB" u="sng" dirty="0"/>
              <a:t> expectation for 2 fb</a:t>
            </a:r>
            <a:r>
              <a:rPr lang="en-GB" u="sng" baseline="30000" dirty="0"/>
              <a:t>-1</a:t>
            </a:r>
            <a:r>
              <a:rPr lang="en-GB" u="sng" dirty="0"/>
              <a:t> </a:t>
            </a:r>
          </a:p>
          <a:p>
            <a:pPr algn="l"/>
            <a:r>
              <a:rPr lang="en-GB" dirty="0"/>
              <a:t>~7000 events w/  B/S~0.25</a:t>
            </a:r>
          </a:p>
        </p:txBody>
      </p:sp>
      <p:sp>
        <p:nvSpPr>
          <p:cNvPr id="225302" name="Text Box 22"/>
          <p:cNvSpPr txBox="1">
            <a:spLocks noChangeArrowheads="1"/>
          </p:cNvSpPr>
          <p:nvPr/>
        </p:nvSpPr>
        <p:spPr bwMode="auto">
          <a:xfrm>
            <a:off x="6650038" y="3060700"/>
            <a:ext cx="157480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1800">
                <a:solidFill>
                  <a:schemeClr val="tx1"/>
                </a:solidFill>
              </a:rPr>
              <a:t>~450 evts</a:t>
            </a:r>
          </a:p>
        </p:txBody>
      </p:sp>
      <p:sp>
        <p:nvSpPr>
          <p:cNvPr id="225303" name="Line 23"/>
          <p:cNvSpPr>
            <a:spLocks noChangeShapeType="1"/>
          </p:cNvSpPr>
          <p:nvPr/>
        </p:nvSpPr>
        <p:spPr bwMode="auto">
          <a:xfrm>
            <a:off x="6688138" y="3081338"/>
            <a:ext cx="10747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04" name="AutoShape 24"/>
          <p:cNvSpPr>
            <a:spLocks noChangeArrowheads="1"/>
          </p:cNvSpPr>
          <p:nvPr/>
        </p:nvSpPr>
        <p:spPr bwMode="auto">
          <a:xfrm>
            <a:off x="5448300" y="5813425"/>
            <a:ext cx="307975" cy="1539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05" name="Text Box 25"/>
          <p:cNvSpPr txBox="1">
            <a:spLocks noChangeArrowheads="1"/>
          </p:cNvSpPr>
          <p:nvPr/>
        </p:nvSpPr>
        <p:spPr bwMode="auto">
          <a:xfrm>
            <a:off x="5756275" y="5737225"/>
            <a:ext cx="30337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/>
              <a:t>700 events for 200 pb</a:t>
            </a:r>
            <a:r>
              <a:rPr lang="en-GB" baseline="30000"/>
              <a:t>-1</a:t>
            </a:r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372100" y="36957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Poor agreement with SM.          </a:t>
            </a:r>
            <a:r>
              <a:rPr lang="en-US" sz="2000" dirty="0" err="1" smtClean="0">
                <a:solidFill>
                  <a:srgbClr val="0000FF"/>
                </a:solidFill>
              </a:rPr>
              <a:t>LHCb</a:t>
            </a:r>
            <a:r>
              <a:rPr lang="en-US" sz="2000" dirty="0" smtClean="0">
                <a:solidFill>
                  <a:srgbClr val="0000FF"/>
                </a:solidFill>
              </a:rPr>
              <a:t> data will clarify.  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6200" y="1104900"/>
            <a:ext cx="4914900" cy="5634454"/>
            <a:chOff x="0" y="1147346"/>
            <a:chExt cx="4914900" cy="5634454"/>
          </a:xfrm>
        </p:grpSpPr>
        <p:pic>
          <p:nvPicPr>
            <p:cNvPr id="22528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927" y="1656009"/>
              <a:ext cx="4554525" cy="174040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2528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9933" y="4000500"/>
              <a:ext cx="4774967" cy="266489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</p:pic>
        <p:sp>
          <p:nvSpPr>
            <p:cNvPr id="225287" name="Rectangle 7"/>
            <p:cNvSpPr>
              <a:spLocks noChangeArrowheads="1"/>
            </p:cNvSpPr>
            <p:nvPr/>
          </p:nvSpPr>
          <p:spPr bwMode="auto">
            <a:xfrm>
              <a:off x="463887" y="6411583"/>
              <a:ext cx="2365439" cy="370217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5288" name="Rectangle 8"/>
            <p:cNvSpPr>
              <a:spLocks noChangeArrowheads="1"/>
            </p:cNvSpPr>
            <p:nvPr/>
          </p:nvSpPr>
          <p:spPr bwMode="auto">
            <a:xfrm>
              <a:off x="0" y="2995661"/>
              <a:ext cx="417882" cy="370217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289" name="Text Box 9"/>
            <p:cNvSpPr txBox="1">
              <a:spLocks noChangeArrowheads="1"/>
            </p:cNvSpPr>
            <p:nvPr/>
          </p:nvSpPr>
          <p:spPr bwMode="auto">
            <a:xfrm>
              <a:off x="1981200" y="1147346"/>
              <a:ext cx="2857500" cy="33855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GB" sz="1600" i="1" dirty="0">
                  <a:solidFill>
                    <a:schemeClr val="tx1"/>
                  </a:solidFill>
                </a:rPr>
                <a:t>BELLE  arXiv:0904.07770 </a:t>
              </a:r>
            </a:p>
          </p:txBody>
        </p:sp>
        <p:sp>
          <p:nvSpPr>
            <p:cNvPr id="225293" name="Text Box 13"/>
            <p:cNvSpPr txBox="1">
              <a:spLocks noChangeArrowheads="1"/>
            </p:cNvSpPr>
            <p:nvPr/>
          </p:nvSpPr>
          <p:spPr bwMode="auto">
            <a:xfrm>
              <a:off x="741836" y="4091233"/>
              <a:ext cx="1299650" cy="404567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GB" sz="1600"/>
                <a:t>384 M BB</a:t>
              </a:r>
            </a:p>
          </p:txBody>
        </p:sp>
        <p:pic>
          <p:nvPicPr>
            <p:cNvPr id="37889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 b="14062"/>
            <a:stretch>
              <a:fillRect/>
            </a:stretch>
          </p:blipFill>
          <p:spPr bwMode="auto">
            <a:xfrm>
              <a:off x="76200" y="1485900"/>
              <a:ext cx="4644129" cy="209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292" name="Text Box 12"/>
            <p:cNvSpPr txBox="1">
              <a:spLocks noChangeArrowheads="1"/>
            </p:cNvSpPr>
            <p:nvPr/>
          </p:nvSpPr>
          <p:spPr bwMode="auto">
            <a:xfrm>
              <a:off x="719650" y="1600200"/>
              <a:ext cx="1299650" cy="40456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GB" sz="1600" dirty="0"/>
                <a:t>657 M BB</a:t>
              </a:r>
            </a:p>
          </p:txBody>
        </p:sp>
        <p:sp>
          <p:nvSpPr>
            <p:cNvPr id="225291" name="Text Box 11"/>
            <p:cNvSpPr txBox="1">
              <a:spLocks noChangeArrowheads="1"/>
            </p:cNvSpPr>
            <p:nvPr/>
          </p:nvSpPr>
          <p:spPr bwMode="auto">
            <a:xfrm>
              <a:off x="2126809" y="3695700"/>
              <a:ext cx="2445191" cy="338554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GB" sz="1600" i="1" dirty="0">
                  <a:solidFill>
                    <a:schemeClr val="tx1"/>
                  </a:solidFill>
                </a:rPr>
                <a:t>BABAR PR D79:031102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359525" y="6567487"/>
            <a:ext cx="2133600" cy="279400"/>
          </a:xfrm>
        </p:spPr>
        <p:txBody>
          <a:bodyPr/>
          <a:lstStyle/>
          <a:p>
            <a:fld id="{283DCC82-C555-4698-9363-028379C9D2DA}" type="slidenum">
              <a:rPr lang="de-DE"/>
              <a:pPr/>
              <a:t>16</a:t>
            </a:fld>
            <a:endParaRPr lang="de-DE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baseline="30000" dirty="0"/>
              <a:t>0 </a:t>
            </a:r>
            <a:r>
              <a:rPr lang="en-US" dirty="0">
                <a:sym typeface="Symbol" pitchFamily="18" charset="2"/>
              </a:rPr>
              <a:t> K*</a:t>
            </a:r>
            <a:r>
              <a:rPr lang="en-US" dirty="0"/>
              <a:t>  - </a:t>
            </a:r>
            <a:r>
              <a:rPr lang="en-US" dirty="0" smtClean="0"/>
              <a:t>Prospects </a:t>
            </a:r>
            <a:endParaRPr lang="en-GB" dirty="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6200" y="2552700"/>
            <a:ext cx="4457700" cy="3009900"/>
            <a:chOff x="799" y="1337"/>
            <a:chExt cx="4027" cy="2578"/>
          </a:xfrm>
        </p:grpSpPr>
        <p:pic>
          <p:nvPicPr>
            <p:cNvPr id="22733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9" y="1337"/>
              <a:ext cx="4027" cy="257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</p:pic>
        <p:sp>
          <p:nvSpPr>
            <p:cNvPr id="227336" name="Text Box 8"/>
            <p:cNvSpPr txBox="1">
              <a:spLocks noChangeArrowheads="1"/>
            </p:cNvSpPr>
            <p:nvPr/>
          </p:nvSpPr>
          <p:spPr bwMode="auto">
            <a:xfrm>
              <a:off x="1763" y="1533"/>
              <a:ext cx="1067" cy="31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GB" b="1" dirty="0">
                  <a:solidFill>
                    <a:schemeClr val="tx1"/>
                  </a:solidFill>
                </a:rPr>
                <a:t>100 pb</a:t>
              </a:r>
              <a:r>
                <a:rPr lang="en-GB" b="1" baseline="30000" dirty="0">
                  <a:solidFill>
                    <a:schemeClr val="tx1"/>
                  </a:solidFill>
                </a:rPr>
                <a:t>-1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27341" name="Text Box 13"/>
          <p:cNvSpPr txBox="1">
            <a:spLocks noChangeArrowheads="1"/>
          </p:cNvSpPr>
          <p:nvPr/>
        </p:nvSpPr>
        <p:spPr bwMode="auto">
          <a:xfrm>
            <a:off x="533400" y="1371600"/>
            <a:ext cx="3771900" cy="10156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u="sng" dirty="0" smtClean="0">
                <a:solidFill>
                  <a:srgbClr val="0000FF"/>
                </a:solidFill>
              </a:rPr>
              <a:t>Example:</a:t>
            </a:r>
            <a:r>
              <a:rPr lang="en-GB" sz="2000" dirty="0" smtClean="0"/>
              <a:t> </a:t>
            </a:r>
          </a:p>
          <a:p>
            <a:r>
              <a:rPr lang="en-GB" sz="2000" dirty="0" err="1" smtClean="0">
                <a:solidFill>
                  <a:srgbClr val="0000FF"/>
                </a:solidFill>
              </a:rPr>
              <a:t>LHCb</a:t>
            </a:r>
            <a:r>
              <a:rPr lang="en-GB" sz="2000" dirty="0" smtClean="0">
                <a:solidFill>
                  <a:srgbClr val="0000FF"/>
                </a:solidFill>
              </a:rPr>
              <a:t> sensitivity for early data (assume BELLE values for A</a:t>
            </a:r>
            <a:r>
              <a:rPr lang="en-GB" sz="2000" baseline="-25000" dirty="0" smtClean="0">
                <a:solidFill>
                  <a:srgbClr val="0000FF"/>
                </a:solidFill>
              </a:rPr>
              <a:t>FB</a:t>
            </a:r>
            <a:r>
              <a:rPr lang="en-GB" sz="2000" dirty="0" smtClean="0">
                <a:solidFill>
                  <a:srgbClr val="0000FF"/>
                </a:solidFill>
              </a:rPr>
              <a:t>)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227345" name="Text Box 17"/>
          <p:cNvSpPr txBox="1">
            <a:spLocks noChangeArrowheads="1"/>
          </p:cNvSpPr>
          <p:nvPr/>
        </p:nvSpPr>
        <p:spPr bwMode="auto">
          <a:xfrm rot="-1568110">
            <a:off x="392746" y="4967268"/>
            <a:ext cx="1361437" cy="369332"/>
          </a:xfrm>
          <a:prstGeom prst="rect">
            <a:avLst/>
          </a:prstGeom>
          <a:noFill/>
          <a:ln w="1905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3300"/>
                </a:solidFill>
              </a:rPr>
              <a:t>Preliminary 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8700" y="838200"/>
            <a:ext cx="4416425" cy="30845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9101137" y="5707062"/>
            <a:ext cx="500063" cy="3841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84612"/>
            <a:ext cx="4224337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5491162" y="2968625"/>
            <a:ext cx="2073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>
                <a:solidFill>
                  <a:schemeClr val="tx1"/>
                </a:solidFill>
              </a:rPr>
              <a:t>1) Simple Counting</a:t>
            </a: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5453062" y="5843587"/>
            <a:ext cx="199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>
                <a:solidFill>
                  <a:schemeClr val="tx1"/>
                </a:solidFill>
              </a:rPr>
              <a:t>2) Full angular fit</a:t>
            </a: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5721350" y="1004887"/>
            <a:ext cx="1997075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6605587" y="4035425"/>
            <a:ext cx="1804988" cy="268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 flipH="1">
            <a:off x="5529262" y="3386137"/>
            <a:ext cx="307975" cy="5746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>
            <a:off x="7756525" y="3346450"/>
            <a:ext cx="692150" cy="5730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4876800" y="4803775"/>
            <a:ext cx="230187" cy="3063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6605587" y="6399212"/>
            <a:ext cx="11906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chemeClr val="tx1"/>
                </a:solidFill>
              </a:rPr>
              <a:t>s [GeV</a:t>
            </a:r>
            <a:r>
              <a:rPr lang="en-US" sz="1800" b="1" baseline="30000">
                <a:solidFill>
                  <a:schemeClr val="tx1"/>
                </a:solidFill>
              </a:rPr>
              <a:t>2</a:t>
            </a:r>
            <a:r>
              <a:rPr lang="en-US" sz="1800" b="1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8064500" y="1030287"/>
            <a:ext cx="84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2 fb</a:t>
            </a:r>
            <a:r>
              <a:rPr lang="en-US" baseline="30000"/>
              <a:t>-1</a:t>
            </a:r>
            <a:endParaRPr lang="en-US"/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7567612" y="4076700"/>
            <a:ext cx="126523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/>
              <a:t>10 fb</a:t>
            </a:r>
            <a:r>
              <a:rPr lang="en-US" baseline="30000"/>
              <a:t>-1</a:t>
            </a:r>
            <a:endParaRPr lang="en-US"/>
          </a:p>
        </p:txBody>
      </p:sp>
      <p:graphicFrame>
        <p:nvGraphicFramePr>
          <p:cNvPr id="32" name="Object 41"/>
          <p:cNvGraphicFramePr>
            <a:graphicFrameLocks noChangeAspect="1"/>
          </p:cNvGraphicFramePr>
          <p:nvPr/>
        </p:nvGraphicFramePr>
        <p:xfrm>
          <a:off x="5991225" y="2576512"/>
          <a:ext cx="1651000" cy="327025"/>
        </p:xfrm>
        <a:graphic>
          <a:graphicData uri="http://schemas.openxmlformats.org/presentationml/2006/ole">
            <p:oleObj spid="_x0000_s25602" name="Formel" r:id="rId6" imgW="1155600" imgH="228600" progId="Equation.3">
              <p:embed/>
            </p:oleObj>
          </a:graphicData>
        </a:graphic>
      </p:graphicFrame>
      <p:graphicFrame>
        <p:nvGraphicFramePr>
          <p:cNvPr id="33" name="Object 42"/>
          <p:cNvGraphicFramePr>
            <a:graphicFrameLocks noChangeAspect="1"/>
          </p:cNvGraphicFramePr>
          <p:nvPr/>
        </p:nvGraphicFramePr>
        <p:xfrm>
          <a:off x="6205537" y="5440362"/>
          <a:ext cx="1760538" cy="327025"/>
        </p:xfrm>
        <a:graphic>
          <a:graphicData uri="http://schemas.openxmlformats.org/presentationml/2006/ole">
            <p:oleObj spid="_x0000_s25603" name="Formel" r:id="rId7" imgW="1231560" imgH="228600" progId="Equation.3">
              <p:embed/>
            </p:oleObj>
          </a:graphicData>
        </a:graphic>
      </p:graphicFrame>
      <p:sp>
        <p:nvSpPr>
          <p:cNvPr id="34" name="Oval 43"/>
          <p:cNvSpPr>
            <a:spLocks noChangeArrowheads="1"/>
          </p:cNvSpPr>
          <p:nvPr/>
        </p:nvSpPr>
        <p:spPr bwMode="auto">
          <a:xfrm>
            <a:off x="7527925" y="4806950"/>
            <a:ext cx="536575" cy="576262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58"/>
          <p:cNvSpPr>
            <a:spLocks noChangeArrowheads="1"/>
          </p:cNvSpPr>
          <p:nvPr/>
        </p:nvSpPr>
        <p:spPr bwMode="auto">
          <a:xfrm>
            <a:off x="7104062" y="4076700"/>
            <a:ext cx="806450" cy="42227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 rot="16200000">
            <a:off x="4537868" y="4685505"/>
            <a:ext cx="8445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</a:rPr>
              <a:t>A</a:t>
            </a:r>
            <a:r>
              <a:rPr lang="en-US" sz="1800" baseline="-25000">
                <a:solidFill>
                  <a:schemeClr val="tx1"/>
                </a:solidFill>
              </a:rPr>
              <a:t>FB</a:t>
            </a:r>
            <a:r>
              <a:rPr lang="en-US" sz="1800">
                <a:solidFill>
                  <a:schemeClr val="tx1"/>
                </a:solidFill>
              </a:rPr>
              <a:t>(s)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0" y="0"/>
            <a:ext cx="1219200" cy="1066800"/>
            <a:chOff x="0" y="0"/>
            <a:chExt cx="1219200" cy="106680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0" y="0"/>
              <a:ext cx="1219200" cy="1066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9" name="Picture 38" descr="LHC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200" y="36513"/>
              <a:ext cx="1066800" cy="725487"/>
            </a:xfrm>
            <a:prstGeom prst="rect">
              <a:avLst/>
            </a:prstGeom>
            <a:noFill/>
          </p:spPr>
        </p:pic>
      </p:grpSp>
      <p:pic>
        <p:nvPicPr>
          <p:cNvPr id="40" name="Picture 39" descr="LHC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981415"/>
            <a:ext cx="685800" cy="466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Rare Decays -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d,s</a:t>
            </a:r>
            <a:r>
              <a:rPr lang="en-US" dirty="0" smtClean="0">
                <a:sym typeface="Symbol" pitchFamily="18" charset="2"/>
              </a:rPr>
              <a:t>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17</a:t>
            </a:fld>
            <a:endParaRPr lang="de-DE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095500" y="4533900"/>
            <a:ext cx="2476500" cy="1905000"/>
            <a:chOff x="4224" y="2544"/>
            <a:chExt cx="1872" cy="1392"/>
          </a:xfrm>
        </p:grpSpPr>
        <p:pic>
          <p:nvPicPr>
            <p:cNvPr id="7" name="Picture 6" descr="bs_sCt_bb_HA_mumu"/>
            <p:cNvPicPr>
              <a:picLocks noChangeAspect="1" noChangeArrowheads="1"/>
            </p:cNvPicPr>
            <p:nvPr/>
          </p:nvPicPr>
          <p:blipFill>
            <a:blip r:embed="rId4" cstate="print"/>
            <a:srcRect b="6514"/>
            <a:stretch>
              <a:fillRect/>
            </a:stretch>
          </p:blipFill>
          <p:spPr bwMode="auto">
            <a:xfrm>
              <a:off x="4224" y="2544"/>
              <a:ext cx="1872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bs_sCt_bb_HA_mumu"/>
            <p:cNvPicPr>
              <a:picLocks noChangeAspect="1" noChangeArrowheads="1"/>
            </p:cNvPicPr>
            <p:nvPr/>
          </p:nvPicPr>
          <p:blipFill>
            <a:blip r:embed="rId4" cstate="print"/>
            <a:srcRect l="38461" t="87038" r="38461"/>
            <a:stretch>
              <a:fillRect/>
            </a:stretch>
          </p:blipFill>
          <p:spPr bwMode="auto">
            <a:xfrm>
              <a:off x="4944" y="3743"/>
              <a:ext cx="43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68500" y="4845050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9600" y="4951412"/>
            <a:ext cx="1995487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Large SUSY contributions possible</a:t>
            </a:r>
          </a:p>
        </p:txBody>
      </p:sp>
      <p:pic>
        <p:nvPicPr>
          <p:cNvPr id="11" name="Picture 10" descr="bmumu_smbox"/>
          <p:cNvPicPr>
            <a:picLocks noChangeAspect="1" noChangeArrowheads="1"/>
          </p:cNvPicPr>
          <p:nvPr/>
        </p:nvPicPr>
        <p:blipFill>
          <a:blip r:embed="rId5" cstate="print"/>
          <a:srcRect t="10811" b="17297"/>
          <a:stretch>
            <a:fillRect/>
          </a:stretch>
        </p:blipFill>
        <p:spPr bwMode="auto">
          <a:xfrm>
            <a:off x="615950" y="1409700"/>
            <a:ext cx="3071813" cy="844550"/>
          </a:xfrm>
          <a:prstGeom prst="rect">
            <a:avLst/>
          </a:prstGeom>
          <a:noFill/>
        </p:spPr>
      </p:pic>
      <p:pic>
        <p:nvPicPr>
          <p:cNvPr id="12" name="Picture 11" descr="bmumu_smpenguin"/>
          <p:cNvPicPr>
            <a:picLocks noChangeAspect="1" noChangeArrowheads="1"/>
          </p:cNvPicPr>
          <p:nvPr/>
        </p:nvPicPr>
        <p:blipFill>
          <a:blip r:embed="rId6" cstate="print"/>
          <a:srcRect t="10687" b="15395"/>
          <a:stretch>
            <a:fillRect/>
          </a:stretch>
        </p:blipFill>
        <p:spPr bwMode="auto">
          <a:xfrm>
            <a:off x="577850" y="2247900"/>
            <a:ext cx="3263900" cy="922338"/>
          </a:xfrm>
          <a:prstGeom prst="rect">
            <a:avLst/>
          </a:prstGeom>
          <a:noFill/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15950" y="3276600"/>
            <a:ext cx="3994150" cy="37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fr-FR" sz="1600" dirty="0">
                <a:solidFill>
                  <a:srgbClr val="0000FF"/>
                </a:solidFill>
              </a:rPr>
              <a:t>SM: BR(B</a:t>
            </a:r>
            <a:r>
              <a:rPr lang="fr-FR" sz="1600" baseline="-25000" dirty="0">
                <a:solidFill>
                  <a:srgbClr val="0000FF"/>
                </a:solidFill>
              </a:rPr>
              <a:t>s</a:t>
            </a:r>
            <a:r>
              <a:rPr lang="fr-FR" sz="1600" dirty="0">
                <a:solidFill>
                  <a:srgbClr val="0000FF"/>
                </a:solidFill>
              </a:rPr>
              <a:t> </a:t>
            </a:r>
            <a:r>
              <a:rPr lang="fr-FR" sz="1600" dirty="0">
                <a:solidFill>
                  <a:srgbClr val="0000FF"/>
                </a:solidFill>
                <a:sym typeface="Symbol" pitchFamily="18" charset="2"/>
              </a:rPr>
              <a:t></a:t>
            </a:r>
            <a:r>
              <a:rPr lang="el-GR" sz="1600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μ</a:t>
            </a:r>
            <a:r>
              <a:rPr lang="fr-FR" sz="1600" b="1" baseline="30000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+</a:t>
            </a:r>
            <a:r>
              <a:rPr lang="el-GR" sz="1600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μ</a:t>
            </a:r>
            <a:r>
              <a:rPr lang="fr-FR" sz="1600" b="1" baseline="30000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-</a:t>
            </a:r>
            <a:r>
              <a:rPr lang="fr-FR" sz="1600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)</a:t>
            </a:r>
            <a:r>
              <a:rPr lang="en-US" sz="1600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= (</a:t>
            </a:r>
            <a:r>
              <a:rPr lang="en-US" sz="1600" dirty="0" smtClean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3.2±0.2)x10</a:t>
            </a:r>
            <a:r>
              <a:rPr lang="en-US" sz="1600" b="1" baseline="30000" dirty="0" smtClean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-9</a:t>
            </a:r>
            <a:r>
              <a:rPr lang="en-US" sz="1600" b="1" baseline="30000" dirty="0" smtClean="0">
                <a:cs typeface="Arial" pitchFamily="34" charset="0"/>
                <a:sym typeface="Symbol" pitchFamily="18" charset="2"/>
              </a:rPr>
              <a:t>  </a:t>
            </a:r>
            <a:endParaRPr lang="en-US" sz="1600" i="1" dirty="0">
              <a:cs typeface="Arial" pitchFamily="34" charset="0"/>
              <a:sym typeface="Symbol" pitchFamily="18" charset="2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461963" y="1143000"/>
            <a:ext cx="4071937" cy="5448300"/>
          </a:xfrm>
          <a:prstGeom prst="rect">
            <a:avLst/>
          </a:prstGeom>
          <a:noFill/>
          <a:ln w="222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388620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8700" y="1104900"/>
            <a:ext cx="43053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028700" y="3619500"/>
            <a:ext cx="3994150" cy="373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fr-FR" sz="1600" dirty="0" smtClean="0">
                <a:solidFill>
                  <a:srgbClr val="0000FF"/>
                </a:solidFill>
              </a:rPr>
              <a:t>BR(B</a:t>
            </a:r>
            <a:r>
              <a:rPr lang="fr-FR" sz="1600" baseline="-25000" dirty="0" smtClean="0">
                <a:solidFill>
                  <a:srgbClr val="0000FF"/>
                </a:solidFill>
              </a:rPr>
              <a:t>d</a:t>
            </a:r>
            <a:r>
              <a:rPr lang="fr-FR" sz="1600" dirty="0" smtClean="0">
                <a:solidFill>
                  <a:srgbClr val="0000FF"/>
                </a:solidFill>
              </a:rPr>
              <a:t> </a:t>
            </a:r>
            <a:r>
              <a:rPr lang="fr-FR" sz="1600" dirty="0">
                <a:solidFill>
                  <a:srgbClr val="0000FF"/>
                </a:solidFill>
                <a:sym typeface="Symbol" pitchFamily="18" charset="2"/>
              </a:rPr>
              <a:t></a:t>
            </a:r>
            <a:r>
              <a:rPr lang="el-GR" sz="1600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μ</a:t>
            </a:r>
            <a:r>
              <a:rPr lang="fr-FR" sz="1600" b="1" baseline="30000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+</a:t>
            </a:r>
            <a:r>
              <a:rPr lang="el-GR" sz="1600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μ</a:t>
            </a:r>
            <a:r>
              <a:rPr lang="fr-FR" sz="1600" b="1" baseline="30000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-</a:t>
            </a:r>
            <a:r>
              <a:rPr lang="fr-FR" sz="1600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)</a:t>
            </a:r>
            <a:r>
              <a:rPr lang="en-US" sz="1600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= </a:t>
            </a:r>
            <a:r>
              <a:rPr lang="en-US" sz="1600" dirty="0" smtClean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(1.0±0.1)x10</a:t>
            </a:r>
            <a:r>
              <a:rPr lang="en-US" sz="1600" b="1" baseline="30000" dirty="0" smtClean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-10</a:t>
            </a:r>
            <a:r>
              <a:rPr lang="en-US" sz="1600" b="1" baseline="30000" dirty="0" smtClean="0">
                <a:cs typeface="Arial" pitchFamily="34" charset="0"/>
                <a:sym typeface="Symbol" pitchFamily="18" charset="2"/>
              </a:rPr>
              <a:t>  </a:t>
            </a:r>
            <a:endParaRPr lang="en-US" sz="1600" i="1" dirty="0"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565400" y="876300"/>
          <a:ext cx="1816100" cy="558800"/>
        </p:xfrm>
        <a:graphic>
          <a:graphicData uri="http://schemas.openxmlformats.org/presentationml/2006/ole">
            <p:oleObj spid="_x0000_s30723" name="Equation" r:id="rId9" imgW="825480" imgH="253800" progId="Equation.3">
              <p:embed/>
            </p:oleObj>
          </a:graphicData>
        </a:graphic>
      </p:graphicFrame>
      <p:sp>
        <p:nvSpPr>
          <p:cNvPr id="24" name="Rectangle 23"/>
          <p:cNvSpPr/>
          <p:nvPr/>
        </p:nvSpPr>
        <p:spPr bwMode="auto">
          <a:xfrm>
            <a:off x="5486400" y="3848100"/>
            <a:ext cx="4191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1600" y="3776246"/>
            <a:ext cx="361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w/ non-universal Higgs mass (NUHM)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8800" y="1375946"/>
            <a:ext cx="224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Constrained MSSM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8400" y="952500"/>
            <a:ext cx="2476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 smtClean="0"/>
              <a:t>Buchm</a:t>
            </a:r>
            <a:r>
              <a:rPr lang="de-DE" sz="1600" i="1" dirty="0" smtClean="0"/>
              <a:t>üller et al., 2009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LHCb</a:t>
            </a:r>
            <a:r>
              <a:rPr lang="en-US" dirty="0" smtClean="0"/>
              <a:t> Prospects for B</a:t>
            </a:r>
            <a:r>
              <a:rPr lang="en-US" baseline="-25000" dirty="0" smtClean="0"/>
              <a:t>s</a:t>
            </a:r>
            <a:r>
              <a:rPr lang="en-US" dirty="0" smtClean="0">
                <a:sym typeface="Symbol"/>
              </a:rPr>
              <a:t>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72300" y="6438900"/>
            <a:ext cx="2133600" cy="279400"/>
          </a:xfrm>
        </p:spPr>
        <p:txBody>
          <a:bodyPr/>
          <a:lstStyle/>
          <a:p>
            <a:fld id="{CDADA104-E1E2-497D-AD90-D044612ED985}" type="slidenum">
              <a:rPr lang="de-DE" smtClean="0"/>
              <a:pPr/>
              <a:t>18</a:t>
            </a:fld>
            <a:endParaRPr lang="de-DE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533400" y="4838700"/>
          <a:ext cx="3089275" cy="990600"/>
        </p:xfrm>
        <a:graphic>
          <a:graphicData uri="http://schemas.openxmlformats.org/presentationml/2006/ole">
            <p:oleObj spid="_x0000_s32770" name="Equation" r:id="rId4" imgW="1663560" imgH="533160" progId="Equation.3">
              <p:embed/>
            </p:oleObj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 l="6950" t="14836" r="33662" b="-645"/>
          <a:stretch>
            <a:fillRect/>
          </a:stretch>
        </p:blipFill>
        <p:spPr bwMode="auto">
          <a:xfrm>
            <a:off x="4762500" y="762000"/>
            <a:ext cx="4267200" cy="307997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5181600" y="3775075"/>
            <a:ext cx="3906838" cy="253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612"/>
          <p:cNvSpPr>
            <a:spLocks noChangeArrowheads="1"/>
          </p:cNvSpPr>
          <p:nvPr/>
        </p:nvSpPr>
        <p:spPr bwMode="auto">
          <a:xfrm>
            <a:off x="5410200" y="5187950"/>
            <a:ext cx="3581400" cy="114300"/>
          </a:xfrm>
          <a:prstGeom prst="rect">
            <a:avLst/>
          </a:prstGeom>
          <a:solidFill>
            <a:srgbClr val="00B050">
              <a:alpha val="3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ca-ES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Text Box 4610"/>
          <p:cNvSpPr txBox="1">
            <a:spLocks noChangeArrowheads="1"/>
          </p:cNvSpPr>
          <p:nvPr/>
        </p:nvSpPr>
        <p:spPr bwMode="auto">
          <a:xfrm>
            <a:off x="7494587" y="4768850"/>
            <a:ext cx="16113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634" tIns="23317" rIns="46634" bIns="23317"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SM prediction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6092825" y="4473575"/>
            <a:ext cx="162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dirty="0">
                <a:solidFill>
                  <a:srgbClr val="FFC000"/>
                </a:solidFill>
                <a:latin typeface="Calibri" pitchFamily="34" charset="0"/>
              </a:rPr>
              <a:t>5</a:t>
            </a:r>
            <a:r>
              <a:rPr lang="en-US" sz="1800" b="1" dirty="0">
                <a:solidFill>
                  <a:srgbClr val="FFC000"/>
                </a:solidFill>
                <a:latin typeface="Calibri" pitchFamily="34" charset="0"/>
                <a:sym typeface="Symbol" pitchFamily="18" charset="2"/>
              </a:rPr>
              <a:t> observation</a:t>
            </a:r>
            <a:endParaRPr lang="en-US" sz="18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6738" y="5692775"/>
            <a:ext cx="1336675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dirty="0">
                <a:solidFill>
                  <a:srgbClr val="17375E"/>
                </a:solidFill>
                <a:latin typeface="Calibri" pitchFamily="34" charset="0"/>
                <a:sym typeface="Symbol" pitchFamily="18" charset="2"/>
              </a:rPr>
              <a:t>3 evidence</a:t>
            </a:r>
            <a:endParaRPr lang="en-US" sz="1800" b="1" dirty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14" name="Rectangle 9247"/>
          <p:cNvSpPr>
            <a:spLocks noChangeArrowheads="1"/>
          </p:cNvSpPr>
          <p:nvPr/>
        </p:nvSpPr>
        <p:spPr bwMode="auto">
          <a:xfrm>
            <a:off x="7581900" y="3854450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Discovery</a:t>
            </a:r>
          </a:p>
        </p:txBody>
      </p:sp>
      <p:sp>
        <p:nvSpPr>
          <p:cNvPr id="15" name="AutoShape 36"/>
          <p:cNvSpPr>
            <a:spLocks noChangeArrowheads="1"/>
          </p:cNvSpPr>
          <p:nvPr/>
        </p:nvSpPr>
        <p:spPr bwMode="auto">
          <a:xfrm rot="16200000">
            <a:off x="6403975" y="5554662"/>
            <a:ext cx="307975" cy="161925"/>
          </a:xfrm>
          <a:prstGeom prst="rightArrow">
            <a:avLst>
              <a:gd name="adj1" fmla="val 50000"/>
              <a:gd name="adj2" fmla="val 47549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37"/>
          <p:cNvSpPr>
            <a:spLocks noChangeArrowheads="1"/>
          </p:cNvSpPr>
          <p:nvPr/>
        </p:nvSpPr>
        <p:spPr bwMode="auto">
          <a:xfrm rot="16200000">
            <a:off x="8185150" y="5514975"/>
            <a:ext cx="307975" cy="161925"/>
          </a:xfrm>
          <a:prstGeom prst="rightArrow">
            <a:avLst>
              <a:gd name="adj1" fmla="val 50000"/>
              <a:gd name="adj2" fmla="val 47549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 rot="16200000">
            <a:off x="4409281" y="4209257"/>
            <a:ext cx="1254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BR (x10</a:t>
            </a:r>
            <a:r>
              <a:rPr lang="en-US" sz="1800" baseline="30000" dirty="0">
                <a:solidFill>
                  <a:schemeClr val="tx1"/>
                </a:solidFill>
              </a:rPr>
              <a:t>–9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" name="Text Box 39"/>
          <p:cNvSpPr txBox="1">
            <a:spLocks noChangeArrowheads="1"/>
          </p:cNvSpPr>
          <p:nvPr/>
        </p:nvSpPr>
        <p:spPr bwMode="auto">
          <a:xfrm>
            <a:off x="914400" y="3277969"/>
            <a:ext cx="3771900" cy="64633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>
                <a:solidFill>
                  <a:srgbClr val="0000FF"/>
                </a:solidFill>
              </a:rPr>
              <a:t>For ~150 pb</a:t>
            </a:r>
            <a:r>
              <a:rPr lang="en-GB" baseline="30000">
                <a:solidFill>
                  <a:srgbClr val="0000FF"/>
                </a:solidFill>
              </a:rPr>
              <a:t>-1 </a:t>
            </a:r>
            <a:r>
              <a:rPr lang="en-GB">
                <a:solidFill>
                  <a:srgbClr val="0000FF"/>
                </a:solidFill>
              </a:rPr>
              <a:t>LHCb expects to reach the final Tevatron sensitivity.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5905500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Ratio is sensitive test for MFV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42900" y="4724400"/>
            <a:ext cx="4000500" cy="171450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rot="5400000">
            <a:off x="3238500" y="5334000"/>
            <a:ext cx="914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657600" y="5528846"/>
            <a:ext cx="64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MFV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0" y="5262146"/>
            <a:ext cx="64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SM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25" name="Picture 24" descr="LHC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43900" y="533400"/>
            <a:ext cx="685800" cy="466385"/>
          </a:xfrm>
          <a:prstGeom prst="rect">
            <a:avLst/>
          </a:prstGeom>
          <a:noFill/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7391400" y="6341327"/>
          <a:ext cx="916517" cy="402373"/>
        </p:xfrm>
        <a:graphic>
          <a:graphicData uri="http://schemas.openxmlformats.org/presentationml/2006/ole">
            <p:oleObj spid="_x0000_s32771" name="Equation" r:id="rId8" imgW="520560" imgH="228600" progId="Equation.3">
              <p:embed/>
            </p:oleObj>
          </a:graphicData>
        </a:graphic>
      </p:graphicFrame>
      <p:sp>
        <p:nvSpPr>
          <p:cNvPr id="27" name="Rectangle 26"/>
          <p:cNvSpPr/>
          <p:nvPr/>
        </p:nvSpPr>
        <p:spPr>
          <a:xfrm>
            <a:off x="266700" y="1295400"/>
            <a:ext cx="4152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 smtClean="0">
                <a:solidFill>
                  <a:srgbClr val="0000FF"/>
                </a:solidFill>
              </a:rPr>
              <a:t>Experimental status:</a:t>
            </a:r>
            <a:r>
              <a:rPr lang="en-US" sz="2000" dirty="0" smtClean="0">
                <a:solidFill>
                  <a:srgbClr val="0000FF"/>
                </a:solidFill>
              </a:rPr>
              <a:t>	</a:t>
            </a:r>
            <a:r>
              <a:rPr lang="en-US" sz="2000" i="1" dirty="0" smtClean="0"/>
              <a:t>CDF 2009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BR(B</a:t>
            </a:r>
            <a:r>
              <a:rPr lang="en-US" sz="2000" baseline="-25000" dirty="0" smtClean="0">
                <a:solidFill>
                  <a:srgbClr val="0000FF"/>
                </a:solidFill>
              </a:rPr>
              <a:t>s</a:t>
            </a:r>
            <a:r>
              <a:rPr lang="en-US" sz="2000" dirty="0" smtClean="0">
                <a:solidFill>
                  <a:srgbClr val="0000FF"/>
                </a:solidFill>
              </a:rPr>
              <a:t> → </a:t>
            </a:r>
            <a:r>
              <a:rPr lang="el-GR" sz="2000" dirty="0" smtClean="0">
                <a:solidFill>
                  <a:srgbClr val="0000FF"/>
                </a:solidFill>
              </a:rPr>
              <a:t>μ</a:t>
            </a:r>
            <a:r>
              <a:rPr lang="el-GR" sz="2000" baseline="30000" dirty="0" smtClean="0">
                <a:solidFill>
                  <a:srgbClr val="0000FF"/>
                </a:solidFill>
              </a:rPr>
              <a:t>+</a:t>
            </a:r>
            <a:r>
              <a:rPr lang="el-GR" sz="2000" dirty="0" smtClean="0">
                <a:solidFill>
                  <a:srgbClr val="0000FF"/>
                </a:solidFill>
              </a:rPr>
              <a:t> μ</a:t>
            </a:r>
            <a:r>
              <a:rPr lang="el-GR" sz="2000" baseline="30000" dirty="0" smtClean="0">
                <a:solidFill>
                  <a:srgbClr val="0000FF"/>
                </a:solidFill>
              </a:rPr>
              <a:t>-</a:t>
            </a:r>
            <a:r>
              <a:rPr lang="el-GR" sz="2000" dirty="0" smtClean="0">
                <a:solidFill>
                  <a:srgbClr val="0000FF"/>
                </a:solidFill>
              </a:rPr>
              <a:t>) &lt; </a:t>
            </a:r>
            <a:r>
              <a:rPr lang="en-US" sz="2000" dirty="0" smtClean="0">
                <a:solidFill>
                  <a:srgbClr val="0000FF"/>
                </a:solidFill>
              </a:rPr>
              <a:t>4</a:t>
            </a:r>
            <a:r>
              <a:rPr lang="el-GR" sz="2000" dirty="0" smtClean="0">
                <a:solidFill>
                  <a:srgbClr val="0000FF"/>
                </a:solidFill>
              </a:rPr>
              <a:t>.3</a:t>
            </a:r>
            <a:r>
              <a:rPr lang="el-GR" sz="2000" dirty="0" smtClean="0">
                <a:solidFill>
                  <a:srgbClr val="0000FF"/>
                </a:solidFill>
                <a:sym typeface="Symbol"/>
              </a:rPr>
              <a:t></a:t>
            </a:r>
            <a:r>
              <a:rPr lang="el-GR" sz="2000" dirty="0" smtClean="0">
                <a:solidFill>
                  <a:srgbClr val="0000FF"/>
                </a:solidFill>
              </a:rPr>
              <a:t>10</a:t>
            </a:r>
            <a:r>
              <a:rPr lang="el-GR" sz="2000" baseline="30000" dirty="0" smtClean="0">
                <a:solidFill>
                  <a:srgbClr val="0000FF"/>
                </a:solidFill>
              </a:rPr>
              <a:t>-8</a:t>
            </a:r>
            <a:r>
              <a:rPr lang="el-GR" sz="2000" dirty="0" smtClean="0">
                <a:solidFill>
                  <a:srgbClr val="0000FF"/>
                </a:solidFill>
              </a:rPr>
              <a:t> 9</a:t>
            </a:r>
            <a:r>
              <a:rPr lang="en-US" sz="2000" dirty="0" smtClean="0">
                <a:solidFill>
                  <a:srgbClr val="0000FF"/>
                </a:solidFill>
              </a:rPr>
              <a:t>5</a:t>
            </a:r>
            <a:r>
              <a:rPr lang="el-GR" sz="2000" dirty="0" smtClean="0">
                <a:solidFill>
                  <a:srgbClr val="0000FF"/>
                </a:solidFill>
              </a:rPr>
              <a:t>%</a:t>
            </a:r>
            <a:r>
              <a:rPr lang="en-US" sz="2000" dirty="0" smtClean="0">
                <a:solidFill>
                  <a:srgbClr val="0000FF"/>
                </a:solidFill>
              </a:rPr>
              <a:t> CL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BR(</a:t>
            </a:r>
            <a:r>
              <a:rPr lang="en-US" sz="2000" dirty="0" err="1" smtClean="0">
                <a:solidFill>
                  <a:srgbClr val="0000FF"/>
                </a:solidFill>
              </a:rPr>
              <a:t>B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d</a:t>
            </a:r>
            <a:r>
              <a:rPr lang="en-US" sz="2000" dirty="0" smtClean="0">
                <a:solidFill>
                  <a:srgbClr val="0000FF"/>
                </a:solidFill>
              </a:rPr>
              <a:t> → </a:t>
            </a:r>
            <a:r>
              <a:rPr lang="el-GR" sz="2000" dirty="0" smtClean="0">
                <a:solidFill>
                  <a:srgbClr val="0000FF"/>
                </a:solidFill>
              </a:rPr>
              <a:t>μ</a:t>
            </a:r>
            <a:r>
              <a:rPr lang="el-GR" sz="2000" baseline="30000" dirty="0" smtClean="0">
                <a:solidFill>
                  <a:srgbClr val="0000FF"/>
                </a:solidFill>
              </a:rPr>
              <a:t>+</a:t>
            </a:r>
            <a:r>
              <a:rPr lang="el-GR" sz="2000" dirty="0" smtClean="0">
                <a:solidFill>
                  <a:srgbClr val="0000FF"/>
                </a:solidFill>
              </a:rPr>
              <a:t> μ</a:t>
            </a:r>
            <a:r>
              <a:rPr lang="el-GR" sz="2000" baseline="30000" dirty="0" smtClean="0">
                <a:solidFill>
                  <a:srgbClr val="0000FF"/>
                </a:solidFill>
              </a:rPr>
              <a:t>-</a:t>
            </a:r>
            <a:r>
              <a:rPr lang="el-GR" sz="2000" dirty="0" smtClean="0">
                <a:solidFill>
                  <a:srgbClr val="0000FF"/>
                </a:solidFill>
              </a:rPr>
              <a:t>) &lt; 7.6</a:t>
            </a:r>
            <a:r>
              <a:rPr lang="el-GR" sz="2000" dirty="0" smtClean="0">
                <a:solidFill>
                  <a:srgbClr val="0000FF"/>
                </a:solidFill>
                <a:sym typeface="Symbol"/>
              </a:rPr>
              <a:t></a:t>
            </a:r>
            <a:r>
              <a:rPr lang="el-GR" sz="2000" dirty="0" smtClean="0">
                <a:solidFill>
                  <a:srgbClr val="0000FF"/>
                </a:solidFill>
              </a:rPr>
              <a:t>10</a:t>
            </a:r>
            <a:r>
              <a:rPr lang="el-GR" sz="2000" baseline="30000" dirty="0" smtClean="0">
                <a:solidFill>
                  <a:srgbClr val="0000FF"/>
                </a:solidFill>
              </a:rPr>
              <a:t>-9</a:t>
            </a:r>
            <a:r>
              <a:rPr lang="el-GR" sz="2000" dirty="0" smtClean="0">
                <a:solidFill>
                  <a:srgbClr val="0000FF"/>
                </a:solidFill>
              </a:rPr>
              <a:t> 9</a:t>
            </a:r>
            <a:r>
              <a:rPr lang="en-US" sz="2000" dirty="0" smtClean="0">
                <a:solidFill>
                  <a:srgbClr val="0000FF"/>
                </a:solidFill>
              </a:rPr>
              <a:t>5</a:t>
            </a:r>
            <a:r>
              <a:rPr lang="el-GR" sz="2000" dirty="0" smtClean="0">
                <a:solidFill>
                  <a:srgbClr val="0000FF"/>
                </a:solidFill>
              </a:rPr>
              <a:t>%</a:t>
            </a:r>
            <a:r>
              <a:rPr lang="en-US" sz="2000" dirty="0" smtClean="0">
                <a:solidFill>
                  <a:srgbClr val="0000FF"/>
                </a:solidFill>
              </a:rPr>
              <a:t> CL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28" name="Picture 27" descr="LHC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" y="3352800"/>
            <a:ext cx="685800" cy="466385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5524500" y="6183868"/>
            <a:ext cx="266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7048500" y="6172200"/>
            <a:ext cx="266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8496300" y="6172200"/>
            <a:ext cx="419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Outlook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800100" y="1600200"/>
            <a:ext cx="7353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We have learned a lot about  and from heavy flavor physics:</a:t>
            </a:r>
          </a:p>
          <a:p>
            <a:pPr marL="228600" indent="-228600"/>
            <a:r>
              <a:rPr lang="en-US" sz="2000" dirty="0" smtClean="0">
                <a:solidFill>
                  <a:srgbClr val="0000FF"/>
                </a:solidFill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</a:rPr>
              <a:t>TeV</a:t>
            </a:r>
            <a:r>
              <a:rPr lang="en-US" sz="2000" dirty="0" smtClean="0">
                <a:solidFill>
                  <a:srgbClr val="0000FF"/>
                </a:solidFill>
              </a:rPr>
              <a:t>-scale physics must have a sophisticated flavor structure not to be excluded by existing data.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High-precision flavor physics provides the tools to further explore the flavor structure of New Physics at the </a:t>
            </a:r>
            <a:r>
              <a:rPr lang="en-US" sz="2000" dirty="0" err="1" smtClean="0">
                <a:solidFill>
                  <a:srgbClr val="0000FF"/>
                </a:solidFill>
              </a:rPr>
              <a:t>Tera</a:t>
            </a:r>
            <a:r>
              <a:rPr lang="en-US" sz="2000" dirty="0" smtClean="0">
                <a:solidFill>
                  <a:srgbClr val="0000FF"/>
                </a:solidFill>
              </a:rPr>
              <a:t>-scale: </a:t>
            </a:r>
          </a:p>
          <a:p>
            <a:pPr marL="228600" indent="-228600"/>
            <a:r>
              <a:rPr lang="en-US" sz="2000" dirty="0" smtClean="0">
                <a:solidFill>
                  <a:srgbClr val="0000FF"/>
                </a:solidFill>
              </a:rPr>
              <a:t>	Flavor structure of new particles found by direct searches.</a:t>
            </a:r>
          </a:p>
          <a:p>
            <a:pPr marL="228600" indent="-228600"/>
            <a:endParaRPr lang="en-US" sz="2000" dirty="0" smtClean="0">
              <a:solidFill>
                <a:srgbClr val="0000FF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00FF"/>
                </a:solidFill>
              </a:rPr>
              <a:t>LHCb</a:t>
            </a:r>
            <a:r>
              <a:rPr lang="en-US" sz="2000" dirty="0" smtClean="0">
                <a:solidFill>
                  <a:srgbClr val="0000FF"/>
                </a:solidFill>
              </a:rPr>
              <a:t> has the possibility to perform several unique measurements: For some key observables early results   (2010 data?) are possible.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Experimental flavor program will be complemented by the </a:t>
            </a:r>
            <a:r>
              <a:rPr lang="en-US" sz="2000" dirty="0" err="1" smtClean="0">
                <a:solidFill>
                  <a:srgbClr val="0000FF"/>
                </a:solidFill>
              </a:rPr>
              <a:t>Kaon</a:t>
            </a:r>
            <a:r>
              <a:rPr lang="en-US" sz="2000" dirty="0" smtClean="0">
                <a:solidFill>
                  <a:srgbClr val="0000FF"/>
                </a:solidFill>
              </a:rPr>
              <a:t> physics program and by a Super-B factory.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 in the Standard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43700" y="6442075"/>
            <a:ext cx="2133600" cy="279400"/>
          </a:xfrm>
        </p:spPr>
        <p:txBody>
          <a:bodyPr/>
          <a:lstStyle/>
          <a:p>
            <a:fld id="{CDADA104-E1E2-497D-AD90-D044612ED985}" type="slidenum">
              <a:rPr lang="de-DE" smtClean="0"/>
              <a:pPr/>
              <a:t>2</a:t>
            </a:fld>
            <a:endParaRPr lang="de-D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23900" y="2209800"/>
          <a:ext cx="6122988" cy="542925"/>
        </p:xfrm>
        <a:graphic>
          <a:graphicData uri="http://schemas.openxmlformats.org/presentationml/2006/ole">
            <p:oleObj spid="_x0000_s1028" name="Equation" r:id="rId4" imgW="2717640" imgH="241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5699125"/>
            <a:ext cx="8191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In SM Yukawa interaction only source of Flavor Violation</a:t>
            </a:r>
          </a:p>
          <a:p>
            <a:pPr marL="225425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Masses and the mixing angles cannot be understood within SM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310729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EWSB</a:t>
            </a:r>
            <a:endParaRPr lang="en-US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610100" y="3806825"/>
          <a:ext cx="1879600" cy="825500"/>
        </p:xfrm>
        <a:graphic>
          <a:graphicData uri="http://schemas.openxmlformats.org/presentationml/2006/ole">
            <p:oleObj spid="_x0000_s1029" name="Equation" r:id="rId5" imgW="952200" imgH="41904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263650" y="1181100"/>
          <a:ext cx="5322888" cy="542925"/>
        </p:xfrm>
        <a:graphic>
          <a:graphicData uri="http://schemas.openxmlformats.org/presentationml/2006/ole">
            <p:oleObj spid="_x0000_s1030" name="Equation" r:id="rId6" imgW="2361960" imgH="241200" progId="Equation.3">
              <p:embed/>
            </p:oleObj>
          </a:graphicData>
        </a:graphic>
      </p:graphicFrame>
      <p:sp>
        <p:nvSpPr>
          <p:cNvPr id="20" name="Right Brace 19"/>
          <p:cNvSpPr/>
          <p:nvPr/>
        </p:nvSpPr>
        <p:spPr bwMode="auto">
          <a:xfrm rot="5400000">
            <a:off x="2857500" y="1419225"/>
            <a:ext cx="228600" cy="28194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2857500" y="3019425"/>
            <a:ext cx="190500" cy="609600"/>
          </a:xfrm>
          <a:prstGeom prst="down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511300" y="3876675"/>
          <a:ext cx="2946400" cy="542925"/>
        </p:xfrm>
        <a:graphic>
          <a:graphicData uri="http://schemas.openxmlformats.org/presentationml/2006/ole">
            <p:oleObj spid="_x0000_s1032" name="Equation" r:id="rId7" imgW="1307880" imgH="24120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14400" y="4529693"/>
            <a:ext cx="65913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 smtClean="0">
                <a:solidFill>
                  <a:srgbClr val="0000FF"/>
                </a:solidFill>
              </a:rPr>
              <a:t>Diagonalization</a:t>
            </a:r>
            <a:r>
              <a:rPr lang="en-US" sz="2000" dirty="0" smtClean="0">
                <a:solidFill>
                  <a:srgbClr val="0000FF"/>
                </a:solidFill>
              </a:rPr>
              <a:t> of mass matrices: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6 Dirac masses, quark mixing in CC described by </a:t>
            </a:r>
            <a:r>
              <a:rPr lang="en-US" sz="2400" dirty="0" smtClean="0">
                <a:solidFill>
                  <a:srgbClr val="FF0000"/>
                </a:solidFill>
              </a:rPr>
              <a:t>V</a:t>
            </a:r>
            <a:r>
              <a:rPr lang="en-US" sz="2400" baseline="-25000" dirty="0" smtClean="0">
                <a:solidFill>
                  <a:srgbClr val="FF0000"/>
                </a:solidFill>
              </a:rPr>
              <a:t>CKM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62000" y="3717925"/>
            <a:ext cx="6591300" cy="171450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2500" y="3375025"/>
            <a:ext cx="1181100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Quarks</a:t>
            </a:r>
            <a:endParaRPr lang="en-US" sz="2000" dirty="0"/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343400" y="1752600"/>
            <a:ext cx="2209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 flipV="1">
            <a:off x="1752600" y="1752600"/>
            <a:ext cx="2552700" cy="3428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7543800" y="4648200"/>
            <a:ext cx="723900" cy="342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5400000" flipH="1" flipV="1">
            <a:off x="8248650" y="4171950"/>
            <a:ext cx="4953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6200000" flipH="1">
            <a:off x="8210550" y="4705349"/>
            <a:ext cx="647700" cy="533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Oval 39"/>
          <p:cNvSpPr/>
          <p:nvPr/>
        </p:nvSpPr>
        <p:spPr bwMode="auto">
          <a:xfrm>
            <a:off x="8191500" y="4572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96200" y="4812267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72500" y="41910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10500" y="40005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pq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43900" y="5078968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222725"/>
            <a:ext cx="9372600" cy="66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FCNC Processes in the SM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3</a:t>
            </a:fld>
            <a:endParaRPr lang="de-DE"/>
          </a:p>
        </p:txBody>
      </p:sp>
      <p:grpSp>
        <p:nvGrpSpPr>
          <p:cNvPr id="23" name="Group 22"/>
          <p:cNvGrpSpPr/>
          <p:nvPr/>
        </p:nvGrpSpPr>
        <p:grpSpPr>
          <a:xfrm>
            <a:off x="1028700" y="1625044"/>
            <a:ext cx="2819401" cy="839788"/>
            <a:chOff x="838200" y="1636712"/>
            <a:chExt cx="2819401" cy="839788"/>
          </a:xfrm>
        </p:grpSpPr>
        <p:grpSp>
          <p:nvGrpSpPr>
            <p:cNvPr id="12" name="Group 11"/>
            <p:cNvGrpSpPr/>
            <p:nvPr/>
          </p:nvGrpSpPr>
          <p:grpSpPr>
            <a:xfrm>
              <a:off x="838200" y="2474912"/>
              <a:ext cx="2819400" cy="1588"/>
              <a:chOff x="838200" y="2286000"/>
              <a:chExt cx="2819400" cy="1588"/>
            </a:xfrm>
          </p:grpSpPr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838200" y="2286000"/>
                <a:ext cx="8382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1600200" y="2286000"/>
                <a:ext cx="14097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2971800" y="2286000"/>
                <a:ext cx="6858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</p:cxnSp>
        </p:grpSp>
        <p:grpSp>
          <p:nvGrpSpPr>
            <p:cNvPr id="16" name="Group 15"/>
            <p:cNvGrpSpPr/>
            <p:nvPr/>
          </p:nvGrpSpPr>
          <p:grpSpPr>
            <a:xfrm rot="10800000">
              <a:off x="838201" y="1636712"/>
              <a:ext cx="2819400" cy="1588"/>
              <a:chOff x="838200" y="2286000"/>
              <a:chExt cx="2819400" cy="1588"/>
            </a:xfrm>
          </p:grpSpPr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838200" y="2286000"/>
                <a:ext cx="8382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1600200" y="2286000"/>
                <a:ext cx="14097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2971800" y="2286000"/>
                <a:ext cx="6858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</p:cxnSp>
        </p:grpSp>
        <p:cxnSp>
          <p:nvCxnSpPr>
            <p:cNvPr id="21" name="Straight Connector 20"/>
            <p:cNvCxnSpPr/>
            <p:nvPr/>
          </p:nvCxnSpPr>
          <p:spPr bwMode="auto">
            <a:xfrm rot="5400000">
              <a:off x="1371600" y="2057400"/>
              <a:ext cx="838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2286000" y="2057400"/>
              <a:ext cx="838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5295900" y="1588532"/>
            <a:ext cx="2933700" cy="1485900"/>
            <a:chOff x="3886200" y="1676400"/>
            <a:chExt cx="2933700" cy="148590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4191000" y="24765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4953000" y="2476500"/>
              <a:ext cx="14097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6324600" y="2476500"/>
              <a:ext cx="4953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35" name="Arc 34"/>
            <p:cNvSpPr/>
            <p:nvPr/>
          </p:nvSpPr>
          <p:spPr bwMode="auto">
            <a:xfrm>
              <a:off x="4572000" y="1676400"/>
              <a:ext cx="1524000" cy="1485900"/>
            </a:xfrm>
            <a:prstGeom prst="arc">
              <a:avLst>
                <a:gd name="adj1" fmla="val 10643443"/>
                <a:gd name="adj2" fmla="val 254186"/>
              </a:avLst>
            </a:prstGeom>
            <a:noFill/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3886200" y="2476500"/>
              <a:ext cx="4953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</p:grp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5276850" y="2648609"/>
          <a:ext cx="3752850" cy="883023"/>
        </p:xfrm>
        <a:graphic>
          <a:graphicData uri="http://schemas.openxmlformats.org/presentationml/2006/ole">
            <p:oleObj spid="_x0000_s14338" name="Equation" r:id="rId3" imgW="1942920" imgH="457200" progId="Equation.3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350838" y="2731532"/>
          <a:ext cx="4486275" cy="882650"/>
        </p:xfrm>
        <a:graphic>
          <a:graphicData uri="http://schemas.openxmlformats.org/presentationml/2006/ole">
            <p:oleObj spid="_x0000_s14339" name="Equation" r:id="rId4" imgW="2323800" imgH="457200" progId="Equation.3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876300" y="4088993"/>
            <a:ext cx="68961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FCNC in SM suppressed:</a:t>
            </a:r>
          </a:p>
          <a:p>
            <a:pPr marL="225425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Only in loop diagrams</a:t>
            </a:r>
          </a:p>
          <a:p>
            <a:pPr marL="225425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CKM couplings small</a:t>
            </a:r>
          </a:p>
          <a:p>
            <a:pPr marL="225425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GIM suppression (in B decays inactive)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38200" y="59436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600"/>
              </a:spcBef>
            </a:pP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   </a:t>
            </a:r>
            <a:r>
              <a:rPr lang="en-US" sz="2000" dirty="0" smtClean="0">
                <a:solidFill>
                  <a:srgbClr val="FF0000"/>
                </a:solidFill>
              </a:rPr>
              <a:t>Suppression of FCNC processes not necessary                  present in generic extensions of SM.</a:t>
            </a:r>
          </a:p>
        </p:txBody>
      </p:sp>
      <p:sp>
        <p:nvSpPr>
          <p:cNvPr id="27" name="Right Brace 26"/>
          <p:cNvSpPr/>
          <p:nvPr/>
        </p:nvSpPr>
        <p:spPr bwMode="auto">
          <a:xfrm>
            <a:off x="5448300" y="3950732"/>
            <a:ext cx="266700" cy="1524000"/>
          </a:xfrm>
          <a:prstGeom prst="rightBrace">
            <a:avLst>
              <a:gd name="adj1" fmla="val 8333"/>
              <a:gd name="adj2" fmla="val 494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76900" y="4322802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of SM particle content and hierarchical  Yukawa couplings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600700" y="20574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81900" y="20574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77000" y="199286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u, c, 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81100" y="2148364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62300" y="2148364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7400" y="2083832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u, c, 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81100" y="1626632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1257300" y="1740932"/>
            <a:ext cx="152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124200" y="16383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3200400" y="1702832"/>
            <a:ext cx="152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553200" y="12573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81200" y="16383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05000" y="952500"/>
            <a:ext cx="95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F = 2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10300" y="952500"/>
            <a:ext cx="95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F = 1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CKM paradigm works well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txBody>
          <a:bodyPr/>
          <a:lstStyle/>
          <a:p>
            <a:fld id="{CDADA104-E1E2-497D-AD90-D044612ED985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2564221"/>
            <a:ext cx="6467475" cy="330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52500" y="5868769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Within uncertainties, Flavor Changing data well described by SM.</a:t>
            </a:r>
          </a:p>
          <a:p>
            <a:r>
              <a:rPr lang="en-US" dirty="0" smtClean="0"/>
              <a:t>New Physics effects only appear corrections to leading SM terms.</a:t>
            </a:r>
            <a:endParaRPr lang="en-US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 t="10112"/>
          <a:stretch>
            <a:fillRect/>
          </a:stretch>
        </p:blipFill>
        <p:spPr bwMode="auto">
          <a:xfrm>
            <a:off x="4726869" y="952500"/>
            <a:ext cx="304553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9594" y="1028700"/>
            <a:ext cx="19108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6420" y="1676400"/>
            <a:ext cx="338328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rhoeta_small_loo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3500" y="2552700"/>
            <a:ext cx="6477000" cy="33080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77000" y="3887569"/>
            <a:ext cx="182880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Constraints only from loops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 Violation beyond the SM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5</a:t>
            </a:fld>
            <a:endParaRPr lang="de-DE"/>
          </a:p>
        </p:txBody>
      </p:sp>
      <p:grpSp>
        <p:nvGrpSpPr>
          <p:cNvPr id="4" name="Group 3"/>
          <p:cNvGrpSpPr/>
          <p:nvPr/>
        </p:nvGrpSpPr>
        <p:grpSpPr>
          <a:xfrm>
            <a:off x="1676400" y="4172010"/>
            <a:ext cx="2514600" cy="1181100"/>
            <a:chOff x="3886200" y="1676400"/>
            <a:chExt cx="2933700" cy="14859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4191000" y="24765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>
              <a:off x="4953000" y="2476500"/>
              <a:ext cx="14097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6324600" y="2476500"/>
              <a:ext cx="4953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8" name="Arc 7"/>
            <p:cNvSpPr/>
            <p:nvPr/>
          </p:nvSpPr>
          <p:spPr bwMode="auto">
            <a:xfrm>
              <a:off x="4572000" y="1676400"/>
              <a:ext cx="1524000" cy="1485900"/>
            </a:xfrm>
            <a:prstGeom prst="arc">
              <a:avLst>
                <a:gd name="adj1" fmla="val 10643443"/>
                <a:gd name="adj2" fmla="val 254186"/>
              </a:avLst>
            </a:prstGeom>
            <a:noFill/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3886200" y="2476500"/>
              <a:ext cx="4953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</p:grp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905000" y="5105400"/>
          <a:ext cx="4610100" cy="979488"/>
        </p:xfrm>
        <a:graphic>
          <a:graphicData uri="http://schemas.openxmlformats.org/presentationml/2006/ole">
            <p:oleObj spid="_x0000_s16387" name="Equation" r:id="rId4" imgW="2387520" imgH="50796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85800" y="1125787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New Physics*</a:t>
            </a:r>
            <a:r>
              <a:rPr lang="en-US" sz="2000" baseline="30000" dirty="0" smtClean="0"/>
              <a:t>)</a:t>
            </a:r>
            <a:r>
              <a:rPr lang="en-US" sz="2000" dirty="0" smtClean="0"/>
              <a:t>  at  </a:t>
            </a:r>
            <a:r>
              <a:rPr lang="en-US" sz="2000" dirty="0" smtClean="0">
                <a:sym typeface="Symbol"/>
              </a:rPr>
              <a:t> = </a:t>
            </a:r>
            <a:r>
              <a:rPr lang="en-US" sz="2000" dirty="0" smtClean="0">
                <a:latin typeface="Lucida Calligraphy" pitchFamily="66" charset="0"/>
                <a:sym typeface="Symbol"/>
              </a:rPr>
              <a:t>O</a:t>
            </a:r>
            <a:r>
              <a:rPr lang="en-US" sz="2000" dirty="0" smtClean="0">
                <a:sym typeface="Symbol"/>
              </a:rPr>
              <a:t>(</a:t>
            </a:r>
            <a:r>
              <a:rPr lang="en-US" sz="2000" baseline="-25000" dirty="0" smtClean="0">
                <a:sym typeface="Symbol"/>
              </a:rPr>
              <a:t>EW</a:t>
            </a:r>
            <a:r>
              <a:rPr lang="en-US" sz="2000" dirty="0" smtClean="0">
                <a:sym typeface="Symbol"/>
              </a:rPr>
              <a:t>) in l</a:t>
            </a:r>
            <a:r>
              <a:rPr lang="en-US" sz="2000" dirty="0" smtClean="0"/>
              <a:t>ow-energy effective theory</a:t>
            </a:r>
            <a:endParaRPr lang="en-US" sz="2000" dirty="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528888" y="1905000"/>
          <a:ext cx="4006850" cy="1000125"/>
        </p:xfrm>
        <a:graphic>
          <a:graphicData uri="http://schemas.openxmlformats.org/presentationml/2006/ole">
            <p:oleObj spid="_x0000_s16388" name="Equation" r:id="rId5" imgW="1777680" imgH="44424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23900" y="3352800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 on flavor changing amplitudes:</a:t>
            </a:r>
            <a:endParaRPr lang="en-US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4533900" y="4172010"/>
            <a:ext cx="2514600" cy="1181100"/>
            <a:chOff x="3886200" y="1676400"/>
            <a:chExt cx="2933700" cy="148590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4191000" y="24765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4953000" y="2476500"/>
              <a:ext cx="14097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6324600" y="2476500"/>
              <a:ext cx="4953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25" name="Arc 24"/>
            <p:cNvSpPr/>
            <p:nvPr/>
          </p:nvSpPr>
          <p:spPr bwMode="auto">
            <a:xfrm>
              <a:off x="4572000" y="1676400"/>
              <a:ext cx="1524000" cy="1485900"/>
            </a:xfrm>
            <a:prstGeom prst="arc">
              <a:avLst>
                <a:gd name="adj1" fmla="val 10643443"/>
                <a:gd name="adj2" fmla="val 254186"/>
              </a:avLst>
            </a:prstGeom>
            <a:noFill/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3886200" y="2476500"/>
              <a:ext cx="4953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</p:grpSp>
      <p:cxnSp>
        <p:nvCxnSpPr>
          <p:cNvPr id="28" name="Straight Arrow Connector 27"/>
          <p:cNvCxnSpPr/>
          <p:nvPr/>
        </p:nvCxnSpPr>
        <p:spPr bwMode="auto">
          <a:xfrm rot="10800000" flipV="1">
            <a:off x="6248400" y="5276910"/>
            <a:ext cx="10668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7391400" y="5124510"/>
            <a:ext cx="163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“CKM” factors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Loop-factors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4400" y="61838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most general case NP with generic flavor structure!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315200" y="18669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baseline="30000" dirty="0" smtClean="0"/>
              <a:t>) </a:t>
            </a:r>
            <a:r>
              <a:rPr lang="en-US" dirty="0" smtClean="0"/>
              <a:t>electroweak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14500" y="44577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95700" y="44577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0800" y="439316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u, c, 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33900" y="44577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29400" y="44577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62600" y="44693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62600" y="37719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Y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 Problem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438400"/>
            <a:ext cx="468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sym typeface="Symbol"/>
              </a:rPr>
              <a:t>Example: F=2 mixing measurements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31439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sym typeface="Symbol"/>
              </a:rPr>
              <a:t>No indication of large </a:t>
            </a:r>
            <a:r>
              <a:rPr lang="en-US" sz="2000" dirty="0" smtClean="0">
                <a:solidFill>
                  <a:srgbClr val="0000FF"/>
                </a:solidFill>
                <a:latin typeface="Lucida Calligraphy" pitchFamily="66" charset="0"/>
                <a:sym typeface="Symbol"/>
              </a:rPr>
              <a:t>O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(1) New Physics contribution to FCNC processes.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33400" y="1866900"/>
            <a:ext cx="609600" cy="304800"/>
          </a:xfrm>
          <a:prstGeom prst="rightArrow">
            <a:avLst/>
          </a:prstGeom>
          <a:solidFill>
            <a:srgbClr val="0000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3500" y="17526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sym typeface="Symbol"/>
              </a:rPr>
              <a:t>Puts severe constraints on New Physics.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28700" y="2933700"/>
            <a:ext cx="4610100" cy="1104900"/>
            <a:chOff x="457200" y="2857500"/>
            <a:chExt cx="4610100" cy="1104900"/>
          </a:xfrm>
        </p:grpSpPr>
        <p:grpSp>
          <p:nvGrpSpPr>
            <p:cNvPr id="35" name="Group 34"/>
            <p:cNvGrpSpPr/>
            <p:nvPr/>
          </p:nvGrpSpPr>
          <p:grpSpPr>
            <a:xfrm>
              <a:off x="457200" y="2857500"/>
              <a:ext cx="4572000" cy="1015663"/>
              <a:chOff x="1257300" y="2946737"/>
              <a:chExt cx="4572000" cy="101566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009900" y="3046631"/>
                <a:ext cx="1181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(</a:t>
                </a:r>
                <a:r>
                  <a:rPr lang="en-US" sz="2000" i="1" dirty="0" err="1" smtClean="0">
                    <a:solidFill>
                      <a:srgbClr val="0000FF"/>
                    </a:solidFill>
                  </a:rPr>
                  <a:t>V</a:t>
                </a:r>
                <a:r>
                  <a:rPr lang="en-US" sz="2000" i="1" baseline="-25000" dirty="0" err="1" smtClean="0">
                    <a:solidFill>
                      <a:srgbClr val="0000FF"/>
                    </a:solidFill>
                  </a:rPr>
                  <a:t>tb</a:t>
                </a:r>
                <a:r>
                  <a:rPr lang="en-US" sz="2000" i="1" dirty="0" smtClean="0">
                    <a:solidFill>
                      <a:srgbClr val="0000FF"/>
                    </a:solidFill>
                  </a:rPr>
                  <a:t>*</a:t>
                </a:r>
                <a:r>
                  <a:rPr lang="en-US" sz="2000" i="1" dirty="0" err="1" smtClean="0">
                    <a:solidFill>
                      <a:srgbClr val="0000FF"/>
                    </a:solidFill>
                  </a:rPr>
                  <a:t>V</a:t>
                </a:r>
                <a:r>
                  <a:rPr lang="en-US" sz="2000" i="1" baseline="-25000" dirty="0" err="1" smtClean="0">
                    <a:solidFill>
                      <a:srgbClr val="0000FF"/>
                    </a:solidFill>
                  </a:rPr>
                  <a:t>td</a:t>
                </a:r>
                <a:r>
                  <a:rPr lang="en-US" sz="2000" dirty="0" smtClean="0"/>
                  <a:t>)</a:t>
                </a:r>
                <a:r>
                  <a:rPr lang="en-US" sz="2000" baseline="30000" dirty="0" smtClean="0"/>
                  <a:t>2</a:t>
                </a:r>
                <a:endParaRPr lang="en-US" sz="2000" i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257300" y="3301663"/>
                <a:ext cx="1714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Lucida Calligraphy" pitchFamily="66" charset="0"/>
                  </a:rPr>
                  <a:t>A</a:t>
                </a:r>
                <a:r>
                  <a:rPr lang="en-US" sz="2000" dirty="0" smtClean="0"/>
                  <a:t>(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d</a:t>
                </a:r>
                <a:r>
                  <a:rPr lang="en-US" sz="2000" dirty="0" err="1" smtClean="0">
                    <a:sym typeface="Symbol"/>
                  </a:rPr>
                  <a:t>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d</a:t>
                </a:r>
                <a:r>
                  <a:rPr lang="en-US" sz="2000" dirty="0" smtClean="0"/>
                  <a:t>)  ~  </a:t>
                </a:r>
                <a:endParaRPr lang="en-US" sz="2000" dirty="0"/>
              </a:p>
            </p:txBody>
          </p:sp>
          <p:cxnSp>
            <p:nvCxnSpPr>
              <p:cNvPr id="18" name="Straight Connector 17"/>
              <p:cNvCxnSpPr>
                <a:stCxn id="16" idx="3"/>
              </p:cNvCxnSpPr>
              <p:nvPr/>
            </p:nvCxnSpPr>
            <p:spPr bwMode="auto">
              <a:xfrm flipV="1">
                <a:off x="2971800" y="3492163"/>
                <a:ext cx="12573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" name="TextBox 18"/>
              <p:cNvSpPr txBox="1"/>
              <p:nvPr/>
            </p:nvSpPr>
            <p:spPr>
              <a:xfrm>
                <a:off x="2933700" y="3530263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16 </a:t>
                </a:r>
                <a:r>
                  <a:rPr lang="en-US" sz="2000" dirty="0" smtClean="0">
                    <a:sym typeface="Symbol"/>
                  </a:rPr>
                  <a:t></a:t>
                </a:r>
                <a:r>
                  <a:rPr lang="en-US" sz="2000" baseline="30000" dirty="0" smtClean="0">
                    <a:sym typeface="Symbol"/>
                  </a:rPr>
                  <a:t>2</a:t>
                </a:r>
                <a:r>
                  <a:rPr lang="en-US" sz="2000" dirty="0" smtClean="0">
                    <a:sym typeface="Symbol"/>
                  </a:rPr>
                  <a:t> m</a:t>
                </a:r>
                <a:r>
                  <a:rPr lang="en-US" sz="2000" baseline="-25000" dirty="0" smtClean="0">
                    <a:sym typeface="Symbol"/>
                  </a:rPr>
                  <a:t>W</a:t>
                </a:r>
                <a:r>
                  <a:rPr lang="en-US" sz="2000" baseline="30000" dirty="0" smtClean="0">
                    <a:sym typeface="Symbol"/>
                  </a:rPr>
                  <a:t>2</a:t>
                </a:r>
                <a:endParaRPr lang="en-US" sz="20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419600" y="3263563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  </a:t>
                </a:r>
                <a:r>
                  <a:rPr lang="en-US" sz="2000" b="1" dirty="0" err="1" smtClean="0">
                    <a:solidFill>
                      <a:srgbClr val="00B050"/>
                    </a:solidFill>
                  </a:rPr>
                  <a:t>c</a:t>
                </a:r>
                <a:r>
                  <a:rPr lang="en-US" sz="2000" b="1" baseline="-25000" dirty="0" err="1" smtClean="0">
                    <a:solidFill>
                      <a:srgbClr val="00B050"/>
                    </a:solidFill>
                  </a:rPr>
                  <a:t>NP</a:t>
                </a:r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 bwMode="auto">
              <a:xfrm>
                <a:off x="5334000" y="3492163"/>
                <a:ext cx="3810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TextBox 31"/>
              <p:cNvSpPr txBox="1"/>
              <p:nvPr/>
            </p:nvSpPr>
            <p:spPr>
              <a:xfrm>
                <a:off x="5257800" y="2946737"/>
                <a:ext cx="5715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 smtClean="0"/>
                  <a:t>1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rgbClr val="FF0000"/>
                    </a:solidFill>
                    <a:sym typeface="Symbol"/>
                  </a:rPr>
                  <a:t></a:t>
                </a:r>
                <a:r>
                  <a:rPr lang="en-US" sz="2000" b="1" baseline="30000" dirty="0" smtClean="0">
                    <a:solidFill>
                      <a:srgbClr val="FF0000"/>
                    </a:solidFill>
                    <a:sym typeface="Symbol"/>
                  </a:rPr>
                  <a:t>2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6" name="Oval 35"/>
            <p:cNvSpPr/>
            <p:nvPr/>
          </p:nvSpPr>
          <p:spPr bwMode="auto">
            <a:xfrm>
              <a:off x="3886200" y="2895600"/>
              <a:ext cx="1181100" cy="1066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42900" y="4407932"/>
            <a:ext cx="4152900" cy="1874222"/>
            <a:chOff x="304800" y="4533900"/>
            <a:chExt cx="4152900" cy="1874222"/>
          </a:xfrm>
        </p:grpSpPr>
        <p:sp>
          <p:nvSpPr>
            <p:cNvPr id="38" name="Rectangle 37"/>
            <p:cNvSpPr/>
            <p:nvPr/>
          </p:nvSpPr>
          <p:spPr>
            <a:xfrm>
              <a:off x="304800" y="5253335"/>
              <a:ext cx="6399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 smtClean="0">
                  <a:solidFill>
                    <a:srgbClr val="00B050"/>
                  </a:solidFill>
                </a:rPr>
                <a:t>c</a:t>
              </a:r>
              <a:r>
                <a:rPr lang="en-US" sz="2400" b="1" baseline="-25000" dirty="0" err="1" smtClean="0">
                  <a:solidFill>
                    <a:srgbClr val="00B050"/>
                  </a:solidFill>
                </a:rPr>
                <a:t>NP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05000" y="4533900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~ 1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05000" y="4971990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~ 1/(16 </a:t>
              </a:r>
              <a:r>
                <a:rPr lang="en-US" dirty="0" smtClean="0">
                  <a:sym typeface="Symbol"/>
                </a:rPr>
                <a:t></a:t>
              </a:r>
              <a:r>
                <a:rPr lang="en-US" baseline="30000" dirty="0" smtClean="0">
                  <a:sym typeface="Symbol"/>
                </a:rPr>
                <a:t>2</a:t>
              </a:r>
              <a:r>
                <a:rPr lang="en-US" dirty="0" smtClean="0">
                  <a:sym typeface="Symbol"/>
                </a:rPr>
                <a:t>)</a:t>
              </a:r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05000" y="6038790"/>
              <a:ext cx="2552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~ (</a:t>
              </a:r>
              <a:r>
                <a:rPr lang="en-US" i="1" dirty="0" err="1" smtClean="0">
                  <a:solidFill>
                    <a:srgbClr val="0000FF"/>
                  </a:solidFill>
                </a:rPr>
                <a:t>V</a:t>
              </a:r>
              <a:r>
                <a:rPr lang="en-US" i="1" baseline="-25000" dirty="0" err="1" smtClean="0">
                  <a:solidFill>
                    <a:srgbClr val="0000FF"/>
                  </a:solidFill>
                </a:rPr>
                <a:t>tb</a:t>
              </a:r>
              <a:r>
                <a:rPr lang="en-US" i="1" dirty="0" smtClean="0">
                  <a:solidFill>
                    <a:srgbClr val="0000FF"/>
                  </a:solidFill>
                </a:rPr>
                <a:t>*</a:t>
              </a:r>
              <a:r>
                <a:rPr lang="en-US" i="1" dirty="0" err="1" smtClean="0">
                  <a:solidFill>
                    <a:srgbClr val="0000FF"/>
                  </a:solidFill>
                </a:rPr>
                <a:t>V</a:t>
              </a:r>
              <a:r>
                <a:rPr lang="en-US" i="1" baseline="-25000" dirty="0" err="1" smtClean="0">
                  <a:solidFill>
                    <a:srgbClr val="0000FF"/>
                  </a:solidFill>
                </a:rPr>
                <a:t>td</a:t>
              </a:r>
              <a:r>
                <a:rPr lang="en-US" dirty="0" smtClean="0"/>
                <a:t>)</a:t>
              </a:r>
              <a:r>
                <a:rPr lang="en-US" baseline="30000" dirty="0" smtClean="0"/>
                <a:t>2</a:t>
              </a:r>
              <a:r>
                <a:rPr lang="en-US" i="1" dirty="0" smtClean="0"/>
                <a:t> </a:t>
              </a:r>
              <a:r>
                <a:rPr lang="en-US" dirty="0" smtClean="0"/>
                <a:t>/ (16 </a:t>
              </a:r>
              <a:r>
                <a:rPr lang="en-US" dirty="0" smtClean="0">
                  <a:sym typeface="Symbol"/>
                </a:rPr>
                <a:t>2)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18164" y="5505390"/>
              <a:ext cx="12763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~ (</a:t>
              </a:r>
              <a:r>
                <a:rPr lang="en-US" i="1" dirty="0" err="1" smtClean="0">
                  <a:solidFill>
                    <a:srgbClr val="0000FF"/>
                  </a:solidFill>
                </a:rPr>
                <a:t>V</a:t>
              </a:r>
              <a:r>
                <a:rPr lang="en-US" i="1" baseline="-25000" dirty="0" err="1" smtClean="0">
                  <a:solidFill>
                    <a:srgbClr val="0000FF"/>
                  </a:solidFill>
                </a:rPr>
                <a:t>tb</a:t>
              </a:r>
              <a:r>
                <a:rPr lang="en-US" i="1" dirty="0" smtClean="0">
                  <a:solidFill>
                    <a:srgbClr val="0000FF"/>
                  </a:solidFill>
                </a:rPr>
                <a:t>*</a:t>
              </a:r>
              <a:r>
                <a:rPr lang="en-US" i="1" dirty="0" err="1" smtClean="0">
                  <a:solidFill>
                    <a:srgbClr val="0000FF"/>
                  </a:solidFill>
                </a:rPr>
                <a:t>V</a:t>
              </a:r>
              <a:r>
                <a:rPr lang="en-US" i="1" baseline="-25000" dirty="0" err="1" smtClean="0">
                  <a:solidFill>
                    <a:srgbClr val="0000FF"/>
                  </a:solidFill>
                </a:rPr>
                <a:t>td</a:t>
              </a:r>
              <a:r>
                <a:rPr lang="en-US" dirty="0" smtClean="0"/>
                <a:t>)</a:t>
              </a:r>
              <a:r>
                <a:rPr lang="en-US" baseline="30000" dirty="0" smtClean="0"/>
                <a:t>2</a:t>
              </a:r>
              <a:endParaRPr lang="en-US" i="1" dirty="0"/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 flipV="1">
              <a:off x="952500" y="4838700"/>
              <a:ext cx="838200" cy="685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914400" y="5172045"/>
              <a:ext cx="876300" cy="35245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914400" y="5524500"/>
              <a:ext cx="838200" cy="1905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914400" y="5524500"/>
              <a:ext cx="838200" cy="7239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cxnSp>
        <p:nvCxnSpPr>
          <p:cNvPr id="61" name="Straight Arrow Connector 60"/>
          <p:cNvCxnSpPr/>
          <p:nvPr/>
        </p:nvCxnSpPr>
        <p:spPr bwMode="auto">
          <a:xfrm>
            <a:off x="2552700" y="4674632"/>
            <a:ext cx="2667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3352800" y="5169932"/>
            <a:ext cx="18669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3314700" y="5703332"/>
            <a:ext cx="1905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4152900" y="6236732"/>
            <a:ext cx="1066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3238500" y="4343400"/>
            <a:ext cx="2476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tree + generic flavor 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3200400" y="4827032"/>
            <a:ext cx="2476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loop + generic flavor 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4038600" y="5360432"/>
            <a:ext cx="133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tree + MFV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4038600" y="5936278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loop+ MFV</a:t>
            </a:r>
            <a:endParaRPr lang="en-US" sz="1600" dirty="0"/>
          </a:p>
        </p:txBody>
      </p:sp>
      <p:sp>
        <p:nvSpPr>
          <p:cNvPr id="80" name="TextBox 79"/>
          <p:cNvSpPr txBox="1"/>
          <p:nvPr/>
        </p:nvSpPr>
        <p:spPr>
          <a:xfrm>
            <a:off x="5295900" y="444603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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&gt; 210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4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TeV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 </a:t>
            </a:r>
            <a:r>
              <a:rPr lang="en-US" dirty="0" smtClean="0">
                <a:sym typeface="Symbol"/>
              </a:rPr>
              <a:t>[K] 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5295900" y="49911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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&gt; 210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3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TeV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 </a:t>
            </a:r>
            <a:r>
              <a:rPr lang="en-US" dirty="0" smtClean="0">
                <a:sym typeface="Symbol"/>
              </a:rPr>
              <a:t>[K] </a:t>
            </a:r>
            <a:endParaRPr lang="en-US" dirty="0" smtClean="0"/>
          </a:p>
        </p:txBody>
      </p:sp>
      <p:sp>
        <p:nvSpPr>
          <p:cNvPr id="86" name="TextBox 85"/>
          <p:cNvSpPr txBox="1"/>
          <p:nvPr/>
        </p:nvSpPr>
        <p:spPr>
          <a:xfrm>
            <a:off x="5295900" y="547473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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&gt; 5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TeV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 </a:t>
            </a:r>
            <a:r>
              <a:rPr lang="en-US" dirty="0" smtClean="0">
                <a:sym typeface="Symbol"/>
              </a:rPr>
              <a:t>[K&amp;B] </a:t>
            </a:r>
            <a:endParaRPr lang="en-US" dirty="0" smtClean="0"/>
          </a:p>
        </p:txBody>
      </p:sp>
      <p:sp>
        <p:nvSpPr>
          <p:cNvPr id="87" name="TextBox 86"/>
          <p:cNvSpPr txBox="1"/>
          <p:nvPr/>
        </p:nvSpPr>
        <p:spPr>
          <a:xfrm>
            <a:off x="5334000" y="6019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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&gt; 0.5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TeV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 </a:t>
            </a:r>
            <a:r>
              <a:rPr lang="en-US" dirty="0" smtClean="0">
                <a:sym typeface="Symbol"/>
              </a:rPr>
              <a:t>[K&amp;B] </a:t>
            </a:r>
            <a:endParaRPr lang="en-US" dirty="0" smtClean="0"/>
          </a:p>
        </p:txBody>
      </p:sp>
      <p:sp>
        <p:nvSpPr>
          <p:cNvPr id="88" name="Right Brace 87"/>
          <p:cNvSpPr/>
          <p:nvPr/>
        </p:nvSpPr>
        <p:spPr bwMode="auto">
          <a:xfrm>
            <a:off x="7505700" y="5524500"/>
            <a:ext cx="246459" cy="914400"/>
          </a:xfrm>
          <a:prstGeom prst="rightBrac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772400" y="5449669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Not too far from  </a:t>
            </a:r>
            <a:r>
              <a:rPr lang="en-US" dirty="0" smtClean="0">
                <a:solidFill>
                  <a:srgbClr val="0000FF"/>
                </a:solidFill>
              </a:rPr>
              <a:t>EW scale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77000" y="3848100"/>
            <a:ext cx="24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G. </a:t>
            </a:r>
            <a:r>
              <a:rPr lang="en-US" sz="1600" i="1" dirty="0" err="1" smtClean="0"/>
              <a:t>Isidori</a:t>
            </a:r>
            <a:r>
              <a:rPr lang="en-US" sz="1600" i="1" dirty="0" smtClean="0"/>
              <a:t> (2009)</a:t>
            </a:r>
            <a:endParaRPr lang="en-US" sz="1600" i="1" dirty="0"/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1981200" y="3352800"/>
            <a:ext cx="152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Flavor Violation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723900" y="17907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New Physics at </a:t>
            </a:r>
            <a:r>
              <a:rPr lang="en-US" sz="2000" dirty="0" err="1" smtClean="0">
                <a:solidFill>
                  <a:srgbClr val="0000FF"/>
                </a:solidFill>
              </a:rPr>
              <a:t>TeV</a:t>
            </a:r>
            <a:r>
              <a:rPr lang="en-US" sz="2000" dirty="0" smtClean="0">
                <a:solidFill>
                  <a:srgbClr val="0000FF"/>
                </a:solidFill>
              </a:rPr>
              <a:t>-scale must have*</a:t>
            </a:r>
            <a:r>
              <a:rPr lang="en-US" sz="2000" baseline="30000" dirty="0" smtClean="0">
                <a:solidFill>
                  <a:srgbClr val="0000FF"/>
                </a:solidFill>
              </a:rPr>
              <a:t>)</a:t>
            </a:r>
            <a:r>
              <a:rPr lang="en-US" sz="2000" dirty="0" smtClean="0">
                <a:solidFill>
                  <a:srgbClr val="0000FF"/>
                </a:solidFill>
              </a:rPr>
              <a:t> non-generic flavor structure.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987814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Minimal flavor violation: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467100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Standard Model Yukawa couplings are the only non-trivial flavor-breaking terms also beyond the Standard Model.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7700" y="1562100"/>
            <a:ext cx="7772400" cy="102870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2500" y="1352490"/>
            <a:ext cx="1905000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Flavor Physics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47700" y="2895600"/>
            <a:ext cx="7810500" cy="137160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4892814"/>
            <a:ext cx="750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Minimal flavor violation realized “by construction” in </a:t>
            </a:r>
            <a:r>
              <a:rPr lang="en-US" sz="2000" dirty="0" smtClean="0">
                <a:solidFill>
                  <a:srgbClr val="0000FF"/>
                </a:solidFill>
              </a:rPr>
              <a:t>MSSM </a:t>
            </a:r>
            <a:r>
              <a:rPr lang="en-US" sz="2000" dirty="0" smtClean="0">
                <a:solidFill>
                  <a:srgbClr val="0000FF"/>
                </a:solidFill>
              </a:rPr>
              <a:t>SUSY </a:t>
            </a:r>
            <a:r>
              <a:rPr lang="en-US" sz="2000" dirty="0" smtClean="0">
                <a:solidFill>
                  <a:srgbClr val="0000FF"/>
                </a:solidFill>
              </a:rPr>
              <a:t>models (CMSSM, NUHM) often used as reference point.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47700" y="4800600"/>
            <a:ext cx="7810500" cy="137160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3700" y="5638800"/>
            <a:ext cx="506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MFV should not be taken as granted!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0" y="2176046"/>
            <a:ext cx="2781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*</a:t>
            </a:r>
            <a:r>
              <a:rPr lang="en-US" sz="1600" baseline="30000" dirty="0" smtClean="0">
                <a:solidFill>
                  <a:srgbClr val="0000FF"/>
                </a:solidFill>
              </a:rPr>
              <a:t>)</a:t>
            </a:r>
            <a:r>
              <a:rPr lang="en-US" sz="1600" dirty="0" smtClean="0">
                <a:solidFill>
                  <a:srgbClr val="0000FF"/>
                </a:solidFill>
              </a:rPr>
              <a:t> modulo some conspiracy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 </a:t>
            </a:r>
            <a:r>
              <a:rPr lang="en-US" sz="2800" dirty="0" smtClean="0"/>
              <a:t>Flavor Structure of New Physics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8</a:t>
            </a:fld>
            <a:endParaRPr lang="de-DE"/>
          </a:p>
        </p:txBody>
      </p:sp>
      <p:grpSp>
        <p:nvGrpSpPr>
          <p:cNvPr id="44" name="Group 43"/>
          <p:cNvGrpSpPr/>
          <p:nvPr/>
        </p:nvGrpSpPr>
        <p:grpSpPr>
          <a:xfrm>
            <a:off x="381000" y="4152900"/>
            <a:ext cx="2476500" cy="1143000"/>
            <a:chOff x="647700" y="2590800"/>
            <a:chExt cx="2133600" cy="901700"/>
          </a:xfrm>
        </p:grpSpPr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948457" y="2628900"/>
              <a:ext cx="1546558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948457" y="3467100"/>
              <a:ext cx="1546558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8"/>
            <p:cNvSpPr>
              <a:spLocks noChangeShapeType="1"/>
            </p:cNvSpPr>
            <p:nvPr/>
          </p:nvSpPr>
          <p:spPr bwMode="auto">
            <a:xfrm>
              <a:off x="1376793" y="2676478"/>
              <a:ext cx="0" cy="75252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>
              <a:off x="1979496" y="2676478"/>
              <a:ext cx="0" cy="75252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1313156" y="2590800"/>
              <a:ext cx="120916" cy="878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0"/>
            <p:cNvSpPr>
              <a:spLocks noChangeArrowheads="1"/>
            </p:cNvSpPr>
            <p:nvPr/>
          </p:nvSpPr>
          <p:spPr bwMode="auto">
            <a:xfrm>
              <a:off x="1313156" y="3404651"/>
              <a:ext cx="120916" cy="878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1"/>
            <p:cNvSpPr>
              <a:spLocks noChangeArrowheads="1"/>
            </p:cNvSpPr>
            <p:nvPr/>
          </p:nvSpPr>
          <p:spPr bwMode="auto">
            <a:xfrm>
              <a:off x="1915787" y="3404651"/>
              <a:ext cx="120916" cy="878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auto">
            <a:xfrm>
              <a:off x="1915787" y="2590800"/>
              <a:ext cx="120916" cy="878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8" name="Object 24"/>
            <p:cNvGraphicFramePr>
              <a:graphicFrameLocks noChangeAspect="1"/>
            </p:cNvGraphicFramePr>
            <p:nvPr/>
          </p:nvGraphicFramePr>
          <p:xfrm>
            <a:off x="647700" y="2882526"/>
            <a:ext cx="397853" cy="386206"/>
          </p:xfrm>
          <a:graphic>
            <a:graphicData uri="http://schemas.openxmlformats.org/presentationml/2006/ole">
              <p:oleObj spid="_x0000_s21510" name="Formel" r:id="rId3" imgW="177480" imgH="203040" progId="Equation.3">
                <p:embed/>
              </p:oleObj>
            </a:graphicData>
          </a:graphic>
        </p:graphicFrame>
        <p:graphicFrame>
          <p:nvGraphicFramePr>
            <p:cNvPr id="39" name="Object 25"/>
            <p:cNvGraphicFramePr>
              <a:graphicFrameLocks noChangeAspect="1"/>
            </p:cNvGraphicFramePr>
            <p:nvPr/>
          </p:nvGraphicFramePr>
          <p:xfrm>
            <a:off x="2383447" y="2819400"/>
            <a:ext cx="397853" cy="434275"/>
          </p:xfrm>
          <a:graphic>
            <a:graphicData uri="http://schemas.openxmlformats.org/presentationml/2006/ole">
              <p:oleObj spid="_x0000_s21511" name="Formel" r:id="rId4" imgW="177480" imgH="228600" progId="Equation.3">
                <p:embed/>
              </p:oleObj>
            </a:graphicData>
          </a:graphic>
        </p:graphicFrame>
      </p:grpSp>
      <p:grpSp>
        <p:nvGrpSpPr>
          <p:cNvPr id="74" name="Group 73"/>
          <p:cNvGrpSpPr/>
          <p:nvPr/>
        </p:nvGrpSpPr>
        <p:grpSpPr>
          <a:xfrm>
            <a:off x="3418143" y="4038600"/>
            <a:ext cx="2525457" cy="1752600"/>
            <a:chOff x="3390900" y="2476500"/>
            <a:chExt cx="2525457" cy="1752600"/>
          </a:xfrm>
        </p:grpSpPr>
        <p:sp>
          <p:nvSpPr>
            <p:cNvPr id="46" name="Text Box 79"/>
            <p:cNvSpPr txBox="1">
              <a:spLocks noChangeArrowheads="1"/>
            </p:cNvSpPr>
            <p:nvPr/>
          </p:nvSpPr>
          <p:spPr bwMode="auto">
            <a:xfrm>
              <a:off x="4250462" y="3157362"/>
              <a:ext cx="603271" cy="369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 b="1" dirty="0"/>
            </a:p>
          </p:txBody>
        </p:sp>
        <p:sp>
          <p:nvSpPr>
            <p:cNvPr id="47" name="Line 80"/>
            <p:cNvSpPr>
              <a:spLocks noChangeShapeType="1"/>
            </p:cNvSpPr>
            <p:nvPr/>
          </p:nvSpPr>
          <p:spPr bwMode="auto">
            <a:xfrm>
              <a:off x="3631420" y="3599749"/>
              <a:ext cx="1803898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rc 81"/>
            <p:cNvSpPr>
              <a:spLocks/>
            </p:cNvSpPr>
            <p:nvPr/>
          </p:nvSpPr>
          <p:spPr bwMode="auto">
            <a:xfrm rot="5400000" flipH="1">
              <a:off x="4233807" y="2824113"/>
              <a:ext cx="565608" cy="1025166"/>
            </a:xfrm>
            <a:custGeom>
              <a:avLst/>
              <a:gdLst>
                <a:gd name="G0" fmla="+- 147 0 0"/>
                <a:gd name="G1" fmla="+- 21600 0 0"/>
                <a:gd name="G2" fmla="+- 21600 0 0"/>
                <a:gd name="T0" fmla="*/ 147 w 21747"/>
                <a:gd name="T1" fmla="*/ 0 h 43200"/>
                <a:gd name="T2" fmla="*/ 0 w 21747"/>
                <a:gd name="T3" fmla="*/ 43199 h 43200"/>
                <a:gd name="T4" fmla="*/ 147 w 2174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47" h="43200" fill="none" extrusionOk="0">
                  <a:moveTo>
                    <a:pt x="146" y="0"/>
                  </a:moveTo>
                  <a:cubicBezTo>
                    <a:pt x="12076" y="0"/>
                    <a:pt x="21747" y="9670"/>
                    <a:pt x="21747" y="21600"/>
                  </a:cubicBezTo>
                  <a:cubicBezTo>
                    <a:pt x="21747" y="33529"/>
                    <a:pt x="12076" y="43200"/>
                    <a:pt x="147" y="43200"/>
                  </a:cubicBezTo>
                  <a:cubicBezTo>
                    <a:pt x="97" y="43200"/>
                    <a:pt x="48" y="43199"/>
                    <a:pt x="-1" y="43199"/>
                  </a:cubicBezTo>
                </a:path>
                <a:path w="21747" h="43200" stroke="0" extrusionOk="0">
                  <a:moveTo>
                    <a:pt x="146" y="0"/>
                  </a:moveTo>
                  <a:cubicBezTo>
                    <a:pt x="12076" y="0"/>
                    <a:pt x="21747" y="9670"/>
                    <a:pt x="21747" y="21600"/>
                  </a:cubicBezTo>
                  <a:cubicBezTo>
                    <a:pt x="21747" y="33529"/>
                    <a:pt x="12076" y="43200"/>
                    <a:pt x="147" y="43200"/>
                  </a:cubicBezTo>
                  <a:cubicBezTo>
                    <a:pt x="97" y="43200"/>
                    <a:pt x="48" y="43199"/>
                    <a:pt x="-1" y="43199"/>
                  </a:cubicBezTo>
                  <a:lnTo>
                    <a:pt x="147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82"/>
            <p:cNvSpPr>
              <a:spLocks noChangeShapeType="1"/>
            </p:cNvSpPr>
            <p:nvPr/>
          </p:nvSpPr>
          <p:spPr bwMode="auto">
            <a:xfrm flipV="1">
              <a:off x="4566676" y="2666999"/>
              <a:ext cx="195824" cy="352383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3"/>
            <p:cNvSpPr>
              <a:spLocks noChangeShapeType="1"/>
            </p:cNvSpPr>
            <p:nvPr/>
          </p:nvSpPr>
          <p:spPr bwMode="auto">
            <a:xfrm>
              <a:off x="3631420" y="4229100"/>
              <a:ext cx="1803898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Oval 91"/>
            <p:cNvSpPr>
              <a:spLocks noChangeArrowheads="1"/>
            </p:cNvSpPr>
            <p:nvPr/>
          </p:nvSpPr>
          <p:spPr bwMode="auto">
            <a:xfrm>
              <a:off x="3950798" y="3506827"/>
              <a:ext cx="141946" cy="14140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92"/>
            <p:cNvSpPr>
              <a:spLocks noChangeArrowheads="1"/>
            </p:cNvSpPr>
            <p:nvPr/>
          </p:nvSpPr>
          <p:spPr bwMode="auto">
            <a:xfrm>
              <a:off x="4936535" y="3506827"/>
              <a:ext cx="139975" cy="14140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8"/>
            <p:cNvSpPr>
              <a:spLocks noChangeShapeType="1"/>
            </p:cNvSpPr>
            <p:nvPr/>
          </p:nvSpPr>
          <p:spPr bwMode="auto">
            <a:xfrm flipV="1">
              <a:off x="4762500" y="2529021"/>
              <a:ext cx="524412" cy="147462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99"/>
            <p:cNvSpPr>
              <a:spLocks noChangeShapeType="1"/>
            </p:cNvSpPr>
            <p:nvPr/>
          </p:nvSpPr>
          <p:spPr bwMode="auto">
            <a:xfrm>
              <a:off x="4762500" y="2674463"/>
              <a:ext cx="524412" cy="147462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5" name="Object 201"/>
            <p:cNvGraphicFramePr>
              <a:graphicFrameLocks noChangeAspect="1"/>
            </p:cNvGraphicFramePr>
            <p:nvPr/>
          </p:nvGraphicFramePr>
          <p:xfrm>
            <a:off x="3390900" y="3698730"/>
            <a:ext cx="429781" cy="442386"/>
          </p:xfrm>
          <a:graphic>
            <a:graphicData uri="http://schemas.openxmlformats.org/presentationml/2006/ole">
              <p:oleObj spid="_x0000_s21512" name="Formel" r:id="rId5" imgW="190440" imgH="190440" progId="Equation.3">
                <p:embed/>
              </p:oleObj>
            </a:graphicData>
          </a:graphic>
        </p:graphicFrame>
        <p:graphicFrame>
          <p:nvGraphicFramePr>
            <p:cNvPr id="56" name="Object 202"/>
            <p:cNvGraphicFramePr>
              <a:graphicFrameLocks noChangeAspect="1"/>
            </p:cNvGraphicFramePr>
            <p:nvPr/>
          </p:nvGraphicFramePr>
          <p:xfrm>
            <a:off x="5399831" y="3694690"/>
            <a:ext cx="516526" cy="442386"/>
          </p:xfrm>
          <a:graphic>
            <a:graphicData uri="http://schemas.openxmlformats.org/presentationml/2006/ole">
              <p:oleObj spid="_x0000_s21513" name="Formel" r:id="rId6" imgW="228600" imgH="190440" progId="Equation.3">
                <p:embed/>
              </p:oleObj>
            </a:graphicData>
          </a:graphic>
        </p:graphicFrame>
        <p:graphicFrame>
          <p:nvGraphicFramePr>
            <p:cNvPr id="57" name="Object 203"/>
            <p:cNvGraphicFramePr>
              <a:graphicFrameLocks noChangeAspect="1"/>
            </p:cNvGraphicFramePr>
            <p:nvPr/>
          </p:nvGraphicFramePr>
          <p:xfrm>
            <a:off x="5263254" y="2476500"/>
            <a:ext cx="573699" cy="353505"/>
          </p:xfrm>
          <a:graphic>
            <a:graphicData uri="http://schemas.openxmlformats.org/presentationml/2006/ole">
              <p:oleObj spid="_x0000_s21514" name="Formel" r:id="rId7" imgW="253800" imgH="152280" progId="Equation.3">
                <p:embed/>
              </p:oleObj>
            </a:graphicData>
          </a:graphic>
        </p:graphicFrame>
      </p:grpSp>
      <p:grpSp>
        <p:nvGrpSpPr>
          <p:cNvPr id="73" name="Group 72"/>
          <p:cNvGrpSpPr/>
          <p:nvPr/>
        </p:nvGrpSpPr>
        <p:grpSpPr>
          <a:xfrm>
            <a:off x="6441594" y="4281487"/>
            <a:ext cx="2505554" cy="1166813"/>
            <a:chOff x="1692648" y="5410200"/>
            <a:chExt cx="2187202" cy="1052513"/>
          </a:xfrm>
        </p:grpSpPr>
        <p:sp>
          <p:nvSpPr>
            <p:cNvPr id="59" name="Line 179"/>
            <p:cNvSpPr>
              <a:spLocks noChangeShapeType="1"/>
            </p:cNvSpPr>
            <p:nvPr/>
          </p:nvSpPr>
          <p:spPr bwMode="auto">
            <a:xfrm>
              <a:off x="1692648" y="5609492"/>
              <a:ext cx="631124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80"/>
            <p:cNvSpPr>
              <a:spLocks noChangeShapeType="1"/>
            </p:cNvSpPr>
            <p:nvPr/>
          </p:nvSpPr>
          <p:spPr bwMode="auto">
            <a:xfrm rot="16200000">
              <a:off x="2631510" y="5284199"/>
              <a:ext cx="0" cy="6485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05"/>
            <p:cNvSpPr>
              <a:spLocks noChangeShapeType="1"/>
            </p:cNvSpPr>
            <p:nvPr/>
          </p:nvSpPr>
          <p:spPr bwMode="auto">
            <a:xfrm>
              <a:off x="1692648" y="6363067"/>
              <a:ext cx="631124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06"/>
            <p:cNvSpPr>
              <a:spLocks noChangeShapeType="1"/>
            </p:cNvSpPr>
            <p:nvPr/>
          </p:nvSpPr>
          <p:spPr bwMode="auto">
            <a:xfrm rot="5400000">
              <a:off x="1946115" y="5987318"/>
              <a:ext cx="753574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07"/>
            <p:cNvSpPr>
              <a:spLocks noChangeShapeType="1"/>
            </p:cNvSpPr>
            <p:nvPr/>
          </p:nvSpPr>
          <p:spPr bwMode="auto">
            <a:xfrm rot="16200000">
              <a:off x="2648897" y="6037773"/>
              <a:ext cx="0" cy="6485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08"/>
            <p:cNvSpPr>
              <a:spLocks noChangeShapeType="1"/>
            </p:cNvSpPr>
            <p:nvPr/>
          </p:nvSpPr>
          <p:spPr bwMode="auto">
            <a:xfrm>
              <a:off x="2954896" y="5609492"/>
              <a:ext cx="0" cy="753574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09"/>
            <p:cNvSpPr>
              <a:spLocks noChangeShapeType="1"/>
            </p:cNvSpPr>
            <p:nvPr/>
          </p:nvSpPr>
          <p:spPr bwMode="auto">
            <a:xfrm rot="16200000">
              <a:off x="3217457" y="5197294"/>
              <a:ext cx="149469" cy="672852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10"/>
            <p:cNvSpPr>
              <a:spLocks noChangeShapeType="1"/>
            </p:cNvSpPr>
            <p:nvPr/>
          </p:nvSpPr>
          <p:spPr bwMode="auto">
            <a:xfrm rot="5400000" flipV="1">
              <a:off x="3263232" y="6054562"/>
              <a:ext cx="99646" cy="714579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7" name="Object 211"/>
            <p:cNvGraphicFramePr>
              <a:graphicFrameLocks noChangeAspect="1"/>
            </p:cNvGraphicFramePr>
            <p:nvPr/>
          </p:nvGraphicFramePr>
          <p:xfrm>
            <a:off x="1734642" y="5794511"/>
            <a:ext cx="421282" cy="431923"/>
          </p:xfrm>
          <a:graphic>
            <a:graphicData uri="http://schemas.openxmlformats.org/presentationml/2006/ole">
              <p:oleObj spid="_x0000_s21515" name="Equation" r:id="rId8" imgW="266400" imgH="228600" progId="Equation.3">
                <p:embed/>
              </p:oleObj>
            </a:graphicData>
          </a:graphic>
        </p:graphicFrame>
        <p:graphicFrame>
          <p:nvGraphicFramePr>
            <p:cNvPr id="68" name="Object 214"/>
            <p:cNvGraphicFramePr>
              <a:graphicFrameLocks noChangeAspect="1"/>
            </p:cNvGraphicFramePr>
            <p:nvPr/>
          </p:nvGraphicFramePr>
          <p:xfrm>
            <a:off x="3507782" y="5410200"/>
            <a:ext cx="372068" cy="500307"/>
          </p:xfrm>
          <a:graphic>
            <a:graphicData uri="http://schemas.openxmlformats.org/presentationml/2006/ole">
              <p:oleObj spid="_x0000_s21516" name="Formel" r:id="rId9" imgW="203040" imgH="228600" progId="Equation.3">
                <p:embed/>
              </p:oleObj>
            </a:graphicData>
          </a:graphic>
        </p:graphicFrame>
        <p:graphicFrame>
          <p:nvGraphicFramePr>
            <p:cNvPr id="69" name="Object 215"/>
            <p:cNvGraphicFramePr>
              <a:graphicFrameLocks noChangeAspect="1"/>
            </p:cNvGraphicFramePr>
            <p:nvPr/>
          </p:nvGraphicFramePr>
          <p:xfrm>
            <a:off x="3459100" y="5962406"/>
            <a:ext cx="372068" cy="500307"/>
          </p:xfrm>
          <a:graphic>
            <a:graphicData uri="http://schemas.openxmlformats.org/presentationml/2006/ole">
              <p:oleObj spid="_x0000_s21517" name="Formel" r:id="rId10" imgW="203040" imgH="228600" progId="Equation.3">
                <p:embed/>
              </p:oleObj>
            </a:graphicData>
          </a:graphic>
        </p:graphicFrame>
        <p:sp>
          <p:nvSpPr>
            <p:cNvPr id="71" name="Oval 70"/>
            <p:cNvSpPr/>
            <p:nvPr/>
          </p:nvSpPr>
          <p:spPr bwMode="auto">
            <a:xfrm>
              <a:off x="2247900" y="6286500"/>
              <a:ext cx="152400" cy="1143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2247900" y="5562600"/>
              <a:ext cx="152400" cy="1143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5" name="Rectangle 74"/>
          <p:cNvSpPr/>
          <p:nvPr/>
        </p:nvSpPr>
        <p:spPr bwMode="auto">
          <a:xfrm>
            <a:off x="266700" y="3086100"/>
            <a:ext cx="2781300" cy="3505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3086100"/>
            <a:ext cx="2781300" cy="3505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248400" y="3086100"/>
            <a:ext cx="2781300" cy="34671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90600" y="1409700"/>
            <a:ext cx="815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Test MFV Hypothesis  -  Flavor breaking terms beside SM </a:t>
            </a:r>
            <a:r>
              <a:rPr lang="en-US" sz="2000" dirty="0" err="1" smtClean="0">
                <a:solidFill>
                  <a:srgbClr val="0000FF"/>
                </a:solidFill>
              </a:rPr>
              <a:t>Yukawas</a:t>
            </a:r>
            <a:r>
              <a:rPr lang="en-US" sz="2000" dirty="0" smtClean="0">
                <a:solidFill>
                  <a:srgbClr val="0000FF"/>
                </a:solidFill>
              </a:rPr>
              <a:t> ?</a:t>
            </a:r>
          </a:p>
          <a:p>
            <a:pPr>
              <a:lnSpc>
                <a:spcPts val="3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Study flavor structure of new particles if found </a:t>
            </a:r>
            <a:r>
              <a:rPr lang="en-US" sz="2000" dirty="0" smtClean="0">
                <a:solidFill>
                  <a:srgbClr val="0000FF"/>
                </a:solidFill>
              </a:rPr>
              <a:t>by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ATLAS/CMS.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1" name="Right Brace 80"/>
          <p:cNvSpPr/>
          <p:nvPr/>
        </p:nvSpPr>
        <p:spPr bwMode="auto">
          <a:xfrm rot="16200000">
            <a:off x="6038852" y="95252"/>
            <a:ext cx="190498" cy="5638798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505200" y="25527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Expect sizeable deviation even in MVF models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19500" y="811768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Limit discussion to B decays important at LHC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6" name="Right Arrow 75"/>
          <p:cNvSpPr/>
          <p:nvPr/>
        </p:nvSpPr>
        <p:spPr bwMode="auto">
          <a:xfrm>
            <a:off x="419100" y="1562100"/>
            <a:ext cx="457200" cy="228600"/>
          </a:xfrm>
          <a:prstGeom prst="right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19100" y="3333690"/>
            <a:ext cx="255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</a:t>
            </a:r>
            <a:r>
              <a:rPr lang="en-US" sz="2000" baseline="-25000" dirty="0" smtClean="0">
                <a:solidFill>
                  <a:srgbClr val="0000FF"/>
                </a:solidFill>
              </a:rPr>
              <a:t>s</a:t>
            </a:r>
            <a:r>
              <a:rPr lang="en-US" sz="2000" dirty="0" smtClean="0">
                <a:solidFill>
                  <a:srgbClr val="0000FF"/>
                </a:solidFill>
              </a:rPr>
              <a:t> mixing phase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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505200" y="3333690"/>
            <a:ext cx="255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 s  penguins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1000" y="5638800"/>
            <a:ext cx="255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</a:rPr>
              <a:t>CP </a:t>
            </a:r>
            <a:r>
              <a:rPr lang="en-US" sz="2000" dirty="0" smtClean="0">
                <a:solidFill>
                  <a:srgbClr val="0000FF"/>
                </a:solidFill>
              </a:rPr>
              <a:t>(B</a:t>
            </a:r>
            <a:r>
              <a:rPr lang="en-US" sz="2000" baseline="-25000" dirty="0" smtClean="0">
                <a:solidFill>
                  <a:srgbClr val="0000FF"/>
                </a:solidFill>
              </a:rPr>
              <a:t>s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 J/ )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352800" y="5829300"/>
            <a:ext cx="255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B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d</a:t>
            </a:r>
            <a:r>
              <a:rPr lang="en-US" sz="2000" baseline="-25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 K*</a:t>
            </a:r>
          </a:p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B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d</a:t>
            </a:r>
            <a:r>
              <a:rPr lang="en-US" sz="2000" baseline="-25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 K* 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324600" y="3352800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Very rare FCNC proc.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86500" y="5733990"/>
            <a:ext cx="255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B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d,s</a:t>
            </a:r>
            <a:r>
              <a:rPr lang="en-US" sz="2000" baseline="-25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 </a:t>
            </a:r>
          </a:p>
        </p:txBody>
      </p:sp>
      <p:sp>
        <p:nvSpPr>
          <p:cNvPr id="58" name="Left Bracket 57"/>
          <p:cNvSpPr/>
          <p:nvPr/>
        </p:nvSpPr>
        <p:spPr bwMode="auto">
          <a:xfrm>
            <a:off x="4724400" y="3962400"/>
            <a:ext cx="76200" cy="419100"/>
          </a:xfrm>
          <a:prstGeom prst="lef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Left Bracket 87"/>
          <p:cNvSpPr/>
          <p:nvPr/>
        </p:nvSpPr>
        <p:spPr bwMode="auto">
          <a:xfrm flipH="1">
            <a:off x="5791200" y="3962400"/>
            <a:ext cx="76200" cy="419100"/>
          </a:xfrm>
          <a:prstGeom prst="lef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baseline="-25000" dirty="0" smtClean="0"/>
              <a:t>s</a:t>
            </a:r>
            <a:r>
              <a:rPr lang="en-US" dirty="0" smtClean="0"/>
              <a:t> Mixing Phase </a:t>
            </a:r>
            <a:r>
              <a:rPr lang="en-US" dirty="0" smtClean="0">
                <a:sym typeface="Symbol"/>
              </a:rPr>
              <a:t>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Rectangle 40"/>
          <p:cNvSpPr>
            <a:spLocks noChangeArrowheads="1"/>
          </p:cNvSpPr>
          <p:nvPr/>
        </p:nvSpPr>
        <p:spPr bwMode="auto">
          <a:xfrm>
            <a:off x="381000" y="1754188"/>
            <a:ext cx="3686175" cy="3732212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649288" y="1485900"/>
            <a:ext cx="3117850" cy="400110"/>
          </a:xfrm>
          <a:prstGeom prst="rect">
            <a:avLst/>
          </a:prstGeom>
          <a:solidFill>
            <a:schemeClr val="bg1"/>
          </a:solidFill>
          <a:ln w="222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</a:t>
            </a:r>
            <a:r>
              <a:rPr lang="en-US" sz="2000" baseline="-25000" dirty="0">
                <a:solidFill>
                  <a:srgbClr val="0000FF"/>
                </a:solidFill>
                <a:sym typeface="Symbol" pitchFamily="18" charset="2"/>
              </a:rPr>
              <a:t>s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from  </a:t>
            </a:r>
            <a:r>
              <a:rPr lang="en-US" sz="2000" dirty="0">
                <a:solidFill>
                  <a:srgbClr val="0000FF"/>
                </a:solidFill>
              </a:rPr>
              <a:t>A</a:t>
            </a:r>
            <a:r>
              <a:rPr lang="en-US" sz="2000" baseline="-25000" dirty="0">
                <a:solidFill>
                  <a:srgbClr val="0000FF"/>
                </a:solidFill>
              </a:rPr>
              <a:t>CP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dirty="0" err="1">
                <a:solidFill>
                  <a:srgbClr val="0000FF"/>
                </a:solidFill>
              </a:rPr>
              <a:t>B</a:t>
            </a:r>
            <a:r>
              <a:rPr lang="en-US" sz="2000" baseline="-25000" dirty="0" err="1">
                <a:solidFill>
                  <a:srgbClr val="0000FF"/>
                </a:solidFill>
              </a:rPr>
              <a:t>s</a:t>
            </a:r>
            <a:r>
              <a:rPr lang="en-US" sz="2000" dirty="0" err="1">
                <a:solidFill>
                  <a:srgbClr val="0000FF"/>
                </a:solidFill>
                <a:sym typeface="Symbol" pitchFamily="18" charset="2"/>
              </a:rPr>
              <a:t>J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/)</a:t>
            </a:r>
          </a:p>
        </p:txBody>
      </p:sp>
      <p:pic>
        <p:nvPicPr>
          <p:cNvPr id="8" name="Picture 47"/>
          <p:cNvPicPr>
            <a:picLocks noChangeAspect="1" noChangeArrowheads="1"/>
          </p:cNvPicPr>
          <p:nvPr/>
        </p:nvPicPr>
        <p:blipFill>
          <a:blip r:embed="rId4" cstate="print"/>
          <a:srcRect b="35312"/>
          <a:stretch>
            <a:fillRect/>
          </a:stretch>
        </p:blipFill>
        <p:spPr bwMode="auto">
          <a:xfrm>
            <a:off x="521688" y="2019301"/>
            <a:ext cx="347404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7"/>
          <p:cNvPicPr>
            <a:picLocks noChangeAspect="1" noChangeArrowheads="1"/>
          </p:cNvPicPr>
          <p:nvPr/>
        </p:nvPicPr>
        <p:blipFill>
          <a:blip r:embed="rId4" cstate="print"/>
          <a:srcRect t="66717" r="7067"/>
          <a:stretch>
            <a:fillRect/>
          </a:stretch>
        </p:blipFill>
        <p:spPr bwMode="auto">
          <a:xfrm>
            <a:off x="419100" y="4267200"/>
            <a:ext cx="3467704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104900" y="3536950"/>
          <a:ext cx="2415339" cy="463550"/>
        </p:xfrm>
        <a:graphic>
          <a:graphicData uri="http://schemas.openxmlformats.org/presentationml/2006/ole">
            <p:oleObj spid="_x0000_s22530" name="Equation" r:id="rId5" imgW="1257120" imgH="24120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2319337" y="3086100"/>
            <a:ext cx="1676400" cy="304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7700" y="1638300"/>
            <a:ext cx="4335259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457700" y="26670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smtClean="0">
                <a:sym typeface="Symbol"/>
              </a:rPr>
              <a:t></a:t>
            </a:r>
            <a:r>
              <a:rPr lang="en-US" sz="2000" baseline="-25000" dirty="0" smtClean="0">
                <a:sym typeface="Symbol"/>
              </a:rPr>
              <a:t>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95900" y="1840468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MFV  MSSM Scenarios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6500" y="1447800"/>
            <a:ext cx="24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Buras et al. (2009)</a:t>
            </a:r>
            <a:endParaRPr lang="en-US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6700" y="584829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Large (non-zero) CP asymmetry in B</a:t>
            </a:r>
            <a:r>
              <a:rPr lang="en-US" sz="2000" baseline="-25000" dirty="0" smtClean="0">
                <a:solidFill>
                  <a:srgbClr val="0000FF"/>
                </a:solidFill>
              </a:rPr>
              <a:t>s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 J/ rules out SM and MFV MSSM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1227</Words>
  <Application>Microsoft Office PowerPoint</Application>
  <PresentationFormat>On-screen Show (4:3)</PresentationFormat>
  <Paragraphs>248</Paragraphs>
  <Slides>21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1_Standarddesign</vt:lpstr>
      <vt:lpstr>Equation</vt:lpstr>
      <vt:lpstr>Microsoft Equation 3.0</vt:lpstr>
      <vt:lpstr>Formel</vt:lpstr>
      <vt:lpstr>Slide 1</vt:lpstr>
      <vt:lpstr>Flavor in the Standard Model</vt:lpstr>
      <vt:lpstr>FCNC Processes in the SM</vt:lpstr>
      <vt:lpstr>CKM paradigm works well</vt:lpstr>
      <vt:lpstr>Flavor Violation beyond the SM</vt:lpstr>
      <vt:lpstr>Flavor Problem</vt:lpstr>
      <vt:lpstr>Minimal Flavor Violation</vt:lpstr>
      <vt:lpstr> Flavor Structure of New Physics</vt:lpstr>
      <vt:lpstr>Bs Mixing Phase s </vt:lpstr>
      <vt:lpstr>Experimental Status</vt:lpstr>
      <vt:lpstr>LHCb Prospects for s </vt:lpstr>
      <vt:lpstr>B  Xs </vt:lpstr>
      <vt:lpstr>B0  K* </vt:lpstr>
      <vt:lpstr>Sensitivity of Angular Observables</vt:lpstr>
      <vt:lpstr>B0  K* - Experimental Status</vt:lpstr>
      <vt:lpstr>B0  K*  - Prospects </vt:lpstr>
      <vt:lpstr>Very Rare Decays - Bd,s</vt:lpstr>
      <vt:lpstr>LHCb Prospects for Bs</vt:lpstr>
      <vt:lpstr>Conclusion &amp; Outlook</vt:lpstr>
      <vt:lpstr>Backup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 in 2010</dc:title>
  <dc:creator>Ulrich Uwer</dc:creator>
  <cp:lastModifiedBy>Ulrich Uwer</cp:lastModifiedBy>
  <cp:revision>75</cp:revision>
  <dcterms:created xsi:type="dcterms:W3CDTF">2009-11-04T14:01:46Z</dcterms:created>
  <dcterms:modified xsi:type="dcterms:W3CDTF">2009-11-12T18:16:25Z</dcterms:modified>
</cp:coreProperties>
</file>