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49" r:id="rId2"/>
    <p:sldId id="357" r:id="rId3"/>
    <p:sldId id="369" r:id="rId4"/>
    <p:sldId id="373" r:id="rId5"/>
    <p:sldId id="364" r:id="rId6"/>
    <p:sldId id="366" r:id="rId7"/>
    <p:sldId id="367" r:id="rId8"/>
    <p:sldId id="370" r:id="rId9"/>
    <p:sldId id="371" r:id="rId10"/>
    <p:sldId id="372" r:id="rId11"/>
    <p:sldId id="353" r:id="rId12"/>
    <p:sldId id="362" r:id="rId13"/>
    <p:sldId id="368" r:id="rId14"/>
    <p:sldId id="3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36" y="-94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21.09.2018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21.09.2018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4151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</a:t>
            </a:r>
            <a:r>
              <a:rPr lang="en-US" noProof="0" dirty="0" smtClean="0"/>
              <a:t>2</a:t>
            </a:r>
          </a:p>
          <a:p>
            <a:pPr lvl="2"/>
            <a:r>
              <a:rPr lang="en-US" noProof="0" dirty="0" smtClean="0"/>
              <a:t>Level </a:t>
            </a:r>
            <a:r>
              <a:rPr lang="en-US" noProof="0" dirty="0"/>
              <a:t>3</a:t>
            </a:r>
          </a:p>
          <a:p>
            <a:pPr lvl="3"/>
            <a:r>
              <a:rPr lang="en-US" noProof="0" dirty="0"/>
              <a:t>Level </a:t>
            </a:r>
            <a:r>
              <a:rPr lang="en-US" noProof="0" dirty="0" smtClean="0"/>
              <a:t>4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baseline="0" dirty="0" smtClean="0"/>
              <a:t>Joint Operation &amp; Readiness meeting, Fri, 8:30 – 9:30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5"/>
        </a:buBlip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263525" algn="l" defTabSz="914400" rtl="0" eaLnBrk="1" latinLnBrk="0" hangingPunct="1">
        <a:lnSpc>
          <a:spcPct val="114000"/>
        </a:lnSpc>
        <a:spcBef>
          <a:spcPts val="0"/>
        </a:spcBef>
        <a:buFont typeface="Symbol" panose="05050102010706020507" pitchFamily="18" charset="2"/>
        <a:buChar char="Þ"/>
        <a:defRPr sz="1400" b="1" kern="1200">
          <a:solidFill>
            <a:srgbClr val="FF0000"/>
          </a:solidFill>
          <a:latin typeface="+mn-lt"/>
          <a:ea typeface="+mn-ea"/>
          <a:cs typeface="+mn-cs"/>
        </a:defRPr>
      </a:lvl4pPr>
      <a:lvl5pPr marL="1166813" indent="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Operation &amp; Readiness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714500"/>
            <a:ext cx="5172755" cy="4460832"/>
          </a:xfrm>
        </p:spPr>
        <p:txBody>
          <a:bodyPr/>
          <a:lstStyle/>
          <a:p>
            <a:r>
              <a:rPr lang="en-US" dirty="0" smtClean="0"/>
              <a:t>Report Operation / Photon Run Coordinator *</a:t>
            </a:r>
          </a:p>
          <a:p>
            <a:r>
              <a:rPr lang="en-US" dirty="0" smtClean="0"/>
              <a:t>Report Dispatch</a:t>
            </a:r>
          </a:p>
          <a:p>
            <a:r>
              <a:rPr lang="en-US" dirty="0" smtClean="0"/>
              <a:t>Instruments</a:t>
            </a:r>
          </a:p>
          <a:p>
            <a:pPr lvl="1"/>
            <a:r>
              <a:rPr lang="en-US" dirty="0" smtClean="0"/>
              <a:t>FXE</a:t>
            </a:r>
          </a:p>
          <a:p>
            <a:pPr lvl="1"/>
            <a:r>
              <a:rPr lang="en-US" dirty="0" smtClean="0"/>
              <a:t>SPB/SFX</a:t>
            </a:r>
          </a:p>
          <a:p>
            <a:pPr lvl="1"/>
            <a:r>
              <a:rPr lang="en-US" dirty="0" smtClean="0"/>
              <a:t>SCS*</a:t>
            </a:r>
          </a:p>
          <a:p>
            <a:pPr lvl="1"/>
            <a:r>
              <a:rPr lang="en-US" dirty="0" smtClean="0"/>
              <a:t>SQS</a:t>
            </a:r>
          </a:p>
          <a:p>
            <a:pPr lvl="1"/>
            <a:r>
              <a:rPr lang="en-US" dirty="0" smtClean="0"/>
              <a:t>MID</a:t>
            </a:r>
          </a:p>
          <a:p>
            <a:pPr lvl="1"/>
            <a:r>
              <a:rPr lang="en-US" dirty="0" smtClean="0"/>
              <a:t>HED*</a:t>
            </a:r>
            <a:endParaRPr lang="en-US" dirty="0" smtClean="0"/>
          </a:p>
          <a:p>
            <a:r>
              <a:rPr lang="en-US" dirty="0"/>
              <a:t>Beam transport</a:t>
            </a:r>
          </a:p>
          <a:p>
            <a:pPr lvl="1"/>
            <a:r>
              <a:rPr lang="en-US" dirty="0" smtClean="0"/>
              <a:t>Task force XTD6 installation*</a:t>
            </a:r>
            <a:endParaRPr lang="en-US" dirty="0"/>
          </a:p>
          <a:p>
            <a:pPr lvl="1"/>
            <a:r>
              <a:rPr lang="en-US" dirty="0" smtClean="0"/>
              <a:t>Vacuum*</a:t>
            </a:r>
            <a:endParaRPr lang="en-US" dirty="0"/>
          </a:p>
          <a:p>
            <a:pPr lvl="1"/>
            <a:r>
              <a:rPr lang="en-US" dirty="0"/>
              <a:t>X-ray optics</a:t>
            </a:r>
          </a:p>
          <a:p>
            <a:pPr lvl="1"/>
            <a:r>
              <a:rPr lang="en-US" dirty="0" smtClean="0"/>
              <a:t>Photon diagnostics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70661" y="1711778"/>
            <a:ext cx="5172755" cy="44608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26352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Þ"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4pPr>
            <a:lvl5pPr marL="1166813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Optical </a:t>
            </a:r>
            <a:r>
              <a:rPr lang="en-US" dirty="0" smtClean="0"/>
              <a:t>lasers*</a:t>
            </a:r>
            <a:endParaRPr lang="en-US" dirty="0"/>
          </a:p>
          <a:p>
            <a:r>
              <a:rPr lang="en-US" dirty="0" smtClean="0"/>
              <a:t>Detectors*</a:t>
            </a:r>
            <a:endParaRPr lang="en-US" dirty="0" smtClean="0"/>
          </a:p>
          <a:p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AE*</a:t>
            </a:r>
          </a:p>
          <a:p>
            <a:pPr lvl="1"/>
            <a:r>
              <a:rPr lang="en-US" dirty="0" smtClean="0"/>
              <a:t>EETF</a:t>
            </a:r>
          </a:p>
          <a:p>
            <a:r>
              <a:rPr lang="en-US" dirty="0" smtClean="0"/>
              <a:t>CAS*</a:t>
            </a:r>
            <a:endParaRPr lang="en-US" dirty="0" smtClean="0"/>
          </a:p>
          <a:p>
            <a:r>
              <a:rPr lang="en-US" dirty="0" smtClean="0"/>
              <a:t>ITDM</a:t>
            </a:r>
          </a:p>
          <a:p>
            <a:endParaRPr lang="en-US" dirty="0"/>
          </a:p>
          <a:p>
            <a:r>
              <a:rPr lang="en-US" dirty="0" smtClean="0"/>
              <a:t>SRP</a:t>
            </a:r>
          </a:p>
          <a:p>
            <a:r>
              <a:rPr lang="en-US" dirty="0" smtClean="0"/>
              <a:t>Technical services</a:t>
            </a:r>
          </a:p>
          <a:p>
            <a:endParaRPr lang="en-US" dirty="0"/>
          </a:p>
          <a:p>
            <a:r>
              <a:rPr lang="en-US" dirty="0" err="1" smtClean="0"/>
              <a:t>AoB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009938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  <p:par>
              <p:cTn id="3"/>
            </p:par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168347"/>
          </a:xfrm>
        </p:spPr>
        <p:txBody>
          <a:bodyPr/>
          <a:lstStyle/>
          <a:p>
            <a:r>
              <a:rPr lang="en-US" sz="1200" b="1" dirty="0" smtClean="0"/>
              <a:t>FastCCD</a:t>
            </a:r>
            <a:endParaRPr lang="en-US" sz="1200" dirty="0" smtClean="0"/>
          </a:p>
          <a:p>
            <a:pPr lvl="1"/>
            <a:r>
              <a:rPr lang="en-US" sz="1200" dirty="0" smtClean="0"/>
              <a:t>Testing and bug fixing of new control software ongoing</a:t>
            </a:r>
          </a:p>
          <a:p>
            <a:pPr lvl="1"/>
            <a:r>
              <a:rPr lang="en-US" sz="1200" dirty="0" smtClean="0"/>
              <a:t>In vacuum cables</a:t>
            </a:r>
          </a:p>
          <a:p>
            <a:pPr lvl="2"/>
            <a:r>
              <a:rPr lang="en-US" sz="1200" dirty="0" smtClean="0"/>
              <a:t>Electrically tested in vacuum cables and mounted them</a:t>
            </a:r>
          </a:p>
          <a:p>
            <a:pPr lvl="2"/>
            <a:r>
              <a:rPr lang="en-US" sz="1200" dirty="0" smtClean="0"/>
              <a:t>CCD performance tests with long cables are presently ongoing</a:t>
            </a:r>
          </a:p>
          <a:p>
            <a:pPr lvl="1"/>
            <a:r>
              <a:rPr lang="en-US" sz="1200" dirty="0" smtClean="0"/>
              <a:t>Tested mounting of the in vacuum filter holder/frame</a:t>
            </a:r>
          </a:p>
          <a:p>
            <a:r>
              <a:rPr lang="en-US" sz="1200" b="1" dirty="0" smtClean="0"/>
              <a:t>pnCCD 1 </a:t>
            </a:r>
            <a:r>
              <a:rPr lang="en-US" sz="1200" b="1" dirty="0" err="1" smtClean="0"/>
              <a:t>Mpix</a:t>
            </a:r>
            <a:endParaRPr lang="en-US" sz="1200" b="1" dirty="0"/>
          </a:p>
          <a:p>
            <a:pPr lvl="1"/>
            <a:r>
              <a:rPr lang="en-US" sz="1200" dirty="0" smtClean="0"/>
              <a:t>Preparing performance tests with </a:t>
            </a:r>
            <a:r>
              <a:rPr lang="en-US" sz="1200" dirty="0" err="1" smtClean="0"/>
              <a:t>FastADC</a:t>
            </a:r>
            <a:r>
              <a:rPr lang="en-US" sz="1200" dirty="0"/>
              <a:t> </a:t>
            </a:r>
            <a:r>
              <a:rPr lang="en-US" sz="1200" dirty="0" smtClean="0"/>
              <a:t>with support from AE and CAS</a:t>
            </a:r>
          </a:p>
        </p:txBody>
      </p:sp>
    </p:spTree>
    <p:extLst>
      <p:ext uri="{BB962C8B-B14F-4D97-AF65-F5344CB8AC3E}">
        <p14:creationId xmlns:p14="http://schemas.microsoft.com/office/powerpoint/2010/main" val="19250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4" y="207407"/>
            <a:ext cx="10956924" cy="780540"/>
          </a:xfrm>
        </p:spPr>
        <p:txBody>
          <a:bodyPr/>
          <a:lstStyle/>
          <a:p>
            <a:r>
              <a:rPr lang="en-US" dirty="0" smtClean="0"/>
              <a:t>AE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38" y="1100139"/>
            <a:ext cx="11911011" cy="4151268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PLC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SQS</a:t>
            </a:r>
          </a:p>
          <a:p>
            <a:pPr lvl="0"/>
            <a:r>
              <a:rPr lang="en-US" sz="1600" dirty="0"/>
              <a:t>MPS interlock definition being checked.</a:t>
            </a:r>
          </a:p>
          <a:p>
            <a:pPr lvl="0"/>
            <a:r>
              <a:rPr lang="en-US" sz="1600" dirty="0"/>
              <a:t>Loop 1- Problem with one </a:t>
            </a:r>
            <a:r>
              <a:rPr lang="en-US" sz="1600" dirty="0" err="1"/>
              <a:t>ionpump</a:t>
            </a:r>
            <a:r>
              <a:rPr lang="en-US" sz="1600" dirty="0"/>
              <a:t> and PLC has to be redone to fix it.</a:t>
            </a:r>
          </a:p>
          <a:p>
            <a:pPr lvl="0"/>
            <a:r>
              <a:rPr lang="en-US" sz="1600" dirty="0"/>
              <a:t>Loop 3 – </a:t>
            </a:r>
            <a:r>
              <a:rPr lang="en-US" sz="1600" dirty="0" err="1"/>
              <a:t>Ionpumps</a:t>
            </a:r>
            <a:r>
              <a:rPr lang="en-US" sz="1600" dirty="0"/>
              <a:t> channels wrong declared, eplan was corrected and we will generate the project again.</a:t>
            </a:r>
          </a:p>
          <a:p>
            <a:pPr lvl="0"/>
            <a:r>
              <a:rPr lang="en-US" sz="1600" dirty="0"/>
              <a:t>Loop 4 – some problem in wiring of analog sensors that will be checked by SQS, then we can test it.</a:t>
            </a:r>
          </a:p>
          <a:p>
            <a:pPr lvl="0"/>
            <a:r>
              <a:rPr lang="en-US" sz="1600" dirty="0"/>
              <a:t>Loop 5 – project being prepare with modified crates and new motor parameters.</a:t>
            </a:r>
          </a:p>
          <a:p>
            <a:pPr marL="0" indent="0">
              <a:buNone/>
            </a:pPr>
            <a:r>
              <a:rPr lang="en-US" sz="1600" dirty="0"/>
              <a:t>SCS</a:t>
            </a:r>
          </a:p>
          <a:p>
            <a:pPr lvl="0"/>
            <a:r>
              <a:rPr lang="en-US" sz="1600" dirty="0"/>
              <a:t>Loop 1 running with interlocks – has to be tested by SCS.</a:t>
            </a:r>
          </a:p>
          <a:p>
            <a:pPr lvl="0"/>
            <a:r>
              <a:rPr lang="en-US" sz="1600" dirty="0"/>
              <a:t>Loop 7 and 8 running – they should be tested by SCS.</a:t>
            </a:r>
          </a:p>
          <a:p>
            <a:pPr marL="0" indent="0">
              <a:buNone/>
            </a:pPr>
            <a:r>
              <a:rPr lang="en-US" sz="1600" dirty="0"/>
              <a:t>SASE3 PPL</a:t>
            </a:r>
          </a:p>
          <a:p>
            <a:pPr lvl="0"/>
            <a:r>
              <a:rPr lang="en-US" sz="1600" dirty="0"/>
              <a:t>PLC ready, following week we can start to generate the project and try to run it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04836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4" y="207407"/>
            <a:ext cx="10956924" cy="780540"/>
          </a:xfrm>
        </p:spPr>
        <p:txBody>
          <a:bodyPr/>
          <a:lstStyle/>
          <a:p>
            <a:r>
              <a:rPr lang="en-US" dirty="0" smtClean="0"/>
              <a:t>AE - 2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7638" y="1100139"/>
            <a:ext cx="11911011" cy="4151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SASE2</a:t>
            </a:r>
          </a:p>
          <a:p>
            <a:pPr lvl="0"/>
            <a:r>
              <a:rPr lang="en-US" dirty="0"/>
              <a:t>HED CRL still in commissioning face</a:t>
            </a:r>
          </a:p>
          <a:p>
            <a:pPr lvl="0"/>
            <a:r>
              <a:rPr lang="en-US" dirty="0"/>
              <a:t>HED PPU pre-commissioning on Thursday, project will be prepared by next week. </a:t>
            </a:r>
          </a:p>
          <a:p>
            <a:pPr lvl="0"/>
            <a:r>
              <a:rPr lang="en-US" dirty="0"/>
              <a:t>HED MONO – Chris will request to test the in-vacuum motors before chamber is closed</a:t>
            </a:r>
          </a:p>
          <a:p>
            <a:pPr lvl="0"/>
            <a:r>
              <a:rPr lang="en-US" dirty="0"/>
              <a:t>MID. - </a:t>
            </a:r>
            <a:r>
              <a:rPr lang="en-US" dirty="0" err="1"/>
              <a:t>Leds</a:t>
            </a:r>
            <a:r>
              <a:rPr lang="en-US" dirty="0"/>
              <a:t> for BMPI will be integrated next week</a:t>
            </a:r>
          </a:p>
          <a:p>
            <a:pPr lvl="0"/>
            <a:r>
              <a:rPr lang="en-US" dirty="0"/>
              <a:t>MPS changes in Vacuum and EPS scheduled for next week.</a:t>
            </a:r>
          </a:p>
          <a:p>
            <a:pPr marL="0" indent="0">
              <a:buNone/>
            </a:pPr>
            <a:r>
              <a:rPr lang="en-US" dirty="0"/>
              <a:t>MID</a:t>
            </a:r>
          </a:p>
          <a:p>
            <a:pPr lvl="0"/>
            <a:r>
              <a:rPr lang="en-US" dirty="0"/>
              <a:t>Loop 1 being tested and commissioned</a:t>
            </a:r>
          </a:p>
          <a:p>
            <a:pPr lvl="0"/>
            <a:r>
              <a:rPr lang="en-US" dirty="0"/>
              <a:t>Loop 4 running, needs testing</a:t>
            </a:r>
          </a:p>
          <a:p>
            <a:pPr lvl="0"/>
            <a:r>
              <a:rPr lang="en-US" dirty="0"/>
              <a:t>List of priorities received from MID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0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4" y="207407"/>
            <a:ext cx="10956924" cy="780540"/>
          </a:xfrm>
        </p:spPr>
        <p:txBody>
          <a:bodyPr/>
          <a:lstStyle/>
          <a:p>
            <a:r>
              <a:rPr lang="en-US" dirty="0" smtClean="0"/>
              <a:t>AE - 3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7638" y="1100139"/>
            <a:ext cx="11911011" cy="415126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MicroTCA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MID</a:t>
            </a:r>
          </a:p>
          <a:p>
            <a:pPr lvl="0"/>
            <a:r>
              <a:rPr lang="en-US" dirty="0" err="1"/>
              <a:t>MicroTCA</a:t>
            </a:r>
            <a:r>
              <a:rPr lang="en-US" dirty="0"/>
              <a:t> related cables are being routed in the rack room by the group, once this is done we can start configuring the crate </a:t>
            </a:r>
          </a:p>
          <a:p>
            <a:pPr marL="0" indent="0">
              <a:buNone/>
            </a:pPr>
            <a:r>
              <a:rPr lang="en-US" dirty="0"/>
              <a:t>SQS</a:t>
            </a:r>
          </a:p>
          <a:p>
            <a:pPr lvl="0"/>
            <a:r>
              <a:rPr lang="en-US" dirty="0"/>
              <a:t>Preparing necessary crates for X-Ray/Laser/Rack room</a:t>
            </a:r>
          </a:p>
          <a:p>
            <a:pPr marL="0" indent="0">
              <a:buNone/>
            </a:pPr>
            <a:r>
              <a:rPr lang="en-US" dirty="0"/>
              <a:t>SCS</a:t>
            </a:r>
          </a:p>
          <a:p>
            <a:pPr lvl="0"/>
            <a:r>
              <a:rPr lang="en-US" dirty="0"/>
              <a:t>Installation of the new ADQ7 digitizers in the rack room</a:t>
            </a:r>
          </a:p>
          <a:p>
            <a:pPr marL="0" indent="0">
              <a:buNone/>
            </a:pPr>
            <a:r>
              <a:rPr lang="en-US" dirty="0"/>
              <a:t>Laser</a:t>
            </a:r>
          </a:p>
          <a:p>
            <a:pPr lvl="0"/>
            <a:r>
              <a:rPr lang="en-US" dirty="0"/>
              <a:t>Ongoing migration of Laser3 </a:t>
            </a:r>
            <a:r>
              <a:rPr lang="en-US" dirty="0" err="1"/>
              <a:t>MicroTCA</a:t>
            </a:r>
            <a:r>
              <a:rPr lang="en-US" dirty="0"/>
              <a:t> Crate (Timing done, digitizers next)</a:t>
            </a:r>
          </a:p>
          <a:p>
            <a:pPr lvl="0"/>
            <a:r>
              <a:rPr lang="en-US" dirty="0"/>
              <a:t>Ongoing installation of </a:t>
            </a:r>
            <a:r>
              <a:rPr lang="en-US" dirty="0" err="1"/>
              <a:t>MicroTCA</a:t>
            </a:r>
            <a:r>
              <a:rPr lang="en-US" dirty="0"/>
              <a:t> Crate for the Laser Lab 0.01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2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attached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8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188357"/>
            <a:ext cx="10956924" cy="780540"/>
          </a:xfrm>
        </p:spPr>
        <p:txBody>
          <a:bodyPr/>
          <a:lstStyle/>
          <a:p>
            <a:r>
              <a:rPr lang="en-US" dirty="0" smtClean="0"/>
              <a:t>PRC Report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5314" y="1090614"/>
            <a:ext cx="10944224" cy="4151268"/>
          </a:xfrm>
        </p:spPr>
        <p:txBody>
          <a:bodyPr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506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4" y="340757"/>
            <a:ext cx="10956924" cy="780540"/>
          </a:xfrm>
        </p:spPr>
        <p:txBody>
          <a:bodyPr/>
          <a:lstStyle/>
          <a:p>
            <a:r>
              <a:rPr lang="en-US" dirty="0" smtClean="0"/>
              <a:t>SCS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4" y="1233489"/>
            <a:ext cx="10944224" cy="4151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Activities last week: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Loop </a:t>
            </a:r>
            <a:r>
              <a:rPr lang="en-US" dirty="0"/>
              <a:t>1 Interlock installation is ongoing</a:t>
            </a:r>
          </a:p>
          <a:p>
            <a:r>
              <a:rPr lang="en-US" dirty="0" smtClean="0"/>
              <a:t>XGM </a:t>
            </a:r>
            <a:r>
              <a:rPr lang="en-US" dirty="0"/>
              <a:t>cabling is ongoing</a:t>
            </a:r>
          </a:p>
          <a:p>
            <a:r>
              <a:rPr lang="en-US" dirty="0" smtClean="0"/>
              <a:t>Installation </a:t>
            </a:r>
            <a:r>
              <a:rPr lang="en-US" dirty="0"/>
              <a:t>of sample changer is ongoing</a:t>
            </a:r>
          </a:p>
          <a:p>
            <a:r>
              <a:rPr lang="en-US" dirty="0" smtClean="0"/>
              <a:t>bake </a:t>
            </a:r>
            <a:r>
              <a:rPr lang="en-US" dirty="0"/>
              <a:t>out of the KB was stopped; pressure is at 3 E-8 mbar</a:t>
            </a:r>
          </a:p>
          <a:p>
            <a:r>
              <a:rPr lang="en-US" dirty="0" smtClean="0"/>
              <a:t>transfer </a:t>
            </a:r>
            <a:r>
              <a:rPr lang="en-US" dirty="0"/>
              <a:t>pipe were installed and pumped; pressure is at 1 E-9 mbar</a:t>
            </a:r>
          </a:p>
          <a:p>
            <a:r>
              <a:rPr lang="en-US" dirty="0" smtClean="0"/>
              <a:t>TIM </a:t>
            </a:r>
            <a:r>
              <a:rPr lang="en-US" dirty="0"/>
              <a:t>was connected to rough vacuum, ready to install the MCP</a:t>
            </a:r>
          </a:p>
          <a:p>
            <a:r>
              <a:rPr lang="en-US" dirty="0" smtClean="0"/>
              <a:t>8 </a:t>
            </a:r>
            <a:r>
              <a:rPr lang="en-US" dirty="0"/>
              <a:t>digitizers are installed from AE</a:t>
            </a:r>
          </a:p>
          <a:p>
            <a:r>
              <a:rPr lang="en-US" dirty="0" smtClean="0"/>
              <a:t>HV </a:t>
            </a:r>
            <a:r>
              <a:rPr lang="en-US" dirty="0"/>
              <a:t>supply for MCP was installed from AE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Problems</a:t>
            </a:r>
            <a:r>
              <a:rPr lang="en-US" dirty="0"/>
              <a:t>:</a:t>
            </a:r>
          </a:p>
          <a:p>
            <a:r>
              <a:rPr lang="en-US" dirty="0" smtClean="0"/>
              <a:t>chiller </a:t>
            </a:r>
            <a:r>
              <a:rPr lang="en-US" dirty="0"/>
              <a:t>situation for DSSC unclear; same problem like with the </a:t>
            </a:r>
            <a:r>
              <a:rPr lang="en-US" dirty="0" err="1"/>
              <a:t>julabo</a:t>
            </a:r>
            <a:endParaRPr lang="en-US" dirty="0"/>
          </a:p>
          <a:p>
            <a:r>
              <a:rPr lang="en-US" dirty="0" smtClean="0"/>
              <a:t>chiller </a:t>
            </a:r>
            <a:r>
              <a:rPr lang="en-US" dirty="0"/>
              <a:t>for AGIP?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95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9" y="293132"/>
            <a:ext cx="10956924" cy="780540"/>
          </a:xfrm>
        </p:spPr>
        <p:txBody>
          <a:bodyPr/>
          <a:lstStyle/>
          <a:p>
            <a:r>
              <a:rPr lang="en-US" dirty="0" smtClean="0"/>
              <a:t>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1376364"/>
            <a:ext cx="10944224" cy="4151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XTD6: Grouting of </a:t>
            </a:r>
            <a:r>
              <a:rPr lang="en-US" dirty="0" err="1"/>
              <a:t>hrMONO</a:t>
            </a:r>
            <a:r>
              <a:rPr lang="en-US" dirty="0"/>
              <a:t> plate successful, delivery of </a:t>
            </a:r>
            <a:r>
              <a:rPr lang="en-US" dirty="0" err="1"/>
              <a:t>hrMONO</a:t>
            </a:r>
            <a:r>
              <a:rPr lang="en-US" dirty="0"/>
              <a:t> on Monday.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EXP: drilling for rails continued, almost finished. Mount first cover </a:t>
            </a:r>
            <a:r>
              <a:rPr lang="en-US" dirty="0" smtClean="0"/>
              <a:t>parts </a:t>
            </a:r>
            <a:r>
              <a:rPr lang="en-US" dirty="0"/>
              <a:t>next week.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TUEV test of OPT and EXP hutch postponed by HED to early Feb </a:t>
            </a:r>
            <a:r>
              <a:rPr lang="en-US" dirty="0" smtClean="0"/>
              <a:t>2019. However </a:t>
            </a:r>
            <a:r>
              <a:rPr lang="en-US" dirty="0"/>
              <a:t>DESY D3 is not available entire Jan-Feb 2019, so we </a:t>
            </a:r>
            <a:r>
              <a:rPr lang="en-US" dirty="0" smtClean="0"/>
              <a:t>may have </a:t>
            </a:r>
            <a:r>
              <a:rPr lang="en-US" dirty="0"/>
              <a:t>to complete the OPT hutch in December 2018. (we need to </a:t>
            </a:r>
            <a:r>
              <a:rPr lang="en-US" dirty="0" smtClean="0"/>
              <a:t>commission OPT </a:t>
            </a:r>
            <a:r>
              <a:rPr lang="en-US" dirty="0"/>
              <a:t>in Feb 2019)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Temporary solution for liquid N2 in A.23 could not be guaranteed by TS </a:t>
            </a:r>
            <a:r>
              <a:rPr lang="en-US" dirty="0" smtClean="0"/>
              <a:t> by </a:t>
            </a:r>
            <a:r>
              <a:rPr lang="en-US" dirty="0"/>
              <a:t>1 Oct </a:t>
            </a:r>
            <a:r>
              <a:rPr lang="en-US" dirty="0" smtClean="0"/>
              <a:t>2018. Therefore </a:t>
            </a:r>
            <a:r>
              <a:rPr lang="en-US" dirty="0"/>
              <a:t>we canceled current installation schedule with </a:t>
            </a:r>
            <a:r>
              <a:rPr lang="en-US" dirty="0" smtClean="0"/>
              <a:t>Amplitude. We </a:t>
            </a:r>
            <a:r>
              <a:rPr lang="en-US" dirty="0"/>
              <a:t>will now install the final fixed lN2 supply line (</a:t>
            </a:r>
            <a:r>
              <a:rPr lang="en-US" dirty="0" err="1"/>
              <a:t>Dräger</a:t>
            </a:r>
            <a:r>
              <a:rPr lang="en-US" dirty="0"/>
              <a:t>, </a:t>
            </a:r>
            <a:r>
              <a:rPr lang="en-US" dirty="0" err="1"/>
              <a:t>Cryoterm</a:t>
            </a:r>
            <a:r>
              <a:rPr lang="en-US" dirty="0"/>
              <a:t> - </a:t>
            </a:r>
            <a:r>
              <a:rPr lang="en-US" dirty="0" smtClean="0"/>
              <a:t>should </a:t>
            </a:r>
            <a:r>
              <a:rPr lang="en-US" dirty="0"/>
              <a:t>have been ready Sept-1</a:t>
            </a:r>
            <a:r>
              <a:rPr lang="en-US" dirty="0" smtClean="0"/>
              <a:t>). This </a:t>
            </a:r>
            <a:r>
              <a:rPr lang="en-US" dirty="0"/>
              <a:t>shifts the SAT of the Amplitude laser from Nov 2018 to Jan-Feb </a:t>
            </a:r>
            <a:r>
              <a:rPr lang="en-US" dirty="0" smtClean="0"/>
              <a:t>2019 and </a:t>
            </a:r>
            <a:r>
              <a:rPr lang="en-US" dirty="0"/>
              <a:t>also we will NOT include the laser for users in call 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2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XTD6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PDF in </a:t>
            </a:r>
            <a:r>
              <a:rPr lang="en-US" dirty="0" err="1" smtClean="0"/>
              <a:t>Indico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1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4" y="312182"/>
            <a:ext cx="10956924" cy="780540"/>
          </a:xfrm>
        </p:spPr>
        <p:txBody>
          <a:bodyPr/>
          <a:lstStyle/>
          <a:p>
            <a:r>
              <a:rPr lang="en-US" dirty="0" smtClean="0"/>
              <a:t>VAC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39" y="1042989"/>
            <a:ext cx="10944224" cy="4151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SASE1 </a:t>
            </a:r>
            <a:r>
              <a:rPr lang="en-US" dirty="0"/>
              <a:t>and XTD1 taking beam,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</a:t>
            </a:r>
            <a:r>
              <a:rPr lang="en-US" dirty="0"/>
              <a:t>SASE1/3, XTD1 tunnels closed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Preparation </a:t>
            </a:r>
            <a:r>
              <a:rPr lang="en-US" dirty="0"/>
              <a:t>for "Mini-Shutdown” next week:</a:t>
            </a:r>
          </a:p>
          <a:p>
            <a:pPr marL="0" indent="0">
              <a:buNone/>
            </a:pPr>
            <a:r>
              <a:rPr lang="en-US" dirty="0"/>
              <a:t>	- FXE </a:t>
            </a:r>
            <a:r>
              <a:rPr lang="en-US" dirty="0" err="1"/>
              <a:t>Monos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XPD work on HIREX and Imager in XTD9</a:t>
            </a:r>
          </a:p>
          <a:p>
            <a:pPr marL="0" indent="0">
              <a:buNone/>
            </a:pPr>
            <a:r>
              <a:rPr lang="en-US" dirty="0"/>
              <a:t>  </a:t>
            </a:r>
            <a:r>
              <a:rPr lang="en-US" dirty="0" smtClean="0"/>
              <a:t>SASE2 </a:t>
            </a:r>
            <a:r>
              <a:rPr lang="en-US" dirty="0"/>
              <a:t>vacuum system was completely closed for short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HED </a:t>
            </a:r>
            <a:r>
              <a:rPr lang="en-US" dirty="0"/>
              <a:t>HMONO connection to vacuum system next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M3 </a:t>
            </a:r>
            <a:r>
              <a:rPr lang="en-US" dirty="0"/>
              <a:t>installation today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Exchange </a:t>
            </a:r>
            <a:r>
              <a:rPr lang="en-US" dirty="0"/>
              <a:t>of terminals/loop update in XTD1 to fix “SA2_VALVES_OPEN” signal issue planned for </a:t>
            </a:r>
            <a:r>
              <a:rPr lang="en-US" dirty="0" smtClean="0"/>
              <a:t>Wednesday</a:t>
            </a:r>
          </a:p>
          <a:p>
            <a:pPr marL="0" indent="0">
              <a:buNone/>
            </a:pPr>
            <a:r>
              <a:rPr lang="en-US" b="1" dirty="0" smtClean="0"/>
              <a:t>Tunnels </a:t>
            </a:r>
            <a:r>
              <a:rPr lang="en-US" b="1" dirty="0"/>
              <a:t>w</a:t>
            </a:r>
            <a:r>
              <a:rPr lang="en-US" b="1" dirty="0" smtClean="0"/>
              <a:t>ill be opened:</a:t>
            </a:r>
            <a:endParaRPr lang="en-US" b="1" dirty="0"/>
          </a:p>
          <a:p>
            <a:r>
              <a:rPr lang="en-US" b="1" dirty="0"/>
              <a:t>XTD1,2,4,10:	Monday to Wednesday </a:t>
            </a:r>
          </a:p>
          <a:p>
            <a:r>
              <a:rPr lang="en-US" b="1" dirty="0"/>
              <a:t>XTD6,9:		Monday to Friday, or even longer…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64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14" y="209805"/>
            <a:ext cx="10956924" cy="780540"/>
          </a:xfrm>
        </p:spPr>
        <p:txBody>
          <a:bodyPr/>
          <a:lstStyle/>
          <a:p>
            <a:r>
              <a:rPr lang="en-US" dirty="0" smtClean="0"/>
              <a:t>Optical Lasers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4" y="1328739"/>
            <a:ext cx="10944224" cy="415126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SASE 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 </a:t>
            </a:r>
            <a:r>
              <a:rPr lang="en-US" sz="1600" dirty="0" smtClean="0"/>
              <a:t>PP-laser </a:t>
            </a:r>
            <a:r>
              <a:rPr lang="en-US" sz="1600" dirty="0"/>
              <a:t>operation as planned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SASE 3: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r>
              <a:rPr lang="en-US" sz="1600" dirty="0" smtClean="0"/>
              <a:t>Seeder </a:t>
            </a:r>
            <a:r>
              <a:rPr lang="en-US" sz="1600" dirty="0"/>
              <a:t>is running</a:t>
            </a:r>
          </a:p>
          <a:p>
            <a:r>
              <a:rPr lang="en-US" sz="1600" dirty="0" smtClean="0"/>
              <a:t>Front-End </a:t>
            </a:r>
            <a:r>
              <a:rPr lang="en-US" sz="1600" dirty="0"/>
              <a:t>is being powered up and tested</a:t>
            </a:r>
          </a:p>
          <a:p>
            <a:r>
              <a:rPr lang="en-US" sz="1600" dirty="0" smtClean="0"/>
              <a:t>under-table </a:t>
            </a:r>
            <a:r>
              <a:rPr lang="en-US" sz="1600" dirty="0"/>
              <a:t>water installation finished</a:t>
            </a:r>
          </a:p>
          <a:p>
            <a:r>
              <a:rPr lang="en-US" sz="1600" dirty="0" smtClean="0"/>
              <a:t>PA </a:t>
            </a:r>
            <a:r>
              <a:rPr lang="en-US" sz="1600" dirty="0"/>
              <a:t>seed beam line is being prepared</a:t>
            </a:r>
          </a:p>
          <a:p>
            <a:r>
              <a:rPr lang="en-US" sz="1600" dirty="0" smtClean="0"/>
              <a:t>humidity </a:t>
            </a:r>
            <a:r>
              <a:rPr lang="en-US" sz="1600" dirty="0"/>
              <a:t>tests were done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/>
              <a:t>SASE 2:</a:t>
            </a:r>
          </a:p>
          <a:p>
            <a:r>
              <a:rPr lang="en-US" sz="1600" dirty="0" smtClean="0"/>
              <a:t>under </a:t>
            </a:r>
            <a:r>
              <a:rPr lang="en-US" sz="1600" dirty="0"/>
              <a:t>table cabling nearly finished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586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47867" cy="4097333"/>
          </a:xfrm>
        </p:spPr>
        <p:txBody>
          <a:bodyPr/>
          <a:lstStyle/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2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AGIPD 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SPB</a:t>
            </a:r>
            <a:endParaRPr lang="en-GB" sz="1200" dirty="0" smtClean="0"/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Operation – User proposal p2119 (13-17.09):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Configuration with 4 memory cells, 1 X-ray pulses per train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Collected data: 2.4 TB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Preparation for shutdown (24.09-09.10):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Task list agreed with SPB and AGIPD team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Issues: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Water in the Si-oil cooling circuit did not allow to cool  down AGIPD detector   running the system @ 45 </a:t>
            </a:r>
            <a:r>
              <a:rPr lang="en-US" sz="1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degC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 for ~15 hours solved (at least temporarily) the issue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The detector baseline shift  due to high intensity signal  work on the corrections ongoing, not yet implemented in the calibration pipeline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Operation – User proposal p2114 (20-23.09):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Configuration with 128 memory cells, 120 X-ray pulse</a:t>
            </a:r>
            <a:endParaRPr lang="en-US" sz="1200" dirty="0" smtClean="0">
              <a:solidFill>
                <a:srgbClr val="000000"/>
              </a:solidFill>
              <a:latin typeface="Arial" charset="0"/>
              <a:ea typeface="ＭＳ Ｐゴシック" charset="0"/>
              <a:sym typeface="Wingdings" panose="05000000000000000000" pitchFamily="2" charset="2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 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at FXE</a:t>
            </a: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 issues to report, preparing for </a:t>
            </a:r>
            <a:r>
              <a:rPr lang="en-US" sz="12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beam time</a:t>
            </a:r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endParaRPr lang="en-US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768" lvl="2" indent="0">
              <a:buNone/>
            </a:pPr>
            <a:endParaRPr lang="en-US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  <a:sym typeface="Wingdings" charset="0"/>
            </a:endParaRPr>
          </a:p>
          <a:p>
            <a:pPr lvl="2"/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7245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097332"/>
          </a:xfrm>
        </p:spPr>
        <p:txBody>
          <a:bodyPr/>
          <a:lstStyle/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2</a:t>
            </a:r>
            <a:r>
              <a:rPr lang="en-US" sz="12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nd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AGIPD MID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AGIPD data  was recorded to the hdf5 for 8 modules at the same time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DAQ was upgraded for recording data at the same time from all 16 modules  tests ongoing 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Integration of Clock&amp; Control Karabo devices for AGIPD successfully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tested</a:t>
            </a:r>
          </a:p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DSSC</a:t>
            </a:r>
            <a:endParaRPr lang="en-US" sz="12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sz="1200" dirty="0"/>
              <a:t>DSSC vessel successfully transferred to HERA South hall</a:t>
            </a:r>
          </a:p>
          <a:p>
            <a:pPr lvl="2"/>
            <a:r>
              <a:rPr lang="en-US" sz="1200" dirty="0" smtClean="0"/>
              <a:t>Vacuum </a:t>
            </a:r>
            <a:r>
              <a:rPr lang="en-US" sz="1200" dirty="0"/>
              <a:t>system was </a:t>
            </a:r>
            <a:r>
              <a:rPr lang="en-US" sz="1200" dirty="0" smtClean="0"/>
              <a:t>installed in HERA South, </a:t>
            </a:r>
            <a:r>
              <a:rPr lang="en-US" sz="1200" dirty="0"/>
              <a:t>the vessel is pumped since Monday and the pressure is now 1.4 x 10</a:t>
            </a:r>
            <a:r>
              <a:rPr lang="en-US" sz="1200" baseline="30000" dirty="0"/>
              <a:t>-6 </a:t>
            </a:r>
            <a:r>
              <a:rPr lang="en-US" sz="1200" dirty="0"/>
              <a:t>mbar</a:t>
            </a:r>
          </a:p>
          <a:p>
            <a:pPr lvl="2"/>
            <a:r>
              <a:rPr lang="en-US" sz="1200" dirty="0"/>
              <a:t>PLC system (motion and vacuum) installation ongoing, PLCs to go online on Thursday (today). Firmware installation not yet done, software installation by CAS started.</a:t>
            </a:r>
          </a:p>
          <a:p>
            <a:pPr lvl="2"/>
            <a:r>
              <a:rPr lang="en-US" sz="1200" dirty="0"/>
              <a:t>Leaky lateral flanges under rework</a:t>
            </a:r>
            <a:r>
              <a:rPr lang="en-US" sz="1200" dirty="0" smtClean="0"/>
              <a:t>.</a:t>
            </a:r>
          </a:p>
          <a:p>
            <a:pPr lvl="1"/>
            <a:r>
              <a:rPr lang="en-US" sz="1200" dirty="0"/>
              <a:t>Power supply control in Karabo</a:t>
            </a:r>
          </a:p>
          <a:p>
            <a:pPr lvl="2"/>
            <a:r>
              <a:rPr lang="en-US" sz="1200" dirty="0"/>
              <a:t>Tables produced by CAS, new device tested, training in preparation for person to test the system. </a:t>
            </a:r>
          </a:p>
          <a:p>
            <a:pPr lvl="2"/>
            <a:r>
              <a:rPr lang="en-US" sz="1200" dirty="0"/>
              <a:t>Test at XFEL will start after PLC installation. </a:t>
            </a:r>
          </a:p>
          <a:p>
            <a:pPr lvl="1"/>
            <a:r>
              <a:rPr lang="en-US" sz="1200" dirty="0"/>
              <a:t>First quadrant ready at DESY, could in principle be installed in the already. Second quadrant in preparation. </a:t>
            </a:r>
          </a:p>
          <a:p>
            <a:pPr lvl="2"/>
            <a:r>
              <a:rPr lang="en-US" sz="1200" dirty="0"/>
              <a:t>Quadrant mounting tool order went out this week. Company promised three weeks production time. </a:t>
            </a:r>
          </a:p>
          <a:p>
            <a:pPr lvl="1"/>
            <a:endParaRPr lang="en-US" dirty="0"/>
          </a:p>
          <a:p>
            <a:pPr lvl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5026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</Template>
  <TotalTime>0</TotalTime>
  <Words>766</Words>
  <Application>Microsoft Office PowerPoint</Application>
  <PresentationFormat>Custom</PresentationFormat>
  <Paragraphs>156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XFEL_PowerPoint_16x9_v3</vt:lpstr>
      <vt:lpstr>Joint Operation &amp; Readiness meeting</vt:lpstr>
      <vt:lpstr>PRC Report</vt:lpstr>
      <vt:lpstr>SCS</vt:lpstr>
      <vt:lpstr>HED</vt:lpstr>
      <vt:lpstr>XTD6 Task Force</vt:lpstr>
      <vt:lpstr>VAC</vt:lpstr>
      <vt:lpstr>Optical Lasers</vt:lpstr>
      <vt:lpstr>Detectors – DET</vt:lpstr>
      <vt:lpstr>Detectors – DET</vt:lpstr>
      <vt:lpstr>Detectors – DET</vt:lpstr>
      <vt:lpstr>AE - 1</vt:lpstr>
      <vt:lpstr>AE - 2</vt:lpstr>
      <vt:lpstr>AE - 3</vt:lpstr>
      <vt:lpstr>CAS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Burger, Claudia</dc:creator>
  <cp:lastModifiedBy>Adriano Violante</cp:lastModifiedBy>
  <cp:revision>131</cp:revision>
  <dcterms:created xsi:type="dcterms:W3CDTF">2016-11-17T10:20:04Z</dcterms:created>
  <dcterms:modified xsi:type="dcterms:W3CDTF">2018-09-21T06:01:03Z</dcterms:modified>
</cp:coreProperties>
</file>