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9" r:id="rId2"/>
    <p:sldId id="395" r:id="rId3"/>
    <p:sldId id="391" r:id="rId4"/>
    <p:sldId id="392" r:id="rId5"/>
    <p:sldId id="396" r:id="rId6"/>
    <p:sldId id="397" r:id="rId7"/>
    <p:sldId id="398" r:id="rId8"/>
    <p:sldId id="399" r:id="rId9"/>
    <p:sldId id="400" r:id="rId10"/>
    <p:sldId id="401" r:id="rId11"/>
    <p:sldId id="404" r:id="rId12"/>
    <p:sldId id="402" r:id="rId13"/>
    <p:sldId id="3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708"/>
  </p:normalViewPr>
  <p:slideViewPr>
    <p:cSldViewPr snapToGrid="0" showGuides="1">
      <p:cViewPr>
        <p:scale>
          <a:sx n="110" d="100"/>
          <a:sy n="110" d="100"/>
        </p:scale>
        <p:origin x="-156" y="66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004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1003" indent="-273463" defTabSz="948004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3851" indent="-218770" defTabSz="948004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1391" indent="-218770" defTabSz="948004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8932" indent="-218770" defTabSz="948004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6472" indent="-218770" defTabSz="948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44013" indent="-218770" defTabSz="948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1553" indent="-218770" defTabSz="948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9093" indent="-218770" defTabSz="94800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837C85-5446-4BB7-AEB6-861C5B2F6C35}" type="slidenum">
              <a:rPr lang="de-DE" altLang="de-DE" sz="1200">
                <a:solidFill>
                  <a:srgbClr val="000000"/>
                </a:solidFill>
              </a:rPr>
              <a:pPr/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6" y="4342941"/>
            <a:ext cx="5487013" cy="41131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89" tIns="47394" rIns="94789" bIns="47394"/>
          <a:lstStyle/>
          <a:p>
            <a:pPr eaLnBrk="1" hangingPunct="1"/>
            <a:endParaRPr lang="en-US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aseline="0" dirty="0" err="1" smtClean="0"/>
              <a:t>Karabo</a:t>
            </a:r>
            <a:r>
              <a:rPr lang="en-US" sz="900" baseline="0" dirty="0" smtClean="0"/>
              <a:t> Roadmap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ctr"/>
            <a:r>
              <a:rPr lang="en-US" sz="900" dirty="0" smtClean="0"/>
              <a:t>S. </a:t>
            </a:r>
            <a:r>
              <a:rPr lang="en-US" sz="900" dirty="0" err="1" smtClean="0"/>
              <a:t>Brockhauser</a:t>
            </a:r>
            <a:r>
              <a:rPr lang="en-US" sz="900" dirty="0" smtClean="0"/>
              <a:t>		</a:t>
            </a:r>
            <a:r>
              <a:rPr lang="en-US" sz="900" dirty="0"/>
              <a:t>				</a:t>
            </a:r>
            <a:r>
              <a:rPr lang="en-US" sz="900" dirty="0" smtClean="0"/>
              <a:t>			21.09.2018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.xfel.eu/redmine/projects/cas-control-and-analysis-software-internal/wiki/20180918#300-Winter-2019" TargetMode="External"/><Relationship Id="rId2" Type="http://schemas.openxmlformats.org/officeDocument/2006/relationships/hyperlink" Target="https://in.xfel.eu/redmine/projects/cas-control-and-analysis-software-internal/wiki/20180918#260-Summer-20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99" y="1120776"/>
            <a:ext cx="9055111" cy="1050925"/>
          </a:xfrm>
        </p:spPr>
        <p:txBody>
          <a:bodyPr/>
          <a:lstStyle/>
          <a:p>
            <a:r>
              <a:rPr lang="en-GB" dirty="0" err="1" smtClean="0"/>
              <a:t>Karabo</a:t>
            </a:r>
            <a:r>
              <a:rPr lang="en-GB" dirty="0" smtClean="0"/>
              <a:t> Roadmap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/>
              <a:t>Sandor </a:t>
            </a:r>
            <a:r>
              <a:rPr lang="en-GB" sz="1400" dirty="0" err="1"/>
              <a:t>Brockhauser</a:t>
            </a:r>
            <a:r>
              <a:rPr lang="en-GB" sz="1400" dirty="0"/>
              <a:t>, Control and Analysis Software</a:t>
            </a:r>
          </a:p>
          <a:p>
            <a:r>
              <a:rPr lang="en-GB" sz="1400" dirty="0" err="1"/>
              <a:t>Schenefeld</a:t>
            </a:r>
            <a:r>
              <a:rPr lang="en-GB" sz="1400" dirty="0"/>
              <a:t>, </a:t>
            </a:r>
            <a:r>
              <a:rPr lang="en-GB" sz="1400" dirty="0" smtClean="0"/>
              <a:t>Sept 21, </a:t>
            </a:r>
            <a:r>
              <a:rPr lang="en-GB" sz="1400" dirty="0"/>
              <a:t>2018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IT </a:t>
            </a:r>
            <a:r>
              <a:rPr lang="en-GB" sz="1400" dirty="0">
                <a:solidFill>
                  <a:schemeClr val="bg1"/>
                </a:solidFill>
              </a:rPr>
              <a:t>&amp; Data Management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Karabo</a:t>
            </a:r>
            <a:r>
              <a:rPr lang="en-US" dirty="0" smtClean="0"/>
              <a:t> Roadmap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3" y="1144871"/>
            <a:ext cx="7714290" cy="5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0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Karabo</a:t>
            </a:r>
            <a:r>
              <a:rPr lang="en-US" dirty="0" smtClean="0"/>
              <a:t> Roadmap</a:t>
            </a:r>
            <a:endParaRPr lang="en-US" dirty="0"/>
          </a:p>
        </p:txBody>
      </p:sp>
      <p:pic>
        <p:nvPicPr>
          <p:cNvPr id="1026" name="Picture 2" descr="C:\Users\sanbrock\Downloads\Karabo 2.3.0 roadmap - reviewed 20.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7" y="1009292"/>
            <a:ext cx="8419964" cy="56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695" y="5417389"/>
            <a:ext cx="2794958" cy="1354347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r>
              <a:rPr lang="en-US" b="1" dirty="0" smtClean="0"/>
              <a:t>2.6.0 </a:t>
            </a:r>
            <a:r>
              <a:rPr lang="en-US" b="1" dirty="0"/>
              <a:t>(Summer 2019)</a:t>
            </a:r>
            <a:r>
              <a:rPr lang="en-US" b="1" dirty="0">
                <a:hlinkClick r:id="rId2"/>
              </a:rPr>
              <a:t>¶</a:t>
            </a:r>
            <a:endParaRPr lang="en-US" b="1" dirty="0"/>
          </a:p>
          <a:p>
            <a:pPr lvl="1"/>
            <a:r>
              <a:rPr lang="en-US" dirty="0"/>
              <a:t>GUI </a:t>
            </a:r>
            <a:r>
              <a:rPr lang="en-US" dirty="0" err="1"/>
              <a:t>guiqwt</a:t>
            </a:r>
            <a:r>
              <a:rPr lang="en-US" dirty="0"/>
              <a:t> refactor for Images and Vectors</a:t>
            </a:r>
          </a:p>
          <a:p>
            <a:pPr lvl="1"/>
            <a:r>
              <a:rPr lang="en-US" dirty="0" err="1"/>
              <a:t>Conda</a:t>
            </a:r>
            <a:r>
              <a:rPr lang="en-US" dirty="0"/>
              <a:t> packaging in test/</a:t>
            </a:r>
            <a:r>
              <a:rPr lang="en-US" dirty="0" err="1"/>
              <a:t>gui</a:t>
            </a:r>
            <a:endParaRPr lang="en-US" dirty="0"/>
          </a:p>
          <a:p>
            <a:pPr lvl="1"/>
            <a:r>
              <a:rPr lang="en-US" dirty="0"/>
              <a:t>Device Database (GO/NO_GO)</a:t>
            </a:r>
          </a:p>
          <a:p>
            <a:pPr lvl="1"/>
            <a:r>
              <a:rPr lang="en-US" dirty="0"/>
              <a:t>Global Documentation entry point</a:t>
            </a:r>
          </a:p>
          <a:p>
            <a:pPr lvl="1"/>
            <a:r>
              <a:rPr lang="en-US" dirty="0" err="1"/>
              <a:t>DataLoggers</a:t>
            </a:r>
            <a:r>
              <a:rPr lang="en-US" dirty="0"/>
              <a:t> in </a:t>
            </a:r>
            <a:r>
              <a:rPr lang="en-US" dirty="0" err="1"/>
              <a:t>InfluxDB</a:t>
            </a:r>
            <a:r>
              <a:rPr lang="en-US" dirty="0"/>
              <a:t> (GO/NO_GO)</a:t>
            </a:r>
          </a:p>
          <a:p>
            <a:pPr lvl="1"/>
            <a:r>
              <a:rPr lang="en-US" dirty="0"/>
              <a:t>Background work (CAS internal milestones)</a:t>
            </a:r>
          </a:p>
          <a:p>
            <a:pPr lvl="2"/>
            <a:r>
              <a:rPr lang="en-US" sz="1200" dirty="0"/>
              <a:t>New Broker ready for test</a:t>
            </a:r>
          </a:p>
          <a:p>
            <a:pPr lvl="2"/>
            <a:r>
              <a:rPr lang="en-US" sz="1200" dirty="0"/>
              <a:t>User Authentication backend (unit-integration test GO/NO_GO for current implementation)</a:t>
            </a:r>
          </a:p>
          <a:p>
            <a:pPr lvl="2"/>
            <a:r>
              <a:rPr lang="en-US" sz="1200" dirty="0"/>
              <a:t>User Authentication token transfer </a:t>
            </a:r>
            <a:r>
              <a:rPr lang="en-US" sz="1200" dirty="0" err="1"/>
              <a:t>gui</a:t>
            </a:r>
            <a:r>
              <a:rPr lang="en-US" sz="1200" dirty="0"/>
              <a:t> client to </a:t>
            </a:r>
            <a:r>
              <a:rPr lang="en-US" sz="1200" dirty="0" err="1"/>
              <a:t>gui</a:t>
            </a:r>
            <a:r>
              <a:rPr lang="en-US" sz="1200" dirty="0"/>
              <a:t> server and in CLI.</a:t>
            </a:r>
          </a:p>
          <a:p>
            <a:r>
              <a:rPr lang="en-US" b="1" dirty="0" smtClean="0"/>
              <a:t>3.0.0 </a:t>
            </a:r>
            <a:r>
              <a:rPr lang="en-US" b="1" dirty="0"/>
              <a:t>(Winter 2019)</a:t>
            </a:r>
            <a:r>
              <a:rPr lang="en-US" b="1" dirty="0">
                <a:hlinkClick r:id="rId3"/>
              </a:rPr>
              <a:t>¶</a:t>
            </a:r>
            <a:endParaRPr lang="en-US" b="1" dirty="0"/>
          </a:p>
          <a:p>
            <a:pPr lvl="1"/>
            <a:r>
              <a:rPr lang="en-US" dirty="0"/>
              <a:t>Very </a:t>
            </a:r>
            <a:r>
              <a:rPr lang="en-US" dirty="0" err="1"/>
              <a:t>speculative:GUI</a:t>
            </a:r>
            <a:r>
              <a:rPr lang="en-US" dirty="0"/>
              <a:t> </a:t>
            </a:r>
            <a:r>
              <a:rPr lang="en-US" dirty="0" err="1"/>
              <a:t>guiqwt</a:t>
            </a:r>
            <a:r>
              <a:rPr lang="en-US" dirty="0"/>
              <a:t> out of </a:t>
            </a:r>
            <a:r>
              <a:rPr lang="en-US" dirty="0" err="1"/>
              <a:t>karabo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Conda</a:t>
            </a:r>
            <a:r>
              <a:rPr lang="en-US" dirty="0"/>
              <a:t> packaging in production</a:t>
            </a:r>
          </a:p>
          <a:p>
            <a:pPr lvl="1"/>
            <a:r>
              <a:rPr lang="en-US" dirty="0"/>
              <a:t>New Broker in production</a:t>
            </a:r>
          </a:p>
          <a:p>
            <a:pPr lvl="2"/>
            <a:r>
              <a:rPr lang="en-US" sz="1200" dirty="0"/>
              <a:t>Multi-Topic development enabled</a:t>
            </a:r>
          </a:p>
          <a:p>
            <a:pPr lvl="2"/>
            <a:r>
              <a:rPr lang="en-US" sz="1200" dirty="0"/>
              <a:t>Log mission enabled</a:t>
            </a:r>
          </a:p>
          <a:p>
            <a:pPr lvl="1"/>
            <a:r>
              <a:rPr lang="en-US" dirty="0"/>
              <a:t>Python &gt;=3.7</a:t>
            </a:r>
          </a:p>
          <a:p>
            <a:pPr lvl="1"/>
            <a:r>
              <a:rPr lang="en-US" dirty="0" err="1"/>
              <a:t>c++</a:t>
            </a:r>
            <a:r>
              <a:rPr lang="en-US" dirty="0"/>
              <a:t> 14/17</a:t>
            </a:r>
          </a:p>
          <a:p>
            <a:pPr lvl="1"/>
            <a:r>
              <a:rPr lang="en-US" dirty="0"/>
              <a:t>Depending on new broker client library's license, licensing issue is solved by the new Broker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Karabo</a:t>
            </a:r>
            <a:r>
              <a:rPr lang="en-US" dirty="0" smtClean="0"/>
              <a:t>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256434" y="114301"/>
            <a:ext cx="768351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</a:pPr>
            <a:fld id="{71658FAF-9197-420B-BF87-52403D1BB4DF}" type="slidenum">
              <a:rPr lang="en-US" altLang="de-DE" sz="1000" smtClean="0">
                <a:solidFill>
                  <a:srgbClr val="FFFFFF"/>
                </a:solidFill>
                <a:ea typeface="Geneva" pitchFamily="1" charset="-128"/>
              </a:rPr>
              <a:pPr>
                <a:buClrTx/>
                <a:buSzTx/>
              </a:pPr>
              <a:t>13</a:t>
            </a:fld>
            <a:endParaRPr lang="en-US" altLang="de-DE" sz="1000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21635" y="723232"/>
            <a:ext cx="1056126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Char char="§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buChar char="§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b="0" dirty="0" smtClean="0">
                <a:solidFill>
                  <a:srgbClr val="261748"/>
                </a:solidFill>
              </a:rPr>
              <a:t>CAS for </a:t>
            </a:r>
            <a:r>
              <a:rPr lang="en-US" altLang="de-DE" sz="3600" b="0" dirty="0" err="1" smtClean="0">
                <a:solidFill>
                  <a:srgbClr val="261748"/>
                </a:solidFill>
              </a:rPr>
              <a:t>EuXFEL</a:t>
            </a:r>
            <a:r>
              <a:rPr lang="en-US" altLang="de-DE" sz="3600" b="0" dirty="0" smtClean="0">
                <a:solidFill>
                  <a:srgbClr val="261748"/>
                </a:solidFill>
              </a:rPr>
              <a:t> Experiments</a:t>
            </a:r>
            <a:endParaRPr lang="en-US" altLang="de-DE" sz="3600" b="0" dirty="0" smtClean="0">
              <a:solidFill>
                <a:srgbClr val="26174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en-US" altLang="de-DE" sz="1600" b="0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en-US" altLang="de-DE" b="0" dirty="0" err="1" smtClean="0">
                <a:solidFill>
                  <a:schemeClr val="accent2"/>
                </a:solidFill>
              </a:rPr>
              <a:t>Karabo</a:t>
            </a:r>
            <a:endParaRPr lang="en-US" altLang="de-DE" b="0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en-US" altLang="de-DE" dirty="0" err="1" smtClean="0">
                <a:solidFill>
                  <a:schemeClr val="accent2"/>
                </a:solidFill>
              </a:rPr>
              <a:t>HelpDesk</a:t>
            </a:r>
            <a:r>
              <a:rPr lang="en-US" altLang="de-DE" dirty="0" smtClean="0">
                <a:solidFill>
                  <a:schemeClr val="accent2"/>
                </a:solidFill>
              </a:rPr>
              <a:t> + On-call Availability</a:t>
            </a:r>
            <a:endParaRPr lang="en-US" altLang="de-DE" b="0" dirty="0" smtClean="0">
              <a:solidFill>
                <a:schemeClr val="accent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8" y="2859302"/>
            <a:ext cx="6249992" cy="31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03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anbrock\Downloads\CAS Agile Process 2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75"/>
            <a:ext cx="12192000" cy="65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Priority Pyramid (May 4, 2017)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anbrock\AppData\Local\Temp\CAS Priority Pyram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 bwMode="auto">
          <a:xfrm>
            <a:off x="885825" y="1401417"/>
            <a:ext cx="10639426" cy="44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901075"/>
            <a:ext cx="10562167" cy="780540"/>
          </a:xfrm>
        </p:spPr>
        <p:txBody>
          <a:bodyPr/>
          <a:lstStyle/>
          <a:p>
            <a:r>
              <a:rPr lang="en-US" dirty="0" err="1" smtClean="0"/>
              <a:t>Karabo</a:t>
            </a:r>
            <a:r>
              <a:rPr lang="en-US" dirty="0" smtClean="0"/>
              <a:t> Enhancement </a:t>
            </a:r>
            <a:r>
              <a:rPr lang="en-US" dirty="0" smtClean="0"/>
              <a:t>Topics (May 25, 2018)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630017"/>
            <a:ext cx="10834158" cy="4283426"/>
          </a:xfrm>
        </p:spPr>
        <p:txBody>
          <a:bodyPr/>
          <a:lstStyle/>
          <a:p>
            <a:r>
              <a:rPr lang="en-US" dirty="0"/>
              <a:t>Robustness &amp; </a:t>
            </a:r>
            <a:r>
              <a:rPr lang="en-US" dirty="0" smtClean="0"/>
              <a:t>Reliability	- </a:t>
            </a:r>
            <a:r>
              <a:rPr lang="en-US" b="1" dirty="0" smtClean="0"/>
              <a:t>quick fixes done</a:t>
            </a:r>
            <a:r>
              <a:rPr lang="en-US" dirty="0" smtClean="0"/>
              <a:t>, next step: broker layer upgrade; DAQ tests</a:t>
            </a:r>
          </a:p>
          <a:p>
            <a:r>
              <a:rPr lang="en-US" dirty="0" smtClean="0"/>
              <a:t>Performance			- </a:t>
            </a:r>
            <a:r>
              <a:rPr lang="en-US" b="1" dirty="0" smtClean="0"/>
              <a:t>quick fixes done</a:t>
            </a:r>
            <a:r>
              <a:rPr lang="en-US" dirty="0" smtClean="0"/>
              <a:t>, next step: GUI communication</a:t>
            </a:r>
          </a:p>
          <a:p>
            <a:r>
              <a:rPr lang="en-US" dirty="0" smtClean="0"/>
              <a:t>Configuration			- </a:t>
            </a:r>
            <a:r>
              <a:rPr lang="en-US" b="1" dirty="0" smtClean="0"/>
              <a:t>quick fixes </a:t>
            </a:r>
            <a:r>
              <a:rPr lang="en-US" b="1" dirty="0" err="1" smtClean="0"/>
              <a:t>prioritised</a:t>
            </a:r>
            <a:r>
              <a:rPr lang="en-US" dirty="0" smtClean="0"/>
              <a:t>, default </a:t>
            </a:r>
            <a:r>
              <a:rPr lang="en-US" dirty="0" err="1" smtClean="0"/>
              <a:t>params</a:t>
            </a:r>
            <a:r>
              <a:rPr lang="en-US" dirty="0" smtClean="0"/>
              <a:t>; </a:t>
            </a:r>
            <a:r>
              <a:rPr lang="en-US" dirty="0"/>
              <a:t>s</a:t>
            </a:r>
            <a:r>
              <a:rPr lang="en-US" dirty="0" smtClean="0"/>
              <a:t>ystem topology</a:t>
            </a:r>
          </a:p>
          <a:p>
            <a:r>
              <a:rPr lang="en-US" dirty="0" smtClean="0"/>
              <a:t>Deployment, Installation	- </a:t>
            </a:r>
            <a:r>
              <a:rPr lang="en-US" b="1" dirty="0" smtClean="0"/>
              <a:t>quick fixes </a:t>
            </a:r>
            <a:r>
              <a:rPr lang="en-US" b="1" dirty="0" err="1" smtClean="0"/>
              <a:t>prioritised</a:t>
            </a:r>
            <a:r>
              <a:rPr lang="en-US" dirty="0" smtClean="0"/>
              <a:t>, dependency cleanup; license </a:t>
            </a:r>
            <a:endParaRPr lang="en-US" dirty="0"/>
          </a:p>
          <a:p>
            <a:r>
              <a:rPr lang="en-US" dirty="0"/>
              <a:t>Operability, </a:t>
            </a:r>
            <a:r>
              <a:rPr lang="en-US" dirty="0" smtClean="0"/>
              <a:t>Usability		- </a:t>
            </a:r>
            <a:r>
              <a:rPr lang="en-US" b="1" dirty="0" smtClean="0"/>
              <a:t>quick fixes </a:t>
            </a:r>
            <a:r>
              <a:rPr lang="en-US" b="1" dirty="0" err="1" smtClean="0"/>
              <a:t>prioritised</a:t>
            </a:r>
            <a:r>
              <a:rPr lang="en-US" dirty="0" smtClean="0"/>
              <a:t>, GUI; CLI/macro; system monitoring</a:t>
            </a:r>
            <a:endParaRPr lang="en-US" dirty="0"/>
          </a:p>
          <a:p>
            <a:r>
              <a:rPr lang="en-US" dirty="0" smtClean="0"/>
              <a:t>Data Analysis			- </a:t>
            </a:r>
            <a:r>
              <a:rPr lang="en-US" b="1" dirty="0" smtClean="0"/>
              <a:t>planned</a:t>
            </a:r>
            <a:r>
              <a:rPr lang="en-US" dirty="0" smtClean="0"/>
              <a:t>,  </a:t>
            </a:r>
            <a:r>
              <a:rPr lang="en-US" dirty="0" err="1" smtClean="0"/>
              <a:t>Karabo</a:t>
            </a:r>
            <a:r>
              <a:rPr lang="en-US" dirty="0" smtClean="0"/>
              <a:t> Data tools; basic online tools;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/>
              <a:t>Security			- </a:t>
            </a:r>
            <a:r>
              <a:rPr lang="en-US" b="1" dirty="0" smtClean="0"/>
              <a:t>planned</a:t>
            </a:r>
            <a:r>
              <a:rPr lang="en-US" dirty="0" smtClean="0"/>
              <a:t>, property/device/server visibility; device communication</a:t>
            </a:r>
          </a:p>
          <a:p>
            <a:r>
              <a:rPr lang="en-US" dirty="0"/>
              <a:t>Maintainability			- </a:t>
            </a:r>
            <a:r>
              <a:rPr lang="en-US" b="1" dirty="0"/>
              <a:t>planned</a:t>
            </a:r>
            <a:r>
              <a:rPr lang="en-US" dirty="0"/>
              <a:t>, hot-swap;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restructuring; </a:t>
            </a:r>
            <a:r>
              <a:rPr lang="en-US" dirty="0" smtClean="0"/>
              <a:t>documentation; KEP process</a:t>
            </a:r>
            <a:endParaRPr lang="en-US" b="1" dirty="0"/>
          </a:p>
          <a:p>
            <a:r>
              <a:rPr lang="en-US" dirty="0" smtClean="0"/>
              <a:t>Recoverability</a:t>
            </a:r>
            <a:r>
              <a:rPr lang="en-US" dirty="0"/>
              <a:t>			- </a:t>
            </a:r>
            <a:r>
              <a:rPr lang="en-US" b="1" dirty="0"/>
              <a:t>planned</a:t>
            </a:r>
            <a:r>
              <a:rPr lang="en-US" dirty="0"/>
              <a:t>, </a:t>
            </a:r>
            <a:r>
              <a:rPr lang="en-US" dirty="0" smtClean="0"/>
              <a:t>(sub)system reset; device log mining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901075"/>
            <a:ext cx="10562167" cy="780540"/>
          </a:xfrm>
        </p:spPr>
        <p:txBody>
          <a:bodyPr/>
          <a:lstStyle/>
          <a:p>
            <a:r>
              <a:rPr lang="en-US" dirty="0" err="1" smtClean="0"/>
              <a:t>Karabo</a:t>
            </a:r>
            <a:r>
              <a:rPr lang="en-US" dirty="0" smtClean="0"/>
              <a:t> </a:t>
            </a:r>
            <a:r>
              <a:rPr lang="en-US" dirty="0" smtClean="0"/>
              <a:t>Priorities (Sept 6, 2018)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630017"/>
            <a:ext cx="10834158" cy="4283426"/>
          </a:xfrm>
        </p:spPr>
        <p:txBody>
          <a:bodyPr/>
          <a:lstStyle/>
          <a:p>
            <a:r>
              <a:rPr lang="en-US" dirty="0" smtClean="0"/>
              <a:t>Urgent Requirements (Operation and Commissioning)</a:t>
            </a:r>
          </a:p>
          <a:p>
            <a:pPr lvl="1"/>
            <a:r>
              <a:rPr lang="en-US" dirty="0" smtClean="0"/>
              <a:t>SPB	complex </a:t>
            </a:r>
            <a:r>
              <a:rPr lang="en-US" dirty="0"/>
              <a:t>scans for Pulse on Demand (</a:t>
            </a:r>
            <a:r>
              <a:rPr lang="en-US" dirty="0" err="1"/>
              <a:t>PoD</a:t>
            </a:r>
            <a:r>
              <a:rPr lang="en-US" dirty="0" smtClean="0"/>
              <a:t>); </a:t>
            </a:r>
            <a:r>
              <a:rPr lang="en-US" dirty="0"/>
              <a:t>camera refresh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FXE	</a:t>
            </a:r>
            <a:r>
              <a:rPr lang="en-US" dirty="0" smtClean="0"/>
              <a:t>DA </a:t>
            </a:r>
            <a:r>
              <a:rPr lang="en-US" dirty="0"/>
              <a:t>Analysis support for LPD/</a:t>
            </a:r>
            <a:r>
              <a:rPr lang="en-US" dirty="0" err="1"/>
              <a:t>GreatEyes</a:t>
            </a:r>
            <a:r>
              <a:rPr lang="en-US" dirty="0"/>
              <a:t>/Gotthard detector </a:t>
            </a:r>
            <a:r>
              <a:rPr lang="en-US" dirty="0" smtClean="0"/>
              <a:t>data; BPM feedback; </a:t>
            </a:r>
            <a:br>
              <a:rPr lang="en-US" dirty="0" smtClean="0"/>
            </a:br>
            <a:r>
              <a:rPr lang="en-US" dirty="0" smtClean="0"/>
              <a:t>			pulse </a:t>
            </a:r>
            <a:r>
              <a:rPr lang="en-US" dirty="0"/>
              <a:t>correlation in different data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SCS 	</a:t>
            </a:r>
            <a:r>
              <a:rPr lang="en-US" dirty="0" smtClean="0"/>
              <a:t>Middle </a:t>
            </a:r>
            <a:r>
              <a:rPr lang="en-US" dirty="0"/>
              <a:t>Layer devices (MDL) for Differential Pumping System (</a:t>
            </a:r>
            <a:r>
              <a:rPr lang="en-US" dirty="0" smtClean="0"/>
              <a:t>DPS); MDL </a:t>
            </a:r>
            <a:r>
              <a:rPr lang="en-US" dirty="0"/>
              <a:t>for </a:t>
            </a:r>
            <a:r>
              <a:rPr lang="en-US" dirty="0" err="1" smtClean="0"/>
              <a:t>Softmono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		MDL </a:t>
            </a:r>
            <a:r>
              <a:rPr lang="en-US" dirty="0"/>
              <a:t>for </a:t>
            </a:r>
            <a:r>
              <a:rPr lang="en-US" dirty="0" smtClean="0"/>
              <a:t>FFT</a:t>
            </a:r>
          </a:p>
          <a:p>
            <a:pPr lvl="1"/>
            <a:r>
              <a:rPr lang="en-US" dirty="0" smtClean="0"/>
              <a:t>SQS	</a:t>
            </a:r>
            <a:r>
              <a:rPr lang="en-US" dirty="0"/>
              <a:t>Convenient interface for operating </a:t>
            </a:r>
            <a:r>
              <a:rPr lang="en-US" dirty="0" smtClean="0"/>
              <a:t>MPOD; DA </a:t>
            </a:r>
            <a:r>
              <a:rPr lang="en-US" dirty="0"/>
              <a:t>support for Digitizer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MID	</a:t>
            </a:r>
            <a:r>
              <a:rPr lang="en-US" dirty="0"/>
              <a:t>powder </a:t>
            </a:r>
            <a:r>
              <a:rPr lang="en-US" dirty="0" smtClean="0"/>
              <a:t>calibration; MDL </a:t>
            </a:r>
            <a:r>
              <a:rPr lang="en-US" dirty="0"/>
              <a:t>for CRL</a:t>
            </a:r>
            <a:endParaRPr lang="en-US" dirty="0" smtClean="0"/>
          </a:p>
          <a:p>
            <a:pPr lvl="1"/>
            <a:r>
              <a:rPr lang="en-US" dirty="0" smtClean="0"/>
              <a:t>HED	</a:t>
            </a:r>
            <a:r>
              <a:rPr lang="en-US" dirty="0"/>
              <a:t>support Split &amp; Delay </a:t>
            </a:r>
            <a:r>
              <a:rPr lang="en-US" dirty="0" smtClean="0"/>
              <a:t>Line; </a:t>
            </a:r>
            <a:r>
              <a:rPr lang="en-US" dirty="0" err="1" smtClean="0"/>
              <a:t>HiBEF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XPD	</a:t>
            </a:r>
            <a:r>
              <a:rPr lang="en-US" dirty="0"/>
              <a:t>BPM feedback (XGM, </a:t>
            </a:r>
            <a:r>
              <a:rPr lang="en-US" dirty="0" smtClean="0"/>
              <a:t>MCP); scene developments</a:t>
            </a:r>
          </a:p>
          <a:p>
            <a:pPr lvl="1"/>
            <a:r>
              <a:rPr lang="en-US" dirty="0" smtClean="0"/>
              <a:t>XRO/VAC	</a:t>
            </a:r>
            <a:r>
              <a:rPr lang="en-US" dirty="0"/>
              <a:t>scene </a:t>
            </a:r>
            <a:r>
              <a:rPr lang="en-US" dirty="0" smtClean="0"/>
              <a:t>development; MDL </a:t>
            </a:r>
            <a:r>
              <a:rPr lang="en-US" dirty="0"/>
              <a:t>for </a:t>
            </a:r>
            <a:r>
              <a:rPr lang="en-US" dirty="0" err="1"/>
              <a:t>gaincurve</a:t>
            </a:r>
            <a:r>
              <a:rPr lang="en-US" dirty="0"/>
              <a:t>; mono (MID,FXE); exit </a:t>
            </a:r>
            <a:r>
              <a:rPr lang="en-US" dirty="0" smtClean="0"/>
              <a:t>slits; </a:t>
            </a:r>
            <a:r>
              <a:rPr lang="en-US" dirty="0"/>
              <a:t>image </a:t>
            </a:r>
            <a:r>
              <a:rPr lang="en-US" dirty="0" smtClean="0"/>
              <a:t>processor; </a:t>
            </a:r>
            <a:br>
              <a:rPr lang="en-US" dirty="0" smtClean="0"/>
            </a:br>
            <a:r>
              <a:rPr lang="en-US" dirty="0" smtClean="0"/>
              <a:t>			configuration manager</a:t>
            </a:r>
          </a:p>
          <a:p>
            <a:pPr lvl="1"/>
            <a:r>
              <a:rPr lang="en-US" dirty="0" smtClean="0"/>
              <a:t>LAS	</a:t>
            </a:r>
            <a:r>
              <a:rPr lang="it-IT" dirty="0" err="1"/>
              <a:t>Pulse</a:t>
            </a:r>
            <a:r>
              <a:rPr lang="it-IT" dirty="0"/>
              <a:t> </a:t>
            </a:r>
            <a:r>
              <a:rPr lang="it-IT" dirty="0" err="1"/>
              <a:t>patter</a:t>
            </a:r>
            <a:r>
              <a:rPr lang="it-IT" dirty="0"/>
              <a:t> </a:t>
            </a:r>
            <a:r>
              <a:rPr lang="it-IT" dirty="0" err="1" smtClean="0"/>
              <a:t>settings</a:t>
            </a:r>
            <a:r>
              <a:rPr lang="it-IT" dirty="0" smtClean="0"/>
              <a:t>; camera </a:t>
            </a:r>
            <a:r>
              <a:rPr lang="it-IT" dirty="0" err="1"/>
              <a:t>refresh</a:t>
            </a:r>
            <a:r>
              <a:rPr lang="it-IT" dirty="0"/>
              <a:t> </a:t>
            </a:r>
            <a:r>
              <a:rPr lang="it-IT" dirty="0" smtClean="0"/>
              <a:t>performance</a:t>
            </a:r>
          </a:p>
          <a:p>
            <a:pPr lvl="1"/>
            <a:r>
              <a:rPr lang="it-IT" dirty="0" smtClean="0"/>
              <a:t>DET	</a:t>
            </a:r>
            <a:r>
              <a:rPr lang="en-US" dirty="0"/>
              <a:t>Hera South support (</a:t>
            </a:r>
            <a:r>
              <a:rPr lang="en-US" dirty="0" err="1" smtClean="0"/>
              <a:t>Agipd</a:t>
            </a:r>
            <a:r>
              <a:rPr lang="en-US" dirty="0" smtClean="0"/>
              <a:t>/DSSC/MPOD); Jungfrau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1" y="2330681"/>
            <a:ext cx="7765187" cy="45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0" y="1901595"/>
            <a:ext cx="7236155" cy="44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646981"/>
            <a:ext cx="10562167" cy="1034634"/>
          </a:xfrm>
        </p:spPr>
        <p:txBody>
          <a:bodyPr anchor="t"/>
          <a:lstStyle/>
          <a:p>
            <a:r>
              <a:rPr lang="en-US" dirty="0" err="1" smtClean="0"/>
              <a:t>Karabo</a:t>
            </a:r>
            <a:r>
              <a:rPr lang="en-US" dirty="0" smtClean="0"/>
              <a:t> </a:t>
            </a:r>
            <a:r>
              <a:rPr lang="en-US" dirty="0" smtClean="0"/>
              <a:t>Priorities (Sept 6, 2018)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r>
              <a:rPr lang="en-US" dirty="0" smtClean="0"/>
              <a:t>Reliability</a:t>
            </a:r>
          </a:p>
          <a:p>
            <a:pPr lvl="1"/>
            <a:r>
              <a:rPr lang="en-US" dirty="0" err="1" smtClean="0"/>
              <a:t>Karabo</a:t>
            </a:r>
            <a:r>
              <a:rPr lang="en-US" dirty="0" smtClean="0"/>
              <a:t> </a:t>
            </a:r>
            <a:r>
              <a:rPr lang="en-US" dirty="0"/>
              <a:t>Bridge (support different versions; increase performance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MDL </a:t>
            </a:r>
            <a:r>
              <a:rPr lang="en-US" dirty="0"/>
              <a:t>API development (support direct </a:t>
            </a:r>
            <a:r>
              <a:rPr lang="en-US" dirty="0" err="1"/>
              <a:t>hw</a:t>
            </a:r>
            <a:r>
              <a:rPr lang="en-US" dirty="0"/>
              <a:t> connection and pipeline*) *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new broker</a:t>
            </a:r>
          </a:p>
          <a:p>
            <a:pPr lvl="1"/>
            <a:r>
              <a:rPr lang="en-US" dirty="0" smtClean="0"/>
              <a:t>Data Logger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Logging System (mainly Operability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regression </a:t>
            </a:r>
            <a:r>
              <a:rPr lang="en-US" dirty="0"/>
              <a:t>tests as part of </a:t>
            </a:r>
            <a:r>
              <a:rPr lang="en-US" dirty="0" smtClean="0"/>
              <a:t>CI/CD</a:t>
            </a:r>
          </a:p>
          <a:p>
            <a:pPr lvl="1"/>
            <a:r>
              <a:rPr lang="en-US" dirty="0" smtClean="0"/>
              <a:t>CAS TEST_LAB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broker to support bigger </a:t>
            </a:r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Device </a:t>
            </a:r>
            <a:r>
              <a:rPr lang="en-US" dirty="0"/>
              <a:t>DB (to help system startup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Robustness </a:t>
            </a:r>
          </a:p>
          <a:p>
            <a:pPr lvl="1"/>
            <a:r>
              <a:rPr lang="en-US" dirty="0" smtClean="0"/>
              <a:t>new broker (failover)</a:t>
            </a:r>
          </a:p>
          <a:p>
            <a:pPr lvl="1"/>
            <a:r>
              <a:rPr lang="en-US" dirty="0" err="1" smtClean="0"/>
              <a:t>asyncio</a:t>
            </a:r>
            <a:r>
              <a:rPr lang="en-US" dirty="0" smtClean="0"/>
              <a:t> =&gt; new python version</a:t>
            </a:r>
          </a:p>
          <a:p>
            <a:pPr lvl="1"/>
            <a:r>
              <a:rPr lang="en-US" dirty="0" smtClean="0"/>
              <a:t>pipeline connection robustness (DAQ, DA, camera image transmission)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r>
              <a:rPr lang="en-US" dirty="0" smtClean="0"/>
              <a:t>Operability</a:t>
            </a:r>
          </a:p>
          <a:p>
            <a:pPr lvl="1"/>
            <a:r>
              <a:rPr lang="en-US" dirty="0" smtClean="0"/>
              <a:t>Online Analysis feedback</a:t>
            </a:r>
          </a:p>
          <a:p>
            <a:pPr lvl="1"/>
            <a:r>
              <a:rPr lang="en-US" dirty="0" smtClean="0"/>
              <a:t>CLI API rework (including Tab </a:t>
            </a:r>
            <a:r>
              <a:rPr lang="en-US" dirty="0" err="1" smtClean="0"/>
              <a:t>complition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Device locking / macros</a:t>
            </a:r>
          </a:p>
          <a:p>
            <a:pPr lvl="1"/>
            <a:r>
              <a:rPr lang="en-US" dirty="0" smtClean="0"/>
              <a:t>GUI scene parameters (to save)</a:t>
            </a:r>
          </a:p>
          <a:p>
            <a:pPr lvl="1"/>
            <a:r>
              <a:rPr lang="en-US" dirty="0" smtClean="0"/>
              <a:t>cinema mode</a:t>
            </a:r>
          </a:p>
          <a:p>
            <a:pPr lvl="1"/>
            <a:r>
              <a:rPr lang="en-US" dirty="0" smtClean="0"/>
              <a:t>online/hierarchical documentation</a:t>
            </a:r>
          </a:p>
          <a:p>
            <a:pPr lvl="1"/>
            <a:r>
              <a:rPr lang="en-US" dirty="0" err="1" smtClean="0"/>
              <a:t>Datalogger</a:t>
            </a:r>
            <a:r>
              <a:rPr lang="en-US" dirty="0" smtClean="0"/>
              <a:t> servers (GUI/CLI/integration to DA tools)</a:t>
            </a:r>
          </a:p>
          <a:p>
            <a:pPr lvl="1"/>
            <a:r>
              <a:rPr lang="en-US" dirty="0" smtClean="0"/>
              <a:t>User Macro API</a:t>
            </a:r>
          </a:p>
          <a:p>
            <a:pPr lvl="1"/>
            <a:r>
              <a:rPr lang="en-US" dirty="0" err="1" smtClean="0"/>
              <a:t>Scantool</a:t>
            </a:r>
            <a:r>
              <a:rPr lang="en-US" dirty="0" smtClean="0"/>
              <a:t> (immediate analysis of scan data; any device to scan (not only floats); plotting; virtual motors)</a:t>
            </a:r>
          </a:p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GPL (new broker)</a:t>
            </a:r>
          </a:p>
          <a:p>
            <a:pPr lvl="1"/>
            <a:r>
              <a:rPr lang="en-US" dirty="0" smtClean="0"/>
              <a:t>CONDA</a:t>
            </a:r>
          </a:p>
          <a:p>
            <a:pPr lvl="1"/>
            <a:r>
              <a:rPr lang="en-US" dirty="0" err="1" smtClean="0"/>
              <a:t>vvv</a:t>
            </a:r>
            <a:r>
              <a:rPr lang="en-US" dirty="0" smtClean="0"/>
              <a:t> requirement engineering for the deployed control system </a:t>
            </a:r>
            <a:r>
              <a:rPr lang="en-US" dirty="0" err="1" smtClean="0"/>
              <a:t>vvv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Karabo Priorities (Sept 6, 2018)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r>
              <a:rPr lang="en-US" dirty="0" err="1" smtClean="0"/>
              <a:t>DataAnalysis</a:t>
            </a:r>
            <a:endParaRPr lang="en-US" dirty="0" smtClean="0"/>
          </a:p>
          <a:p>
            <a:pPr lvl="1"/>
            <a:r>
              <a:rPr lang="en-US" dirty="0" smtClean="0"/>
              <a:t>data completeness (device info; pulse info [e.g. pattern])</a:t>
            </a:r>
          </a:p>
          <a:p>
            <a:pPr lvl="1"/>
            <a:r>
              <a:rPr lang="en-US" dirty="0" smtClean="0"/>
              <a:t>scientific data model</a:t>
            </a:r>
          </a:p>
          <a:p>
            <a:pPr lvl="1"/>
            <a:r>
              <a:rPr lang="en-US" dirty="0" err="1" smtClean="0"/>
              <a:t>jupyter</a:t>
            </a:r>
            <a:r>
              <a:rPr lang="en-US" dirty="0" smtClean="0"/>
              <a:t> integration (e.g. remote DA)</a:t>
            </a:r>
          </a:p>
          <a:p>
            <a:pPr lvl="1"/>
            <a:r>
              <a:rPr lang="en-US" dirty="0" smtClean="0"/>
              <a:t>external tools to pipelines</a:t>
            </a:r>
          </a:p>
          <a:p>
            <a:pPr lvl="1"/>
            <a:r>
              <a:rPr lang="en-US" dirty="0" smtClean="0"/>
              <a:t>support multiple configurations</a:t>
            </a:r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Configuration Database</a:t>
            </a:r>
          </a:p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dependency system should be more flexible (helps Testing and Deployment) </a:t>
            </a:r>
          </a:p>
          <a:p>
            <a:r>
              <a:rPr lang="en-US" dirty="0" smtClean="0"/>
              <a:t>Recoverability</a:t>
            </a:r>
            <a:endParaRPr lang="en-US" dirty="0"/>
          </a:p>
          <a:p>
            <a:pPr lvl="1"/>
            <a:r>
              <a:rPr lang="en-US" dirty="0" smtClean="0"/>
              <a:t>GUI reliability must be ensured</a:t>
            </a:r>
          </a:p>
          <a:p>
            <a:pPr lvl="1"/>
            <a:r>
              <a:rPr lang="en-US" dirty="0" smtClean="0"/>
              <a:t>GUI tools to guide to solve problems</a:t>
            </a:r>
          </a:p>
          <a:p>
            <a:pPr lvl="1"/>
            <a:r>
              <a:rPr lang="en-US" dirty="0" smtClean="0"/>
              <a:t>broker is a single point of failure =&gt; new broker should support broker clustering</a:t>
            </a:r>
          </a:p>
          <a:p>
            <a:pPr lvl="1"/>
            <a:r>
              <a:rPr lang="en-US" dirty="0" smtClean="0"/>
              <a:t>configuration support for recovery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Karabo Priorities (Sept 6, 2018)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112808"/>
            <a:ext cx="10834158" cy="4800635"/>
          </a:xfrm>
        </p:spPr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err="1" smtClean="0"/>
              <a:t>harmonising</a:t>
            </a:r>
            <a:r>
              <a:rPr lang="en-US" dirty="0" smtClean="0"/>
              <a:t> access modes in GUI/CLI</a:t>
            </a:r>
          </a:p>
          <a:p>
            <a:pPr lvl="1"/>
            <a:r>
              <a:rPr lang="en-US" dirty="0" smtClean="0"/>
              <a:t>Log User Actions</a:t>
            </a:r>
          </a:p>
          <a:p>
            <a:pPr lvl="1"/>
            <a:r>
              <a:rPr lang="en-US" dirty="0" smtClean="0"/>
              <a:t>maintain the separation of the control network</a:t>
            </a:r>
          </a:p>
          <a:p>
            <a:pPr lvl="1"/>
            <a:r>
              <a:rPr lang="en-US" dirty="0" smtClean="0"/>
              <a:t>User Macro API shall be secured</a:t>
            </a:r>
          </a:p>
          <a:p>
            <a:pPr lvl="1"/>
            <a:r>
              <a:rPr lang="en-US" dirty="0" err="1" smtClean="0"/>
              <a:t>graphana</a:t>
            </a:r>
            <a:r>
              <a:rPr lang="en-US" dirty="0" smtClean="0"/>
              <a:t> should be available to serve DA logger data to those allowed</a:t>
            </a:r>
          </a:p>
          <a:p>
            <a:pPr lvl="1"/>
            <a:r>
              <a:rPr lang="en-US" dirty="0" smtClean="0"/>
              <a:t>secure </a:t>
            </a:r>
            <a:r>
              <a:rPr lang="en-US" dirty="0" err="1" smtClean="0"/>
              <a:t>Config</a:t>
            </a:r>
            <a:r>
              <a:rPr lang="en-US" dirty="0" smtClean="0"/>
              <a:t> DB service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4918" y="646981"/>
            <a:ext cx="10562167" cy="1034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Karabo Priorities (Sept 6, 2018)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464</Words>
  <Application>Microsoft Office PowerPoint</Application>
  <PresentationFormat>Custom</PresentationFormat>
  <Paragraphs>115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European_XFEL_Template_Presentation_16x9</vt:lpstr>
      <vt:lpstr>Karabo Roadmap</vt:lpstr>
      <vt:lpstr>PowerPoint Presentation</vt:lpstr>
      <vt:lpstr>CAS Priority Pyramid (May 4, 2017) </vt:lpstr>
      <vt:lpstr>Karabo Enhancement Topics (May 25, 2018) </vt:lpstr>
      <vt:lpstr>Karabo Priorities (Sept 6, 2018) </vt:lpstr>
      <vt:lpstr>Karabo Priorities (Sept 6, 2018)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acquisition and data management</dc:title>
  <dc:creator>Thomas M. Baumann</dc:creator>
  <cp:lastModifiedBy>Brockhauser, Sandor</cp:lastModifiedBy>
  <cp:revision>237</cp:revision>
  <dcterms:created xsi:type="dcterms:W3CDTF">2018-02-05T15:03:11Z</dcterms:created>
  <dcterms:modified xsi:type="dcterms:W3CDTF">2018-09-20T17:40:00Z</dcterms:modified>
</cp:coreProperties>
</file>