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797675" cy="98567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D4877-C97F-4F7A-8F2D-2DE2B4B53B55}" type="datetimeFigureOut">
              <a:rPr lang="de-DE" smtClean="0"/>
              <a:t>20.09.2018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7C831-3C46-4BE8-AC50-BBBAC3481E0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720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D4877-C97F-4F7A-8F2D-2DE2B4B53B55}" type="datetimeFigureOut">
              <a:rPr lang="de-DE" smtClean="0"/>
              <a:t>20.09.2018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7C831-3C46-4BE8-AC50-BBBAC3481E0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9079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D4877-C97F-4F7A-8F2D-2DE2B4B53B55}" type="datetimeFigureOut">
              <a:rPr lang="de-DE" smtClean="0"/>
              <a:t>20.09.2018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7C831-3C46-4BE8-AC50-BBBAC3481E0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705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D4877-C97F-4F7A-8F2D-2DE2B4B53B55}" type="datetimeFigureOut">
              <a:rPr lang="de-DE" smtClean="0"/>
              <a:t>20.09.2018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7C831-3C46-4BE8-AC50-BBBAC3481E0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035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D4877-C97F-4F7A-8F2D-2DE2B4B53B55}" type="datetimeFigureOut">
              <a:rPr lang="de-DE" smtClean="0"/>
              <a:t>20.09.2018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7C831-3C46-4BE8-AC50-BBBAC3481E0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034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D4877-C97F-4F7A-8F2D-2DE2B4B53B55}" type="datetimeFigureOut">
              <a:rPr lang="de-DE" smtClean="0"/>
              <a:t>20.09.2018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7C831-3C46-4BE8-AC50-BBBAC3481E0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3256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D4877-C97F-4F7A-8F2D-2DE2B4B53B55}" type="datetimeFigureOut">
              <a:rPr lang="de-DE" smtClean="0"/>
              <a:t>20.09.2018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7C831-3C46-4BE8-AC50-BBBAC3481E0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0077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D4877-C97F-4F7A-8F2D-2DE2B4B53B55}" type="datetimeFigureOut">
              <a:rPr lang="de-DE" smtClean="0"/>
              <a:t>20.09.2018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7C831-3C46-4BE8-AC50-BBBAC3481E0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066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D4877-C97F-4F7A-8F2D-2DE2B4B53B55}" type="datetimeFigureOut">
              <a:rPr lang="de-DE" smtClean="0"/>
              <a:t>20.09.2018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7C831-3C46-4BE8-AC50-BBBAC3481E0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7300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D4877-C97F-4F7A-8F2D-2DE2B4B53B55}" type="datetimeFigureOut">
              <a:rPr lang="de-DE" smtClean="0"/>
              <a:t>20.09.2018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7C831-3C46-4BE8-AC50-BBBAC3481E0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7482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D4877-C97F-4F7A-8F2D-2DE2B4B53B55}" type="datetimeFigureOut">
              <a:rPr lang="de-DE" smtClean="0"/>
              <a:t>20.09.2018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7C831-3C46-4BE8-AC50-BBBAC3481E0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3135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D4877-C97F-4F7A-8F2D-2DE2B4B53B55}" type="datetimeFigureOut">
              <a:rPr lang="de-DE" smtClean="0"/>
              <a:t>20.09.2018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7C831-3C46-4BE8-AC50-BBBAC3481E0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449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66162" y="836712"/>
            <a:ext cx="2605638" cy="672058"/>
            <a:chOff x="2216154" y="2486343"/>
            <a:chExt cx="3474183" cy="896077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2216154" y="2750199"/>
              <a:ext cx="3474183" cy="1905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2517157" y="2486343"/>
              <a:ext cx="100177" cy="599555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de-DE" sz="700" dirty="0">
                <a:solidFill>
                  <a:prstClr val="white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712053" y="2495391"/>
              <a:ext cx="115962" cy="59050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de-DE" sz="700" dirty="0">
                <a:solidFill>
                  <a:prstClr val="white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15903" y="2486343"/>
              <a:ext cx="115962" cy="599555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de-DE" sz="700" dirty="0">
                <a:solidFill>
                  <a:prstClr val="white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368853" y="3115680"/>
              <a:ext cx="802362" cy="2667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/>
              <a:r>
                <a:rPr lang="en-US" sz="700" b="1" dirty="0">
                  <a:solidFill>
                    <a:srgbClr val="00B0F0"/>
                  </a:solidFill>
                  <a:ea typeface="Arial" charset="0"/>
                  <a:cs typeface="Arial" panose="020B0604020202020204" pitchFamily="34" charset="0"/>
                </a:rPr>
                <a:t>Triplet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979712" y="490062"/>
            <a:ext cx="695745" cy="706871"/>
            <a:chOff x="3216145" y="2025828"/>
            <a:chExt cx="927660" cy="942495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3787683" y="2552633"/>
              <a:ext cx="0" cy="415690"/>
            </a:xfrm>
            <a:prstGeom prst="line">
              <a:avLst/>
            </a:prstGeom>
            <a:ln w="285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3216145" y="2025828"/>
              <a:ext cx="927660" cy="410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/>
              <a:r>
                <a:rPr lang="en-US" sz="700" b="1" dirty="0">
                  <a:solidFill>
                    <a:srgbClr val="004B7D"/>
                  </a:solidFill>
                  <a:ea typeface="Arial" charset="0"/>
                  <a:cs typeface="Arial" panose="020B0604020202020204" pitchFamily="34" charset="0"/>
                </a:rPr>
                <a:t>Photon converter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631467" y="156831"/>
            <a:ext cx="1537122" cy="1987110"/>
            <a:chOff x="5510575" y="1437969"/>
            <a:chExt cx="2313444" cy="2932177"/>
          </a:xfrm>
        </p:grpSpPr>
        <p:sp>
          <p:nvSpPr>
            <p:cNvPr id="16" name="Triangle 29"/>
            <p:cNvSpPr/>
            <p:nvPr/>
          </p:nvSpPr>
          <p:spPr>
            <a:xfrm rot="10800000">
              <a:off x="5593920" y="2472750"/>
              <a:ext cx="572012" cy="642450"/>
            </a:xfrm>
            <a:prstGeom prst="triangle">
              <a:avLst/>
            </a:prstGeom>
            <a:noFill/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 sz="700" dirty="0">
                <a:solidFill>
                  <a:prstClr val="white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510575" y="3322831"/>
              <a:ext cx="802363" cy="2667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/>
              <a:r>
                <a:rPr lang="en-US" sz="700" b="1" dirty="0">
                  <a:solidFill>
                    <a:srgbClr val="0070C0"/>
                  </a:solidFill>
                  <a:ea typeface="Arial" charset="0"/>
                  <a:cs typeface="Arial" panose="020B0604020202020204" pitchFamily="34" charset="0"/>
                </a:rPr>
                <a:t>Dipole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645847" y="1905986"/>
              <a:ext cx="262187" cy="415533"/>
            </a:xfrm>
            <a:prstGeom prst="rect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 sz="700" dirty="0">
                <a:solidFill>
                  <a:prstClr val="white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493599" y="1437969"/>
              <a:ext cx="756326" cy="2952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700" b="1" dirty="0" smtClean="0">
                  <a:ea typeface="Arial" charset="0"/>
                  <a:cs typeface="Arial" panose="020B0604020202020204" pitchFamily="34" charset="0"/>
                </a:rPr>
                <a:t>Counter</a:t>
              </a:r>
              <a:endParaRPr lang="en-US" sz="700" b="1" dirty="0">
                <a:ea typeface="Arial" charset="0"/>
                <a:cs typeface="Arial" panose="020B060402020202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675834" y="3757038"/>
              <a:ext cx="1148185" cy="613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700" b="1" dirty="0" smtClean="0">
                  <a:ea typeface="Arial" charset="0"/>
                  <a:cs typeface="Arial" panose="020B0604020202020204" pitchFamily="34" charset="0"/>
                </a:rPr>
                <a:t>Counter</a:t>
              </a:r>
              <a:endParaRPr lang="en-US" sz="700" b="1" dirty="0">
                <a:ea typeface="Arial" charset="0"/>
                <a:cs typeface="Arial" panose="020B0604020202020204" pitchFamily="34" charset="0"/>
              </a:endParaRPr>
            </a:p>
            <a:p>
              <a:pPr defTabSz="457200"/>
              <a:r>
                <a:rPr lang="en-US" sz="700" b="1" dirty="0">
                  <a:solidFill>
                    <a:srgbClr val="FF0000"/>
                  </a:solidFill>
                  <a:ea typeface="Arial" charset="0"/>
                  <a:cs typeface="Arial" panose="020B0604020202020204" pitchFamily="34" charset="0"/>
                </a:rPr>
                <a:t>E &lt; 16 GeV</a:t>
              </a:r>
            </a:p>
            <a:p>
              <a:pPr defTabSz="457200"/>
              <a:endParaRPr lang="en-US" sz="700" b="1" dirty="0">
                <a:solidFill>
                  <a:srgbClr val="FF0000"/>
                </a:solidFill>
                <a:ea typeface="Arial" charset="0"/>
                <a:cs typeface="Arial" panose="020B0604020202020204" pitchFamily="34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>
              <a:off x="5911936" y="2760478"/>
              <a:ext cx="1009237" cy="464505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5925075" y="2765735"/>
              <a:ext cx="982960" cy="852265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6667888" y="3179627"/>
              <a:ext cx="359501" cy="2667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sz="700" b="1" dirty="0">
                  <a:solidFill>
                    <a:prstClr val="black"/>
                  </a:solidFill>
                  <a:ea typeface="Arial" charset="0"/>
                  <a:cs typeface="Arial" panose="020B0604020202020204" pitchFamily="34" charset="0"/>
                </a:rPr>
                <a:t>e</a:t>
              </a:r>
              <a:r>
                <a:rPr lang="en-US" sz="700" b="1" baseline="30000" dirty="0">
                  <a:solidFill>
                    <a:prstClr val="black"/>
                  </a:solidFill>
                  <a:ea typeface="Arial" charset="0"/>
                  <a:cs typeface="Arial" panose="020B0604020202020204" pitchFamily="34" charset="0"/>
                </a:rPr>
                <a:t>−</a:t>
              </a:r>
            </a:p>
          </p:txBody>
        </p:sp>
        <p:cxnSp>
          <p:nvCxnSpPr>
            <p:cNvPr id="25" name="Straight Arrow Connector 24"/>
            <p:cNvCxnSpPr/>
            <p:nvPr/>
          </p:nvCxnSpPr>
          <p:spPr>
            <a:xfrm flipV="1">
              <a:off x="5917326" y="2274817"/>
              <a:ext cx="659499" cy="488519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flipV="1">
              <a:off x="5911756" y="1874445"/>
              <a:ext cx="657819" cy="894149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6346898" y="2032961"/>
              <a:ext cx="359501" cy="2667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sz="700" b="1" dirty="0">
                  <a:solidFill>
                    <a:prstClr val="black"/>
                  </a:solidFill>
                  <a:ea typeface="Arial" charset="0"/>
                  <a:cs typeface="Arial" panose="020B0604020202020204" pitchFamily="34" charset="0"/>
                </a:rPr>
                <a:t>e</a:t>
              </a:r>
              <a:r>
                <a:rPr lang="en-US" sz="700" b="1" baseline="30000" dirty="0">
                  <a:solidFill>
                    <a:prstClr val="black"/>
                  </a:solidFill>
                  <a:ea typeface="Arial" charset="0"/>
                  <a:cs typeface="Arial" panose="020B0604020202020204" pitchFamily="34" charset="0"/>
                </a:rPr>
                <a:t>+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475402" y="-410217"/>
            <a:ext cx="200055" cy="1777404"/>
            <a:chOff x="5278177" y="791635"/>
            <a:chExt cx="266741" cy="2369871"/>
          </a:xfrm>
        </p:grpSpPr>
        <p:grpSp>
          <p:nvGrpSpPr>
            <p:cNvPr id="29" name="Group 28"/>
            <p:cNvGrpSpPr/>
            <p:nvPr/>
          </p:nvGrpSpPr>
          <p:grpSpPr>
            <a:xfrm>
              <a:off x="5393680" y="2381333"/>
              <a:ext cx="92584" cy="780173"/>
              <a:chOff x="4704383" y="3015914"/>
              <a:chExt cx="113322" cy="780173"/>
            </a:xfrm>
          </p:grpSpPr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xmlns="" id="{7ED070E7-E75C-054F-8EE3-A421AEEA4709}"/>
                  </a:ext>
                </a:extLst>
              </p:cNvPr>
              <p:cNvSpPr/>
              <p:nvPr/>
            </p:nvSpPr>
            <p:spPr>
              <a:xfrm>
                <a:off x="4704383" y="3015914"/>
                <a:ext cx="113322" cy="302230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GB" sz="700" dirty="0">
                  <a:solidFill>
                    <a:prstClr val="black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xmlns="" id="{7ED070E7-E75C-054F-8EE3-A421AEEA4709}"/>
                  </a:ext>
                </a:extLst>
              </p:cNvPr>
              <p:cNvSpPr/>
              <p:nvPr/>
            </p:nvSpPr>
            <p:spPr>
              <a:xfrm>
                <a:off x="4704383" y="3470544"/>
                <a:ext cx="113322" cy="325543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GB" sz="700" dirty="0">
                  <a:solidFill>
                    <a:prstClr val="black"/>
                  </a:solidFill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 rot="16200000">
              <a:off x="4700650" y="1369162"/>
              <a:ext cx="1421795" cy="2667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/>
              <a:r>
                <a:rPr lang="de-DE" sz="700" b="1" dirty="0" err="1">
                  <a:solidFill>
                    <a:prstClr val="black"/>
                  </a:solidFill>
                  <a:cs typeface="Arial" panose="020B0604020202020204" pitchFamily="34" charset="0"/>
                </a:rPr>
                <a:t>Collimation</a:t>
              </a:r>
              <a:endParaRPr lang="de-DE" sz="700" b="1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675457" y="922553"/>
            <a:ext cx="5109530" cy="200055"/>
            <a:chOff x="4871864" y="2602252"/>
            <a:chExt cx="6812707" cy="266740"/>
          </a:xfrm>
        </p:grpSpPr>
        <p:cxnSp>
          <p:nvCxnSpPr>
            <p:cNvPr id="34" name="Straight Connector 33"/>
            <p:cNvCxnSpPr/>
            <p:nvPr/>
          </p:nvCxnSpPr>
          <p:spPr>
            <a:xfrm flipV="1">
              <a:off x="4871864" y="2760478"/>
              <a:ext cx="6812707" cy="2045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8751470" y="2602252"/>
              <a:ext cx="312480" cy="26674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defTabSz="457200"/>
              <a:r>
                <a:rPr lang="el-GR" sz="700" b="1" dirty="0">
                  <a:solidFill>
                    <a:prstClr val="black"/>
                  </a:solidFill>
                  <a:ea typeface="Arial" charset="0"/>
                  <a:cs typeface="Arial" panose="020B0604020202020204" pitchFamily="34" charset="0"/>
                </a:rPr>
                <a:t>γ</a:t>
              </a:r>
              <a:endParaRPr lang="en-US" sz="700" b="1" dirty="0">
                <a:solidFill>
                  <a:prstClr val="black"/>
                </a:solidFill>
                <a:ea typeface="Arial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4114703" y="230542"/>
            <a:ext cx="1439358" cy="1361874"/>
            <a:chOff x="3461244" y="1656263"/>
            <a:chExt cx="1919142" cy="1815831"/>
          </a:xfrm>
        </p:grpSpPr>
        <p:sp>
          <p:nvSpPr>
            <p:cNvPr id="38" name="Notched Right Arrow 37"/>
            <p:cNvSpPr/>
            <p:nvPr/>
          </p:nvSpPr>
          <p:spPr>
            <a:xfrm>
              <a:off x="4143807" y="2034924"/>
              <a:ext cx="769954" cy="346408"/>
            </a:xfrm>
            <a:prstGeom prst="notchedRightArrow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r>
                <a:rPr lang="en-US" sz="700" b="1" dirty="0">
                  <a:solidFill>
                    <a:srgbClr val="00B050"/>
                  </a:solidFill>
                  <a:ea typeface="Arial" charset="0"/>
                  <a:cs typeface="Arial" panose="020B0604020202020204" pitchFamily="34" charset="0"/>
                </a:rPr>
                <a:t>Laser</a:t>
              </a:r>
            </a:p>
          </p:txBody>
        </p:sp>
        <p:sp>
          <p:nvSpPr>
            <p:cNvPr id="39" name="Arc 38"/>
            <p:cNvSpPr/>
            <p:nvPr/>
          </p:nvSpPr>
          <p:spPr>
            <a:xfrm>
              <a:off x="4705310" y="2090799"/>
              <a:ext cx="416901" cy="684350"/>
            </a:xfrm>
            <a:prstGeom prst="arc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457200"/>
              <a:endParaRPr lang="en-US" sz="7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0" name="Notched Right Arrow 13"/>
            <p:cNvSpPr/>
            <p:nvPr/>
          </p:nvSpPr>
          <p:spPr>
            <a:xfrm rot="8700000">
              <a:off x="4145320" y="2620013"/>
              <a:ext cx="769954" cy="346408"/>
            </a:xfrm>
            <a:custGeom>
              <a:avLst/>
              <a:gdLst>
                <a:gd name="connsiteX0" fmla="*/ 0 w 978408"/>
                <a:gd name="connsiteY0" fmla="*/ 90000 h 360000"/>
                <a:gd name="connsiteX1" fmla="*/ 798408 w 978408"/>
                <a:gd name="connsiteY1" fmla="*/ 90000 h 360000"/>
                <a:gd name="connsiteX2" fmla="*/ 798408 w 978408"/>
                <a:gd name="connsiteY2" fmla="*/ 0 h 360000"/>
                <a:gd name="connsiteX3" fmla="*/ 978408 w 978408"/>
                <a:gd name="connsiteY3" fmla="*/ 180000 h 360000"/>
                <a:gd name="connsiteX4" fmla="*/ 798408 w 978408"/>
                <a:gd name="connsiteY4" fmla="*/ 360000 h 360000"/>
                <a:gd name="connsiteX5" fmla="*/ 798408 w 978408"/>
                <a:gd name="connsiteY5" fmla="*/ 270000 h 360000"/>
                <a:gd name="connsiteX6" fmla="*/ 0 w 978408"/>
                <a:gd name="connsiteY6" fmla="*/ 270000 h 360000"/>
                <a:gd name="connsiteX7" fmla="*/ 90000 w 978408"/>
                <a:gd name="connsiteY7" fmla="*/ 180000 h 360000"/>
                <a:gd name="connsiteX8" fmla="*/ 0 w 978408"/>
                <a:gd name="connsiteY8" fmla="*/ 90000 h 360000"/>
                <a:gd name="connsiteX0" fmla="*/ 0 w 978408"/>
                <a:gd name="connsiteY0" fmla="*/ 90000 h 360000"/>
                <a:gd name="connsiteX1" fmla="*/ 798408 w 978408"/>
                <a:gd name="connsiteY1" fmla="*/ 90000 h 360000"/>
                <a:gd name="connsiteX2" fmla="*/ 798408 w 978408"/>
                <a:gd name="connsiteY2" fmla="*/ 0 h 360000"/>
                <a:gd name="connsiteX3" fmla="*/ 978408 w 978408"/>
                <a:gd name="connsiteY3" fmla="*/ 180000 h 360000"/>
                <a:gd name="connsiteX4" fmla="*/ 798408 w 978408"/>
                <a:gd name="connsiteY4" fmla="*/ 360000 h 360000"/>
                <a:gd name="connsiteX5" fmla="*/ 798408 w 978408"/>
                <a:gd name="connsiteY5" fmla="*/ 270000 h 360000"/>
                <a:gd name="connsiteX6" fmla="*/ 405867 w 978408"/>
                <a:gd name="connsiteY6" fmla="*/ 202534 h 360000"/>
                <a:gd name="connsiteX7" fmla="*/ 0 w 978408"/>
                <a:gd name="connsiteY7" fmla="*/ 270000 h 360000"/>
                <a:gd name="connsiteX8" fmla="*/ 90000 w 978408"/>
                <a:gd name="connsiteY8" fmla="*/ 180000 h 360000"/>
                <a:gd name="connsiteX9" fmla="*/ 0 w 978408"/>
                <a:gd name="connsiteY9" fmla="*/ 90000 h 360000"/>
                <a:gd name="connsiteX0" fmla="*/ 0 w 978408"/>
                <a:gd name="connsiteY0" fmla="*/ 90000 h 360000"/>
                <a:gd name="connsiteX1" fmla="*/ 405281 w 978408"/>
                <a:gd name="connsiteY1" fmla="*/ 140109 h 360000"/>
                <a:gd name="connsiteX2" fmla="*/ 798408 w 978408"/>
                <a:gd name="connsiteY2" fmla="*/ 90000 h 360000"/>
                <a:gd name="connsiteX3" fmla="*/ 798408 w 978408"/>
                <a:gd name="connsiteY3" fmla="*/ 0 h 360000"/>
                <a:gd name="connsiteX4" fmla="*/ 978408 w 978408"/>
                <a:gd name="connsiteY4" fmla="*/ 180000 h 360000"/>
                <a:gd name="connsiteX5" fmla="*/ 798408 w 978408"/>
                <a:gd name="connsiteY5" fmla="*/ 360000 h 360000"/>
                <a:gd name="connsiteX6" fmla="*/ 798408 w 978408"/>
                <a:gd name="connsiteY6" fmla="*/ 270000 h 360000"/>
                <a:gd name="connsiteX7" fmla="*/ 405867 w 978408"/>
                <a:gd name="connsiteY7" fmla="*/ 202534 h 360000"/>
                <a:gd name="connsiteX8" fmla="*/ 0 w 978408"/>
                <a:gd name="connsiteY8" fmla="*/ 270000 h 360000"/>
                <a:gd name="connsiteX9" fmla="*/ 90000 w 978408"/>
                <a:gd name="connsiteY9" fmla="*/ 180000 h 360000"/>
                <a:gd name="connsiteX10" fmla="*/ 0 w 978408"/>
                <a:gd name="connsiteY10" fmla="*/ 90000 h 3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78408" h="360000">
                  <a:moveTo>
                    <a:pt x="0" y="90000"/>
                  </a:moveTo>
                  <a:cubicBezTo>
                    <a:pt x="140050" y="95407"/>
                    <a:pt x="265231" y="134702"/>
                    <a:pt x="405281" y="140109"/>
                  </a:cubicBezTo>
                  <a:lnTo>
                    <a:pt x="798408" y="90000"/>
                  </a:lnTo>
                  <a:lnTo>
                    <a:pt x="798408" y="0"/>
                  </a:lnTo>
                  <a:lnTo>
                    <a:pt x="978408" y="180000"/>
                  </a:lnTo>
                  <a:lnTo>
                    <a:pt x="798408" y="360000"/>
                  </a:lnTo>
                  <a:lnTo>
                    <a:pt x="798408" y="270000"/>
                  </a:lnTo>
                  <a:cubicBezTo>
                    <a:pt x="672313" y="274464"/>
                    <a:pt x="531962" y="198070"/>
                    <a:pt x="405867" y="202534"/>
                  </a:cubicBezTo>
                  <a:lnTo>
                    <a:pt x="0" y="270000"/>
                  </a:lnTo>
                  <a:lnTo>
                    <a:pt x="90000" y="180000"/>
                  </a:lnTo>
                  <a:lnTo>
                    <a:pt x="0" y="90000"/>
                  </a:lnTo>
                  <a:close/>
                </a:path>
              </a:pathLst>
            </a:cu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 sz="700" dirty="0">
                <a:solidFill>
                  <a:prstClr val="white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1" name="Notched Right Arrow 40"/>
            <p:cNvSpPr/>
            <p:nvPr/>
          </p:nvSpPr>
          <p:spPr>
            <a:xfrm>
              <a:off x="4143807" y="3059823"/>
              <a:ext cx="769954" cy="346408"/>
            </a:xfrm>
            <a:prstGeom prst="notchedRightArrow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r>
                <a:rPr lang="en-US" sz="700" b="1" dirty="0">
                  <a:solidFill>
                    <a:srgbClr val="00B050"/>
                  </a:solidFill>
                  <a:ea typeface="Arial" charset="0"/>
                  <a:cs typeface="Arial" panose="020B0604020202020204" pitchFamily="34" charset="0"/>
                </a:rPr>
                <a:t>pulse</a:t>
              </a:r>
            </a:p>
          </p:txBody>
        </p:sp>
        <p:sp>
          <p:nvSpPr>
            <p:cNvPr id="42" name="Arc 41"/>
            <p:cNvSpPr/>
            <p:nvPr/>
          </p:nvSpPr>
          <p:spPr>
            <a:xfrm rot="10800000">
              <a:off x="3935355" y="2721882"/>
              <a:ext cx="416901" cy="684350"/>
            </a:xfrm>
            <a:prstGeom prst="arc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457200"/>
              <a:endParaRPr lang="en-US" sz="7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280098" y="1656263"/>
              <a:ext cx="497369" cy="2667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/>
              <a:r>
                <a:rPr lang="en-US" sz="700" b="1" dirty="0">
                  <a:solidFill>
                    <a:srgbClr val="00B050"/>
                  </a:solidFill>
                  <a:ea typeface="Arial" charset="0"/>
                  <a:cs typeface="Arial" panose="020B0604020202020204" pitchFamily="34" charset="0"/>
                </a:rPr>
                <a:t>IP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 rot="1341382">
              <a:off x="4785779" y="1818930"/>
              <a:ext cx="594607" cy="2667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sz="700" b="1" dirty="0">
                  <a:solidFill>
                    <a:srgbClr val="00B050"/>
                  </a:solidFill>
                  <a:ea typeface="Arial" charset="0"/>
                  <a:cs typeface="Arial" panose="020B0604020202020204" pitchFamily="34" charset="0"/>
                </a:rPr>
                <a:t>Mirror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461244" y="3205354"/>
              <a:ext cx="594607" cy="2667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sz="700" b="1" dirty="0">
                  <a:solidFill>
                    <a:srgbClr val="00B050"/>
                  </a:solidFill>
                  <a:ea typeface="Arial" charset="0"/>
                  <a:cs typeface="Arial" panose="020B0604020202020204" pitchFamily="34" charset="0"/>
                </a:rPr>
                <a:t>Mirror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5606351" y="158769"/>
            <a:ext cx="1537122" cy="1947051"/>
            <a:chOff x="5510575" y="1437969"/>
            <a:chExt cx="2313444" cy="2873066"/>
          </a:xfrm>
        </p:grpSpPr>
        <p:sp>
          <p:nvSpPr>
            <p:cNvPr id="47" name="Triangle 29"/>
            <p:cNvSpPr/>
            <p:nvPr/>
          </p:nvSpPr>
          <p:spPr>
            <a:xfrm rot="10800000">
              <a:off x="5593920" y="2472750"/>
              <a:ext cx="572012" cy="642450"/>
            </a:xfrm>
            <a:prstGeom prst="triangle">
              <a:avLst/>
            </a:prstGeom>
            <a:noFill/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 sz="700" dirty="0">
                <a:solidFill>
                  <a:prstClr val="white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510575" y="3322831"/>
              <a:ext cx="802363" cy="2667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/>
              <a:r>
                <a:rPr lang="en-US" sz="700" b="1" dirty="0">
                  <a:solidFill>
                    <a:srgbClr val="0070C0"/>
                  </a:solidFill>
                  <a:ea typeface="Arial" charset="0"/>
                  <a:cs typeface="Arial" panose="020B0604020202020204" pitchFamily="34" charset="0"/>
                </a:rPr>
                <a:t>Dipole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582394" y="1720277"/>
              <a:ext cx="262705" cy="661056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 sz="700" dirty="0">
                <a:solidFill>
                  <a:prstClr val="white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934312" y="3059823"/>
              <a:ext cx="262705" cy="661056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 sz="700" dirty="0">
                <a:solidFill>
                  <a:prstClr val="white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493599" y="1437969"/>
              <a:ext cx="703417" cy="2667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700" b="1" dirty="0">
                  <a:solidFill>
                    <a:srgbClr val="FF0000"/>
                  </a:solidFill>
                  <a:ea typeface="Arial" charset="0"/>
                  <a:cs typeface="Arial" panose="020B0604020202020204" pitchFamily="34" charset="0"/>
                </a:rPr>
                <a:t>PDET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675834" y="3757038"/>
              <a:ext cx="1148185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700" b="1" dirty="0">
                  <a:solidFill>
                    <a:srgbClr val="FF0000"/>
                  </a:solidFill>
                  <a:ea typeface="Arial" charset="0"/>
                  <a:cs typeface="Arial" panose="020B0604020202020204" pitchFamily="34" charset="0"/>
                </a:rPr>
                <a:t>EDET</a:t>
              </a:r>
            </a:p>
            <a:p>
              <a:pPr defTabSz="457200"/>
              <a:r>
                <a:rPr lang="en-US" sz="700" b="1" dirty="0">
                  <a:solidFill>
                    <a:srgbClr val="FF0000"/>
                  </a:solidFill>
                  <a:ea typeface="Arial" charset="0"/>
                  <a:cs typeface="Arial" panose="020B0604020202020204" pitchFamily="34" charset="0"/>
                </a:rPr>
                <a:t>E &lt; 16 GeV</a:t>
              </a:r>
            </a:p>
            <a:p>
              <a:pPr defTabSz="457200"/>
              <a:endParaRPr lang="en-US" sz="700" b="1" dirty="0">
                <a:solidFill>
                  <a:srgbClr val="FF0000"/>
                </a:solidFill>
                <a:ea typeface="Arial" charset="0"/>
                <a:cs typeface="Arial" panose="020B0604020202020204" pitchFamily="34" charset="0"/>
              </a:endParaRPr>
            </a:p>
          </p:txBody>
        </p:sp>
        <p:cxnSp>
          <p:nvCxnSpPr>
            <p:cNvPr id="53" name="Straight Arrow Connector 52"/>
            <p:cNvCxnSpPr/>
            <p:nvPr/>
          </p:nvCxnSpPr>
          <p:spPr>
            <a:xfrm>
              <a:off x="5911936" y="2760478"/>
              <a:ext cx="1009237" cy="464505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>
              <a:off x="5925075" y="2765735"/>
              <a:ext cx="982960" cy="852265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>
              <a:off x="6667888" y="3179627"/>
              <a:ext cx="359501" cy="2667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sz="700" b="1" dirty="0">
                  <a:solidFill>
                    <a:prstClr val="black"/>
                  </a:solidFill>
                  <a:ea typeface="Arial" charset="0"/>
                  <a:cs typeface="Arial" panose="020B0604020202020204" pitchFamily="34" charset="0"/>
                </a:rPr>
                <a:t>e</a:t>
              </a:r>
              <a:r>
                <a:rPr lang="en-US" sz="700" b="1" baseline="30000" dirty="0">
                  <a:solidFill>
                    <a:prstClr val="black"/>
                  </a:solidFill>
                  <a:ea typeface="Arial" charset="0"/>
                  <a:cs typeface="Arial" panose="020B0604020202020204" pitchFamily="34" charset="0"/>
                </a:rPr>
                <a:t>−</a:t>
              </a:r>
            </a:p>
          </p:txBody>
        </p:sp>
        <p:cxnSp>
          <p:nvCxnSpPr>
            <p:cNvPr id="56" name="Straight Arrow Connector 55"/>
            <p:cNvCxnSpPr/>
            <p:nvPr/>
          </p:nvCxnSpPr>
          <p:spPr>
            <a:xfrm flipV="1">
              <a:off x="5917326" y="2274817"/>
              <a:ext cx="659499" cy="488519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 flipV="1">
              <a:off x="5911756" y="1874445"/>
              <a:ext cx="657819" cy="894149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6346898" y="2032961"/>
              <a:ext cx="359501" cy="2667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sz="700" b="1" dirty="0">
                  <a:solidFill>
                    <a:prstClr val="black"/>
                  </a:solidFill>
                  <a:ea typeface="Arial" charset="0"/>
                  <a:cs typeface="Arial" panose="020B0604020202020204" pitchFamily="34" charset="0"/>
                </a:rPr>
                <a:t>e</a:t>
              </a:r>
              <a:r>
                <a:rPr lang="en-US" sz="700" b="1" baseline="30000" dirty="0">
                  <a:solidFill>
                    <a:prstClr val="black"/>
                  </a:solidFill>
                  <a:ea typeface="Arial" charset="0"/>
                  <a:cs typeface="Arial" panose="020B0604020202020204" pitchFamily="34" charset="0"/>
                </a:rPr>
                <a:t>+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7289431" y="449819"/>
            <a:ext cx="2008808" cy="787358"/>
            <a:chOff x="9489281" y="2025828"/>
            <a:chExt cx="2678411" cy="1049811"/>
          </a:xfrm>
        </p:grpSpPr>
        <p:sp>
          <p:nvSpPr>
            <p:cNvPr id="60" name="TextBox 59"/>
            <p:cNvSpPr txBox="1"/>
            <p:nvPr/>
          </p:nvSpPr>
          <p:spPr>
            <a:xfrm>
              <a:off x="11611556" y="2282780"/>
              <a:ext cx="556136" cy="2667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l-GR" sz="700" b="1" dirty="0">
                  <a:solidFill>
                    <a:srgbClr val="FF0000"/>
                  </a:solidFill>
                  <a:ea typeface="Arial" charset="0"/>
                  <a:cs typeface="Arial" panose="020B0604020202020204" pitchFamily="34" charset="0"/>
                </a:rPr>
                <a:t>γ</a:t>
              </a:r>
              <a:r>
                <a:rPr lang="en-GB" sz="700" b="1" dirty="0">
                  <a:solidFill>
                    <a:srgbClr val="FF0000"/>
                  </a:solidFill>
                  <a:ea typeface="Arial" charset="0"/>
                  <a:cs typeface="Arial" panose="020B0604020202020204" pitchFamily="34" charset="0"/>
                </a:rPr>
                <a:t>CAL</a:t>
              </a:r>
              <a:endParaRPr lang="en-US" sz="700" b="1" dirty="0">
                <a:solidFill>
                  <a:srgbClr val="FF0000"/>
                </a:solidFill>
                <a:ea typeface="Arial" charset="0"/>
                <a:cs typeface="Arial" panose="020B0604020202020204" pitchFamily="34" charset="0"/>
              </a:endParaRP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9489281" y="2025828"/>
              <a:ext cx="2435622" cy="1049811"/>
              <a:chOff x="9489281" y="2025828"/>
              <a:chExt cx="2435622" cy="1049811"/>
            </a:xfrm>
          </p:grpSpPr>
          <p:cxnSp>
            <p:nvCxnSpPr>
              <p:cNvPr id="62" name="Straight Connector 61"/>
              <p:cNvCxnSpPr/>
              <p:nvPr/>
            </p:nvCxnSpPr>
            <p:spPr>
              <a:xfrm>
                <a:off x="9489281" y="2552633"/>
                <a:ext cx="0" cy="415690"/>
              </a:xfrm>
              <a:prstGeom prst="line">
                <a:avLst/>
              </a:prstGeom>
              <a:ln w="28575">
                <a:solidFill>
                  <a:schemeClr val="accent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Triangle 66"/>
              <p:cNvSpPr/>
              <p:nvPr/>
            </p:nvSpPr>
            <p:spPr>
              <a:xfrm rot="10800000">
                <a:off x="10033960" y="2564259"/>
                <a:ext cx="439745" cy="457916"/>
              </a:xfrm>
              <a:prstGeom prst="triangle">
                <a:avLst/>
              </a:prstGeom>
              <a:noFill/>
              <a:ln w="1905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 sz="700" dirty="0">
                  <a:solidFill>
                    <a:prstClr val="white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9956254" y="2025828"/>
                <a:ext cx="699812" cy="2667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457200"/>
                <a:r>
                  <a:rPr lang="en-US" sz="700" b="1" dirty="0">
                    <a:solidFill>
                      <a:srgbClr val="0070C0"/>
                    </a:solidFill>
                    <a:ea typeface="Arial" charset="0"/>
                    <a:cs typeface="Arial" panose="020B0604020202020204" pitchFamily="34" charset="0"/>
                  </a:rPr>
                  <a:t>Dipole</a:t>
                </a:r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11758902" y="2552633"/>
                <a:ext cx="166001" cy="414015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 sz="700" dirty="0">
                  <a:solidFill>
                    <a:prstClr val="white"/>
                  </a:solidFill>
                  <a:cs typeface="Arial" panose="020B0604020202020204" pitchFamily="34" charset="0"/>
                </a:endParaRPr>
              </a:p>
            </p:txBody>
          </p:sp>
          <p:cxnSp>
            <p:nvCxnSpPr>
              <p:cNvPr id="66" name="Straight Arrow Connector 65"/>
              <p:cNvCxnSpPr/>
              <p:nvPr/>
            </p:nvCxnSpPr>
            <p:spPr>
              <a:xfrm>
                <a:off x="11442435" y="2759642"/>
                <a:ext cx="316467" cy="836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 flipH="1">
                <a:off x="10637187" y="2483659"/>
                <a:ext cx="0" cy="230443"/>
              </a:xfrm>
              <a:prstGeom prst="line">
                <a:avLst/>
              </a:prstGeom>
              <a:ln w="158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 flipH="1">
                <a:off x="10750238" y="2483659"/>
                <a:ext cx="0" cy="230443"/>
              </a:xfrm>
              <a:prstGeom prst="line">
                <a:avLst/>
              </a:prstGeom>
              <a:ln w="158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 flipH="1">
                <a:off x="10863558" y="2483793"/>
                <a:ext cx="0" cy="230443"/>
              </a:xfrm>
              <a:prstGeom prst="line">
                <a:avLst/>
              </a:prstGeom>
              <a:ln w="158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0" name="Rectangle 69"/>
              <p:cNvSpPr/>
              <p:nvPr/>
            </p:nvSpPr>
            <p:spPr>
              <a:xfrm>
                <a:off x="10976609" y="2483657"/>
                <a:ext cx="90097" cy="22501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 sz="700" dirty="0">
                  <a:solidFill>
                    <a:prstClr val="white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71" name="Group 70"/>
              <p:cNvGrpSpPr/>
              <p:nvPr/>
            </p:nvGrpSpPr>
            <p:grpSpPr>
              <a:xfrm>
                <a:off x="10637187" y="2828760"/>
                <a:ext cx="429519" cy="230579"/>
                <a:chOff x="9797143" y="3370259"/>
                <a:chExt cx="545805" cy="239626"/>
              </a:xfrm>
            </p:grpSpPr>
            <p:cxnSp>
              <p:nvCxnSpPr>
                <p:cNvPr id="78" name="Straight Connector 77"/>
                <p:cNvCxnSpPr/>
                <p:nvPr/>
              </p:nvCxnSpPr>
              <p:spPr>
                <a:xfrm flipH="1">
                  <a:off x="9797143" y="3370260"/>
                  <a:ext cx="0" cy="239485"/>
                </a:xfrm>
                <a:prstGeom prst="line">
                  <a:avLst/>
                </a:prstGeom>
                <a:ln w="158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/>
                <p:nvPr/>
              </p:nvCxnSpPr>
              <p:spPr>
                <a:xfrm flipH="1">
                  <a:off x="9940800" y="3370260"/>
                  <a:ext cx="0" cy="239485"/>
                </a:xfrm>
                <a:prstGeom prst="line">
                  <a:avLst/>
                </a:prstGeom>
                <a:ln w="158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/>
                <p:cNvCxnSpPr/>
                <p:nvPr/>
              </p:nvCxnSpPr>
              <p:spPr>
                <a:xfrm flipH="1">
                  <a:off x="10084800" y="3370400"/>
                  <a:ext cx="0" cy="239485"/>
                </a:xfrm>
                <a:prstGeom prst="line">
                  <a:avLst/>
                </a:prstGeom>
                <a:ln w="158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1" name="Rectangle 80"/>
                <p:cNvSpPr/>
                <p:nvPr/>
              </p:nvSpPr>
              <p:spPr>
                <a:xfrm>
                  <a:off x="10228458" y="3370259"/>
                  <a:ext cx="114490" cy="233841"/>
                </a:xfrm>
                <a:prstGeom prst="rect">
                  <a:avLst/>
                </a:prstGeom>
                <a:no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/>
                  <a:endParaRPr lang="en-US" sz="700" dirty="0">
                    <a:solidFill>
                      <a:prstClr val="white"/>
                    </a:solidFill>
                    <a:cs typeface="Arial" panose="020B0604020202020204" pitchFamily="34" charset="0"/>
                  </a:endParaRPr>
                </a:p>
              </p:txBody>
            </p:sp>
          </p:grpSp>
          <p:cxnSp>
            <p:nvCxnSpPr>
              <p:cNvPr id="72" name="Straight Arrow Connector 71"/>
              <p:cNvCxnSpPr>
                <a:endCxn id="70" idx="1"/>
              </p:cNvCxnSpPr>
              <p:nvPr/>
            </p:nvCxnSpPr>
            <p:spPr>
              <a:xfrm flipV="1">
                <a:off x="10264703" y="2596165"/>
                <a:ext cx="711906" cy="16056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Arrow Connector 72"/>
              <p:cNvCxnSpPr>
                <a:endCxn id="81" idx="1"/>
              </p:cNvCxnSpPr>
              <p:nvPr/>
            </p:nvCxnSpPr>
            <p:spPr>
              <a:xfrm>
                <a:off x="10252310" y="2763297"/>
                <a:ext cx="724299" cy="177969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TextBox 73"/>
              <p:cNvSpPr txBox="1"/>
              <p:nvPr/>
            </p:nvSpPr>
            <p:spPr>
              <a:xfrm>
                <a:off x="10413883" y="2463755"/>
                <a:ext cx="359501" cy="266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/>
                <a:r>
                  <a:rPr lang="en-US" sz="700" b="1" dirty="0">
                    <a:solidFill>
                      <a:prstClr val="black"/>
                    </a:solidFill>
                    <a:ea typeface="Arial" charset="0"/>
                    <a:cs typeface="Arial" panose="020B0604020202020204" pitchFamily="34" charset="0"/>
                  </a:rPr>
                  <a:t>e</a:t>
                </a:r>
                <a:r>
                  <a:rPr lang="en-US" sz="700" b="1" baseline="30000" dirty="0">
                    <a:solidFill>
                      <a:prstClr val="black"/>
                    </a:solidFill>
                    <a:ea typeface="Arial" charset="0"/>
                    <a:cs typeface="Arial" panose="020B0604020202020204" pitchFamily="34" charset="0"/>
                  </a:rPr>
                  <a:t>+</a:t>
                </a:r>
              </a:p>
            </p:txBody>
          </p:sp>
          <p:sp>
            <p:nvSpPr>
              <p:cNvPr id="75" name="TextBox 74"/>
              <p:cNvSpPr txBox="1"/>
              <p:nvPr/>
            </p:nvSpPr>
            <p:spPr>
              <a:xfrm>
                <a:off x="10397211" y="2808899"/>
                <a:ext cx="359501" cy="266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/>
                <a:r>
                  <a:rPr lang="en-US" sz="700" b="1" dirty="0">
                    <a:solidFill>
                      <a:prstClr val="black"/>
                    </a:solidFill>
                    <a:ea typeface="Arial" charset="0"/>
                    <a:cs typeface="Arial" panose="020B0604020202020204" pitchFamily="34" charset="0"/>
                  </a:rPr>
                  <a:t>e</a:t>
                </a:r>
                <a:r>
                  <a:rPr lang="en-US" sz="700" b="1" baseline="30000" dirty="0">
                    <a:solidFill>
                      <a:prstClr val="black"/>
                    </a:solidFill>
                    <a:ea typeface="Arial" charset="0"/>
                    <a:cs typeface="Arial" panose="020B0604020202020204" pitchFamily="34" charset="0"/>
                  </a:rPr>
                  <a:t>−</a:t>
                </a:r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11302317" y="2483657"/>
                <a:ext cx="312480" cy="266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/>
                <a:r>
                  <a:rPr lang="el-GR" sz="700" b="1" dirty="0">
                    <a:solidFill>
                      <a:prstClr val="black"/>
                    </a:solidFill>
                    <a:ea typeface="Arial" charset="0"/>
                    <a:cs typeface="Arial" panose="020B0604020202020204" pitchFamily="34" charset="0"/>
                  </a:rPr>
                  <a:t>γ</a:t>
                </a:r>
                <a:endParaRPr lang="en-US" sz="700" b="1" dirty="0">
                  <a:solidFill>
                    <a:prstClr val="black"/>
                  </a:solidFill>
                  <a:ea typeface="Arial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10847295" y="2218392"/>
                <a:ext cx="561113" cy="2667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457200"/>
                <a:r>
                  <a:rPr lang="en-US" sz="700" b="1" dirty="0">
                    <a:solidFill>
                      <a:srgbClr val="FF0000"/>
                    </a:solidFill>
                    <a:ea typeface="Arial" charset="0"/>
                    <a:cs typeface="Arial" panose="020B0604020202020204" pitchFamily="34" charset="0"/>
                  </a:rPr>
                  <a:t>CAL</a:t>
                </a:r>
              </a:p>
            </p:txBody>
          </p:sp>
        </p:grpSp>
      </p:grpSp>
      <p:grpSp>
        <p:nvGrpSpPr>
          <p:cNvPr id="82" name="Group 81"/>
          <p:cNvGrpSpPr/>
          <p:nvPr/>
        </p:nvGrpSpPr>
        <p:grpSpPr>
          <a:xfrm>
            <a:off x="166162" y="5013177"/>
            <a:ext cx="6062022" cy="718224"/>
            <a:chOff x="2216154" y="2486343"/>
            <a:chExt cx="8082697" cy="957631"/>
          </a:xfrm>
        </p:grpSpPr>
        <p:cxnSp>
          <p:nvCxnSpPr>
            <p:cNvPr id="83" name="Straight Connector 82"/>
            <p:cNvCxnSpPr/>
            <p:nvPr/>
          </p:nvCxnSpPr>
          <p:spPr>
            <a:xfrm>
              <a:off x="2216154" y="2750199"/>
              <a:ext cx="8082697" cy="3592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Rectangle 83"/>
            <p:cNvSpPr/>
            <p:nvPr/>
          </p:nvSpPr>
          <p:spPr>
            <a:xfrm>
              <a:off x="2517157" y="2486343"/>
              <a:ext cx="100177" cy="599555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de-DE" sz="1200" dirty="0">
                <a:solidFill>
                  <a:prstClr val="white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2712053" y="2495391"/>
              <a:ext cx="115962" cy="59050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de-DE" sz="1200" dirty="0">
                <a:solidFill>
                  <a:prstClr val="white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2915903" y="2486343"/>
              <a:ext cx="115962" cy="599555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de-DE" sz="1200" dirty="0">
                <a:solidFill>
                  <a:prstClr val="white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2368853" y="3115680"/>
              <a:ext cx="802361" cy="3282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/>
              <a:r>
                <a:rPr lang="en-US" sz="1000" b="1" dirty="0">
                  <a:solidFill>
                    <a:srgbClr val="00B0F0"/>
                  </a:solidFill>
                  <a:ea typeface="Arial" charset="0"/>
                  <a:cs typeface="Arial" panose="020B0604020202020204" pitchFamily="34" charset="0"/>
                </a:rPr>
                <a:t>Triplet</a:t>
              </a:r>
              <a:endParaRPr lang="en-US" sz="1200" b="1" dirty="0">
                <a:solidFill>
                  <a:srgbClr val="00B0F0"/>
                </a:solidFill>
                <a:ea typeface="Arial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4135991" y="4357839"/>
            <a:ext cx="1439358" cy="1361874"/>
            <a:chOff x="3461244" y="1656263"/>
            <a:chExt cx="1919142" cy="1815831"/>
          </a:xfrm>
        </p:grpSpPr>
        <p:sp>
          <p:nvSpPr>
            <p:cNvPr id="89" name="Notched Right Arrow 88"/>
            <p:cNvSpPr/>
            <p:nvPr/>
          </p:nvSpPr>
          <p:spPr>
            <a:xfrm>
              <a:off x="4143807" y="2034924"/>
              <a:ext cx="769954" cy="346408"/>
            </a:xfrm>
            <a:prstGeom prst="notchedRightArrow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r>
                <a:rPr lang="en-US" sz="700" b="1" dirty="0">
                  <a:solidFill>
                    <a:srgbClr val="00B050"/>
                  </a:solidFill>
                  <a:ea typeface="Arial" charset="0"/>
                  <a:cs typeface="Arial" panose="020B0604020202020204" pitchFamily="34" charset="0"/>
                </a:rPr>
                <a:t>Laser</a:t>
              </a:r>
            </a:p>
          </p:txBody>
        </p:sp>
        <p:sp>
          <p:nvSpPr>
            <p:cNvPr id="90" name="Arc 89"/>
            <p:cNvSpPr/>
            <p:nvPr/>
          </p:nvSpPr>
          <p:spPr>
            <a:xfrm>
              <a:off x="4705310" y="2090799"/>
              <a:ext cx="416901" cy="684350"/>
            </a:xfrm>
            <a:prstGeom prst="arc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457200"/>
              <a:endParaRPr lang="en-US" sz="7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91" name="Notched Right Arrow 13"/>
            <p:cNvSpPr/>
            <p:nvPr/>
          </p:nvSpPr>
          <p:spPr>
            <a:xfrm rot="8700000">
              <a:off x="4145320" y="2620013"/>
              <a:ext cx="769954" cy="346408"/>
            </a:xfrm>
            <a:custGeom>
              <a:avLst/>
              <a:gdLst>
                <a:gd name="connsiteX0" fmla="*/ 0 w 978408"/>
                <a:gd name="connsiteY0" fmla="*/ 90000 h 360000"/>
                <a:gd name="connsiteX1" fmla="*/ 798408 w 978408"/>
                <a:gd name="connsiteY1" fmla="*/ 90000 h 360000"/>
                <a:gd name="connsiteX2" fmla="*/ 798408 w 978408"/>
                <a:gd name="connsiteY2" fmla="*/ 0 h 360000"/>
                <a:gd name="connsiteX3" fmla="*/ 978408 w 978408"/>
                <a:gd name="connsiteY3" fmla="*/ 180000 h 360000"/>
                <a:gd name="connsiteX4" fmla="*/ 798408 w 978408"/>
                <a:gd name="connsiteY4" fmla="*/ 360000 h 360000"/>
                <a:gd name="connsiteX5" fmla="*/ 798408 w 978408"/>
                <a:gd name="connsiteY5" fmla="*/ 270000 h 360000"/>
                <a:gd name="connsiteX6" fmla="*/ 0 w 978408"/>
                <a:gd name="connsiteY6" fmla="*/ 270000 h 360000"/>
                <a:gd name="connsiteX7" fmla="*/ 90000 w 978408"/>
                <a:gd name="connsiteY7" fmla="*/ 180000 h 360000"/>
                <a:gd name="connsiteX8" fmla="*/ 0 w 978408"/>
                <a:gd name="connsiteY8" fmla="*/ 90000 h 360000"/>
                <a:gd name="connsiteX0" fmla="*/ 0 w 978408"/>
                <a:gd name="connsiteY0" fmla="*/ 90000 h 360000"/>
                <a:gd name="connsiteX1" fmla="*/ 798408 w 978408"/>
                <a:gd name="connsiteY1" fmla="*/ 90000 h 360000"/>
                <a:gd name="connsiteX2" fmla="*/ 798408 w 978408"/>
                <a:gd name="connsiteY2" fmla="*/ 0 h 360000"/>
                <a:gd name="connsiteX3" fmla="*/ 978408 w 978408"/>
                <a:gd name="connsiteY3" fmla="*/ 180000 h 360000"/>
                <a:gd name="connsiteX4" fmla="*/ 798408 w 978408"/>
                <a:gd name="connsiteY4" fmla="*/ 360000 h 360000"/>
                <a:gd name="connsiteX5" fmla="*/ 798408 w 978408"/>
                <a:gd name="connsiteY5" fmla="*/ 270000 h 360000"/>
                <a:gd name="connsiteX6" fmla="*/ 405867 w 978408"/>
                <a:gd name="connsiteY6" fmla="*/ 202534 h 360000"/>
                <a:gd name="connsiteX7" fmla="*/ 0 w 978408"/>
                <a:gd name="connsiteY7" fmla="*/ 270000 h 360000"/>
                <a:gd name="connsiteX8" fmla="*/ 90000 w 978408"/>
                <a:gd name="connsiteY8" fmla="*/ 180000 h 360000"/>
                <a:gd name="connsiteX9" fmla="*/ 0 w 978408"/>
                <a:gd name="connsiteY9" fmla="*/ 90000 h 360000"/>
                <a:gd name="connsiteX0" fmla="*/ 0 w 978408"/>
                <a:gd name="connsiteY0" fmla="*/ 90000 h 360000"/>
                <a:gd name="connsiteX1" fmla="*/ 405281 w 978408"/>
                <a:gd name="connsiteY1" fmla="*/ 140109 h 360000"/>
                <a:gd name="connsiteX2" fmla="*/ 798408 w 978408"/>
                <a:gd name="connsiteY2" fmla="*/ 90000 h 360000"/>
                <a:gd name="connsiteX3" fmla="*/ 798408 w 978408"/>
                <a:gd name="connsiteY3" fmla="*/ 0 h 360000"/>
                <a:gd name="connsiteX4" fmla="*/ 978408 w 978408"/>
                <a:gd name="connsiteY4" fmla="*/ 180000 h 360000"/>
                <a:gd name="connsiteX5" fmla="*/ 798408 w 978408"/>
                <a:gd name="connsiteY5" fmla="*/ 360000 h 360000"/>
                <a:gd name="connsiteX6" fmla="*/ 798408 w 978408"/>
                <a:gd name="connsiteY6" fmla="*/ 270000 h 360000"/>
                <a:gd name="connsiteX7" fmla="*/ 405867 w 978408"/>
                <a:gd name="connsiteY7" fmla="*/ 202534 h 360000"/>
                <a:gd name="connsiteX8" fmla="*/ 0 w 978408"/>
                <a:gd name="connsiteY8" fmla="*/ 270000 h 360000"/>
                <a:gd name="connsiteX9" fmla="*/ 90000 w 978408"/>
                <a:gd name="connsiteY9" fmla="*/ 180000 h 360000"/>
                <a:gd name="connsiteX10" fmla="*/ 0 w 978408"/>
                <a:gd name="connsiteY10" fmla="*/ 90000 h 3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78408" h="360000">
                  <a:moveTo>
                    <a:pt x="0" y="90000"/>
                  </a:moveTo>
                  <a:cubicBezTo>
                    <a:pt x="140050" y="95407"/>
                    <a:pt x="265231" y="134702"/>
                    <a:pt x="405281" y="140109"/>
                  </a:cubicBezTo>
                  <a:lnTo>
                    <a:pt x="798408" y="90000"/>
                  </a:lnTo>
                  <a:lnTo>
                    <a:pt x="798408" y="0"/>
                  </a:lnTo>
                  <a:lnTo>
                    <a:pt x="978408" y="180000"/>
                  </a:lnTo>
                  <a:lnTo>
                    <a:pt x="798408" y="360000"/>
                  </a:lnTo>
                  <a:lnTo>
                    <a:pt x="798408" y="270000"/>
                  </a:lnTo>
                  <a:cubicBezTo>
                    <a:pt x="672313" y="274464"/>
                    <a:pt x="531962" y="198070"/>
                    <a:pt x="405867" y="202534"/>
                  </a:cubicBezTo>
                  <a:lnTo>
                    <a:pt x="0" y="270000"/>
                  </a:lnTo>
                  <a:lnTo>
                    <a:pt x="90000" y="180000"/>
                  </a:lnTo>
                  <a:lnTo>
                    <a:pt x="0" y="90000"/>
                  </a:lnTo>
                  <a:close/>
                </a:path>
              </a:pathLst>
            </a:cu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 sz="700" dirty="0">
                <a:solidFill>
                  <a:prstClr val="white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92" name="Notched Right Arrow 91"/>
            <p:cNvSpPr/>
            <p:nvPr/>
          </p:nvSpPr>
          <p:spPr>
            <a:xfrm>
              <a:off x="4143807" y="3059823"/>
              <a:ext cx="769954" cy="346408"/>
            </a:xfrm>
            <a:prstGeom prst="notchedRightArrow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r>
                <a:rPr lang="en-US" sz="700" b="1" dirty="0">
                  <a:solidFill>
                    <a:srgbClr val="00B050"/>
                  </a:solidFill>
                  <a:ea typeface="Arial" charset="0"/>
                  <a:cs typeface="Arial" panose="020B0604020202020204" pitchFamily="34" charset="0"/>
                </a:rPr>
                <a:t>pulse</a:t>
              </a:r>
            </a:p>
          </p:txBody>
        </p:sp>
        <p:sp>
          <p:nvSpPr>
            <p:cNvPr id="93" name="Arc 92"/>
            <p:cNvSpPr/>
            <p:nvPr/>
          </p:nvSpPr>
          <p:spPr>
            <a:xfrm rot="10800000">
              <a:off x="3935355" y="2721882"/>
              <a:ext cx="416901" cy="684350"/>
            </a:xfrm>
            <a:prstGeom prst="arc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457200"/>
              <a:endParaRPr lang="en-US" sz="7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4280098" y="1656263"/>
              <a:ext cx="497369" cy="2667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/>
              <a:r>
                <a:rPr lang="en-US" sz="700" b="1" dirty="0">
                  <a:solidFill>
                    <a:srgbClr val="00B050"/>
                  </a:solidFill>
                  <a:ea typeface="Arial" charset="0"/>
                  <a:cs typeface="Arial" panose="020B0604020202020204" pitchFamily="34" charset="0"/>
                </a:rPr>
                <a:t>IP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 rot="1341382">
              <a:off x="4785779" y="1818930"/>
              <a:ext cx="594607" cy="2667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sz="700" b="1" dirty="0">
                  <a:solidFill>
                    <a:srgbClr val="00B050"/>
                  </a:solidFill>
                  <a:ea typeface="Arial" charset="0"/>
                  <a:cs typeface="Arial" panose="020B0604020202020204" pitchFamily="34" charset="0"/>
                </a:rPr>
                <a:t>Mirror</a:t>
              </a: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461244" y="3205354"/>
              <a:ext cx="594607" cy="2667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sz="700" b="1" dirty="0">
                  <a:solidFill>
                    <a:srgbClr val="00B050"/>
                  </a:solidFill>
                  <a:ea typeface="Arial" charset="0"/>
                  <a:cs typeface="Arial" panose="020B0604020202020204" pitchFamily="34" charset="0"/>
                </a:rPr>
                <a:t>Mirror</a:t>
              </a: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5819522" y="5113535"/>
            <a:ext cx="3226288" cy="276999"/>
            <a:chOff x="7080890" y="2602252"/>
            <a:chExt cx="4301717" cy="369332"/>
          </a:xfrm>
        </p:grpSpPr>
        <p:cxnSp>
          <p:nvCxnSpPr>
            <p:cNvPr id="101" name="Straight Connector 100"/>
            <p:cNvCxnSpPr>
              <a:endCxn id="122" idx="1"/>
            </p:cNvCxnSpPr>
            <p:nvPr/>
          </p:nvCxnSpPr>
          <p:spPr>
            <a:xfrm flipV="1">
              <a:off x="7080890" y="2763007"/>
              <a:ext cx="4301717" cy="9735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TextBox 101"/>
            <p:cNvSpPr txBox="1"/>
            <p:nvPr/>
          </p:nvSpPr>
          <p:spPr>
            <a:xfrm>
              <a:off x="8751470" y="2602252"/>
              <a:ext cx="359501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defTabSz="457200"/>
              <a:r>
                <a:rPr lang="el-GR" sz="1200" b="1" dirty="0">
                  <a:solidFill>
                    <a:prstClr val="black"/>
                  </a:solidFill>
                  <a:ea typeface="Arial" charset="0"/>
                  <a:cs typeface="Arial" panose="020B0604020202020204" pitchFamily="34" charset="0"/>
                </a:rPr>
                <a:t>γ</a:t>
              </a:r>
              <a:endParaRPr lang="en-US" sz="1200" b="1" dirty="0">
                <a:solidFill>
                  <a:prstClr val="black"/>
                </a:solidFill>
                <a:ea typeface="Arial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5606351" y="4362269"/>
            <a:ext cx="1537122" cy="1947051"/>
            <a:chOff x="5510575" y="1437969"/>
            <a:chExt cx="2313444" cy="2873066"/>
          </a:xfrm>
        </p:grpSpPr>
        <p:sp>
          <p:nvSpPr>
            <p:cNvPr id="104" name="Triangle 29"/>
            <p:cNvSpPr/>
            <p:nvPr/>
          </p:nvSpPr>
          <p:spPr>
            <a:xfrm rot="10800000">
              <a:off x="5593920" y="2472750"/>
              <a:ext cx="572012" cy="642450"/>
            </a:xfrm>
            <a:prstGeom prst="triangle">
              <a:avLst/>
            </a:prstGeom>
            <a:noFill/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 sz="700" dirty="0">
                <a:solidFill>
                  <a:prstClr val="white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510575" y="3322831"/>
              <a:ext cx="802363" cy="2667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/>
              <a:r>
                <a:rPr lang="en-US" sz="700" b="1" dirty="0">
                  <a:solidFill>
                    <a:srgbClr val="0070C0"/>
                  </a:solidFill>
                  <a:ea typeface="Arial" charset="0"/>
                  <a:cs typeface="Arial" panose="020B0604020202020204" pitchFamily="34" charset="0"/>
                </a:rPr>
                <a:t>Dipole</a:t>
              </a:r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6582394" y="1720277"/>
              <a:ext cx="262705" cy="661056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 sz="700" dirty="0">
                <a:solidFill>
                  <a:prstClr val="white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6934312" y="3059823"/>
              <a:ext cx="262705" cy="661056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 sz="700" dirty="0">
                <a:solidFill>
                  <a:prstClr val="white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6493599" y="1437969"/>
              <a:ext cx="703417" cy="2667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700" b="1" dirty="0">
                  <a:solidFill>
                    <a:srgbClr val="FF0000"/>
                  </a:solidFill>
                  <a:ea typeface="Arial" charset="0"/>
                  <a:cs typeface="Arial" panose="020B0604020202020204" pitchFamily="34" charset="0"/>
                </a:rPr>
                <a:t>PDET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6675834" y="3757038"/>
              <a:ext cx="1148185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700" b="1" dirty="0">
                  <a:solidFill>
                    <a:srgbClr val="FF0000"/>
                  </a:solidFill>
                  <a:ea typeface="Arial" charset="0"/>
                  <a:cs typeface="Arial" panose="020B0604020202020204" pitchFamily="34" charset="0"/>
                </a:rPr>
                <a:t>EDET</a:t>
              </a:r>
            </a:p>
            <a:p>
              <a:pPr defTabSz="457200"/>
              <a:r>
                <a:rPr lang="en-US" sz="700" b="1" dirty="0">
                  <a:solidFill>
                    <a:srgbClr val="FF0000"/>
                  </a:solidFill>
                  <a:ea typeface="Arial" charset="0"/>
                  <a:cs typeface="Arial" panose="020B0604020202020204" pitchFamily="34" charset="0"/>
                </a:rPr>
                <a:t>E &lt; 16 GeV</a:t>
              </a:r>
            </a:p>
            <a:p>
              <a:pPr defTabSz="457200"/>
              <a:endParaRPr lang="en-US" sz="700" b="1" dirty="0">
                <a:solidFill>
                  <a:srgbClr val="FF0000"/>
                </a:solidFill>
                <a:ea typeface="Arial" charset="0"/>
                <a:cs typeface="Arial" panose="020B0604020202020204" pitchFamily="34" charset="0"/>
              </a:endParaRPr>
            </a:p>
          </p:txBody>
        </p:sp>
        <p:cxnSp>
          <p:nvCxnSpPr>
            <p:cNvPr id="110" name="Straight Arrow Connector 109"/>
            <p:cNvCxnSpPr/>
            <p:nvPr/>
          </p:nvCxnSpPr>
          <p:spPr>
            <a:xfrm>
              <a:off x="5911936" y="2760478"/>
              <a:ext cx="1009237" cy="464505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/>
            <p:cNvCxnSpPr/>
            <p:nvPr/>
          </p:nvCxnSpPr>
          <p:spPr>
            <a:xfrm>
              <a:off x="5925075" y="2765735"/>
              <a:ext cx="982960" cy="852265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TextBox 111"/>
            <p:cNvSpPr txBox="1"/>
            <p:nvPr/>
          </p:nvSpPr>
          <p:spPr>
            <a:xfrm>
              <a:off x="6667888" y="3179627"/>
              <a:ext cx="359501" cy="2667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sz="700" b="1" dirty="0">
                  <a:solidFill>
                    <a:prstClr val="black"/>
                  </a:solidFill>
                  <a:ea typeface="Arial" charset="0"/>
                  <a:cs typeface="Arial" panose="020B0604020202020204" pitchFamily="34" charset="0"/>
                </a:rPr>
                <a:t>e</a:t>
              </a:r>
              <a:r>
                <a:rPr lang="en-US" sz="700" b="1" baseline="30000" dirty="0">
                  <a:solidFill>
                    <a:prstClr val="black"/>
                  </a:solidFill>
                  <a:ea typeface="Arial" charset="0"/>
                  <a:cs typeface="Arial" panose="020B0604020202020204" pitchFamily="34" charset="0"/>
                </a:rPr>
                <a:t>−</a:t>
              </a:r>
            </a:p>
          </p:txBody>
        </p:sp>
        <p:cxnSp>
          <p:nvCxnSpPr>
            <p:cNvPr id="113" name="Straight Arrow Connector 112"/>
            <p:cNvCxnSpPr/>
            <p:nvPr/>
          </p:nvCxnSpPr>
          <p:spPr>
            <a:xfrm flipV="1">
              <a:off x="5917326" y="2274817"/>
              <a:ext cx="659499" cy="488519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Arrow Connector 113"/>
            <p:cNvCxnSpPr/>
            <p:nvPr/>
          </p:nvCxnSpPr>
          <p:spPr>
            <a:xfrm flipV="1">
              <a:off x="5911756" y="1874445"/>
              <a:ext cx="657819" cy="894149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TextBox 114"/>
            <p:cNvSpPr txBox="1"/>
            <p:nvPr/>
          </p:nvSpPr>
          <p:spPr>
            <a:xfrm>
              <a:off x="6346898" y="2032961"/>
              <a:ext cx="359501" cy="2667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sz="700" b="1" dirty="0">
                  <a:solidFill>
                    <a:prstClr val="black"/>
                  </a:solidFill>
                  <a:ea typeface="Arial" charset="0"/>
                  <a:cs typeface="Arial" panose="020B0604020202020204" pitchFamily="34" charset="0"/>
                </a:rPr>
                <a:t>e</a:t>
              </a:r>
              <a:r>
                <a:rPr lang="en-US" sz="700" b="1" baseline="30000" dirty="0">
                  <a:solidFill>
                    <a:prstClr val="black"/>
                  </a:solidFill>
                  <a:ea typeface="Arial" charset="0"/>
                  <a:cs typeface="Arial" panose="020B0604020202020204" pitchFamily="34" charset="0"/>
                </a:rPr>
                <a:t>+</a:t>
              </a:r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7343594" y="4683741"/>
            <a:ext cx="2008808" cy="787358"/>
            <a:chOff x="9489281" y="2025828"/>
            <a:chExt cx="2678411" cy="1049811"/>
          </a:xfrm>
        </p:grpSpPr>
        <p:sp>
          <p:nvSpPr>
            <p:cNvPr id="117" name="TextBox 116"/>
            <p:cNvSpPr txBox="1"/>
            <p:nvPr/>
          </p:nvSpPr>
          <p:spPr>
            <a:xfrm>
              <a:off x="11611556" y="2282780"/>
              <a:ext cx="556136" cy="2667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l-GR" sz="700" b="1" dirty="0">
                  <a:solidFill>
                    <a:srgbClr val="FF0000"/>
                  </a:solidFill>
                  <a:ea typeface="Arial" charset="0"/>
                  <a:cs typeface="Arial" panose="020B0604020202020204" pitchFamily="34" charset="0"/>
                </a:rPr>
                <a:t>γ</a:t>
              </a:r>
              <a:r>
                <a:rPr lang="en-GB" sz="700" b="1" dirty="0">
                  <a:solidFill>
                    <a:srgbClr val="FF0000"/>
                  </a:solidFill>
                  <a:ea typeface="Arial" charset="0"/>
                  <a:cs typeface="Arial" panose="020B0604020202020204" pitchFamily="34" charset="0"/>
                </a:rPr>
                <a:t>CAL</a:t>
              </a:r>
              <a:endParaRPr lang="en-US" sz="700" b="1" dirty="0">
                <a:solidFill>
                  <a:srgbClr val="FF0000"/>
                </a:solidFill>
                <a:ea typeface="Arial" charset="0"/>
                <a:cs typeface="Arial" panose="020B0604020202020204" pitchFamily="34" charset="0"/>
              </a:endParaRPr>
            </a:p>
          </p:txBody>
        </p:sp>
        <p:grpSp>
          <p:nvGrpSpPr>
            <p:cNvPr id="118" name="Group 117"/>
            <p:cNvGrpSpPr/>
            <p:nvPr/>
          </p:nvGrpSpPr>
          <p:grpSpPr>
            <a:xfrm>
              <a:off x="9489281" y="2025828"/>
              <a:ext cx="2435622" cy="1049811"/>
              <a:chOff x="9489281" y="2025828"/>
              <a:chExt cx="2435622" cy="1049811"/>
            </a:xfrm>
          </p:grpSpPr>
          <p:cxnSp>
            <p:nvCxnSpPr>
              <p:cNvPr id="119" name="Straight Connector 118"/>
              <p:cNvCxnSpPr/>
              <p:nvPr/>
            </p:nvCxnSpPr>
            <p:spPr>
              <a:xfrm>
                <a:off x="9489281" y="2552633"/>
                <a:ext cx="0" cy="415690"/>
              </a:xfrm>
              <a:prstGeom prst="line">
                <a:avLst/>
              </a:prstGeom>
              <a:ln w="28575">
                <a:solidFill>
                  <a:schemeClr val="accent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0" name="Triangle 66"/>
              <p:cNvSpPr/>
              <p:nvPr/>
            </p:nvSpPr>
            <p:spPr>
              <a:xfrm rot="10800000">
                <a:off x="10033960" y="2564259"/>
                <a:ext cx="439745" cy="457916"/>
              </a:xfrm>
              <a:prstGeom prst="triangle">
                <a:avLst/>
              </a:prstGeom>
              <a:noFill/>
              <a:ln w="1905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 sz="700" dirty="0">
                  <a:solidFill>
                    <a:prstClr val="white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21" name="TextBox 120"/>
              <p:cNvSpPr txBox="1"/>
              <p:nvPr/>
            </p:nvSpPr>
            <p:spPr>
              <a:xfrm>
                <a:off x="9956254" y="2025828"/>
                <a:ext cx="699812" cy="2667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457200"/>
                <a:r>
                  <a:rPr lang="en-US" sz="700" b="1" dirty="0">
                    <a:solidFill>
                      <a:srgbClr val="0070C0"/>
                    </a:solidFill>
                    <a:ea typeface="Arial" charset="0"/>
                    <a:cs typeface="Arial" panose="020B0604020202020204" pitchFamily="34" charset="0"/>
                  </a:rPr>
                  <a:t>Dipole</a:t>
                </a:r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11758902" y="2552633"/>
                <a:ext cx="166001" cy="414015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 sz="700" dirty="0">
                  <a:solidFill>
                    <a:prstClr val="white"/>
                  </a:solidFill>
                  <a:cs typeface="Arial" panose="020B0604020202020204" pitchFamily="34" charset="0"/>
                </a:endParaRPr>
              </a:p>
            </p:txBody>
          </p:sp>
          <p:cxnSp>
            <p:nvCxnSpPr>
              <p:cNvPr id="123" name="Straight Arrow Connector 122"/>
              <p:cNvCxnSpPr/>
              <p:nvPr/>
            </p:nvCxnSpPr>
            <p:spPr>
              <a:xfrm>
                <a:off x="11442435" y="2759642"/>
                <a:ext cx="316467" cy="836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 flipH="1">
                <a:off x="10637187" y="2483659"/>
                <a:ext cx="0" cy="230443"/>
              </a:xfrm>
              <a:prstGeom prst="line">
                <a:avLst/>
              </a:prstGeom>
              <a:ln w="158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>
              <a:xfrm flipH="1">
                <a:off x="10750238" y="2483659"/>
                <a:ext cx="0" cy="230443"/>
              </a:xfrm>
              <a:prstGeom prst="line">
                <a:avLst/>
              </a:prstGeom>
              <a:ln w="158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/>
              <p:cNvCxnSpPr/>
              <p:nvPr/>
            </p:nvCxnSpPr>
            <p:spPr>
              <a:xfrm flipH="1">
                <a:off x="10863558" y="2483793"/>
                <a:ext cx="0" cy="230443"/>
              </a:xfrm>
              <a:prstGeom prst="line">
                <a:avLst/>
              </a:prstGeom>
              <a:ln w="158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7" name="Rectangle 126"/>
              <p:cNvSpPr/>
              <p:nvPr/>
            </p:nvSpPr>
            <p:spPr>
              <a:xfrm>
                <a:off x="10976609" y="2483657"/>
                <a:ext cx="90097" cy="22501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 sz="700" dirty="0">
                  <a:solidFill>
                    <a:prstClr val="white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128" name="Group 127"/>
              <p:cNvGrpSpPr/>
              <p:nvPr/>
            </p:nvGrpSpPr>
            <p:grpSpPr>
              <a:xfrm>
                <a:off x="10637187" y="2828760"/>
                <a:ext cx="429519" cy="230579"/>
                <a:chOff x="9797143" y="3370259"/>
                <a:chExt cx="545805" cy="239626"/>
              </a:xfrm>
            </p:grpSpPr>
            <p:cxnSp>
              <p:nvCxnSpPr>
                <p:cNvPr id="135" name="Straight Connector 134"/>
                <p:cNvCxnSpPr/>
                <p:nvPr/>
              </p:nvCxnSpPr>
              <p:spPr>
                <a:xfrm flipH="1">
                  <a:off x="9797143" y="3370260"/>
                  <a:ext cx="0" cy="239485"/>
                </a:xfrm>
                <a:prstGeom prst="line">
                  <a:avLst/>
                </a:prstGeom>
                <a:ln w="158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/>
                <p:cNvCxnSpPr/>
                <p:nvPr/>
              </p:nvCxnSpPr>
              <p:spPr>
                <a:xfrm flipH="1">
                  <a:off x="9940800" y="3370260"/>
                  <a:ext cx="0" cy="239485"/>
                </a:xfrm>
                <a:prstGeom prst="line">
                  <a:avLst/>
                </a:prstGeom>
                <a:ln w="158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Connector 136"/>
                <p:cNvCxnSpPr/>
                <p:nvPr/>
              </p:nvCxnSpPr>
              <p:spPr>
                <a:xfrm flipH="1">
                  <a:off x="10084800" y="3370400"/>
                  <a:ext cx="0" cy="239485"/>
                </a:xfrm>
                <a:prstGeom prst="line">
                  <a:avLst/>
                </a:prstGeom>
                <a:ln w="158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8" name="Rectangle 137"/>
                <p:cNvSpPr/>
                <p:nvPr/>
              </p:nvSpPr>
              <p:spPr>
                <a:xfrm>
                  <a:off x="10228458" y="3370259"/>
                  <a:ext cx="114490" cy="233841"/>
                </a:xfrm>
                <a:prstGeom prst="rect">
                  <a:avLst/>
                </a:prstGeom>
                <a:no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/>
                  <a:endParaRPr lang="en-US" sz="700" dirty="0">
                    <a:solidFill>
                      <a:prstClr val="white"/>
                    </a:solidFill>
                    <a:cs typeface="Arial" panose="020B0604020202020204" pitchFamily="34" charset="0"/>
                  </a:endParaRPr>
                </a:p>
              </p:txBody>
            </p:sp>
          </p:grpSp>
          <p:cxnSp>
            <p:nvCxnSpPr>
              <p:cNvPr id="129" name="Straight Arrow Connector 128"/>
              <p:cNvCxnSpPr>
                <a:endCxn id="127" idx="1"/>
              </p:cNvCxnSpPr>
              <p:nvPr/>
            </p:nvCxnSpPr>
            <p:spPr>
              <a:xfrm flipV="1">
                <a:off x="10264703" y="2596165"/>
                <a:ext cx="711906" cy="16056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Arrow Connector 129"/>
              <p:cNvCxnSpPr>
                <a:endCxn id="138" idx="1"/>
              </p:cNvCxnSpPr>
              <p:nvPr/>
            </p:nvCxnSpPr>
            <p:spPr>
              <a:xfrm>
                <a:off x="10252310" y="2763297"/>
                <a:ext cx="724299" cy="177969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1" name="TextBox 130"/>
              <p:cNvSpPr txBox="1"/>
              <p:nvPr/>
            </p:nvSpPr>
            <p:spPr>
              <a:xfrm>
                <a:off x="10413883" y="2463755"/>
                <a:ext cx="359501" cy="266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/>
                <a:r>
                  <a:rPr lang="en-US" sz="700" b="1" dirty="0">
                    <a:solidFill>
                      <a:prstClr val="black"/>
                    </a:solidFill>
                    <a:ea typeface="Arial" charset="0"/>
                    <a:cs typeface="Arial" panose="020B0604020202020204" pitchFamily="34" charset="0"/>
                  </a:rPr>
                  <a:t>e</a:t>
                </a:r>
                <a:r>
                  <a:rPr lang="en-US" sz="700" b="1" baseline="30000" dirty="0">
                    <a:solidFill>
                      <a:prstClr val="black"/>
                    </a:solidFill>
                    <a:ea typeface="Arial" charset="0"/>
                    <a:cs typeface="Arial" panose="020B0604020202020204" pitchFamily="34" charset="0"/>
                  </a:rPr>
                  <a:t>+</a:t>
                </a:r>
              </a:p>
            </p:txBody>
          </p:sp>
          <p:sp>
            <p:nvSpPr>
              <p:cNvPr id="132" name="TextBox 131"/>
              <p:cNvSpPr txBox="1"/>
              <p:nvPr/>
            </p:nvSpPr>
            <p:spPr>
              <a:xfrm>
                <a:off x="10397211" y="2808899"/>
                <a:ext cx="359501" cy="266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/>
                <a:r>
                  <a:rPr lang="en-US" sz="700" b="1" dirty="0">
                    <a:solidFill>
                      <a:prstClr val="black"/>
                    </a:solidFill>
                    <a:ea typeface="Arial" charset="0"/>
                    <a:cs typeface="Arial" panose="020B0604020202020204" pitchFamily="34" charset="0"/>
                  </a:rPr>
                  <a:t>e</a:t>
                </a:r>
                <a:r>
                  <a:rPr lang="en-US" sz="700" b="1" baseline="30000" dirty="0">
                    <a:solidFill>
                      <a:prstClr val="black"/>
                    </a:solidFill>
                    <a:ea typeface="Arial" charset="0"/>
                    <a:cs typeface="Arial" panose="020B0604020202020204" pitchFamily="34" charset="0"/>
                  </a:rPr>
                  <a:t>−</a:t>
                </a: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11302317" y="2483657"/>
                <a:ext cx="312480" cy="266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457200"/>
                <a:r>
                  <a:rPr lang="el-GR" sz="700" b="1" dirty="0">
                    <a:solidFill>
                      <a:prstClr val="black"/>
                    </a:solidFill>
                    <a:ea typeface="Arial" charset="0"/>
                    <a:cs typeface="Arial" panose="020B0604020202020204" pitchFamily="34" charset="0"/>
                  </a:rPr>
                  <a:t>γ</a:t>
                </a:r>
                <a:endParaRPr lang="en-US" sz="700" b="1" dirty="0">
                  <a:solidFill>
                    <a:prstClr val="black"/>
                  </a:solidFill>
                  <a:ea typeface="Arial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4" name="TextBox 133"/>
              <p:cNvSpPr txBox="1"/>
              <p:nvPr/>
            </p:nvSpPr>
            <p:spPr>
              <a:xfrm>
                <a:off x="10847295" y="2218392"/>
                <a:ext cx="561113" cy="2667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457200"/>
                <a:r>
                  <a:rPr lang="en-US" sz="700" b="1" dirty="0">
                    <a:solidFill>
                      <a:srgbClr val="FF0000"/>
                    </a:solidFill>
                    <a:ea typeface="Arial" charset="0"/>
                    <a:cs typeface="Arial" panose="020B0604020202020204" pitchFamily="34" charset="0"/>
                  </a:rPr>
                  <a:t>CAL</a:t>
                </a:r>
              </a:p>
            </p:txBody>
          </p:sp>
        </p:grpSp>
      </p:grpSp>
      <p:grpSp>
        <p:nvGrpSpPr>
          <p:cNvPr id="141" name="Group 140"/>
          <p:cNvGrpSpPr/>
          <p:nvPr/>
        </p:nvGrpSpPr>
        <p:grpSpPr>
          <a:xfrm>
            <a:off x="2945097" y="1050654"/>
            <a:ext cx="1392584" cy="474816"/>
            <a:chOff x="5911756" y="2753498"/>
            <a:chExt cx="2942665" cy="818914"/>
          </a:xfrm>
        </p:grpSpPr>
        <p:grpSp>
          <p:nvGrpSpPr>
            <p:cNvPr id="142" name="Group 141"/>
            <p:cNvGrpSpPr/>
            <p:nvPr/>
          </p:nvGrpSpPr>
          <p:grpSpPr>
            <a:xfrm>
              <a:off x="5911756" y="2753498"/>
              <a:ext cx="2650984" cy="381997"/>
              <a:chOff x="5911756" y="2753498"/>
              <a:chExt cx="2650984" cy="381997"/>
            </a:xfrm>
          </p:grpSpPr>
          <p:cxnSp>
            <p:nvCxnSpPr>
              <p:cNvPr id="144" name="Straight Arrow Connector 143"/>
              <p:cNvCxnSpPr/>
              <p:nvPr/>
            </p:nvCxnSpPr>
            <p:spPr>
              <a:xfrm>
                <a:off x="5911756" y="2753498"/>
                <a:ext cx="2438406" cy="239233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5" name="Can 144">
                <a:extLst>
                  <a:ext uri="{FF2B5EF4-FFF2-40B4-BE49-F238E27FC236}">
                    <a16:creationId xmlns:a16="http://schemas.microsoft.com/office/drawing/2014/main" xmlns="" id="{CF252DE6-311F-2E40-8EF1-639A8693A93B}"/>
                  </a:ext>
                </a:extLst>
              </p:cNvPr>
              <p:cNvSpPr/>
              <p:nvPr/>
            </p:nvSpPr>
            <p:spPr>
              <a:xfrm rot="16499120">
                <a:off x="8324859" y="2897613"/>
                <a:ext cx="256762" cy="219001"/>
              </a:xfrm>
              <a:prstGeom prst="can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GB" sz="1200" dirty="0">
                  <a:solidFill>
                    <a:prstClr val="black"/>
                  </a:solidFill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3" name="TextBox 142"/>
            <p:cNvSpPr txBox="1"/>
            <p:nvPr/>
          </p:nvSpPr>
          <p:spPr>
            <a:xfrm>
              <a:off x="7750574" y="3147755"/>
              <a:ext cx="1103847" cy="424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/>
              <a:r>
                <a:rPr lang="en-US" sz="1000" b="1" dirty="0">
                  <a:solidFill>
                    <a:prstClr val="black"/>
                  </a:solidFill>
                  <a:ea typeface="Arial" charset="0"/>
                  <a:cs typeface="Arial" panose="020B0604020202020204" pitchFamily="34" charset="0"/>
                </a:rPr>
                <a:t>Dump</a:t>
              </a:r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5943561" y="5249045"/>
            <a:ext cx="1681660" cy="474816"/>
            <a:chOff x="5911756" y="2753498"/>
            <a:chExt cx="2942665" cy="818914"/>
          </a:xfrm>
        </p:grpSpPr>
        <p:grpSp>
          <p:nvGrpSpPr>
            <p:cNvPr id="147" name="Group 146"/>
            <p:cNvGrpSpPr/>
            <p:nvPr/>
          </p:nvGrpSpPr>
          <p:grpSpPr>
            <a:xfrm>
              <a:off x="5911756" y="2753498"/>
              <a:ext cx="2650984" cy="381997"/>
              <a:chOff x="5911756" y="2753498"/>
              <a:chExt cx="2650984" cy="381997"/>
            </a:xfrm>
          </p:grpSpPr>
          <p:cxnSp>
            <p:nvCxnSpPr>
              <p:cNvPr id="149" name="Straight Arrow Connector 148"/>
              <p:cNvCxnSpPr/>
              <p:nvPr/>
            </p:nvCxnSpPr>
            <p:spPr>
              <a:xfrm>
                <a:off x="5911756" y="2753498"/>
                <a:ext cx="2438406" cy="239233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0" name="Can 149">
                <a:extLst>
                  <a:ext uri="{FF2B5EF4-FFF2-40B4-BE49-F238E27FC236}">
                    <a16:creationId xmlns:a16="http://schemas.microsoft.com/office/drawing/2014/main" xmlns="" id="{CF252DE6-311F-2E40-8EF1-639A8693A93B}"/>
                  </a:ext>
                </a:extLst>
              </p:cNvPr>
              <p:cNvSpPr/>
              <p:nvPr/>
            </p:nvSpPr>
            <p:spPr>
              <a:xfrm rot="16499120">
                <a:off x="8324859" y="2897613"/>
                <a:ext cx="256762" cy="219001"/>
              </a:xfrm>
              <a:prstGeom prst="can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GB" sz="1200" dirty="0">
                  <a:solidFill>
                    <a:prstClr val="black"/>
                  </a:solidFill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8" name="TextBox 147"/>
            <p:cNvSpPr txBox="1"/>
            <p:nvPr/>
          </p:nvSpPr>
          <p:spPr>
            <a:xfrm>
              <a:off x="7750574" y="3147755"/>
              <a:ext cx="1103847" cy="424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/>
              <a:r>
                <a:rPr lang="en-US" sz="1000" b="1" dirty="0">
                  <a:solidFill>
                    <a:prstClr val="black"/>
                  </a:solidFill>
                  <a:ea typeface="Arial" charset="0"/>
                  <a:cs typeface="Arial" panose="020B0604020202020204" pitchFamily="34" charset="0"/>
                </a:rPr>
                <a:t>Dump</a:t>
              </a:r>
            </a:p>
          </p:txBody>
        </p:sp>
      </p:grpSp>
      <p:cxnSp>
        <p:nvCxnSpPr>
          <p:cNvPr id="152" name="Straight Arrow Connector 151"/>
          <p:cNvCxnSpPr/>
          <p:nvPr/>
        </p:nvCxnSpPr>
        <p:spPr>
          <a:xfrm>
            <a:off x="323528" y="2276872"/>
            <a:ext cx="2084838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/>
          <p:nvPr/>
        </p:nvCxnSpPr>
        <p:spPr>
          <a:xfrm>
            <a:off x="2475402" y="2276872"/>
            <a:ext cx="2084838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/>
          <p:cNvSpPr txBox="1"/>
          <p:nvPr/>
        </p:nvSpPr>
        <p:spPr>
          <a:xfrm>
            <a:off x="1043608" y="2492896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9 m</a:t>
            </a:r>
            <a:endParaRPr lang="de-DE" dirty="0"/>
          </a:p>
        </p:txBody>
      </p:sp>
      <p:sp>
        <p:nvSpPr>
          <p:cNvPr id="155" name="TextBox 154"/>
          <p:cNvSpPr txBox="1"/>
          <p:nvPr/>
        </p:nvSpPr>
        <p:spPr>
          <a:xfrm>
            <a:off x="3130956" y="2492896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11 </a:t>
            </a:r>
            <a:r>
              <a:rPr lang="de-DE" dirty="0" smtClean="0"/>
              <a:t>m</a:t>
            </a:r>
            <a:endParaRPr lang="de-DE" dirty="0"/>
          </a:p>
        </p:txBody>
      </p:sp>
      <p:sp>
        <p:nvSpPr>
          <p:cNvPr id="156" name="TextBox 155"/>
          <p:cNvSpPr txBox="1"/>
          <p:nvPr/>
        </p:nvSpPr>
        <p:spPr>
          <a:xfrm>
            <a:off x="4626757" y="6346858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3 m</a:t>
            </a:r>
            <a:endParaRPr lang="de-DE" dirty="0"/>
          </a:p>
        </p:txBody>
      </p:sp>
      <p:cxnSp>
        <p:nvCxnSpPr>
          <p:cNvPr id="157" name="Straight Arrow Connector 156"/>
          <p:cNvCxnSpPr/>
          <p:nvPr/>
        </p:nvCxnSpPr>
        <p:spPr>
          <a:xfrm>
            <a:off x="4529330" y="2276872"/>
            <a:ext cx="85238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Arrow Connector 158"/>
          <p:cNvCxnSpPr/>
          <p:nvPr/>
        </p:nvCxnSpPr>
        <p:spPr>
          <a:xfrm>
            <a:off x="5381717" y="2276872"/>
            <a:ext cx="1690740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xtBox 160"/>
          <p:cNvSpPr txBox="1"/>
          <p:nvPr/>
        </p:nvSpPr>
        <p:spPr>
          <a:xfrm>
            <a:off x="6013395" y="2509024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7</a:t>
            </a:r>
            <a:r>
              <a:rPr lang="de-DE" dirty="0" smtClean="0"/>
              <a:t> </a:t>
            </a:r>
            <a:r>
              <a:rPr lang="de-DE" dirty="0" smtClean="0"/>
              <a:t>m</a:t>
            </a:r>
            <a:endParaRPr lang="de-DE" dirty="0"/>
          </a:p>
        </p:txBody>
      </p:sp>
      <p:cxnSp>
        <p:nvCxnSpPr>
          <p:cNvPr id="162" name="Straight Arrow Connector 161"/>
          <p:cNvCxnSpPr/>
          <p:nvPr/>
        </p:nvCxnSpPr>
        <p:spPr>
          <a:xfrm>
            <a:off x="7092199" y="2276872"/>
            <a:ext cx="1953610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Arrow Connector 163"/>
          <p:cNvCxnSpPr/>
          <p:nvPr/>
        </p:nvCxnSpPr>
        <p:spPr>
          <a:xfrm>
            <a:off x="390564" y="6121600"/>
            <a:ext cx="4524793" cy="10096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TextBox 165"/>
          <p:cNvSpPr txBox="1"/>
          <p:nvPr/>
        </p:nvSpPr>
        <p:spPr>
          <a:xfrm>
            <a:off x="1671635" y="6131696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21 m</a:t>
            </a:r>
            <a:endParaRPr lang="de-DE" dirty="0"/>
          </a:p>
        </p:txBody>
      </p:sp>
      <p:cxnSp>
        <p:nvCxnSpPr>
          <p:cNvPr id="169" name="Straight Arrow Connector 168"/>
          <p:cNvCxnSpPr/>
          <p:nvPr/>
        </p:nvCxnSpPr>
        <p:spPr>
          <a:xfrm>
            <a:off x="4466302" y="6304992"/>
            <a:ext cx="852387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/>
          <p:nvPr/>
        </p:nvCxnSpPr>
        <p:spPr>
          <a:xfrm>
            <a:off x="5332886" y="6289916"/>
            <a:ext cx="2084838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TextBox 170"/>
          <p:cNvSpPr txBox="1"/>
          <p:nvPr/>
        </p:nvSpPr>
        <p:spPr>
          <a:xfrm>
            <a:off x="5988440" y="6505940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11 </a:t>
            </a:r>
            <a:r>
              <a:rPr lang="de-DE" dirty="0" smtClean="0"/>
              <a:t>m</a:t>
            </a:r>
            <a:endParaRPr lang="de-DE" dirty="0"/>
          </a:p>
        </p:txBody>
      </p:sp>
      <p:sp>
        <p:nvSpPr>
          <p:cNvPr id="173" name="TextBox 172"/>
          <p:cNvSpPr txBox="1"/>
          <p:nvPr/>
        </p:nvSpPr>
        <p:spPr>
          <a:xfrm>
            <a:off x="4707564" y="2459748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3 m</a:t>
            </a:r>
            <a:endParaRPr lang="de-DE" dirty="0"/>
          </a:p>
        </p:txBody>
      </p:sp>
      <p:sp>
        <p:nvSpPr>
          <p:cNvPr id="174" name="TextBox 173"/>
          <p:cNvSpPr txBox="1"/>
          <p:nvPr/>
        </p:nvSpPr>
        <p:spPr>
          <a:xfrm>
            <a:off x="2650442" y="3429000"/>
            <a:ext cx="2339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err="1" smtClean="0"/>
              <a:t>Preliminary</a:t>
            </a:r>
            <a:r>
              <a:rPr lang="de-DE" b="1" dirty="0" smtClean="0"/>
              <a:t> </a:t>
            </a:r>
            <a:r>
              <a:rPr lang="de-DE" b="1" dirty="0" err="1" smtClean="0"/>
              <a:t>estimates</a:t>
            </a:r>
            <a:r>
              <a:rPr lang="de-DE" b="1" dirty="0" smtClean="0"/>
              <a:t>!</a:t>
            </a:r>
            <a:endParaRPr lang="de-DE" b="1" dirty="0"/>
          </a:p>
        </p:txBody>
      </p:sp>
      <p:sp>
        <p:nvSpPr>
          <p:cNvPr id="175" name="Rectangle 174"/>
          <p:cNvSpPr/>
          <p:nvPr/>
        </p:nvSpPr>
        <p:spPr>
          <a:xfrm>
            <a:off x="3589365" y="1333349"/>
            <a:ext cx="174205" cy="281603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700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176" name="Rectangle 175"/>
          <p:cNvSpPr/>
          <p:nvPr/>
        </p:nvSpPr>
        <p:spPr>
          <a:xfrm>
            <a:off x="4392239" y="293894"/>
            <a:ext cx="78048" cy="6844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7" name="Rectangle 176"/>
          <p:cNvSpPr/>
          <p:nvPr/>
        </p:nvSpPr>
        <p:spPr>
          <a:xfrm>
            <a:off x="4392239" y="1119044"/>
            <a:ext cx="78048" cy="6844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7254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9025" y="0"/>
            <a:ext cx="5514975" cy="530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8" y="1628800"/>
            <a:ext cx="5709381" cy="4413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393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13437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3 </a:t>
            </a:r>
            <a:r>
              <a:rPr lang="de-DE" dirty="0" err="1" smtClean="0"/>
              <a:t>Dipoles</a:t>
            </a:r>
            <a:r>
              <a:rPr lang="de-DE" dirty="0" smtClean="0"/>
              <a:t>:</a:t>
            </a:r>
          </a:p>
          <a:p>
            <a:endParaRPr lang="de-DE" dirty="0"/>
          </a:p>
          <a:p>
            <a:r>
              <a:rPr lang="de-DE" dirty="0" err="1" smtClean="0"/>
              <a:t>Bdl</a:t>
            </a:r>
            <a:r>
              <a:rPr lang="de-DE" dirty="0" smtClean="0"/>
              <a:t>: </a:t>
            </a:r>
            <a:r>
              <a:rPr lang="de-DE" dirty="0" smtClean="0"/>
              <a:t>1.68 </a:t>
            </a:r>
            <a:r>
              <a:rPr lang="de-DE" dirty="0" smtClean="0"/>
              <a:t>Tm</a:t>
            </a:r>
          </a:p>
        </p:txBody>
      </p:sp>
      <p:sp>
        <p:nvSpPr>
          <p:cNvPr id="3" name="Rectangle 2"/>
          <p:cNvSpPr/>
          <p:nvPr/>
        </p:nvSpPr>
        <p:spPr>
          <a:xfrm>
            <a:off x="971600" y="2492896"/>
            <a:ext cx="180000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95536" y="2888940"/>
            <a:ext cx="66967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187624" y="2492896"/>
            <a:ext cx="180000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8" name="Straight Arrow Connector 7"/>
          <p:cNvCxnSpPr>
            <a:stCxn id="6" idx="1"/>
          </p:cNvCxnSpPr>
          <p:nvPr/>
        </p:nvCxnSpPr>
        <p:spPr>
          <a:xfrm>
            <a:off x="1187624" y="2888940"/>
            <a:ext cx="3744000" cy="7200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owchart: Direct Access Storage 8"/>
          <p:cNvSpPr/>
          <p:nvPr/>
        </p:nvSpPr>
        <p:spPr>
          <a:xfrm>
            <a:off x="4935438" y="2912283"/>
            <a:ext cx="252028" cy="205235"/>
          </a:xfrm>
          <a:prstGeom prst="flowChartMagneticDrum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187624" y="2890626"/>
            <a:ext cx="2160000" cy="70314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191734" y="2890626"/>
            <a:ext cx="2155890" cy="259335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ight Brace 15"/>
          <p:cNvSpPr/>
          <p:nvPr/>
        </p:nvSpPr>
        <p:spPr>
          <a:xfrm rot="16200000">
            <a:off x="947184" y="1990414"/>
            <a:ext cx="180000" cy="60889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Right Brace 16"/>
          <p:cNvSpPr/>
          <p:nvPr/>
        </p:nvSpPr>
        <p:spPr>
          <a:xfrm rot="5400000">
            <a:off x="2047692" y="2523700"/>
            <a:ext cx="180002" cy="214903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ight Brace 17"/>
          <p:cNvSpPr/>
          <p:nvPr/>
        </p:nvSpPr>
        <p:spPr>
          <a:xfrm rot="5400000">
            <a:off x="3052549" y="1960713"/>
            <a:ext cx="180002" cy="390985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TextBox 18"/>
          <p:cNvSpPr txBox="1"/>
          <p:nvPr/>
        </p:nvSpPr>
        <p:spPr>
          <a:xfrm>
            <a:off x="680356" y="1772816"/>
            <a:ext cx="713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1.5 m</a:t>
            </a:r>
            <a:endParaRPr lang="de-DE" dirty="0"/>
          </a:p>
        </p:txBody>
      </p:sp>
      <p:sp>
        <p:nvSpPr>
          <p:cNvPr id="20" name="Rectangle 19"/>
          <p:cNvSpPr/>
          <p:nvPr/>
        </p:nvSpPr>
        <p:spPr>
          <a:xfrm>
            <a:off x="758726" y="2494582"/>
            <a:ext cx="180000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Box 3"/>
          <p:cNvSpPr txBox="1"/>
          <p:nvPr/>
        </p:nvSpPr>
        <p:spPr>
          <a:xfrm>
            <a:off x="2814575" y="4036320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10 m</a:t>
            </a:r>
            <a:endParaRPr lang="de-DE" dirty="0"/>
          </a:p>
        </p:txBody>
      </p:sp>
      <p:sp>
        <p:nvSpPr>
          <p:cNvPr id="7" name="TextBox 6"/>
          <p:cNvSpPr txBox="1"/>
          <p:nvPr/>
        </p:nvSpPr>
        <p:spPr>
          <a:xfrm>
            <a:off x="1811310" y="3216926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4 m</a:t>
            </a:r>
            <a:endParaRPr lang="de-DE" dirty="0"/>
          </a:p>
        </p:txBody>
      </p:sp>
      <p:sp>
        <p:nvSpPr>
          <p:cNvPr id="11" name="TextBox 10"/>
          <p:cNvSpPr txBox="1"/>
          <p:nvPr/>
        </p:nvSpPr>
        <p:spPr>
          <a:xfrm>
            <a:off x="938726" y="5229200"/>
            <a:ext cx="345274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Deflection</a:t>
            </a:r>
            <a:r>
              <a:rPr lang="de-DE" dirty="0" smtClean="0"/>
              <a:t> (6 </a:t>
            </a:r>
            <a:r>
              <a:rPr lang="de-DE" dirty="0" err="1" smtClean="0"/>
              <a:t>GeV</a:t>
            </a:r>
            <a:r>
              <a:rPr lang="de-DE" dirty="0" smtClean="0"/>
              <a:t>) @ 4 m: 0.34 m</a:t>
            </a:r>
          </a:p>
          <a:p>
            <a:r>
              <a:rPr lang="de-DE" dirty="0" err="1"/>
              <a:t>Deflection</a:t>
            </a:r>
            <a:r>
              <a:rPr lang="de-DE" dirty="0"/>
              <a:t> </a:t>
            </a:r>
            <a:r>
              <a:rPr lang="de-DE" dirty="0" smtClean="0"/>
              <a:t>(16 </a:t>
            </a:r>
            <a:r>
              <a:rPr lang="de-DE" dirty="0" err="1"/>
              <a:t>GeV</a:t>
            </a:r>
            <a:r>
              <a:rPr lang="de-DE" dirty="0"/>
              <a:t>) @ 4 m: </a:t>
            </a:r>
            <a:r>
              <a:rPr lang="de-DE" dirty="0" smtClean="0"/>
              <a:t>0.13 m</a:t>
            </a:r>
          </a:p>
          <a:p>
            <a:r>
              <a:rPr lang="de-DE" dirty="0" smtClean="0"/>
              <a:t>Resolution Limit 2 </a:t>
            </a:r>
            <a:r>
              <a:rPr lang="de-DE" dirty="0" err="1" smtClean="0"/>
              <a:t>GeV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8516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</Words>
  <Application>Microsoft Office PowerPoint</Application>
  <PresentationFormat>On-screen Show (4:3)</PresentationFormat>
  <Paragraphs>65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Burkart, Florian</dc:creator>
  <cp:lastModifiedBy>Burkart, Florian</cp:lastModifiedBy>
  <cp:revision>12</cp:revision>
  <cp:lastPrinted>2018-09-17T07:06:15Z</cp:lastPrinted>
  <dcterms:created xsi:type="dcterms:W3CDTF">2018-09-17T06:31:06Z</dcterms:created>
  <dcterms:modified xsi:type="dcterms:W3CDTF">2018-09-24T07:23:46Z</dcterms:modified>
</cp:coreProperties>
</file>