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7" r:id="rId3"/>
    <p:sldId id="379" r:id="rId4"/>
    <p:sldId id="366" r:id="rId5"/>
    <p:sldId id="359" r:id="rId6"/>
    <p:sldId id="370" r:id="rId7"/>
    <p:sldId id="371" r:id="rId8"/>
    <p:sldId id="360" r:id="rId9"/>
    <p:sldId id="367" r:id="rId10"/>
    <p:sldId id="372" r:id="rId11"/>
    <p:sldId id="368" r:id="rId12"/>
    <p:sldId id="374" r:id="rId13"/>
    <p:sldId id="369" r:id="rId14"/>
    <p:sldId id="376" r:id="rId15"/>
    <p:sldId id="385" r:id="rId16"/>
    <p:sldId id="382" r:id="rId17"/>
    <p:sldId id="386" r:id="rId18"/>
    <p:sldId id="363" r:id="rId19"/>
    <p:sldId id="384" r:id="rId20"/>
    <p:sldId id="330" r:id="rId21"/>
    <p:sldId id="387" r:id="rId22"/>
    <p:sldId id="331" r:id="rId23"/>
    <p:sldId id="352" r:id="rId24"/>
    <p:sldId id="293" r:id="rId25"/>
    <p:sldId id="332" r:id="rId26"/>
    <p:sldId id="346" r:id="rId27"/>
    <p:sldId id="349" r:id="rId28"/>
    <p:sldId id="347" r:id="rId29"/>
    <p:sldId id="339" r:id="rId30"/>
    <p:sldId id="348" r:id="rId31"/>
  </p:sldIdLst>
  <p:sldSz cx="9144000" cy="6858000" type="screen4x3"/>
  <p:notesSz cx="6781800" cy="9880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7"/>
    <a:srgbClr val="8AE183"/>
    <a:srgbClr val="EFFE62"/>
    <a:srgbClr val="FFFF99"/>
    <a:srgbClr val="FFFFCC"/>
    <a:srgbClr val="009E00"/>
    <a:srgbClr val="71D24E"/>
    <a:srgbClr val="318F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491" autoAdjust="0"/>
  </p:normalViewPr>
  <p:slideViewPr>
    <p:cSldViewPr>
      <p:cViewPr varScale="1">
        <p:scale>
          <a:sx n="74" d="100"/>
          <a:sy n="74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Hirsch\Eigene%20Dateien\CSC_Stop_Presele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Hirsch\Eigene%20Dateien\CSC_Stop_Presele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Muon channel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explosion val="29"/>
          </c:dPt>
          <c:dPt>
            <c:idx val="1"/>
            <c:explosion val="29"/>
          </c:dPt>
          <c:dPt>
            <c:idx val="2"/>
            <c:explosion val="30"/>
          </c:dPt>
          <c:dPt>
            <c:idx val="3"/>
            <c:explosion val="1"/>
          </c:dPt>
          <c:dLbls>
            <c:showPercent val="1"/>
            <c:showLeaderLines val="1"/>
          </c:dLbls>
          <c:cat>
            <c:strRef>
              <c:f>Tabelle1!$A$2:$A$7</c:f>
              <c:strCache>
                <c:ptCount val="6"/>
                <c:pt idx="0">
                  <c:v>s-channel</c:v>
                </c:pt>
                <c:pt idx="1">
                  <c:v>t-channel</c:v>
                </c:pt>
                <c:pt idx="2">
                  <c:v>Wt</c:v>
                </c:pt>
                <c:pt idx="3">
                  <c:v>tt</c:v>
                </c:pt>
                <c:pt idx="4">
                  <c:v>W+jets</c:v>
                </c:pt>
                <c:pt idx="5">
                  <c:v>Diboson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174</c:v>
                </c:pt>
                <c:pt idx="1">
                  <c:v>3312</c:v>
                </c:pt>
                <c:pt idx="2">
                  <c:v>1407</c:v>
                </c:pt>
                <c:pt idx="3">
                  <c:v>18073</c:v>
                </c:pt>
                <c:pt idx="4">
                  <c:v>7951</c:v>
                </c:pt>
                <c:pt idx="5">
                  <c:v>128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electron</c:v>
                </c:pt>
              </c:strCache>
            </c:strRef>
          </c:tx>
          <c:dPt>
            <c:idx val="0"/>
            <c:explosion val="30"/>
          </c:dPt>
          <c:dPt>
            <c:idx val="1"/>
            <c:explosion val="32"/>
          </c:dPt>
          <c:dPt>
            <c:idx val="2"/>
            <c:explosion val="37"/>
          </c:dPt>
          <c:dLbls>
            <c:showPercent val="1"/>
            <c:showLeaderLines val="1"/>
          </c:dLbls>
          <c:cat>
            <c:strRef>
              <c:f>Tabelle1!$A$2:$A$7</c:f>
              <c:strCache>
                <c:ptCount val="6"/>
                <c:pt idx="0">
                  <c:v>s-channel</c:v>
                </c:pt>
                <c:pt idx="1">
                  <c:v>t-channel</c:v>
                </c:pt>
                <c:pt idx="2">
                  <c:v>Wt</c:v>
                </c:pt>
                <c:pt idx="3">
                  <c:v>tt</c:v>
                </c:pt>
                <c:pt idx="4">
                  <c:v>W+jets</c:v>
                </c:pt>
                <c:pt idx="5">
                  <c:v>Diboson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142</c:v>
                </c:pt>
                <c:pt idx="1">
                  <c:v>2879</c:v>
                </c:pt>
                <c:pt idx="2">
                  <c:v>1168</c:v>
                </c:pt>
                <c:pt idx="3">
                  <c:v>15867</c:v>
                </c:pt>
                <c:pt idx="4">
                  <c:v>5873</c:v>
                </c:pt>
                <c:pt idx="5">
                  <c:v>104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49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388F0-E066-4780-8B8D-A7C633F968AC}" type="datetimeFigureOut">
              <a:rPr lang="de-DE" smtClean="0"/>
              <a:pPr/>
              <a:t>14.09.2009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180" y="4693285"/>
            <a:ext cx="5425440" cy="444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3878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451" y="9384855"/>
            <a:ext cx="293878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B185D-ECD5-466F-B2D4-9B60048208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3200">
                <a:latin typeface="Century Schoolbook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0" y="6492899"/>
            <a:ext cx="8786842" cy="365125"/>
          </a:xfrm>
        </p:spPr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0010" y="6500834"/>
            <a:ext cx="22574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92899"/>
            <a:ext cx="8715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29596" y="6492875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8893B6A-204B-4D52-9C5B-19C7261135C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wu_logo.png"/>
          <p:cNvPicPr>
            <a:picLocks noChangeAspect="1"/>
          </p:cNvPicPr>
          <p:nvPr userDrawn="1"/>
        </p:nvPicPr>
        <p:blipFill>
          <a:blip r:embed="rId13" cstate="print"/>
          <a:srcRect r="70674"/>
          <a:stretch>
            <a:fillRect/>
          </a:stretch>
        </p:blipFill>
        <p:spPr>
          <a:xfrm>
            <a:off x="5714900" y="6572248"/>
            <a:ext cx="285860" cy="285752"/>
          </a:xfrm>
          <a:prstGeom prst="rect">
            <a:avLst/>
          </a:prstGeom>
        </p:spPr>
      </p:pic>
      <p:pic>
        <p:nvPicPr>
          <p:cNvPr id="1026" name="Picture 2" descr="C:\Dokumente und Einstellungen\Hirsch\Eigene Dateien\Uni\Logos\PhysicsAtTerascaleLogo_Farbig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9652" y="6500810"/>
            <a:ext cx="357190" cy="35719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245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929586" cy="1000132"/>
          </a:xfrm>
        </p:spPr>
        <p:txBody>
          <a:bodyPr/>
          <a:lstStyle/>
          <a:p>
            <a:r>
              <a:rPr lang="en-US" sz="2800" dirty="0" smtClean="0"/>
              <a:t>Prospects of the measurement of single top quark production with ATLAS</a:t>
            </a:r>
            <a:endParaRPr lang="en-US" sz="800" dirty="0"/>
          </a:p>
        </p:txBody>
      </p:sp>
      <p:pic>
        <p:nvPicPr>
          <p:cNvPr id="12" name="Grafik 11" descr="event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643050"/>
            <a:ext cx="3413124" cy="335756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-500098" y="6005259"/>
            <a:ext cx="4857784" cy="365125"/>
          </a:xfrm>
        </p:spPr>
        <p:txBody>
          <a:bodyPr/>
          <a:lstStyle/>
          <a:p>
            <a:r>
              <a:rPr lang="de-DE" dirty="0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42844" y="4357694"/>
            <a:ext cx="5286412" cy="2600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Century Schoolbook" pitchFamily="18" charset="0"/>
              </a:rPr>
              <a:t>Dominic Hirschbühl</a:t>
            </a:r>
          </a:p>
          <a:p>
            <a:pPr algn="ctr"/>
            <a:r>
              <a:rPr lang="de-DE" sz="2400" dirty="0" smtClean="0">
                <a:latin typeface="Century Schoolbook" pitchFamily="18" charset="0"/>
              </a:rPr>
              <a:t/>
            </a:r>
            <a:br>
              <a:rPr lang="de-DE" sz="2400" dirty="0" smtClean="0">
                <a:latin typeface="Century Schoolbook" pitchFamily="18" charset="0"/>
              </a:rPr>
            </a:br>
            <a:endParaRPr lang="de-DE" sz="2400" dirty="0" smtClean="0">
              <a:latin typeface="Century Schoolbook" pitchFamily="18" charset="0"/>
            </a:endParaRPr>
          </a:p>
          <a:p>
            <a:pPr algn="ctr"/>
            <a:r>
              <a:rPr lang="en-US" sz="2000" dirty="0" smtClean="0">
                <a:latin typeface="Century Schoolbook" pitchFamily="18" charset="0"/>
              </a:rPr>
              <a:t>for the ATLAS Single Top Group</a:t>
            </a:r>
          </a:p>
          <a:p>
            <a:pPr algn="ctr"/>
            <a:endParaRPr lang="en-US" sz="1100" dirty="0" smtClean="0">
              <a:latin typeface="Century Schoolbook" pitchFamily="18" charset="0"/>
            </a:endParaRPr>
          </a:p>
          <a:p>
            <a:pPr algn="ctr"/>
            <a:r>
              <a:rPr lang="en-US" sz="2000" dirty="0" smtClean="0">
                <a:latin typeface="Century Schoolbook" pitchFamily="18" charset="0"/>
              </a:rPr>
              <a:t> Single Top Workshop</a:t>
            </a:r>
          </a:p>
          <a:p>
            <a:pPr algn="ctr"/>
            <a:r>
              <a:rPr lang="en-US" sz="2000" dirty="0" smtClean="0">
                <a:latin typeface="Century Schoolbook" pitchFamily="18" charset="0"/>
              </a:rPr>
              <a:t>DESY / Hamburg</a:t>
            </a:r>
          </a:p>
          <a:p>
            <a:pPr algn="ctr"/>
            <a:r>
              <a:rPr lang="en-US" sz="2000" dirty="0" smtClean="0">
                <a:latin typeface="Century Schoolbook" pitchFamily="18" charset="0"/>
              </a:rPr>
              <a:t>14.09.2009</a:t>
            </a:r>
          </a:p>
        </p:txBody>
      </p:sp>
      <p:pic>
        <p:nvPicPr>
          <p:cNvPr id="11" name="Grafik 10" descr="wu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857760"/>
            <a:ext cx="1842056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PhysicsAtTerascaleLogo_Farb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4786322"/>
            <a:ext cx="64294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t-channel BDT analysis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554" r="2046"/>
          <a:stretch>
            <a:fillRect/>
          </a:stretch>
        </p:blipFill>
        <p:spPr bwMode="auto">
          <a:xfrm>
            <a:off x="714348" y="642918"/>
            <a:ext cx="204245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3714744" y="642918"/>
            <a:ext cx="4857784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Large number of input variables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Cuts produces branches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Terminal leaf calculate: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>	 purity = N</a:t>
            </a:r>
            <a:r>
              <a:rPr lang="en-US" sz="2000" baseline="-25000" dirty="0" smtClean="0">
                <a:latin typeface="Century Schoolbook" pitchFamily="18" charset="0"/>
              </a:rPr>
              <a:t>S</a:t>
            </a:r>
            <a:r>
              <a:rPr lang="en-US" sz="2000" dirty="0" smtClean="0">
                <a:latin typeface="Century Schoolbook" pitchFamily="18" charset="0"/>
              </a:rPr>
              <a:t>/(N</a:t>
            </a:r>
            <a:r>
              <a:rPr lang="en-US" sz="2000" baseline="-25000" dirty="0" smtClean="0">
                <a:latin typeface="Century Schoolbook" pitchFamily="18" charset="0"/>
              </a:rPr>
              <a:t>S</a:t>
            </a:r>
            <a:r>
              <a:rPr lang="en-US" sz="2000" dirty="0" smtClean="0">
                <a:latin typeface="Century Schoolbook" pitchFamily="18" charset="0"/>
              </a:rPr>
              <a:t> + N</a:t>
            </a:r>
            <a:r>
              <a:rPr lang="en-US" sz="2000" baseline="-25000" dirty="0" smtClean="0">
                <a:latin typeface="Century Schoolbook" pitchFamily="18" charset="0"/>
              </a:rPr>
              <a:t>B</a:t>
            </a:r>
            <a:r>
              <a:rPr lang="en-US" sz="2000" dirty="0" smtClean="0">
                <a:latin typeface="Century Schoolbook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Each data event is assigned the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>  purity value of the leaf it falls into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Boosting: Create series of many trees 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>  by reweighting based on value of 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>  misclassification</a:t>
            </a:r>
            <a:endParaRPr lang="de-DE" sz="2000" dirty="0" smtClean="0">
              <a:latin typeface="Century Schoolbook" pitchFamily="18" charset="0"/>
            </a:endParaRP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4307730" cy="274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2844" y="3100328"/>
            <a:ext cx="314327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000" dirty="0" err="1" smtClean="0">
                <a:latin typeface="Century Schoolbook" pitchFamily="18" charset="0"/>
              </a:rPr>
              <a:t>Used</a:t>
            </a:r>
            <a:r>
              <a:rPr lang="de-DE" sz="2000" dirty="0" smtClean="0">
                <a:latin typeface="Century Schoolbook" pitchFamily="18" charset="0"/>
              </a:rPr>
              <a:t> 12 </a:t>
            </a:r>
            <a:r>
              <a:rPr lang="de-DE" sz="2000" dirty="0" err="1" smtClean="0">
                <a:latin typeface="Century Schoolbook" pitchFamily="18" charset="0"/>
              </a:rPr>
              <a:t>input</a:t>
            </a:r>
            <a:r>
              <a:rPr lang="de-DE" sz="2000" dirty="0" smtClean="0">
                <a:latin typeface="Century Schoolbook" pitchFamily="18" charset="0"/>
              </a:rPr>
              <a:t> variables</a:t>
            </a:r>
            <a:endParaRPr lang="en-US" sz="2000" dirty="0">
              <a:latin typeface="Century Schoolbook" pitchFamily="18" charset="0"/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643314"/>
            <a:ext cx="3030707" cy="276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Gerade Verbindung 13"/>
          <p:cNvCxnSpPr/>
          <p:nvPr/>
        </p:nvCxnSpPr>
        <p:spPr>
          <a:xfrm rot="5400000">
            <a:off x="3132000" y="5508000"/>
            <a:ext cx="10715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3643306" y="4929198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513341" y="457200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BDT &gt; 0.6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43834" y="5072074"/>
            <a:ext cx="128588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S/B ~ 1.3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86182" y="5072074"/>
            <a:ext cx="150019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S/B ~ 0.12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s-channel cut based analysis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57554" y="642918"/>
            <a:ext cx="5368948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Century Schoolbook" pitchFamily="18" charset="0"/>
                <a:sym typeface="Symbol" pitchFamily="18" charset="2"/>
              </a:rPr>
              <a:t> Second </a:t>
            </a:r>
            <a:r>
              <a:rPr lang="nl-NL" sz="2000" dirty="0">
                <a:latin typeface="Century Schoolbook" pitchFamily="18" charset="0"/>
                <a:sym typeface="Symbol" pitchFamily="18" charset="2"/>
              </a:rPr>
              <a:t>b-tagged jet with p</a:t>
            </a:r>
            <a:r>
              <a:rPr lang="nl-NL" sz="2000" baseline="-25000" dirty="0">
                <a:latin typeface="Century Schoolbook" pitchFamily="18" charset="0"/>
                <a:sym typeface="Symbol" pitchFamily="18" charset="2"/>
              </a:rPr>
              <a:t>T</a:t>
            </a:r>
            <a:r>
              <a:rPr lang="nl-NL" sz="2000" dirty="0">
                <a:latin typeface="Century Schoolbook" pitchFamily="18" charset="0"/>
                <a:sym typeface="Symbol" pitchFamily="18" charset="2"/>
              </a:rPr>
              <a:t> &gt; 30 </a:t>
            </a:r>
            <a:r>
              <a:rPr lang="nl-NL" sz="2000" dirty="0" smtClean="0">
                <a:latin typeface="Century Schoolbook" pitchFamily="18" charset="0"/>
                <a:sym typeface="Symbol" pitchFamily="18" charset="2"/>
              </a:rPr>
              <a:t>GeV/c²</a:t>
            </a:r>
            <a:endParaRPr lang="nl-NL" sz="2000" dirty="0">
              <a:latin typeface="Century Schoolbook" pitchFamily="18" charset="0"/>
              <a:sym typeface="Symbol" pitchFamily="18" charset="2"/>
            </a:endParaRPr>
          </a:p>
          <a:p>
            <a:r>
              <a:rPr lang="nl-NL" sz="2000" dirty="0" smtClean="0">
                <a:latin typeface="Century Schoolbook" pitchFamily="18" charset="0"/>
                <a:sym typeface="Symbol" pitchFamily="18" charset="2"/>
              </a:rPr>
              <a:t> Veto </a:t>
            </a:r>
            <a:r>
              <a:rPr lang="nl-NL" sz="2000" dirty="0">
                <a:latin typeface="Century Schoolbook" pitchFamily="18" charset="0"/>
                <a:sym typeface="Symbol" pitchFamily="18" charset="2"/>
              </a:rPr>
              <a:t>on extra jet with p</a:t>
            </a:r>
            <a:r>
              <a:rPr lang="nl-NL" sz="2000" baseline="-25000" dirty="0">
                <a:latin typeface="Century Schoolbook" pitchFamily="18" charset="0"/>
                <a:sym typeface="Symbol" pitchFamily="18" charset="2"/>
              </a:rPr>
              <a:t>T</a:t>
            </a:r>
            <a:r>
              <a:rPr lang="nl-NL" sz="2000" dirty="0">
                <a:latin typeface="Century Schoolbook" pitchFamily="18" charset="0"/>
                <a:sym typeface="Symbol" pitchFamily="18" charset="2"/>
              </a:rPr>
              <a:t> &gt; 15 </a:t>
            </a:r>
            <a:r>
              <a:rPr lang="nl-NL" sz="2000" dirty="0" smtClean="0">
                <a:latin typeface="Century Schoolbook" pitchFamily="18" charset="0"/>
                <a:sym typeface="Symbol" pitchFamily="18" charset="2"/>
              </a:rPr>
              <a:t>GeV/c²</a:t>
            </a:r>
            <a:endParaRPr lang="nl-NL" sz="2000" dirty="0">
              <a:latin typeface="Century Schoolbook" pitchFamily="18" charset="0"/>
              <a:sym typeface="Symbol" pitchFamily="18" charset="2"/>
            </a:endParaRPr>
          </a:p>
          <a:p>
            <a:endParaRPr lang="nl-NL" sz="2000" dirty="0">
              <a:latin typeface="Century Schoolbook" pitchFamily="18" charset="0"/>
              <a:sym typeface="Symbol" pitchFamily="18" charset="2"/>
            </a:endParaRPr>
          </a:p>
          <a:p>
            <a:r>
              <a:rPr lang="nl-NL" sz="2000" dirty="0">
                <a:latin typeface="Century Schoolbook" pitchFamily="18" charset="0"/>
                <a:sym typeface="Symbol" pitchFamily="18" charset="2"/>
              </a:rPr>
              <a:t>Topological cut (cut based analysis only)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latin typeface="Century Schoolbook" pitchFamily="18" charset="0"/>
                <a:sym typeface="Symbol" pitchFamily="18" charset="2"/>
              </a:rPr>
              <a:t> 0.5 &lt; </a:t>
            </a:r>
            <a:r>
              <a:rPr lang="el-GR" sz="2000" dirty="0" smtClean="0">
                <a:latin typeface="Century Schoolbook" pitchFamily="18" charset="0"/>
                <a:sym typeface="Symbol" pitchFamily="18" charset="2"/>
              </a:rPr>
              <a:t>Δ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R (b</a:t>
            </a:r>
            <a:r>
              <a:rPr lang="fr-FR" sz="2000" baseline="-25000" dirty="0" smtClean="0">
                <a:latin typeface="Century Schoolbook" pitchFamily="18" charset="0"/>
                <a:sym typeface="Symbol" pitchFamily="18" charset="2"/>
              </a:rPr>
              <a:t>1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,b</a:t>
            </a:r>
            <a:r>
              <a:rPr lang="fr-FR" sz="2000" baseline="-25000" dirty="0" smtClean="0">
                <a:latin typeface="Century Schoolbook" pitchFamily="18" charset="0"/>
                <a:sym typeface="Symbol" pitchFamily="18" charset="2"/>
              </a:rPr>
              <a:t>2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) &lt; 4</a:t>
            </a:r>
            <a:endParaRPr lang="fr-FR" sz="2000" dirty="0">
              <a:latin typeface="Century Schoolbook" pitchFamily="18" charset="0"/>
              <a:sym typeface="Symbol" pitchFamily="18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80 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&lt; H</a:t>
            </a:r>
            <a:r>
              <a:rPr lang="fr-FR" sz="2000" baseline="-25000" dirty="0">
                <a:latin typeface="Century Schoolbook" pitchFamily="18" charset="0"/>
                <a:sym typeface="Symbol" pitchFamily="18" charset="2"/>
              </a:rPr>
              <a:t>T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(jets) &lt; 220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endParaRPr lang="fr-FR" sz="2000" dirty="0">
              <a:latin typeface="Century Schoolbook" pitchFamily="18" charset="0"/>
              <a:sym typeface="Symbol" pitchFamily="18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60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/c² &lt; lepton 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p</a:t>
            </a:r>
            <a:r>
              <a:rPr lang="fr-FR" sz="2000" baseline="-25000" dirty="0">
                <a:latin typeface="Century Schoolbook" pitchFamily="18" charset="0"/>
                <a:sym typeface="Symbol" pitchFamily="18" charset="2"/>
              </a:rPr>
              <a:t>T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&lt; 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130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/c²</a:t>
            </a:r>
            <a:endParaRPr lang="el-GR" sz="2000" dirty="0">
              <a:latin typeface="Century Schoolbook" pitchFamily="18" charset="0"/>
              <a:sym typeface="Symbol" pitchFamily="18" charset="2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6215074" y="3071810"/>
          <a:ext cx="250033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9286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s-channel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24.8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t-channel </a:t>
                      </a:r>
                    </a:p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Wt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39.5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tt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145.1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W+jets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66.4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Total Background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251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S/B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0.1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S/√B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1.6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Grafik 7" descr="schannel_22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714356"/>
            <a:ext cx="2667975" cy="1928826"/>
          </a:xfrm>
          <a:prstGeom prst="rect">
            <a:avLst/>
          </a:prstGeom>
        </p:spPr>
      </p:pic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88" y="3500438"/>
            <a:ext cx="2880000" cy="264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7" y="3519186"/>
            <a:ext cx="2880000" cy="260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s-channel </a:t>
            </a:r>
            <a:r>
              <a:rPr lang="en-US" dirty="0" smtClean="0"/>
              <a:t>likelihood analysis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285720" y="714356"/>
            <a:ext cx="8501122" cy="26776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Schoolbook" pitchFamily="18" charset="0"/>
                <a:sym typeface="Symbol" pitchFamily="18" charset="2"/>
              </a:rPr>
              <a:t> </a:t>
            </a:r>
          </a:p>
          <a:p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Likelihood ratio :</a:t>
            </a:r>
          </a:p>
          <a:p>
            <a:endParaRPr lang="en-US" sz="2000" dirty="0" smtClean="0">
              <a:latin typeface="Century Schoolbook" pitchFamily="18" charset="0"/>
              <a:sym typeface="Symbol" pitchFamily="18" charset="2"/>
            </a:endParaRPr>
          </a:p>
          <a:p>
            <a:endParaRPr lang="en-US" sz="2000" dirty="0" smtClean="0">
              <a:latin typeface="Century Schoolbook" pitchFamily="18" charset="0"/>
              <a:sym typeface="Symbol" pitchFamily="18" charset="2"/>
            </a:endParaRPr>
          </a:p>
          <a:p>
            <a:endParaRPr lang="en-US" sz="2000" dirty="0" smtClean="0">
              <a:latin typeface="Century Schoolbook" pitchFamily="18" charset="0"/>
              <a:sym typeface="Symbol" pitchFamily="18" charset="2"/>
            </a:endParaRPr>
          </a:p>
          <a:p>
            <a:endParaRPr lang="en-US" sz="2000" dirty="0" smtClean="0">
              <a:latin typeface="Century Schoolbook" pitchFamily="18" charset="0"/>
              <a:sym typeface="Symbol" pitchFamily="18" charset="2"/>
            </a:endParaRPr>
          </a:p>
          <a:p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In 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total use 5 different Likelihood functions: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 s-channel vs. </a:t>
            </a:r>
            <a:r>
              <a:rPr lang="en-US" sz="2000" dirty="0" err="1" smtClean="0">
                <a:latin typeface="Century Schoolbook" pitchFamily="18" charset="0"/>
                <a:sym typeface="Symbol" pitchFamily="18" charset="2"/>
              </a:rPr>
              <a:t>tt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 (</a:t>
            </a:r>
            <a:r>
              <a:rPr lang="en-US" sz="2000" dirty="0" err="1" smtClean="0">
                <a:latin typeface="Century Schoolbook" pitchFamily="18" charset="0"/>
                <a:sym typeface="Symbol" pitchFamily="18" charset="2"/>
              </a:rPr>
              <a:t>lep+jets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), </a:t>
            </a:r>
            <a:r>
              <a:rPr lang="en-US" sz="2000" dirty="0" err="1" smtClean="0">
                <a:latin typeface="Century Schoolbook" pitchFamily="18" charset="0"/>
                <a:sym typeface="Symbol" pitchFamily="18" charset="2"/>
              </a:rPr>
              <a:t>tt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 (</a:t>
            </a:r>
            <a:r>
              <a:rPr lang="en-US" sz="2000" dirty="0" err="1" smtClean="0">
                <a:latin typeface="Century Schoolbook" pitchFamily="18" charset="0"/>
                <a:sym typeface="Symbol" pitchFamily="18" charset="2"/>
              </a:rPr>
              <a:t>dilepton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), </a:t>
            </a:r>
            <a:r>
              <a:rPr lang="en-US" sz="2000" dirty="0" err="1" smtClean="0">
                <a:latin typeface="Century Schoolbook" pitchFamily="18" charset="0"/>
                <a:sym typeface="Symbol" pitchFamily="18" charset="2"/>
              </a:rPr>
              <a:t>tt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 (</a:t>
            </a:r>
            <a:r>
              <a:rPr lang="en-US" sz="2000" dirty="0" err="1" smtClean="0">
                <a:latin typeface="Century Schoolbook" pitchFamily="18" charset="0"/>
                <a:sym typeface="Symbol" pitchFamily="18" charset="2"/>
              </a:rPr>
              <a:t>lep+tau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),  </a:t>
            </a:r>
            <a:br>
              <a:rPr lang="en-US" sz="2000" dirty="0" smtClean="0">
                <a:latin typeface="Century Schoolbook" pitchFamily="18" charset="0"/>
                <a:sym typeface="Symbol" pitchFamily="18" charset="2"/>
              </a:rPr>
            </a:b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  </a:t>
            </a:r>
            <a:r>
              <a:rPr lang="en-US" sz="2000" dirty="0" err="1" smtClean="0">
                <a:latin typeface="Century Schoolbook" pitchFamily="18" charset="0"/>
                <a:sym typeface="Symbol" pitchFamily="18" charset="2"/>
              </a:rPr>
              <a:t>W+jets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 and t-channel</a:t>
            </a:r>
            <a:endParaRPr lang="en-US" sz="2000" dirty="0">
              <a:latin typeface="Century Schoolbook" pitchFamily="18" charset="0"/>
              <a:sym typeface="Symbol" pitchFamily="18" charset="2"/>
            </a:endParaRPr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2880000" cy="268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71877"/>
            <a:ext cx="2880000" cy="268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571876"/>
            <a:ext cx="2880000" cy="269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2643174" y="714356"/>
          <a:ext cx="2260600" cy="727075"/>
        </p:xfrm>
        <a:graphic>
          <a:graphicData uri="http://schemas.openxmlformats.org/presentationml/2006/ole">
            <p:oleObj spid="_x0000_s196609" name="Formel" r:id="rId6" imgW="1307880" imgH="419040" progId="Equation.3">
              <p:embed/>
            </p:oleObj>
          </a:graphicData>
        </a:graphic>
      </p:graphicFrame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1785918" y="1428736"/>
          <a:ext cx="1865312" cy="749300"/>
        </p:xfrm>
        <a:graphic>
          <a:graphicData uri="http://schemas.openxmlformats.org/presentationml/2006/ole">
            <p:oleObj spid="_x0000_s196610" name="Formel" r:id="rId7" imgW="1079280" imgH="431640" progId="Equation.3">
              <p:embed/>
            </p:oleObj>
          </a:graphicData>
        </a:graphic>
      </p:graphicFrame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4000496" y="1428736"/>
          <a:ext cx="2370137" cy="771525"/>
        </p:xfrm>
        <a:graphic>
          <a:graphicData uri="http://schemas.openxmlformats.org/presentationml/2006/ole">
            <p:oleObj spid="_x0000_s196611" name="Formel" r:id="rId8" imgW="13716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 </a:t>
            </a:r>
            <a:r>
              <a:rPr lang="en-US" dirty="0" err="1" smtClean="0"/>
              <a:t>lepton+jets</a:t>
            </a:r>
            <a:r>
              <a:rPr lang="en-US" dirty="0" smtClean="0"/>
              <a:t> cut based analysis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9" name="Rectangle 258"/>
          <p:cNvSpPr>
            <a:spLocks noChangeArrowheads="1"/>
          </p:cNvSpPr>
          <p:nvPr/>
        </p:nvSpPr>
        <p:spPr bwMode="auto">
          <a:xfrm>
            <a:off x="2571736" y="571480"/>
            <a:ext cx="6310342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Schoolbook" pitchFamily="18" charset="0"/>
                <a:sym typeface="Symbol" pitchFamily="18" charset="2"/>
              </a:rPr>
              <a:t>Harder b-jet cut : pT &gt; 50 </a:t>
            </a:r>
            <a:r>
              <a:rPr lang="en-US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endParaRPr lang="en-US" sz="2000" dirty="0" smtClean="0">
              <a:latin typeface="Century Schoolbook" pitchFamily="18" charset="0"/>
              <a:sym typeface="Symbol" pitchFamily="18" charset="2"/>
            </a:endParaRPr>
          </a:p>
          <a:p>
            <a:r>
              <a:rPr lang="en-US" sz="800" dirty="0" smtClean="0">
                <a:latin typeface="Century Schoolbook" pitchFamily="18" charset="0"/>
                <a:sym typeface="Symbol" pitchFamily="18" charset="2"/>
              </a:rPr>
              <a:t> </a:t>
            </a:r>
            <a:endParaRPr lang="en-US" sz="800" dirty="0">
              <a:latin typeface="Century Schoolbook" pitchFamily="18" charset="0"/>
              <a:sym typeface="Symbol" pitchFamily="18" charset="2"/>
            </a:endParaRPr>
          </a:p>
          <a:p>
            <a:r>
              <a:rPr lang="en-US" sz="2000" dirty="0">
                <a:latin typeface="Century Schoolbook" pitchFamily="18" charset="0"/>
                <a:sym typeface="Symbol" pitchFamily="18" charset="2"/>
              </a:rPr>
              <a:t>Veto extra b-jet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,</a:t>
            </a:r>
          </a:p>
          <a:p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  </a:t>
            </a:r>
            <a:r>
              <a:rPr lang="en-US" sz="2000" dirty="0">
                <a:latin typeface="Century Schoolbook" pitchFamily="18" charset="0"/>
                <a:sym typeface="Symbol" pitchFamily="18" charset="2"/>
              </a:rPr>
              <a:t>using looser b-tag (eff~90%, 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rejection~2</a:t>
            </a:r>
            <a:r>
              <a:rPr lang="en-US" sz="2000" dirty="0">
                <a:latin typeface="Century Schoolbook" pitchFamily="18" charset="0"/>
                <a:sym typeface="Symbol" pitchFamily="18" charset="2"/>
              </a:rPr>
              <a:t>) </a:t>
            </a:r>
            <a:endParaRPr lang="en-US" sz="2000" dirty="0" smtClean="0">
              <a:latin typeface="Century Schoolbook" pitchFamily="18" charset="0"/>
              <a:sym typeface="Symbol" pitchFamily="18" charset="2"/>
            </a:endParaRPr>
          </a:p>
          <a:p>
            <a:r>
              <a:rPr lang="en-US" sz="800" dirty="0" smtClean="0">
                <a:latin typeface="Century Schoolbook" pitchFamily="18" charset="0"/>
                <a:sym typeface="Symbol" pitchFamily="18" charset="2"/>
              </a:rPr>
              <a:t> </a:t>
            </a:r>
            <a:endParaRPr lang="en-US" sz="800" dirty="0">
              <a:latin typeface="Century Schoolbook" pitchFamily="18" charset="0"/>
              <a:sym typeface="Symbol" pitchFamily="18" charset="2"/>
            </a:endParaRPr>
          </a:p>
          <a:p>
            <a:r>
              <a:rPr lang="en-US" sz="2000" dirty="0">
                <a:latin typeface="Century Schoolbook" pitchFamily="18" charset="0"/>
                <a:sym typeface="Symbol" pitchFamily="18" charset="2"/>
              </a:rPr>
              <a:t>2 to 4 jets (</a:t>
            </a:r>
            <a:r>
              <a:rPr lang="en-US" sz="2000" dirty="0" err="1">
                <a:latin typeface="Century Schoolbook" pitchFamily="18" charset="0"/>
                <a:sym typeface="Symbol" pitchFamily="18" charset="2"/>
              </a:rPr>
              <a:t>incl</a:t>
            </a:r>
            <a:r>
              <a:rPr lang="en-US" sz="2000" dirty="0">
                <a:latin typeface="Century Schoolbook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Century Schoolbook" pitchFamily="18" charset="0"/>
                <a:sym typeface="Symbol" pitchFamily="18" charset="2"/>
              </a:rPr>
              <a:t>b’s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)</a:t>
            </a:r>
          </a:p>
          <a:p>
            <a:r>
              <a:rPr lang="en-US" sz="800" dirty="0" smtClean="0">
                <a:latin typeface="Century Schoolbook" pitchFamily="18" charset="0"/>
                <a:sym typeface="Symbol" pitchFamily="18" charset="2"/>
              </a:rPr>
              <a:t> </a:t>
            </a:r>
            <a:endParaRPr lang="en-US" sz="800" dirty="0">
              <a:latin typeface="Century Schoolbook" pitchFamily="18" charset="0"/>
              <a:sym typeface="Symbol" pitchFamily="18" charset="2"/>
            </a:endParaRPr>
          </a:p>
          <a:p>
            <a:r>
              <a:rPr lang="en-US" sz="2000" dirty="0" err="1">
                <a:latin typeface="Century Schoolbook" pitchFamily="18" charset="0"/>
                <a:sym typeface="Symbol" pitchFamily="18" charset="2"/>
              </a:rPr>
              <a:t>Hadronic</a:t>
            </a:r>
            <a:r>
              <a:rPr lang="en-US" sz="2000" dirty="0">
                <a:latin typeface="Century Schoolbook" pitchFamily="18" charset="0"/>
                <a:sym typeface="Symbol" pitchFamily="18" charset="2"/>
              </a:rPr>
              <a:t> W mass cut (cut based analysis only</a:t>
            </a:r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):</a:t>
            </a:r>
          </a:p>
          <a:p>
            <a:r>
              <a:rPr lang="en-US" sz="2000" dirty="0" smtClean="0">
                <a:latin typeface="Century Schoolbook" pitchFamily="18" charset="0"/>
                <a:sym typeface="Symbol" pitchFamily="18" charset="2"/>
              </a:rPr>
              <a:t>  </a:t>
            </a:r>
            <a:r>
              <a:rPr lang="en-US" sz="2000" dirty="0" err="1" smtClean="0">
                <a:latin typeface="Century Schoolbook" pitchFamily="18" charset="0"/>
                <a:sym typeface="Symbol" pitchFamily="18" charset="2"/>
              </a:rPr>
              <a:t>i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f </a:t>
            </a:r>
            <a:r>
              <a:rPr lang="fr-FR" sz="2000" dirty="0" err="1">
                <a:latin typeface="Century Schoolbook" pitchFamily="18" charset="0"/>
                <a:sym typeface="Symbol" pitchFamily="18" charset="2"/>
              </a:rPr>
              <a:t>at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 least 2 light jets : 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50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/c² &lt; M</a:t>
            </a:r>
            <a:r>
              <a:rPr lang="fr-FR" sz="2000" baseline="-25000" dirty="0" smtClean="0">
                <a:latin typeface="Century Schoolbook" pitchFamily="18" charset="0"/>
                <a:sym typeface="Symbol" pitchFamily="18" charset="2"/>
              </a:rPr>
              <a:t>jj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&lt; 125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/c²    </a:t>
            </a:r>
            <a:endParaRPr lang="fr-FR" sz="2000" dirty="0">
              <a:latin typeface="Century Schoolbook" pitchFamily="18" charset="0"/>
              <a:sym typeface="Symbol" pitchFamily="18" charset="2"/>
            </a:endParaRPr>
          </a:p>
        </p:txBody>
      </p:sp>
      <p:pic>
        <p:nvPicPr>
          <p:cNvPr id="7" name="Grafik 6" descr="Wt_22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2340000" cy="1577288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500694" y="3143248"/>
          <a:ext cx="285752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9286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Wt </a:t>
                      </a:r>
                      <a:r>
                        <a:rPr lang="en-US" dirty="0" err="1" smtClean="0">
                          <a:latin typeface="Century Schoolbook" pitchFamily="18" charset="0"/>
                        </a:rPr>
                        <a:t>lepton+jets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639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t-channel </a:t>
                      </a:r>
                      <a:endParaRPr lang="en-US" dirty="0">
                        <a:latin typeface="Century Schoolbook" pitchFamily="18" charset="0"/>
                      </a:endParaRPr>
                    </a:p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s-channel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1418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tt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3022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W+jets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3384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Total Background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7824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S/B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0.08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S/√B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7.2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071810"/>
            <a:ext cx="4520931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 </a:t>
            </a:r>
            <a:r>
              <a:rPr lang="en-US" dirty="0" err="1" smtClean="0"/>
              <a:t>lepton+jets</a:t>
            </a:r>
            <a:r>
              <a:rPr lang="en-US" dirty="0" smtClean="0"/>
              <a:t> BDT analysis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9537" y="714357"/>
            <a:ext cx="7391421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12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Boosted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Decision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Trees</a:t>
            </a:r>
            <a:endParaRPr lang="fr-FR" sz="2000" dirty="0" smtClean="0">
              <a:latin typeface="Century Schoolbook" pitchFamily="18" charset="0"/>
              <a:sym typeface="Symbol" pitchFamily="18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Wt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lepton+jets vs.  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tt-&gt;</a:t>
            </a:r>
            <a:r>
              <a:rPr lang="fr-FR" sz="2000" dirty="0" err="1">
                <a:latin typeface="Century Schoolbook" pitchFamily="18" charset="0"/>
                <a:sym typeface="Symbol" pitchFamily="18" charset="2"/>
              </a:rPr>
              <a:t>lj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, tt-&gt;</a:t>
            </a:r>
            <a:r>
              <a:rPr lang="fr-FR" sz="2000" dirty="0" err="1">
                <a:latin typeface="Century Schoolbook" pitchFamily="18" charset="0"/>
                <a:sym typeface="Symbol" pitchFamily="18" charset="2"/>
              </a:rPr>
              <a:t>ll</a:t>
            </a:r>
            <a:r>
              <a:rPr lang="fr-FR" sz="2000" dirty="0">
                <a:latin typeface="Century Schoolbook" pitchFamily="18" charset="0"/>
                <a:sym typeface="Symbol" pitchFamily="18" charset="2"/>
              </a:rPr>
              <a:t>, W+jets, 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t-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channel</a:t>
            </a:r>
            <a:endParaRPr lang="fr-FR" sz="2000" dirty="0" smtClean="0">
              <a:latin typeface="Century Schoolbook" pitchFamily="18" charset="0"/>
              <a:sym typeface="Symbol" pitchFamily="18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for 2/3/4 jet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multiplicities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	</a:t>
            </a:r>
            <a:endParaRPr lang="fr-FR" sz="2000" dirty="0">
              <a:latin typeface="Century Schoolbook" pitchFamily="18" charset="0"/>
              <a:sym typeface="Symbol" pitchFamily="18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554" r="2046"/>
          <a:stretch>
            <a:fillRect/>
          </a:stretch>
        </p:blipFill>
        <p:spPr bwMode="auto">
          <a:xfrm>
            <a:off x="428596" y="2428868"/>
            <a:ext cx="259948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699744"/>
            <a:ext cx="5214974" cy="46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 </a:t>
            </a:r>
            <a:r>
              <a:rPr lang="en-US" dirty="0" err="1" smtClean="0"/>
              <a:t>dilepton</a:t>
            </a:r>
            <a:r>
              <a:rPr lang="en-US" dirty="0" smtClean="0"/>
              <a:t> cut based analysis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9" name="Rectangle 258"/>
          <p:cNvSpPr>
            <a:spLocks noChangeArrowheads="1"/>
          </p:cNvSpPr>
          <p:nvPr/>
        </p:nvSpPr>
        <p:spPr bwMode="auto">
          <a:xfrm>
            <a:off x="2643174" y="571480"/>
            <a:ext cx="6310342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Event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selection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based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on lepton+jets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selection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Exact 2 good opposite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sign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leptons p</a:t>
            </a:r>
            <a:r>
              <a:rPr lang="fr-FR" sz="2000" baseline="-25000" dirty="0" smtClean="0">
                <a:latin typeface="Century Schoolbook" pitchFamily="18" charset="0"/>
                <a:sym typeface="Symbol" pitchFamily="18" charset="2"/>
              </a:rPr>
              <a:t>T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&gt; 30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/c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p</a:t>
            </a:r>
            <a:r>
              <a:rPr lang="fr-FR" sz="2000" baseline="-25000" dirty="0" smtClean="0">
                <a:latin typeface="Century Schoolbook" pitchFamily="18" charset="0"/>
                <a:sym typeface="Symbol" pitchFamily="18" charset="2"/>
              </a:rPr>
              <a:t>T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(jet1) &gt; 30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/c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p</a:t>
            </a:r>
            <a:r>
              <a:rPr lang="fr-FR" sz="2000" baseline="-25000" dirty="0" smtClean="0">
                <a:latin typeface="Century Schoolbook" pitchFamily="18" charset="0"/>
                <a:sym typeface="Symbol" pitchFamily="18" charset="2"/>
              </a:rPr>
              <a:t>T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(jet2) &gt; 20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/c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MET &gt; 20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(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e</a:t>
            </a:r>
            <a:r>
              <a:rPr lang="fr-FR" sz="2000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) , &gt; 30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(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ee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/</a:t>
            </a:r>
            <a:r>
              <a:rPr lang="fr-FR" sz="2000" dirty="0" smtClean="0">
                <a:latin typeface="Symbol" pitchFamily="18" charset="2"/>
                <a:sym typeface="Symbol" pitchFamily="18" charset="2"/>
              </a:rPr>
              <a:t>mm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Z veto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cut</a:t>
            </a:r>
            <a:endParaRPr lang="fr-FR" sz="2000" dirty="0">
              <a:latin typeface="Century Schoolbook" pitchFamily="18" charset="0"/>
              <a:sym typeface="Symbol" pitchFamily="18" charset="2"/>
            </a:endParaRPr>
          </a:p>
        </p:txBody>
      </p:sp>
      <p:pic>
        <p:nvPicPr>
          <p:cNvPr id="7" name="Grafik 6" descr="Wt_22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2340000" cy="1577288"/>
          </a:xfrm>
          <a:prstGeom prst="rect">
            <a:avLst/>
          </a:prstGeom>
        </p:spPr>
      </p:pic>
      <p:sp>
        <p:nvSpPr>
          <p:cNvPr id="11" name="Rectangle 258"/>
          <p:cNvSpPr>
            <a:spLocks noChangeArrowheads="1"/>
          </p:cNvSpPr>
          <p:nvPr/>
        </p:nvSpPr>
        <p:spPr bwMode="auto">
          <a:xfrm>
            <a:off x="71438" y="3500438"/>
            <a:ext cx="3571868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Backgrounds: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tt (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dilepton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&amp;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lep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+jets)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Diboson</a:t>
            </a:r>
            <a:endParaRPr lang="fr-FR" sz="2000" dirty="0" smtClean="0">
              <a:latin typeface="Century Schoolbook" pitchFamily="18" charset="0"/>
              <a:sym typeface="Symbol" pitchFamily="18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Z + jets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W+ jets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Other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single top</a:t>
            </a:r>
            <a:endParaRPr lang="fr-FR" sz="2000" dirty="0">
              <a:latin typeface="Century Schoolbook" pitchFamily="18" charset="0"/>
              <a:sym typeface="Symbol" pitchFamily="18" charset="2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714744" y="2643182"/>
          <a:ext cx="521497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398"/>
                <a:gridCol w="1027192"/>
                <a:gridCol w="1027192"/>
                <a:gridCol w="102719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entury Schoolbook" pitchFamily="18" charset="0"/>
                        </a:rPr>
                        <a:t>e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m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entury Schoolbook" pitchFamily="18" charset="0"/>
                        </a:rPr>
                        <a:t>ee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Symbol" pitchFamily="18" charset="2"/>
                        </a:rPr>
                        <a:t>mm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Wt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dilepton</a:t>
                      </a:r>
                      <a:endParaRPr lang="en-US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121</a:t>
                      </a:r>
                      <a:endParaRPr lang="en-US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38.2</a:t>
                      </a:r>
                      <a:endParaRPr lang="en-US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61.0</a:t>
                      </a:r>
                      <a:endParaRPr lang="en-US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tt</a:t>
                      </a:r>
                      <a:endParaRPr lang="en-US" dirty="0" smtClean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321.8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104.3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181.6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Diboson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67.7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17.5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47.1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Z+jets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31.6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39.5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162.8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W+jets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64.2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&lt; 50 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&lt; 50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Other single top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&lt; 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&lt; 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&lt; 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Total Background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421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161.3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391.5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S/B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0.29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0.24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0.16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S/√B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5.9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3.0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3.1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 </a:t>
            </a:r>
            <a:r>
              <a:rPr lang="en-US" dirty="0" err="1" smtClean="0"/>
              <a:t>dilepton</a:t>
            </a:r>
            <a:r>
              <a:rPr lang="en-US" dirty="0" smtClean="0"/>
              <a:t> BDT analysis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9537" y="714357"/>
            <a:ext cx="6462727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Relaxed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cuts</a:t>
            </a:r>
            <a:endParaRPr lang="fr-FR" sz="2000" dirty="0" smtClean="0">
              <a:latin typeface="Century Schoolbook" pitchFamily="18" charset="0"/>
              <a:sym typeface="Symbol" pitchFamily="18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MET &gt; 20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GeV</a:t>
            </a:r>
            <a:endParaRPr lang="fr-FR" sz="2000" dirty="0" smtClean="0">
              <a:latin typeface="Century Schoolbook" pitchFamily="18" charset="0"/>
              <a:sym typeface="Symbol" pitchFamily="18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No pT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cut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on 2</a:t>
            </a:r>
            <a:r>
              <a:rPr lang="fr-FR" sz="2000" baseline="30000" dirty="0" smtClean="0">
                <a:latin typeface="Century Schoolbook" pitchFamily="18" charset="0"/>
                <a:sym typeface="Symbol" pitchFamily="18" charset="2"/>
              </a:rPr>
              <a:t>nd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jet, no Z veto</a:t>
            </a:r>
          </a:p>
          <a:p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3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Boosted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Decision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Trees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Wt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dilepton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 vs.  tt (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e</a:t>
            </a:r>
            <a:r>
              <a:rPr lang="fr-FR" sz="2000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) and Z (</a:t>
            </a:r>
            <a:r>
              <a:rPr lang="fr-FR" sz="2000" dirty="0" err="1" smtClean="0">
                <a:latin typeface="Century Schoolbook" pitchFamily="18" charset="0"/>
                <a:sym typeface="Symbol" pitchFamily="18" charset="2"/>
              </a:rPr>
              <a:t>ee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, </a:t>
            </a:r>
            <a:r>
              <a:rPr lang="fr-FR" sz="2000" dirty="0" smtClean="0">
                <a:latin typeface="Symbol" pitchFamily="18" charset="2"/>
                <a:sym typeface="Symbol" pitchFamily="18" charset="2"/>
              </a:rPr>
              <a:t>mm</a:t>
            </a:r>
            <a:r>
              <a:rPr lang="fr-FR" sz="2000" dirty="0" smtClean="0">
                <a:latin typeface="Century Schoolbook" pitchFamily="18" charset="0"/>
                <a:sym typeface="Symbol" pitchFamily="18" charset="2"/>
              </a:rPr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554" r="2046"/>
          <a:stretch>
            <a:fillRect/>
          </a:stretch>
        </p:blipFill>
        <p:spPr bwMode="auto">
          <a:xfrm>
            <a:off x="6715140" y="670285"/>
            <a:ext cx="2328204" cy="268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3537318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9048" y="2428868"/>
            <a:ext cx="351550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70891"/>
            <a:ext cx="3405189" cy="228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714348" y="403890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entury Schoolbook" pitchFamily="18" charset="0"/>
              </a:rPr>
              <a:t>ee</a:t>
            </a:r>
            <a:endParaRPr lang="en-US" sz="2400" dirty="0">
              <a:latin typeface="Century Schoolbook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00760" y="4143380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mm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28926" y="2428868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entury Schoolbook" pitchFamily="18" charset="0"/>
              </a:rPr>
              <a:t>e</a:t>
            </a:r>
            <a:r>
              <a:rPr lang="en-US" sz="2400" dirty="0" err="1" smtClean="0">
                <a:latin typeface="Symbol" pitchFamily="18" charset="2"/>
              </a:rPr>
              <a:t>m</a:t>
            </a:r>
            <a:endParaRPr lang="en-US" sz="2400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expected events 1fb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14282" y="857232"/>
          <a:ext cx="8643999" cy="434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928694"/>
                <a:gridCol w="857256"/>
                <a:gridCol w="1224652"/>
                <a:gridCol w="1061364"/>
                <a:gridCol w="1408350"/>
                <a:gridCol w="1234857"/>
              </a:tblGrid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>
                          <a:latin typeface="Century Schoolbook" pitchFamily="18" charset="0"/>
                        </a:rPr>
                        <a:t>131</a:t>
                      </a:r>
                      <a:endParaRPr lang="en-US" sz="1600" baseline="30000" dirty="0">
                        <a:latin typeface="Century Schoolbook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Schoolbook" pitchFamily="18" charset="0"/>
                        </a:rPr>
                        <a:t>t-channel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Schoolbook" pitchFamily="18" charset="0"/>
                        </a:rPr>
                        <a:t>s-channel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entury Schoolbook" pitchFamily="18" charset="0"/>
                        </a:rPr>
                        <a:t>Wt </a:t>
                      </a:r>
                      <a:r>
                        <a:rPr lang="en-US" sz="1600" dirty="0" err="1" smtClean="0">
                          <a:latin typeface="Century Schoolbook" pitchFamily="18" charset="0"/>
                        </a:rPr>
                        <a:t>l+j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Schoolbook" pitchFamily="18" charset="0"/>
                        </a:rPr>
                        <a:t>Wt </a:t>
                      </a:r>
                      <a:r>
                        <a:rPr lang="en-US" sz="1600" dirty="0" err="1" smtClean="0">
                          <a:latin typeface="Century Schoolbook" pitchFamily="18" charset="0"/>
                        </a:rPr>
                        <a:t>dilepton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cut-based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BDT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Likeli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.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BDT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cut-based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BDT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Signal</a:t>
                      </a:r>
                      <a:endParaRPr lang="en-US" sz="1600" kern="1200" baseline="0" dirty="0">
                        <a:solidFill>
                          <a:schemeClr val="bg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1460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542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15.4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85.5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220.2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131.7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Other</a:t>
                      </a:r>
                      <a:r>
                        <a:rPr lang="en-US" sz="1600" baseline="0" dirty="0" smtClean="0">
                          <a:latin typeface="Century Schoolbook" pitchFamily="18" charset="0"/>
                        </a:rPr>
                        <a:t> single top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148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3.5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13.3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&lt; 6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>
                          <a:latin typeface="Century Schoolbook" pitchFamily="18" charset="0"/>
                        </a:rPr>
                        <a:t>negl</a:t>
                      </a:r>
                      <a:r>
                        <a:rPr lang="en-US" sz="1600" dirty="0" smtClean="0">
                          <a:latin typeface="Century Schoolbook" pitchFamily="18" charset="0"/>
                        </a:rPr>
                        <a:t>.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Schoolbook" pitchFamily="18" charset="0"/>
                        </a:rPr>
                        <a:t>tt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2816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48.6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113.5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607.7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168.2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Schoolbook" pitchFamily="18" charset="0"/>
                        </a:rPr>
                        <a:t>W+jets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942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30.5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99.4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64.2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>
                          <a:latin typeface="Century Schoolbook" pitchFamily="18" charset="0"/>
                        </a:rPr>
                        <a:t>negl</a:t>
                      </a:r>
                      <a:r>
                        <a:rPr lang="en-US" sz="1600" dirty="0" smtClean="0">
                          <a:latin typeface="Century Schoolbook" pitchFamily="18" charset="0"/>
                        </a:rPr>
                        <a:t>.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Schoolbook" pitchFamily="18" charset="0"/>
                        </a:rPr>
                        <a:t>Diboson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------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-----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>
                          <a:latin typeface="Century Schoolbook" pitchFamily="18" charset="0"/>
                        </a:rPr>
                        <a:t>negl</a:t>
                      </a:r>
                      <a:r>
                        <a:rPr lang="en-US" sz="1600" dirty="0" smtClean="0">
                          <a:latin typeface="Century Schoolbook" pitchFamily="18" charset="0"/>
                        </a:rPr>
                        <a:t>.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-----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132.3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72.6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entury Schoolbook" pitchFamily="18" charset="0"/>
                        </a:rPr>
                        <a:t>Z+jets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------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-----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------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-----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233.9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41.7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Total Background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3906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417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82.7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226.3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1038.1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282.5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S/B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0.37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1.3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0.2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0.4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0.2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0.5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S/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√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B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23.4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26.5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1.7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5.7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6.8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7.8</a:t>
                      </a:r>
                      <a:endParaRPr lang="en-US" sz="1600" baseline="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2786050" y="5857892"/>
            <a:ext cx="378621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entury Schoolbook" pitchFamily="18" charset="0"/>
              </a:rPr>
              <a:t>No </a:t>
            </a:r>
            <a:r>
              <a:rPr lang="fr-FR" sz="2000" dirty="0" err="1" smtClean="0">
                <a:latin typeface="Century Schoolbook" pitchFamily="18" charset="0"/>
              </a:rPr>
              <a:t>systematics</a:t>
            </a:r>
            <a:r>
              <a:rPr lang="fr-FR" sz="2000" dirty="0" smtClean="0">
                <a:latin typeface="Century Schoolbook" pitchFamily="18" charset="0"/>
              </a:rPr>
              <a:t>  </a:t>
            </a:r>
            <a:r>
              <a:rPr lang="fr-FR" sz="2000" dirty="0" err="1" smtClean="0">
                <a:latin typeface="Century Schoolbook" pitchFamily="18" charset="0"/>
              </a:rPr>
              <a:t>included</a:t>
            </a:r>
            <a:r>
              <a:rPr lang="fr-FR" sz="2000" dirty="0" smtClean="0">
                <a:latin typeface="Century Schoolbook" pitchFamily="18" charset="0"/>
              </a:rPr>
              <a:t>!!! </a:t>
            </a:r>
            <a:endParaRPr lang="fr-FR" sz="2000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</a:t>
            </a:r>
            <a:r>
              <a:rPr lang="en-US" dirty="0" err="1" smtClean="0"/>
              <a:t>erros</a:t>
            </a:r>
            <a:r>
              <a:rPr lang="en-US" dirty="0" smtClean="0"/>
              <a:t> and sensitivity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2489244" y="1651000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1 fb</a:t>
            </a:r>
            <a:r>
              <a:rPr lang="en-US" baseline="30000"/>
              <a:t>-1</a:t>
            </a: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214282" y="857232"/>
          <a:ext cx="8643999" cy="418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928694"/>
                <a:gridCol w="857256"/>
                <a:gridCol w="1224652"/>
                <a:gridCol w="1061364"/>
                <a:gridCol w="1408350"/>
                <a:gridCol w="1234857"/>
              </a:tblGrid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Ds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s 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for  1 fb</a:t>
                      </a:r>
                      <a:r>
                        <a:rPr lang="en-US" sz="1600" b="1" baseline="3000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-1</a:t>
                      </a:r>
                      <a:endParaRPr lang="en-US" sz="1600" baseline="30000" dirty="0">
                        <a:latin typeface="Century Schoolbook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Schoolbook" pitchFamily="18" charset="0"/>
                        </a:rPr>
                        <a:t>t-channel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Schoolbook" pitchFamily="18" charset="0"/>
                        </a:rPr>
                        <a:t>s-channel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entury Schoolbook" pitchFamily="18" charset="0"/>
                        </a:rPr>
                        <a:t>Wt </a:t>
                      </a:r>
                      <a:r>
                        <a:rPr lang="en-US" sz="1600" dirty="0" err="1" smtClean="0">
                          <a:latin typeface="Century Schoolbook" pitchFamily="18" charset="0"/>
                        </a:rPr>
                        <a:t>l+j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Schoolbook" pitchFamily="18" charset="0"/>
                        </a:rPr>
                        <a:t>Wt </a:t>
                      </a:r>
                      <a:r>
                        <a:rPr lang="en-US" sz="1600" dirty="0" err="1" smtClean="0">
                          <a:latin typeface="Century Schoolbook" pitchFamily="18" charset="0"/>
                        </a:rPr>
                        <a:t>dilepton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Source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cut-based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BDT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Likeli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.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BDT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cut-based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BDT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Stat. error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5.0%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5.7%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64%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20.6%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15%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15%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MC stat.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6.5%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7.9%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29%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15.6%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20%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18%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Luminosity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18.3%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8.8%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31%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20%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26%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15%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b-tag efficiency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18.1%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6.6%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44%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16%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---------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--------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Jet energy scale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21.6%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9.9%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25%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11%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26%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17%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Lepton ID trigger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2.3%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1.8%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6%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3.2%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Theory (</a:t>
                      </a:r>
                      <a:r>
                        <a:rPr lang="en-US" sz="1600" dirty="0" err="1" smtClean="0">
                          <a:latin typeface="Century Schoolbook" pitchFamily="18" charset="0"/>
                        </a:rPr>
                        <a:t>xs</a:t>
                      </a:r>
                      <a:r>
                        <a:rPr lang="en-US" sz="1600" dirty="0" smtClean="0">
                          <a:latin typeface="Century Schoolbook" pitchFamily="18" charset="0"/>
                        </a:rPr>
                        <a:t>, PDF, ISR/FSR …)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28.1%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13.5%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74%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35%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22%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entury Schoolbook" pitchFamily="18" charset="0"/>
                        </a:rPr>
                        <a:t>8%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Total</a:t>
                      </a:r>
                      <a:endParaRPr lang="en-US" sz="1600" baseline="300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45% 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22% 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95%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48%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50%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34%</a:t>
                      </a:r>
                      <a:endParaRPr lang="en-US" sz="16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MC08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pic>
        <p:nvPicPr>
          <p:cNvPr id="208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16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4286248" y="428604"/>
            <a:ext cx="471490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Schoolbook" pitchFamily="18" charset="0"/>
              </a:rPr>
              <a:t>MC08</a:t>
            </a:r>
          </a:p>
          <a:p>
            <a:pPr algn="ctr"/>
            <a:r>
              <a:rPr lang="de-DE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Schoolbook" pitchFamily="18" charset="0"/>
              </a:rPr>
              <a:t>Work in </a:t>
            </a:r>
            <a:r>
              <a:rPr lang="de-DE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Schoolbook" pitchFamily="18" charset="0"/>
              </a:rPr>
              <a:t>progress</a:t>
            </a:r>
            <a:endParaRPr lang="de-DE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single top quark events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pic>
        <p:nvPicPr>
          <p:cNvPr id="8" name="Grafik 7" descr="stopXS_vs_cms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756634"/>
            <a:ext cx="4643470" cy="368722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28662" y="571480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entury Schoolbook" pitchFamily="18" charset="0"/>
              </a:rPr>
              <a:t>t-</a:t>
            </a:r>
            <a:r>
              <a:rPr lang="de-DE" sz="2400" dirty="0" err="1" smtClean="0">
                <a:latin typeface="Century Schoolbook" pitchFamily="18" charset="0"/>
              </a:rPr>
              <a:t>channel</a:t>
            </a:r>
            <a:endParaRPr lang="de-DE" sz="2400" dirty="0">
              <a:latin typeface="Century Schoolbook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86182" y="642918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entury Schoolbook" pitchFamily="18" charset="0"/>
              </a:rPr>
              <a:t>s-</a:t>
            </a:r>
            <a:r>
              <a:rPr lang="de-DE" sz="2400" dirty="0" err="1" smtClean="0">
                <a:latin typeface="Century Schoolbook" pitchFamily="18" charset="0"/>
              </a:rPr>
              <a:t>channel</a:t>
            </a:r>
            <a:endParaRPr lang="de-DE" sz="2400" dirty="0">
              <a:latin typeface="Century Schoolbook" pitchFamily="18" charset="0"/>
            </a:endParaRPr>
          </a:p>
        </p:txBody>
      </p:sp>
      <p:pic>
        <p:nvPicPr>
          <p:cNvPr id="10" name="Grafik 9" descr="tchannel_23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50" y="857232"/>
            <a:ext cx="2340000" cy="165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 descr="schannel_22_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857232"/>
            <a:ext cx="2340000" cy="1691715"/>
          </a:xfrm>
          <a:prstGeom prst="rect">
            <a:avLst/>
          </a:prstGeom>
        </p:spPr>
      </p:pic>
      <p:pic>
        <p:nvPicPr>
          <p:cNvPr id="15" name="Grafik 14" descr="Wt_22_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928670"/>
            <a:ext cx="2340000" cy="157728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286644" y="714356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Century Schoolbook" pitchFamily="18" charset="0"/>
              </a:rPr>
              <a:t>Wt</a:t>
            </a:r>
            <a:endParaRPr lang="de-DE" sz="2400" dirty="0">
              <a:latin typeface="Century Schoolbook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267650" y="3071810"/>
            <a:ext cx="38763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@ 14 </a:t>
            </a:r>
            <a:r>
              <a:rPr lang="en-US" dirty="0" err="1" smtClean="0">
                <a:latin typeface="Century Schoolbook" pitchFamily="18" charset="0"/>
              </a:rPr>
              <a:t>TeV</a:t>
            </a:r>
            <a:r>
              <a:rPr lang="en-US" dirty="0" smtClean="0">
                <a:latin typeface="Century Schoolbook" pitchFamily="18" charset="0"/>
              </a:rPr>
              <a:t> (CSC efforts) 1 fb</a:t>
            </a:r>
            <a:r>
              <a:rPr lang="en-US" baseline="30000" dirty="0" smtClean="0">
                <a:latin typeface="Century Schoolbook" pitchFamily="18" charset="0"/>
              </a:rPr>
              <a:t>-1</a:t>
            </a:r>
          </a:p>
          <a:p>
            <a:r>
              <a:rPr lang="en-US" dirty="0" smtClean="0">
                <a:latin typeface="Century Schoolbook" pitchFamily="18" charset="0"/>
              </a:rPr>
              <a:t>          t-channel</a:t>
            </a:r>
          </a:p>
          <a:p>
            <a:r>
              <a:rPr lang="en-US" dirty="0" smtClean="0">
                <a:latin typeface="Century Schoolbook" pitchFamily="18" charset="0"/>
              </a:rPr>
              <a:t>          s-channel</a:t>
            </a:r>
          </a:p>
          <a:p>
            <a:r>
              <a:rPr lang="en-US" dirty="0" smtClean="0">
                <a:latin typeface="Century Schoolbook" pitchFamily="18" charset="0"/>
              </a:rPr>
              <a:t>          Wt (lepton+ jets &amp; </a:t>
            </a:r>
            <a:r>
              <a:rPr lang="en-US" dirty="0" err="1" smtClean="0">
                <a:latin typeface="Century Schoolbook" pitchFamily="18" charset="0"/>
              </a:rPr>
              <a:t>di</a:t>
            </a:r>
            <a:r>
              <a:rPr lang="en-US" dirty="0" smtClean="0">
                <a:latin typeface="Century Schoolbook" pitchFamily="18" charset="0"/>
              </a:rPr>
              <a:t>-lepton)</a:t>
            </a:r>
          </a:p>
          <a:p>
            <a:endParaRPr lang="en-US" dirty="0" smtClean="0">
              <a:latin typeface="Century Schoolbook" pitchFamily="18" charset="0"/>
            </a:endParaRPr>
          </a:p>
          <a:p>
            <a:r>
              <a:rPr lang="en-US" dirty="0" smtClean="0">
                <a:latin typeface="Century Schoolbook" pitchFamily="18" charset="0"/>
              </a:rPr>
              <a:t>@ 10 </a:t>
            </a:r>
            <a:r>
              <a:rPr lang="en-US" dirty="0" err="1" smtClean="0">
                <a:latin typeface="Century Schoolbook" pitchFamily="18" charset="0"/>
              </a:rPr>
              <a:t>TeV</a:t>
            </a:r>
            <a:r>
              <a:rPr lang="en-US" dirty="0" smtClean="0">
                <a:latin typeface="Century Schoolbook" pitchFamily="18" charset="0"/>
              </a:rPr>
              <a:t> (MC08)</a:t>
            </a:r>
          </a:p>
          <a:p>
            <a:r>
              <a:rPr lang="en-US" dirty="0" smtClean="0">
                <a:latin typeface="Century Schoolbook" pitchFamily="18" charset="0"/>
              </a:rPr>
              <a:t>           t-channel</a:t>
            </a:r>
            <a:endParaRPr lang="en-US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/ Event selection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2844" y="642918"/>
            <a:ext cx="5357850" cy="34778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Trigger: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 Threshold: 15 </a:t>
            </a:r>
            <a:r>
              <a:rPr lang="en-US" sz="2000" dirty="0" err="1" smtClean="0">
                <a:latin typeface="Century Schoolbook" pitchFamily="18" charset="0"/>
              </a:rPr>
              <a:t>GeV</a:t>
            </a:r>
            <a:r>
              <a:rPr lang="en-US" sz="2000" dirty="0" smtClean="0">
                <a:latin typeface="Century Schoolbook" pitchFamily="18" charset="0"/>
              </a:rPr>
              <a:t>/c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Lepton selection (electron /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muon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):</a:t>
            </a:r>
            <a:endParaRPr lang="en-US" sz="20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 p</a:t>
            </a:r>
            <a:r>
              <a:rPr lang="en-US" sz="2000" baseline="-25000" dirty="0" smtClean="0">
                <a:latin typeface="Century Schoolbook" pitchFamily="18" charset="0"/>
              </a:rPr>
              <a:t>T </a:t>
            </a:r>
            <a:r>
              <a:rPr lang="en-US" sz="2000" dirty="0" smtClean="0">
                <a:latin typeface="Century Schoolbook" pitchFamily="18" charset="0"/>
              </a:rPr>
              <a:t>&gt; 20 </a:t>
            </a:r>
            <a:r>
              <a:rPr lang="en-US" sz="2000" dirty="0" err="1" smtClean="0">
                <a:latin typeface="Century Schoolbook" pitchFamily="18" charset="0"/>
              </a:rPr>
              <a:t>GeV</a:t>
            </a:r>
            <a:r>
              <a:rPr lang="en-US" sz="2000" dirty="0" smtClean="0">
                <a:latin typeface="Century Schoolbook" pitchFamily="18" charset="0"/>
              </a:rPr>
              <a:t>/c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 |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entury Schoolbook" pitchFamily="18" charset="0"/>
              </a:rPr>
              <a:t>|&lt; 2.5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 Isolation: ET within cone 0.2 &lt; 6 </a:t>
            </a:r>
            <a:r>
              <a:rPr lang="en-US" sz="2000" dirty="0" err="1" smtClean="0">
                <a:latin typeface="Century Schoolbook" pitchFamily="18" charset="0"/>
              </a:rPr>
              <a:t>GeV</a:t>
            </a:r>
            <a:endParaRPr lang="en-US" sz="2000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Jets</a:t>
            </a:r>
            <a:endParaRPr lang="en-US" sz="20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  </a:t>
            </a:r>
            <a:r>
              <a:rPr lang="en-US" sz="2000" dirty="0" err="1" smtClean="0">
                <a:latin typeface="Century Schoolbook" pitchFamily="18" charset="0"/>
              </a:rPr>
              <a:t>p</a:t>
            </a:r>
            <a:r>
              <a:rPr lang="en-US" sz="2000" baseline="-25000" dirty="0" err="1" smtClean="0">
                <a:latin typeface="Century Schoolbook" pitchFamily="18" charset="0"/>
              </a:rPr>
              <a:t>T</a:t>
            </a:r>
            <a:r>
              <a:rPr lang="en-US" sz="2000" dirty="0" smtClean="0">
                <a:latin typeface="Century Schoolbook" pitchFamily="18" charset="0"/>
              </a:rPr>
              <a:t> &gt; 30 </a:t>
            </a:r>
            <a:r>
              <a:rPr lang="en-US" sz="2000" dirty="0" err="1" smtClean="0">
                <a:latin typeface="Century Schoolbook" pitchFamily="18" charset="0"/>
              </a:rPr>
              <a:t>GeV</a:t>
            </a:r>
            <a:r>
              <a:rPr lang="en-US" sz="2000" dirty="0" smtClean="0">
                <a:latin typeface="Century Schoolbook" pitchFamily="18" charset="0"/>
              </a:rPr>
              <a:t>/c²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 |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entury Schoolbook" pitchFamily="18" charset="0"/>
              </a:rPr>
              <a:t>| &lt; 5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b-tagging</a:t>
            </a:r>
            <a:endParaRPr lang="en-US" sz="20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 </a:t>
            </a:r>
            <a:r>
              <a:rPr lang="en-US" sz="2000" dirty="0" err="1" smtClean="0">
                <a:latin typeface="Century Schoolbook" pitchFamily="18" charset="0"/>
              </a:rPr>
              <a:t>JetProbability</a:t>
            </a:r>
            <a:r>
              <a:rPr lang="en-US" sz="2000" dirty="0" smtClean="0">
                <a:latin typeface="Century Schoolbook" pitchFamily="18" charset="0"/>
              </a:rPr>
              <a:t> 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>
                <a:latin typeface="Century Schoolbook" pitchFamily="18" charset="0"/>
              </a:rPr>
              <a:t>b</a:t>
            </a:r>
            <a:r>
              <a:rPr lang="en-US" sz="2000" dirty="0" smtClean="0">
                <a:latin typeface="Century Schoolbook" pitchFamily="18" charset="0"/>
              </a:rPr>
              <a:t>= 45%,  </a:t>
            </a:r>
            <a:r>
              <a:rPr lang="en-US" sz="2000" dirty="0" err="1" smtClean="0">
                <a:latin typeface="Century Schoolbook" pitchFamily="18" charset="0"/>
              </a:rPr>
              <a:t>rej</a:t>
            </a:r>
            <a:r>
              <a:rPr lang="en-US" sz="2000" dirty="0" smtClean="0">
                <a:latin typeface="Century Schoolbook" pitchFamily="18" charset="0"/>
              </a:rPr>
              <a:t>. = 93</a:t>
            </a:r>
          </a:p>
        </p:txBody>
      </p:sp>
      <p:pic>
        <p:nvPicPr>
          <p:cNvPr id="8" name="Grafik 7" descr="tchannel_23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642918"/>
            <a:ext cx="2143140" cy="14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1142976" y="4714884"/>
            <a:ext cx="307183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Exactly one lepton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2 or 3 jets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 E</a:t>
            </a:r>
            <a:r>
              <a:rPr lang="en-US" sz="2000" baseline="-25000" dirty="0" smtClean="0">
                <a:latin typeface="Century Schoolbook" pitchFamily="18" charset="0"/>
              </a:rPr>
              <a:t>T,miss</a:t>
            </a:r>
            <a:r>
              <a:rPr lang="en-US" sz="2000" dirty="0" smtClean="0">
                <a:latin typeface="Century Schoolbook" pitchFamily="18" charset="0"/>
              </a:rPr>
              <a:t> &gt; 20 </a:t>
            </a:r>
            <a:r>
              <a:rPr lang="en-US" sz="2000" dirty="0" err="1" smtClean="0">
                <a:latin typeface="Century Schoolbook" pitchFamily="18" charset="0"/>
              </a:rPr>
              <a:t>GeV</a:t>
            </a:r>
            <a:endParaRPr lang="en-US" sz="2000" dirty="0" smtClean="0">
              <a:latin typeface="Century Schoolbook" pitchFamily="18" charset="0"/>
            </a:endParaRPr>
          </a:p>
        </p:txBody>
      </p:sp>
      <p:pic>
        <p:nvPicPr>
          <p:cNvPr id="12" name="Grafik 11" descr="steve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786058"/>
            <a:ext cx="3331219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probability tagger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pic>
        <p:nvPicPr>
          <p:cNvPr id="5" name="Picture 12" descr="btag_weights_JetPr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480"/>
            <a:ext cx="3780000" cy="320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 descr="btag_RejFac_Eff_JetPr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7"/>
            <a:ext cx="3780000" cy="256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6849" name="Object 1"/>
          <p:cNvGraphicFramePr>
            <a:graphicFrameLocks noChangeAspect="1"/>
          </p:cNvGraphicFramePr>
          <p:nvPr/>
        </p:nvGraphicFramePr>
        <p:xfrm>
          <a:off x="857224" y="5715016"/>
          <a:ext cx="3233726" cy="616850"/>
        </p:xfrm>
        <a:graphic>
          <a:graphicData uri="http://schemas.openxmlformats.org/presentationml/2006/ole">
            <p:oleObj spid="_x0000_s206849" name="Equation" r:id="rId5" imgW="2197080" imgH="41904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42844" y="642918"/>
            <a:ext cx="4786346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Use b-tagger, which will be </a:t>
            </a:r>
            <a:r>
              <a:rPr lang="en-US" sz="2000" dirty="0" err="1" smtClean="0">
                <a:latin typeface="Century Schoolbook" pitchFamily="18" charset="0"/>
              </a:rPr>
              <a:t>comissioned</a:t>
            </a:r>
            <a:r>
              <a:rPr lang="en-US" sz="2000" dirty="0" smtClean="0">
                <a:latin typeface="Century Schoolbook" pitchFamily="18" charset="0"/>
              </a:rPr>
              <a:t> with early data and which is robust.</a:t>
            </a:r>
            <a:endParaRPr lang="en-US" sz="2000" dirty="0" smtClean="0">
              <a:latin typeface="Century Schoolbook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2844" y="1928802"/>
            <a:ext cx="4786346" cy="34778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Calculating the probability of the tracks to belong to the primary vertex.</a:t>
            </a:r>
          </a:p>
          <a:p>
            <a:r>
              <a:rPr lang="en-US" sz="2000" dirty="0" smtClean="0">
                <a:latin typeface="Century Schoolbook" pitchFamily="18" charset="0"/>
              </a:rPr>
              <a:t>Using the decay  length significance.</a:t>
            </a: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000372"/>
            <a:ext cx="3214710" cy="2265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NbSelJet_lepsel_met20_b-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00108"/>
            <a:ext cx="411730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Grafik 40" descr="NbSelJet_lepsel_met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00108"/>
            <a:ext cx="411730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event selection / Strategy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 rot="5400000">
            <a:off x="1427934" y="2356636"/>
            <a:ext cx="2428892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Geschweifte Klammer rechts 11"/>
          <p:cNvSpPr/>
          <p:nvPr/>
        </p:nvSpPr>
        <p:spPr>
          <a:xfrm rot="5400000">
            <a:off x="2393141" y="3464719"/>
            <a:ext cx="142876" cy="500066"/>
          </a:xfrm>
          <a:prstGeom prst="rightBrace">
            <a:avLst>
              <a:gd name="adj1" fmla="val 47995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857224" y="5286388"/>
            <a:ext cx="321471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Normalization of </a:t>
            </a:r>
            <a:r>
              <a:rPr lang="en-US" sz="2000" dirty="0" err="1" smtClean="0">
                <a:latin typeface="Century Schoolbook" pitchFamily="18" charset="0"/>
              </a:rPr>
              <a:t>tt</a:t>
            </a:r>
            <a:r>
              <a:rPr lang="en-US" sz="2000" dirty="0" smtClean="0">
                <a:latin typeface="Century Schoolbook" pitchFamily="18" charset="0"/>
              </a:rPr>
              <a:t> and </a:t>
            </a:r>
            <a:r>
              <a:rPr lang="en-US" sz="2000" dirty="0" err="1" smtClean="0">
                <a:latin typeface="Century Schoolbook" pitchFamily="18" charset="0"/>
              </a:rPr>
              <a:t>W+jets</a:t>
            </a:r>
            <a:r>
              <a:rPr lang="en-US" sz="2000" dirty="0" smtClean="0">
                <a:latin typeface="Century Schoolbook" pitchFamily="18" charset="0"/>
              </a:rPr>
              <a:t> background using  neural networks</a:t>
            </a:r>
          </a:p>
        </p:txBody>
      </p:sp>
      <p:cxnSp>
        <p:nvCxnSpPr>
          <p:cNvPr id="25" name="Gerade Verbindung mit Pfeil 24"/>
          <p:cNvCxnSpPr>
            <a:stCxn id="12" idx="1"/>
            <a:endCxn id="20" idx="0"/>
          </p:cNvCxnSpPr>
          <p:nvPr/>
        </p:nvCxnSpPr>
        <p:spPr>
          <a:xfrm rot="16200000" flipH="1">
            <a:off x="1714480" y="4536289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5400000">
            <a:off x="5008479" y="2428074"/>
            <a:ext cx="2286016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5400000">
            <a:off x="5501488" y="2427280"/>
            <a:ext cx="2286016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Geschweifte Klammer rechts 28"/>
          <p:cNvSpPr/>
          <p:nvPr/>
        </p:nvSpPr>
        <p:spPr>
          <a:xfrm rot="5400000">
            <a:off x="6358744" y="3463925"/>
            <a:ext cx="142876" cy="500066"/>
          </a:xfrm>
          <a:prstGeom prst="rightBrace">
            <a:avLst>
              <a:gd name="adj1" fmla="val 47995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feld 29"/>
          <p:cNvSpPr txBox="1"/>
          <p:nvPr/>
        </p:nvSpPr>
        <p:spPr>
          <a:xfrm>
            <a:off x="4857752" y="4357694"/>
            <a:ext cx="3168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Extraction of t-channel cross section using Likelihood method</a:t>
            </a:r>
          </a:p>
        </p:txBody>
      </p:sp>
      <p:cxnSp>
        <p:nvCxnSpPr>
          <p:cNvPr id="31" name="Gerade Verbindung mit Pfeil 30"/>
          <p:cNvCxnSpPr>
            <a:stCxn id="29" idx="1"/>
            <a:endCxn id="30" idx="0"/>
          </p:cNvCxnSpPr>
          <p:nvPr/>
        </p:nvCxnSpPr>
        <p:spPr>
          <a:xfrm rot="16200000" flipH="1">
            <a:off x="6149818" y="4065760"/>
            <a:ext cx="572298" cy="1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999307" y="2356638"/>
            <a:ext cx="2428890" cy="15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Form 37"/>
          <p:cNvCxnSpPr>
            <a:stCxn id="20" idx="3"/>
            <a:endCxn id="30" idx="2"/>
          </p:cNvCxnSpPr>
          <p:nvPr/>
        </p:nvCxnSpPr>
        <p:spPr>
          <a:xfrm flipV="1">
            <a:off x="4071934" y="5373357"/>
            <a:ext cx="2369818" cy="42086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71472" y="571480"/>
            <a:ext cx="321471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Before b-tagging (</a:t>
            </a:r>
            <a:r>
              <a:rPr lang="en-US" sz="2000" dirty="0" err="1" smtClean="0">
                <a:latin typeface="Century Schoolbook" pitchFamily="18" charset="0"/>
              </a:rPr>
              <a:t>pretag</a:t>
            </a:r>
            <a:r>
              <a:rPr lang="en-US" sz="2000" dirty="0" smtClean="0">
                <a:latin typeface="Century Schoolbook" pitchFamily="18" charset="0"/>
              </a:rPr>
              <a:t>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500694" y="571480"/>
            <a:ext cx="214314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After b-tagging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NbSelJet_lepsel_met20_b-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00108"/>
            <a:ext cx="411730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Grafik 40" descr="NbSelJet_lepsel_met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00108"/>
            <a:ext cx="411730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event selection / Strategy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rot="5400000">
            <a:off x="1070744" y="2428868"/>
            <a:ext cx="2286016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5400000">
            <a:off x="1427934" y="2356636"/>
            <a:ext cx="2428892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Geschweifte Klammer rechts 11"/>
          <p:cNvSpPr/>
          <p:nvPr/>
        </p:nvSpPr>
        <p:spPr>
          <a:xfrm rot="5400000">
            <a:off x="2393141" y="3464719"/>
            <a:ext cx="142876" cy="500066"/>
          </a:xfrm>
          <a:prstGeom prst="rightBrace">
            <a:avLst>
              <a:gd name="adj1" fmla="val 47995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857224" y="5286388"/>
            <a:ext cx="321471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Normalization of </a:t>
            </a:r>
            <a:r>
              <a:rPr lang="en-US" sz="2000" dirty="0" err="1" smtClean="0">
                <a:latin typeface="Century Schoolbook" pitchFamily="18" charset="0"/>
              </a:rPr>
              <a:t>tt</a:t>
            </a:r>
            <a:r>
              <a:rPr lang="en-US" sz="2000" dirty="0" smtClean="0">
                <a:latin typeface="Century Schoolbook" pitchFamily="18" charset="0"/>
              </a:rPr>
              <a:t> and </a:t>
            </a:r>
            <a:r>
              <a:rPr lang="en-US" sz="2000" dirty="0" err="1" smtClean="0">
                <a:latin typeface="Century Schoolbook" pitchFamily="18" charset="0"/>
              </a:rPr>
              <a:t>W+jets</a:t>
            </a:r>
            <a:r>
              <a:rPr lang="en-US" sz="2000" dirty="0" smtClean="0">
                <a:latin typeface="Century Schoolbook" pitchFamily="18" charset="0"/>
              </a:rPr>
              <a:t> background using  neural networks</a:t>
            </a:r>
          </a:p>
        </p:txBody>
      </p:sp>
      <p:cxnSp>
        <p:nvCxnSpPr>
          <p:cNvPr id="25" name="Gerade Verbindung mit Pfeil 24"/>
          <p:cNvCxnSpPr>
            <a:stCxn id="12" idx="1"/>
            <a:endCxn id="20" idx="0"/>
          </p:cNvCxnSpPr>
          <p:nvPr/>
        </p:nvCxnSpPr>
        <p:spPr>
          <a:xfrm rot="16200000" flipH="1">
            <a:off x="1714480" y="4536289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5400000">
            <a:off x="5008479" y="2428074"/>
            <a:ext cx="2286016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5400000">
            <a:off x="5501488" y="2427280"/>
            <a:ext cx="2286016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Geschweifte Klammer rechts 28"/>
          <p:cNvSpPr/>
          <p:nvPr/>
        </p:nvSpPr>
        <p:spPr>
          <a:xfrm rot="5400000">
            <a:off x="6358744" y="3463925"/>
            <a:ext cx="142876" cy="500066"/>
          </a:xfrm>
          <a:prstGeom prst="rightBrace">
            <a:avLst>
              <a:gd name="adj1" fmla="val 47995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feld 29"/>
          <p:cNvSpPr txBox="1"/>
          <p:nvPr/>
        </p:nvSpPr>
        <p:spPr>
          <a:xfrm>
            <a:off x="4857752" y="4357694"/>
            <a:ext cx="3168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Extraction of t-channel cross section using Likelihood method</a:t>
            </a:r>
          </a:p>
        </p:txBody>
      </p:sp>
      <p:cxnSp>
        <p:nvCxnSpPr>
          <p:cNvPr id="31" name="Gerade Verbindung mit Pfeil 30"/>
          <p:cNvCxnSpPr>
            <a:stCxn id="29" idx="1"/>
            <a:endCxn id="30" idx="0"/>
          </p:cNvCxnSpPr>
          <p:nvPr/>
        </p:nvCxnSpPr>
        <p:spPr>
          <a:xfrm rot="16200000" flipH="1">
            <a:off x="6149818" y="4065760"/>
            <a:ext cx="572298" cy="1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400000">
            <a:off x="500034" y="2357430"/>
            <a:ext cx="2428893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999308" y="2356638"/>
            <a:ext cx="2428890" cy="15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Geschweifte Klammer rechts 18"/>
          <p:cNvSpPr/>
          <p:nvPr/>
        </p:nvSpPr>
        <p:spPr>
          <a:xfrm rot="5400000">
            <a:off x="1821637" y="3464719"/>
            <a:ext cx="142876" cy="500066"/>
          </a:xfrm>
          <a:prstGeom prst="rightBrace">
            <a:avLst>
              <a:gd name="adj1" fmla="val 47995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970876" y="4292750"/>
            <a:ext cx="185738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Validation of </a:t>
            </a:r>
          </a:p>
          <a:p>
            <a:r>
              <a:rPr lang="en-US" sz="2000" dirty="0" smtClean="0">
                <a:latin typeface="Century Schoolbook" pitchFamily="18" charset="0"/>
              </a:rPr>
              <a:t>NN technique</a:t>
            </a:r>
          </a:p>
        </p:txBody>
      </p:sp>
      <p:cxnSp>
        <p:nvCxnSpPr>
          <p:cNvPr id="22" name="Gerade Verbindung mit Pfeil 21"/>
          <p:cNvCxnSpPr>
            <a:stCxn id="19" idx="1"/>
            <a:endCxn id="21" idx="0"/>
          </p:cNvCxnSpPr>
          <p:nvPr/>
        </p:nvCxnSpPr>
        <p:spPr>
          <a:xfrm rot="16200000" flipH="1">
            <a:off x="1643042" y="4036223"/>
            <a:ext cx="506560" cy="64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Form 37"/>
          <p:cNvCxnSpPr>
            <a:stCxn id="20" idx="3"/>
            <a:endCxn id="30" idx="2"/>
          </p:cNvCxnSpPr>
          <p:nvPr/>
        </p:nvCxnSpPr>
        <p:spPr>
          <a:xfrm flipV="1">
            <a:off x="4071934" y="5373357"/>
            <a:ext cx="2369818" cy="42086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71472" y="571480"/>
            <a:ext cx="321471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Before b-tagging (</a:t>
            </a:r>
            <a:r>
              <a:rPr lang="en-US" sz="2000" dirty="0" err="1" smtClean="0">
                <a:latin typeface="Century Schoolbook" pitchFamily="18" charset="0"/>
              </a:rPr>
              <a:t>pretag</a:t>
            </a:r>
            <a:r>
              <a:rPr lang="en-US" sz="2000" dirty="0" smtClean="0">
                <a:latin typeface="Century Schoolbook" pitchFamily="18" charset="0"/>
              </a:rPr>
              <a:t>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500694" y="571480"/>
            <a:ext cx="214314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After b-tagging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714348" y="571480"/>
            <a:ext cx="7572428" cy="10001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estimation → Shape Fit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1066800" y="544513"/>
          <a:ext cx="6580188" cy="1060450"/>
        </p:xfrm>
        <a:graphic>
          <a:graphicData uri="http://schemas.openxmlformats.org/presentationml/2006/ole">
            <p:oleObj spid="_x0000_s76801" name="Formel" r:id="rId3" imgW="3073320" imgH="49500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71406" y="1617822"/>
            <a:ext cx="4214842" cy="48115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Use shape fit to gain sensitivity  for the background calibration.</a:t>
            </a:r>
            <a:br>
              <a:rPr lang="en-US" sz="2000" dirty="0" smtClean="0">
                <a:latin typeface="Century Schoolbook" pitchFamily="18" charset="0"/>
              </a:rPr>
            </a:br>
            <a:endParaRPr lang="en-US" sz="2000" dirty="0" smtClean="0">
              <a:latin typeface="Century Schoolbook" pitchFamily="18" charset="0"/>
            </a:endParaRPr>
          </a:p>
          <a:p>
            <a:r>
              <a:rPr lang="en-US" sz="2000" dirty="0" smtClean="0">
                <a:latin typeface="Century Schoolbook" pitchFamily="18" charset="0"/>
              </a:rPr>
              <a:t>Parts of distribution can have much better purity.</a:t>
            </a:r>
          </a:p>
          <a:p>
            <a:endParaRPr lang="en-US" sz="2000" dirty="0" smtClean="0">
              <a:latin typeface="Century Schoolbook" pitchFamily="18" charset="0"/>
            </a:endParaRPr>
          </a:p>
          <a:p>
            <a:r>
              <a:rPr lang="en-US" sz="2000" dirty="0" smtClean="0">
                <a:latin typeface="Century Schoolbook" pitchFamily="18" charset="0"/>
              </a:rPr>
              <a:t>Which variable is the best one?</a:t>
            </a: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baseline="30000" dirty="0" smtClean="0">
              <a:latin typeface="Century Schoolbook" pitchFamily="18" charset="0"/>
            </a:endParaRPr>
          </a:p>
          <a:p>
            <a:endParaRPr lang="en-US" sz="2000" baseline="30000" dirty="0" smtClean="0">
              <a:latin typeface="Century Schoolbook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71942"/>
            <a:ext cx="2076881" cy="135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LinuxTransfer\Wqq_tra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786322"/>
            <a:ext cx="2071702" cy="140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DeltaEtaj1j2_Shap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643050"/>
            <a:ext cx="4053522" cy="320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Pfeil nach rechts 14"/>
          <p:cNvSpPr/>
          <p:nvPr/>
        </p:nvSpPr>
        <p:spPr>
          <a:xfrm>
            <a:off x="4857752" y="5000636"/>
            <a:ext cx="4071966" cy="140618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</a:rPr>
              <a:t>Combine several variables into one </a:t>
            </a:r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</a:rPr>
              <a:t>discriminate</a:t>
            </a:r>
            <a:endParaRPr lang="en-US" sz="2000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</a:t>
            </a:r>
            <a:r>
              <a:rPr lang="en-US" dirty="0" err="1" smtClean="0"/>
              <a:t>W+jets</a:t>
            </a:r>
            <a:r>
              <a:rPr lang="en-US" dirty="0" smtClean="0"/>
              <a:t> &amp; </a:t>
            </a:r>
            <a:r>
              <a:rPr lang="en-US" dirty="0" err="1" smtClean="0"/>
              <a:t>tt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pic>
        <p:nvPicPr>
          <p:cNvPr id="5" name="Grafik 4" descr="Neural_network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2674874" cy="2286016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3071802" y="192880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Grafik 8" descr="NNout_Shap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71480"/>
            <a:ext cx="3285192" cy="260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214282" y="3429000"/>
            <a:ext cx="4214842" cy="27597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000" dirty="0" smtClean="0">
                <a:latin typeface="Century Schoolbook" pitchFamily="18" charset="0"/>
              </a:rPr>
              <a:t> Feed forward NN with variable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>    preprocessing (</a:t>
            </a:r>
            <a:r>
              <a:rPr lang="en-US" sz="2000" dirty="0" err="1" smtClean="0">
                <a:latin typeface="Century Schoolbook" pitchFamily="18" charset="0"/>
              </a:rPr>
              <a:t>NeuroBayes</a:t>
            </a:r>
            <a:r>
              <a:rPr lang="en-US" sz="2000" dirty="0" smtClean="0">
                <a:latin typeface="Century Schoolbook" pitchFamily="18" charset="0"/>
              </a:rPr>
              <a:t>)</a:t>
            </a:r>
          </a:p>
          <a:p>
            <a:pPr>
              <a:buBlip>
                <a:blip r:embed="rId4"/>
              </a:buBlip>
            </a:pPr>
            <a:r>
              <a:rPr lang="en-US" sz="2000" dirty="0" smtClean="0">
                <a:latin typeface="Century Schoolbook" pitchFamily="18" charset="0"/>
              </a:rPr>
              <a:t> Trained with events with 3 jets,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>    no b-tag information</a:t>
            </a:r>
          </a:p>
          <a:p>
            <a:pPr>
              <a:buBlip>
                <a:blip r:embed="rId4"/>
              </a:buBlip>
            </a:pPr>
            <a:r>
              <a:rPr lang="en-US" sz="2000" dirty="0" smtClean="0">
                <a:latin typeface="Century Schoolbook" pitchFamily="18" charset="0"/>
              </a:rPr>
              <a:t> Training was done only with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>    </a:t>
            </a:r>
            <a:r>
              <a:rPr lang="en-US" sz="2000" dirty="0" err="1" smtClean="0">
                <a:latin typeface="Century Schoolbook" pitchFamily="18" charset="0"/>
              </a:rPr>
              <a:t>W+jets</a:t>
            </a:r>
            <a:r>
              <a:rPr lang="en-US" sz="2000" dirty="0" smtClean="0">
                <a:latin typeface="Century Schoolbook" pitchFamily="18" charset="0"/>
              </a:rPr>
              <a:t> and </a:t>
            </a:r>
            <a:r>
              <a:rPr lang="en-US" sz="2000" dirty="0" err="1" smtClean="0">
                <a:latin typeface="Century Schoolbook" pitchFamily="18" charset="0"/>
              </a:rPr>
              <a:t>tt</a:t>
            </a:r>
            <a:r>
              <a:rPr lang="en-US" sz="2000" dirty="0" smtClean="0">
                <a:latin typeface="Century Schoolbook" pitchFamily="18" charset="0"/>
              </a:rPr>
              <a:t> (50% / 50%)</a:t>
            </a:r>
          </a:p>
          <a:p>
            <a:pPr>
              <a:buBlip>
                <a:blip r:embed="rId4"/>
              </a:buBlip>
            </a:pPr>
            <a:r>
              <a:rPr lang="en-US" sz="2000" dirty="0" smtClean="0">
                <a:latin typeface="Century Schoolbook" pitchFamily="18" charset="0"/>
              </a:rPr>
              <a:t> 15 hidden nodes</a:t>
            </a:r>
          </a:p>
          <a:p>
            <a:pPr>
              <a:buBlip>
                <a:blip r:embed="rId4"/>
              </a:buBlip>
            </a:pPr>
            <a:r>
              <a:rPr lang="en-US" sz="2000" dirty="0" smtClean="0">
                <a:latin typeface="Century Schoolbook" pitchFamily="18" charset="0"/>
              </a:rPr>
              <a:t> 10 input variables</a:t>
            </a:r>
            <a:endParaRPr lang="en-US" sz="2000" baseline="30000" dirty="0" smtClean="0">
              <a:latin typeface="Century Schoolbook" pitchFamily="18" charset="0"/>
            </a:endParaRPr>
          </a:p>
          <a:p>
            <a:endParaRPr lang="en-US" sz="2000" baseline="30000" dirty="0" smtClean="0">
              <a:latin typeface="Century Schoolbook" pitchFamily="18" charset="0"/>
            </a:endParaRPr>
          </a:p>
        </p:txBody>
      </p:sp>
      <p:pic>
        <p:nvPicPr>
          <p:cNvPr id="13" name="Grafik 12" descr="lege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785794"/>
            <a:ext cx="1041473" cy="205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 descr="NNout_Stacked_NormPr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286124"/>
            <a:ext cx="3929089" cy="311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measurement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1258" y="780971"/>
            <a:ext cx="4226428" cy="28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572000" y="785794"/>
            <a:ext cx="4214842" cy="54476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Schoolbook" pitchFamily="18" charset="0"/>
              </a:rPr>
              <a:t>Two approaches</a:t>
            </a:r>
          </a:p>
          <a:p>
            <a:pPr>
              <a:buBlip>
                <a:blip r:embed="rId3"/>
              </a:buBlip>
            </a:pPr>
            <a:r>
              <a:rPr lang="en-US" sz="2000" dirty="0" smtClean="0">
                <a:latin typeface="Century Schoolbook" pitchFamily="18" charset="0"/>
              </a:rPr>
              <a:t> Cut-based:</a:t>
            </a:r>
          </a:p>
          <a:p>
            <a:pPr lvl="1">
              <a:buBlip>
                <a:blip r:embed="rId3"/>
              </a:buBlip>
            </a:pPr>
            <a:r>
              <a:rPr lang="en-US" sz="2000" dirty="0" smtClean="0">
                <a:latin typeface="Century Schoolbook" pitchFamily="18" charset="0"/>
              </a:rPr>
              <a:t> p</a:t>
            </a:r>
            <a:r>
              <a:rPr lang="en-US" sz="2000" baseline="-25000" dirty="0" smtClean="0">
                <a:latin typeface="Century Schoolbook" pitchFamily="18" charset="0"/>
              </a:rPr>
              <a:t>T</a:t>
            </a:r>
            <a:r>
              <a:rPr lang="en-US" sz="2000" dirty="0" smtClean="0">
                <a:latin typeface="Century Schoolbook" pitchFamily="18" charset="0"/>
              </a:rPr>
              <a:t> (b-jet) &gt; 50 </a:t>
            </a:r>
            <a:r>
              <a:rPr lang="en-US" sz="2000" dirty="0" err="1" smtClean="0">
                <a:latin typeface="Century Schoolbook" pitchFamily="18" charset="0"/>
              </a:rPr>
              <a:t>GeV</a:t>
            </a:r>
            <a:r>
              <a:rPr lang="en-US" sz="2000" dirty="0" smtClean="0">
                <a:latin typeface="Century Schoolbook" pitchFamily="18" charset="0"/>
              </a:rPr>
              <a:t>/c</a:t>
            </a:r>
          </a:p>
          <a:p>
            <a:pPr lvl="1">
              <a:buBlip>
                <a:blip r:embed="rId3"/>
              </a:buBlip>
            </a:pPr>
            <a:r>
              <a:rPr lang="en-US" sz="2000" dirty="0" smtClean="0">
                <a:latin typeface="Century Schoolbook" pitchFamily="18" charset="0"/>
              </a:rPr>
              <a:t> |</a:t>
            </a:r>
            <a:r>
              <a:rPr lang="en-US" sz="2000" dirty="0" smtClean="0">
                <a:latin typeface="Symbol" pitchFamily="18" charset="2"/>
              </a:rPr>
              <a:t>h </a:t>
            </a:r>
            <a:r>
              <a:rPr lang="en-US" sz="2000" dirty="0" smtClean="0">
                <a:latin typeface="Century Schoolbook" pitchFamily="18" charset="0"/>
              </a:rPr>
              <a:t>(light-jet)| &gt; 2.5</a:t>
            </a:r>
            <a:br>
              <a:rPr lang="en-US" sz="2000" dirty="0" smtClean="0">
                <a:latin typeface="Century Schoolbook" pitchFamily="18" charset="0"/>
              </a:rPr>
            </a:br>
            <a:endParaRPr lang="en-US" sz="2000" dirty="0" smtClean="0">
              <a:latin typeface="Century Schoolbook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000" dirty="0" smtClean="0">
                <a:latin typeface="Century Schoolbook" pitchFamily="18" charset="0"/>
              </a:rPr>
              <a:t> Likelihood Analysis:</a:t>
            </a:r>
          </a:p>
          <a:p>
            <a:pPr lvl="1">
              <a:buBlip>
                <a:blip r:embed="rId3"/>
              </a:buBlip>
            </a:pPr>
            <a:r>
              <a:rPr lang="en-US" sz="2000" dirty="0" err="1" smtClean="0">
                <a:latin typeface="Century Schoolbook" pitchFamily="18" charset="0"/>
              </a:rPr>
              <a:t>Discriminants</a:t>
            </a:r>
            <a:r>
              <a:rPr lang="en-US" sz="2000" dirty="0" smtClean="0">
                <a:latin typeface="Century Schoolbook" pitchFamily="18" charset="0"/>
              </a:rPr>
              <a:t> for	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>          W + jets &amp; </a:t>
            </a:r>
            <a:r>
              <a:rPr lang="en-US" sz="2000" dirty="0" err="1" smtClean="0">
                <a:latin typeface="Century Schoolbook" pitchFamily="18" charset="0"/>
              </a:rPr>
              <a:t>tt</a:t>
            </a:r>
            <a:endParaRPr lang="en-US" sz="2000" dirty="0" smtClean="0">
              <a:latin typeface="Century Schoolbook" pitchFamily="18" charset="0"/>
            </a:endParaRPr>
          </a:p>
          <a:p>
            <a:pPr lvl="1">
              <a:buBlip>
                <a:blip r:embed="rId3"/>
              </a:buBlip>
            </a:pPr>
            <a:r>
              <a:rPr lang="en-US" sz="2000" dirty="0" smtClean="0">
                <a:latin typeface="Century Schoolbook" pitchFamily="18" charset="0"/>
              </a:rPr>
              <a:t> Few angular </a:t>
            </a:r>
            <a:r>
              <a:rPr lang="en-US" sz="2000" dirty="0" smtClean="0">
                <a:latin typeface="Century Schoolbook" pitchFamily="18" charset="0"/>
              </a:rPr>
              <a:t>variables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>    (to be insensitive to JES)</a:t>
            </a:r>
            <a:endParaRPr lang="en-US" sz="2000" dirty="0" smtClean="0">
              <a:latin typeface="Century Schoolbook" pitchFamily="18" charset="0"/>
            </a:endParaRPr>
          </a:p>
          <a:p>
            <a:pPr lvl="2">
              <a:buBlip>
                <a:blip r:embed="rId3"/>
              </a:buBlip>
            </a:pPr>
            <a:r>
              <a:rPr lang="en-US" sz="2000" dirty="0" smtClean="0">
                <a:latin typeface="Century Schoolbook" pitchFamily="18" charset="0"/>
              </a:rPr>
              <a:t>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entury Schoolbook" pitchFamily="18" charset="0"/>
              </a:rPr>
              <a:t> (light jet)</a:t>
            </a:r>
          </a:p>
          <a:p>
            <a:pPr lvl="2">
              <a:buBlip>
                <a:blip r:embed="rId3"/>
              </a:buBlip>
            </a:pPr>
            <a:r>
              <a:rPr lang="en-US" sz="2000" dirty="0" smtClean="0">
                <a:latin typeface="Century Schoolbook" pitchFamily="18" charset="0"/>
              </a:rPr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>
                <a:latin typeface="Century Schoolbook" pitchFamily="18" charset="0"/>
              </a:rPr>
              <a:t>R(lepton, b-jet)</a:t>
            </a:r>
          </a:p>
          <a:p>
            <a:pPr lvl="2">
              <a:buBlip>
                <a:blip r:embed="rId3"/>
              </a:buBlip>
            </a:pPr>
            <a:r>
              <a:rPr lang="en-US" sz="2000" dirty="0" smtClean="0">
                <a:latin typeface="Century Schoolbook" pitchFamily="18" charset="0"/>
              </a:rPr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>
                <a:latin typeface="Century Schoolbook" pitchFamily="18" charset="0"/>
              </a:rPr>
              <a:t>R(b-jet, light-jet)</a:t>
            </a:r>
          </a:p>
          <a:p>
            <a:pPr lvl="2">
              <a:buBlip>
                <a:blip r:embed="rId3"/>
              </a:buBlip>
            </a:pPr>
            <a:r>
              <a:rPr lang="en-US" sz="2000" dirty="0" smtClean="0">
                <a:latin typeface="Century Schoolbook" pitchFamily="18" charset="0"/>
              </a:rPr>
              <a:t> </a:t>
            </a:r>
            <a:r>
              <a:rPr lang="en-US" sz="2000" dirty="0" smtClean="0">
                <a:latin typeface="Century Schoolbook" pitchFamily="18" charset="0"/>
              </a:rPr>
              <a:t>centrality</a:t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/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/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2000" dirty="0" smtClean="0">
                <a:latin typeface="Century Schoolbook" pitchFamily="18" charset="0"/>
              </a:rPr>
              <a:t/>
            </a:r>
            <a:br>
              <a:rPr lang="en-US" sz="2000" dirty="0" smtClean="0">
                <a:latin typeface="Century Schoolbook" pitchFamily="18" charset="0"/>
              </a:rPr>
            </a:br>
            <a:r>
              <a:rPr lang="en-US" sz="800" dirty="0" smtClean="0">
                <a:latin typeface="Century Schoolbook" pitchFamily="18" charset="0"/>
              </a:rPr>
              <a:t> 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rot="5400000" flipH="1" flipV="1">
            <a:off x="1286646" y="385683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42910" y="4572008"/>
            <a:ext cx="32861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Use events with 2 jets and</a:t>
            </a:r>
          </a:p>
          <a:p>
            <a:r>
              <a:rPr lang="en-US" sz="2000" dirty="0" smtClean="0">
                <a:latin typeface="Century Schoolbook" pitchFamily="18" charset="0"/>
              </a:rPr>
              <a:t>at least one b-tagged jet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method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0198" y="3944643"/>
            <a:ext cx="3607487" cy="244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03295" y="3929066"/>
            <a:ext cx="3609411" cy="244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85720" y="714356"/>
            <a:ext cx="8572560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Two likelihood functions has been constructed to separate  </a:t>
            </a:r>
            <a:r>
              <a:rPr lang="en-US" sz="2000" dirty="0" err="1" smtClean="0">
                <a:latin typeface="Century Schoolbook" pitchFamily="18" charset="0"/>
              </a:rPr>
              <a:t>W+Jets</a:t>
            </a:r>
            <a:r>
              <a:rPr lang="en-US" sz="2000" dirty="0" smtClean="0">
                <a:latin typeface="Century Schoolbook" pitchFamily="18" charset="0"/>
              </a:rPr>
              <a:t> / </a:t>
            </a:r>
            <a:r>
              <a:rPr lang="en-US" sz="2000" dirty="0" err="1" smtClean="0">
                <a:latin typeface="Century Schoolbook" pitchFamily="18" charset="0"/>
              </a:rPr>
              <a:t>tt</a:t>
            </a:r>
            <a:r>
              <a:rPr lang="en-US" sz="2000" dirty="0" smtClean="0">
                <a:latin typeface="Century Schoolbook" pitchFamily="18" charset="0"/>
              </a:rPr>
              <a:t> from t-channel single top:</a:t>
            </a: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2928926" y="1643050"/>
          <a:ext cx="2260600" cy="727075"/>
        </p:xfrm>
        <a:graphic>
          <a:graphicData uri="http://schemas.openxmlformats.org/presentationml/2006/ole">
            <p:oleObj spid="_x0000_s103428" name="Formel" r:id="rId5" imgW="1307880" imgH="419040" progId="Equation.3">
              <p:embed/>
            </p:oleObj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2285984" y="2500306"/>
          <a:ext cx="1865313" cy="749300"/>
        </p:xfrm>
        <a:graphic>
          <a:graphicData uri="http://schemas.openxmlformats.org/presentationml/2006/ole">
            <p:oleObj spid="_x0000_s103429" name="Formel" r:id="rId6" imgW="1079280" imgH="431640" progId="Equation.3">
              <p:embed/>
            </p:oleObj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4273564" y="2500306"/>
          <a:ext cx="2370138" cy="771525"/>
        </p:xfrm>
        <a:graphic>
          <a:graphicData uri="http://schemas.openxmlformats.org/presentationml/2006/ole">
            <p:oleObj spid="_x0000_s103430" name="Formel" r:id="rId7" imgW="13716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57158" y="1400196"/>
          <a:ext cx="8358247" cy="50139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1702"/>
                <a:gridCol w="1500198"/>
                <a:gridCol w="1714512"/>
                <a:gridCol w="3071835"/>
              </a:tblGrid>
              <a:tr h="632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Source of uncertainty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Ds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/</a:t>
                      </a:r>
                      <a:r>
                        <a:rPr lang="en-US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 (%) </a:t>
                      </a:r>
                    </a:p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Cuts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Ds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/</a:t>
                      </a:r>
                      <a:r>
                        <a:rPr lang="en-US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 (%) </a:t>
                      </a:r>
                    </a:p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Likelihood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Variation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MC Statistics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Jet Energy Scale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± 5% on jet energy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632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b-tagging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± 5% on b-tagging eff.</a:t>
                      </a:r>
                    </a:p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± 10% </a:t>
                      </a:r>
                      <a:r>
                        <a:rPr lang="en-US" dirty="0" err="1" smtClean="0">
                          <a:latin typeface="Century Schoolbook" pitchFamily="18" charset="0"/>
                        </a:rPr>
                        <a:t>mistag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rate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632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BG cross section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Input from NN fit</a:t>
                      </a:r>
                      <a:endParaRPr lang="en-US" dirty="0">
                        <a:solidFill>
                          <a:srgbClr val="C00000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632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ISR/FSR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tt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 / single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top </a:t>
                      </a:r>
                      <a:endParaRPr lang="en-US" dirty="0" smtClean="0">
                        <a:latin typeface="Century Schoolbook" pitchFamily="18" charset="0"/>
                      </a:endParaRPr>
                    </a:p>
                    <a:p>
                      <a:r>
                        <a:rPr lang="en-US" baseline="0" dirty="0" smtClean="0">
                          <a:latin typeface="Century Schoolbook" pitchFamily="18" charset="0"/>
                        </a:rPr>
                        <a:t>specific samples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632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PDF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tt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 / t-channel</a:t>
                      </a:r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Lep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. ID, trigger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±1 variation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Luminosity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±10%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Schoolbook" pitchFamily="18" charset="0"/>
                        </a:rPr>
                        <a:t>Total</a:t>
                      </a:r>
                      <a:endParaRPr lang="en-US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00034" y="571480"/>
            <a:ext cx="807249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Analysis done in 4 channels (electron / </a:t>
            </a:r>
            <a:r>
              <a:rPr lang="en-US" sz="2000" dirty="0" err="1" smtClean="0">
                <a:latin typeface="Century Schoolbook" pitchFamily="18" charset="0"/>
              </a:rPr>
              <a:t>muon</a:t>
            </a:r>
            <a:r>
              <a:rPr lang="en-US" sz="2000" dirty="0" smtClean="0">
                <a:latin typeface="Century Schoolbook" pitchFamily="18" charset="0"/>
              </a:rPr>
              <a:t> &amp; +/- charge)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Estimated using ensemble tests (same method as for CSC note)</a:t>
            </a:r>
            <a:r>
              <a:rPr lang="en-US" sz="800" dirty="0" smtClean="0">
                <a:latin typeface="Century Schoolbook" pitchFamily="18" charset="0"/>
              </a:rPr>
              <a:t>  </a:t>
            </a:r>
          </a:p>
        </p:txBody>
      </p:sp>
      <p:pic>
        <p:nvPicPr>
          <p:cNvPr id="9" name="Grafik 8" descr="lock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3746" y="2285992"/>
            <a:ext cx="2851876" cy="36890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NN technique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928794" y="571480"/>
            <a:ext cx="514353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For this exercise we use a NN trained with events with 2 jets and at least 1 </a:t>
            </a:r>
            <a:r>
              <a:rPr lang="en-US" sz="2000" dirty="0" err="1" smtClean="0">
                <a:latin typeface="Century Schoolbook" pitchFamily="18" charset="0"/>
              </a:rPr>
              <a:t>btag</a:t>
            </a:r>
            <a:endParaRPr lang="en-US" sz="2000" dirty="0" smtClean="0">
              <a:latin typeface="Century Schoolbook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2844" y="1379323"/>
            <a:ext cx="3714776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Validation of input variables </a:t>
            </a:r>
          </a:p>
          <a:p>
            <a:r>
              <a:rPr lang="en-US" sz="2000" dirty="0" smtClean="0">
                <a:latin typeface="Century Schoolbook" pitchFamily="18" charset="0"/>
              </a:rPr>
              <a:t>and correlations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Events with 2 jet 0 tag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Each lepton type separately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86050" y="5000636"/>
            <a:ext cx="3786214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Validation of NN output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Events with 2 jet 0 tag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Slice &amp; Dice 2 jet 0 tag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Output itself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3929058" y="1379323"/>
            <a:ext cx="2286016" cy="140618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</a:rPr>
              <a:t>Choose well modeled ones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286512" y="1379885"/>
            <a:ext cx="2857488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For this exercise we used 10 variables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</a:t>
            </a:r>
            <a:r>
              <a:rPr lang="en-US" sz="2000" dirty="0" smtClean="0">
                <a:latin typeface="Symbol" pitchFamily="18" charset="2"/>
              </a:rPr>
              <a:t>Dh</a:t>
            </a:r>
            <a:r>
              <a:rPr lang="en-US" sz="2000" dirty="0" smtClean="0">
                <a:latin typeface="Century Schoolbook" pitchFamily="18" charset="0"/>
              </a:rPr>
              <a:t> (j1,j</a:t>
            </a:r>
            <a:r>
              <a:rPr lang="en-US" sz="2000" baseline="-25000" dirty="0" smtClean="0">
                <a:latin typeface="Century Schoolbook" pitchFamily="18" charset="0"/>
              </a:rPr>
              <a:t>2</a:t>
            </a:r>
            <a:r>
              <a:rPr lang="en-US" sz="2000" dirty="0" smtClean="0">
                <a:latin typeface="Century Schoolbook" pitchFamily="18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p</a:t>
            </a:r>
            <a:r>
              <a:rPr lang="en-US" sz="2000" baseline="-25000" dirty="0" smtClean="0">
                <a:latin typeface="Century Schoolbook" pitchFamily="18" charset="0"/>
              </a:rPr>
              <a:t>T</a:t>
            </a:r>
            <a:r>
              <a:rPr lang="en-US" sz="2000" dirty="0" smtClean="0">
                <a:latin typeface="Century Schoolbook" pitchFamily="18" charset="0"/>
              </a:rPr>
              <a:t> (light jet)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M(j</a:t>
            </a:r>
            <a:r>
              <a:rPr lang="en-US" sz="2000" baseline="-25000" dirty="0" smtClean="0">
                <a:latin typeface="Century Schoolbook" pitchFamily="18" charset="0"/>
              </a:rPr>
              <a:t>1</a:t>
            </a:r>
            <a:r>
              <a:rPr lang="en-US" sz="2000" dirty="0" smtClean="0">
                <a:latin typeface="Century Schoolbook" pitchFamily="18" charset="0"/>
              </a:rPr>
              <a:t>,j</a:t>
            </a:r>
            <a:r>
              <a:rPr lang="en-US" sz="2000" baseline="-25000" dirty="0" smtClean="0">
                <a:latin typeface="Century Schoolbook" pitchFamily="18" charset="0"/>
              </a:rPr>
              <a:t>2</a:t>
            </a:r>
            <a:r>
              <a:rPr lang="en-US" sz="2000" dirty="0" smtClean="0">
                <a:latin typeface="Century Schoolbook" pitchFamily="18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000" dirty="0" err="1" smtClean="0">
                <a:latin typeface="Century Schoolbook" pitchFamily="18" charset="0"/>
              </a:rPr>
              <a:t>E</a:t>
            </a:r>
            <a:r>
              <a:rPr lang="en-US" sz="2000" baseline="-25000" dirty="0" err="1" smtClean="0">
                <a:latin typeface="Century Schoolbook" pitchFamily="18" charset="0"/>
              </a:rPr>
              <a:t>T,miss</a:t>
            </a:r>
            <a:endParaRPr lang="en-US" sz="2000" baseline="-25000" dirty="0" smtClean="0">
              <a:latin typeface="Century Schoolbook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Polarization angle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</a:t>
            </a:r>
            <a:r>
              <a:rPr lang="en-US" sz="2000" dirty="0" err="1" smtClean="0">
                <a:latin typeface="Century Schoolbook" pitchFamily="18" charset="0"/>
              </a:rPr>
              <a:t>Helicity</a:t>
            </a:r>
            <a:r>
              <a:rPr lang="en-US" sz="2000" dirty="0" smtClean="0">
                <a:latin typeface="Century Schoolbook" pitchFamily="18" charset="0"/>
              </a:rPr>
              <a:t> angle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entury Schoolbook" pitchFamily="18" charset="0"/>
              </a:rPr>
              <a:t> (</a:t>
            </a:r>
            <a:r>
              <a:rPr lang="en-US" sz="2000" dirty="0" err="1" smtClean="0">
                <a:latin typeface="Century Schoolbook" pitchFamily="18" charset="0"/>
              </a:rPr>
              <a:t>lep</a:t>
            </a:r>
            <a:r>
              <a:rPr lang="en-US" sz="2000" dirty="0" smtClean="0">
                <a:latin typeface="Century Schoolbook" pitchFamily="18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entury Schoolbook" pitchFamily="18" charset="0"/>
              </a:rPr>
              <a:t> p</a:t>
            </a:r>
            <a:r>
              <a:rPr lang="en-US" sz="2000" baseline="-25000" dirty="0" smtClean="0">
                <a:latin typeface="Century Schoolbook" pitchFamily="18" charset="0"/>
              </a:rPr>
              <a:t>T</a:t>
            </a:r>
            <a:r>
              <a:rPr lang="en-US" sz="2000" dirty="0" smtClean="0">
                <a:latin typeface="Century Schoolbook" pitchFamily="18" charset="0"/>
              </a:rPr>
              <a:t> (l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>
                <a:latin typeface="Century Schoolbook" pitchFamily="18" charset="0"/>
              </a:rPr>
              <a:t>j</a:t>
            </a:r>
            <a:r>
              <a:rPr lang="en-US" sz="2000" baseline="-25000" dirty="0" smtClean="0">
                <a:latin typeface="Century Schoolbook" pitchFamily="18" charset="0"/>
              </a:rPr>
              <a:t>1</a:t>
            </a:r>
            <a:r>
              <a:rPr lang="en-US" sz="2000" dirty="0" smtClean="0">
                <a:latin typeface="Century Schoolbook" pitchFamily="18" charset="0"/>
              </a:rPr>
              <a:t>)</a:t>
            </a:r>
          </a:p>
        </p:txBody>
      </p:sp>
      <p:sp>
        <p:nvSpPr>
          <p:cNvPr id="11" name="Pfeil nach rechts 10"/>
          <p:cNvSpPr/>
          <p:nvPr/>
        </p:nvSpPr>
        <p:spPr>
          <a:xfrm flipH="1">
            <a:off x="3857620" y="3236711"/>
            <a:ext cx="2286016" cy="79480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</a:rPr>
              <a:t>Train network</a:t>
            </a:r>
          </a:p>
        </p:txBody>
      </p:sp>
      <p:pic>
        <p:nvPicPr>
          <p:cNvPr id="13" name="Grafik 12" descr="nnout_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34286"/>
            <a:ext cx="2928958" cy="175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Nach oben gebogener Pfeil 18"/>
          <p:cNvSpPr/>
          <p:nvPr/>
        </p:nvSpPr>
        <p:spPr>
          <a:xfrm rot="5400000">
            <a:off x="1311829" y="4974659"/>
            <a:ext cx="1091053" cy="1000132"/>
          </a:xfrm>
          <a:prstGeom prst="bentUpArrow">
            <a:avLst>
              <a:gd name="adj1" fmla="val 31439"/>
              <a:gd name="adj2" fmla="val 30795"/>
              <a:gd name="adj3" fmla="val 25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49911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Conclusion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14282" y="857232"/>
            <a:ext cx="50006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Schoolbook" pitchFamily="18" charset="0"/>
              </a:rPr>
              <a:t>For the </a:t>
            </a:r>
            <a:r>
              <a:rPr lang="en-US" b="1" dirty="0" smtClean="0">
                <a:latin typeface="Century Schoolbook" pitchFamily="18" charset="0"/>
              </a:rPr>
              <a:t>14 </a:t>
            </a:r>
            <a:r>
              <a:rPr lang="en-US" b="1" dirty="0" err="1" smtClean="0">
                <a:latin typeface="Century Schoolbook" pitchFamily="18" charset="0"/>
              </a:rPr>
              <a:t>TeV</a:t>
            </a:r>
            <a:r>
              <a:rPr lang="en-US" b="1" dirty="0" smtClean="0">
                <a:latin typeface="Century Schoolbook" pitchFamily="18" charset="0"/>
              </a:rPr>
              <a:t> </a:t>
            </a:r>
            <a:r>
              <a:rPr lang="en-US" b="1" dirty="0" err="1" smtClean="0">
                <a:latin typeface="Century Schoolbook" pitchFamily="18" charset="0"/>
              </a:rPr>
              <a:t>szenario</a:t>
            </a:r>
            <a:r>
              <a:rPr lang="en-US" b="1" dirty="0" smtClean="0">
                <a:latin typeface="Century Schoolbook" pitchFamily="18" charset="0"/>
              </a:rPr>
              <a:t>:</a:t>
            </a:r>
            <a:endParaRPr lang="en-US" b="1" dirty="0" smtClean="0">
              <a:latin typeface="Century Schoolbook" pitchFamily="18" charset="0"/>
            </a:endParaRPr>
          </a:p>
          <a:p>
            <a:r>
              <a:rPr lang="en-US" dirty="0" smtClean="0">
                <a:latin typeface="Century Schoolbook" pitchFamily="18" charset="0"/>
              </a:rPr>
              <a:t>Full suite of single top analysis.</a:t>
            </a:r>
          </a:p>
          <a:p>
            <a:r>
              <a:rPr lang="en-US" dirty="0" smtClean="0">
                <a:latin typeface="Century Schoolbook" pitchFamily="18" charset="0"/>
              </a:rPr>
              <a:t>Explored each channel and determine sensitivity for 1 </a:t>
            </a:r>
            <a:r>
              <a:rPr lang="en-US" dirty="0" smtClean="0">
                <a:latin typeface="Century Schoolbook" pitchFamily="18" charset="0"/>
              </a:rPr>
              <a:t>fb</a:t>
            </a:r>
            <a:r>
              <a:rPr lang="en-US" baseline="30000" dirty="0" smtClean="0">
                <a:latin typeface="Century Schoolbook" pitchFamily="18" charset="0"/>
              </a:rPr>
              <a:t>-1</a:t>
            </a:r>
          </a:p>
          <a:p>
            <a:endParaRPr lang="en-US" baseline="30000" dirty="0" smtClean="0">
              <a:latin typeface="Century Schoolbook" pitchFamily="18" charset="0"/>
            </a:endParaRPr>
          </a:p>
          <a:p>
            <a:r>
              <a:rPr lang="en-US" dirty="0" smtClean="0">
                <a:latin typeface="Century Schoolbook" pitchFamily="18" charset="0"/>
              </a:rPr>
              <a:t>It is obvious that MVA are necessary </a:t>
            </a:r>
          </a:p>
          <a:p>
            <a:endParaRPr lang="en-US" dirty="0" smtClean="0">
              <a:latin typeface="Century Schoolbook" pitchFamily="18" charset="0"/>
            </a:endParaRPr>
          </a:p>
          <a:p>
            <a:r>
              <a:rPr lang="en-US" dirty="0" smtClean="0">
                <a:latin typeface="Century Schoolbook" pitchFamily="18" charset="0"/>
              </a:rPr>
              <a:t>Errors on the cross section measurements </a:t>
            </a:r>
          </a:p>
          <a:p>
            <a:r>
              <a:rPr lang="en-US" dirty="0" smtClean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   </a:t>
            </a:r>
            <a:r>
              <a:rPr lang="en-US" dirty="0" smtClean="0">
                <a:latin typeface="Century Schoolbook" pitchFamily="18" charset="0"/>
              </a:rPr>
              <a:t>20% (t-channel BDT) - 100% (s-channel)</a:t>
            </a:r>
            <a:endParaRPr lang="en-US" dirty="0" smtClean="0">
              <a:latin typeface="Century Schoolbook" pitchFamily="18" charset="0"/>
            </a:endParaRPr>
          </a:p>
          <a:p>
            <a:endParaRPr lang="en-US" dirty="0" smtClean="0">
              <a:latin typeface="Century Schoolbook" pitchFamily="18" charset="0"/>
            </a:endParaRPr>
          </a:p>
          <a:p>
            <a:endParaRPr lang="en-US" dirty="0" smtClean="0">
              <a:latin typeface="Century Schoolbook" pitchFamily="18" charset="0"/>
            </a:endParaRPr>
          </a:p>
          <a:p>
            <a:r>
              <a:rPr lang="en-US" b="1" dirty="0" smtClean="0">
                <a:latin typeface="Century Schoolbook" pitchFamily="18" charset="0"/>
              </a:rPr>
              <a:t>Now</a:t>
            </a:r>
            <a:r>
              <a:rPr lang="en-US" dirty="0" smtClean="0">
                <a:latin typeface="Century Schoolbook" pitchFamily="18" charset="0"/>
              </a:rPr>
              <a:t> moving to more data driven techniques</a:t>
            </a:r>
            <a:r>
              <a:rPr lang="en-US" dirty="0" smtClean="0">
                <a:latin typeface="Century Schoolbook" pitchFamily="18" charset="0"/>
              </a:rPr>
              <a:t>.</a:t>
            </a:r>
          </a:p>
          <a:p>
            <a:endParaRPr lang="en-US" dirty="0" smtClean="0">
              <a:latin typeface="Century Schoolbook" pitchFamily="18" charset="0"/>
            </a:endParaRPr>
          </a:p>
          <a:p>
            <a:r>
              <a:rPr lang="en-US" dirty="0" smtClean="0">
                <a:latin typeface="Century Schoolbook" pitchFamily="18" charset="0"/>
              </a:rPr>
              <a:t>Start is to determine </a:t>
            </a:r>
            <a:r>
              <a:rPr lang="en-US" dirty="0" err="1" smtClean="0">
                <a:latin typeface="Century Schoolbook" pitchFamily="18" charset="0"/>
              </a:rPr>
              <a:t>W+jets</a:t>
            </a:r>
            <a:r>
              <a:rPr lang="en-US" dirty="0" smtClean="0">
                <a:latin typeface="Century Schoolbook" pitchFamily="18" charset="0"/>
              </a:rPr>
              <a:t> and </a:t>
            </a:r>
            <a:r>
              <a:rPr lang="en-US" dirty="0" err="1" smtClean="0">
                <a:latin typeface="Century Schoolbook" pitchFamily="18" charset="0"/>
              </a:rPr>
              <a:t>tt</a:t>
            </a:r>
            <a:r>
              <a:rPr lang="en-US" dirty="0" smtClean="0">
                <a:latin typeface="Century Schoolbook" pitchFamily="18" charset="0"/>
              </a:rPr>
              <a:t> contribution from </a:t>
            </a:r>
            <a:r>
              <a:rPr lang="en-US" dirty="0" smtClean="0">
                <a:latin typeface="Century Schoolbook" pitchFamily="18" charset="0"/>
              </a:rPr>
              <a:t>sideband</a:t>
            </a:r>
          </a:p>
          <a:p>
            <a:endParaRPr lang="en-US" dirty="0" smtClean="0">
              <a:latin typeface="Century Schoolbook" pitchFamily="18" charset="0"/>
            </a:endParaRPr>
          </a:p>
          <a:p>
            <a:r>
              <a:rPr lang="en-US" dirty="0" smtClean="0">
                <a:latin typeface="Century Schoolbook" pitchFamily="18" charset="0"/>
              </a:rPr>
              <a:t>Exploring techniques to validate MVA with data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3643338" cy="503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and background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428728" y="571480"/>
            <a:ext cx="629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All processes are normalized to theoretical  cross sections</a:t>
            </a:r>
            <a:endParaRPr lang="en-US" dirty="0">
              <a:latin typeface="Century Schoolbook" pitchFamily="18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14282" y="928670"/>
          <a:ext cx="8786874" cy="445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2214578"/>
                <a:gridCol w="1571636"/>
                <a:gridCol w="3571900"/>
              </a:tblGrid>
              <a:tr h="7218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Process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Monte Carlo generator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Simulation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Cross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section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70706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Single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top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AcerMC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 + Pythia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FullSim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t- &amp; s-channel:</a:t>
                      </a:r>
                    </a:p>
                    <a:p>
                      <a:r>
                        <a:rPr lang="fi-FI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Sullivan, Z., </a:t>
                      </a:r>
                    </a:p>
                    <a:p>
                      <a:r>
                        <a:rPr lang="fi-FI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Phys. Rev. </a:t>
                      </a:r>
                      <a:r>
                        <a:rPr lang="fi-FI" sz="1600" b="1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D70 (2004) 114012.</a:t>
                      </a:r>
                    </a:p>
                    <a:p>
                      <a:r>
                        <a:rPr lang="fi-FI" sz="1600" b="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Wt: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Campbell, J. and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Tramontano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, F.,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Nucl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. Phys.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B726 (2005) 109–130.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tt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MC@NLO+Herwig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FullSim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R. </a:t>
                      </a:r>
                      <a:r>
                        <a:rPr lang="it-IT" sz="1600" kern="1200" baseline="0" dirty="0" err="1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Bonciani</a:t>
                      </a:r>
                      <a:r>
                        <a:rPr lang="it-IT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baseline="0" dirty="0" err="1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et</a:t>
                      </a:r>
                      <a:r>
                        <a:rPr lang="it-IT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al., </a:t>
                      </a:r>
                    </a:p>
                    <a:p>
                      <a:r>
                        <a:rPr lang="it-IT" sz="1600" kern="1200" baseline="0" dirty="0" err="1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Nucl</a:t>
                      </a:r>
                      <a:r>
                        <a:rPr lang="it-IT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., </a:t>
                      </a:r>
                      <a:r>
                        <a:rPr lang="it-IT" sz="1600" kern="1200" baseline="0" dirty="0" err="1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Phys</a:t>
                      </a:r>
                      <a:r>
                        <a:rPr lang="it-IT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1600" b="1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B529 (1998) 424–450.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61992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W+jets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Alpgen+Pythia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ATLFAST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Schoolbook" pitchFamily="18" charset="0"/>
                        </a:rPr>
                        <a:t>MCFM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6199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Di-boson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Herwig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FullSim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Dobbs, M. A., 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Phys. Rev.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D64 (2001) 034016.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5995988" y="6545263"/>
            <a:ext cx="2133600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A2146-6867-4F7A-8B7F-7BB10257552E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14282" y="714356"/>
            <a:ext cx="8699500" cy="6463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b="1" dirty="0" smtClean="0">
                <a:latin typeface="Century Schoolbook" pitchFamily="18" charset="0"/>
              </a:rPr>
              <a:t>Common signature (one real top quark):   </a:t>
            </a:r>
          </a:p>
          <a:p>
            <a:pPr algn="l"/>
            <a:r>
              <a:rPr lang="fr-FR" b="1" dirty="0" smtClean="0">
                <a:latin typeface="Century Schoolbook" pitchFamily="18" charset="0"/>
              </a:rPr>
              <a:t>           </a:t>
            </a:r>
            <a:r>
              <a:rPr lang="fr-FR" dirty="0" smtClean="0">
                <a:latin typeface="Century Schoolbook" pitchFamily="18" charset="0"/>
              </a:rPr>
              <a:t>real W boson &amp;  one </a:t>
            </a:r>
            <a:r>
              <a:rPr lang="fr-FR" dirty="0" err="1" smtClean="0">
                <a:latin typeface="Century Schoolbook" pitchFamily="18" charset="0"/>
              </a:rPr>
              <a:t>high</a:t>
            </a:r>
            <a:r>
              <a:rPr lang="fr-FR" dirty="0" smtClean="0">
                <a:latin typeface="Century Schoolbook" pitchFamily="18" charset="0"/>
              </a:rPr>
              <a:t>-</a:t>
            </a:r>
            <a:r>
              <a:rPr lang="fr-FR" dirty="0" err="1" smtClean="0">
                <a:latin typeface="Century Schoolbook" pitchFamily="18" charset="0"/>
              </a:rPr>
              <a:t>p</a:t>
            </a:r>
            <a:r>
              <a:rPr lang="fr-FR" baseline="-25000" dirty="0" err="1" smtClean="0">
                <a:latin typeface="Century Schoolbook" pitchFamily="18" charset="0"/>
              </a:rPr>
              <a:t>T</a:t>
            </a:r>
            <a:r>
              <a:rPr lang="fr-FR" baseline="-25000" dirty="0" smtClean="0">
                <a:latin typeface="Century Schoolbook" pitchFamily="18" charset="0"/>
              </a:rPr>
              <a:t> </a:t>
            </a:r>
            <a:r>
              <a:rPr lang="fr-FR" dirty="0" smtClean="0">
                <a:latin typeface="Century Schoolbook" pitchFamily="18" charset="0"/>
              </a:rPr>
              <a:t>central b-jet</a:t>
            </a:r>
            <a:endParaRPr lang="fr-FR" dirty="0">
              <a:latin typeface="Century Schoolbook" pitchFamily="18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232040" y="1643050"/>
            <a:ext cx="6769116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Schoolbook" pitchFamily="18" charset="0"/>
              </a:rPr>
              <a:t>t-channel</a:t>
            </a:r>
          </a:p>
          <a:p>
            <a:r>
              <a:rPr lang="en-US" sz="2000" dirty="0" smtClean="0">
                <a:latin typeface="Century Schoolbook" pitchFamily="18" charset="0"/>
              </a:rPr>
              <a:t>1 or 2 extra forward jet (2</a:t>
            </a:r>
            <a:r>
              <a:rPr lang="en-US" sz="2000" baseline="30000" dirty="0" smtClean="0">
                <a:latin typeface="Century Schoolbook" pitchFamily="18" charset="0"/>
              </a:rPr>
              <a:t>nd</a:t>
            </a:r>
            <a:r>
              <a:rPr lang="en-US" sz="2000" dirty="0" smtClean="0">
                <a:latin typeface="Century Schoolbook" pitchFamily="18" charset="0"/>
              </a:rPr>
              <a:t> b-jet, if visible, is forward)</a:t>
            </a:r>
          </a:p>
          <a:p>
            <a:r>
              <a:rPr lang="en-US" sz="2000" dirty="0" err="1" smtClean="0">
                <a:latin typeface="Century Schoolbook" pitchFamily="18" charset="0"/>
              </a:rPr>
              <a:t>Leptonic</a:t>
            </a:r>
            <a:r>
              <a:rPr lang="en-US" sz="2000" dirty="0" smtClean="0">
                <a:latin typeface="Century Schoolbook" pitchFamily="18" charset="0"/>
              </a:rPr>
              <a:t> decay of W :</a:t>
            </a:r>
          </a:p>
          <a:p>
            <a:r>
              <a:rPr lang="en-US" sz="2000" dirty="0" smtClean="0">
                <a:latin typeface="Century Schoolbook" pitchFamily="18" charset="0"/>
              </a:rPr>
              <a:t>     1 high-p</a:t>
            </a:r>
            <a:r>
              <a:rPr lang="en-US" sz="2000" baseline="-25000" dirty="0" smtClean="0">
                <a:latin typeface="Century Schoolbook" pitchFamily="18" charset="0"/>
              </a:rPr>
              <a:t>T</a:t>
            </a:r>
            <a:r>
              <a:rPr lang="en-US" sz="2000" dirty="0" smtClean="0">
                <a:latin typeface="Century Schoolbook" pitchFamily="18" charset="0"/>
              </a:rPr>
              <a:t> e or μ + missing transverse energy (MET)</a:t>
            </a:r>
            <a:endParaRPr lang="en-US" sz="2000" baseline="-25000" dirty="0">
              <a:latin typeface="Century Schoolbook" pitchFamily="18" charset="0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2214546" y="3128963"/>
            <a:ext cx="678661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entury Schoolbook" pitchFamily="18" charset="0"/>
              </a:rPr>
              <a:t>s-</a:t>
            </a:r>
            <a:r>
              <a:rPr lang="fr-FR" sz="2000" b="1" dirty="0" err="1" smtClean="0">
                <a:latin typeface="Century Schoolbook" pitchFamily="18" charset="0"/>
              </a:rPr>
              <a:t>channel</a:t>
            </a:r>
            <a:endParaRPr lang="fr-FR" sz="2000" b="1" dirty="0" smtClean="0">
              <a:latin typeface="Century Schoolbook" pitchFamily="18" charset="0"/>
            </a:endParaRPr>
          </a:p>
          <a:p>
            <a:r>
              <a:rPr lang="fr-FR" sz="2000" dirty="0" smtClean="0">
                <a:latin typeface="Century Schoolbook" pitchFamily="18" charset="0"/>
              </a:rPr>
              <a:t>1 second central b-jet </a:t>
            </a:r>
          </a:p>
          <a:p>
            <a:r>
              <a:rPr lang="fr-FR" sz="2000" dirty="0" err="1" smtClean="0">
                <a:latin typeface="Century Schoolbook" pitchFamily="18" charset="0"/>
              </a:rPr>
              <a:t>Leptonic</a:t>
            </a:r>
            <a:r>
              <a:rPr lang="fr-FR" sz="2000" dirty="0" smtClean="0">
                <a:latin typeface="Century Schoolbook" pitchFamily="18" charset="0"/>
              </a:rPr>
              <a:t> </a:t>
            </a:r>
            <a:r>
              <a:rPr lang="fr-FR" sz="2000" dirty="0" err="1">
                <a:latin typeface="Century Schoolbook" pitchFamily="18" charset="0"/>
              </a:rPr>
              <a:t>decay</a:t>
            </a:r>
            <a:r>
              <a:rPr lang="fr-FR" sz="2000" dirty="0">
                <a:latin typeface="Century Schoolbook" pitchFamily="18" charset="0"/>
              </a:rPr>
              <a:t> of W </a:t>
            </a:r>
            <a:r>
              <a:rPr lang="fr-FR" sz="2000" dirty="0" err="1">
                <a:latin typeface="Century Schoolbook" pitchFamily="18" charset="0"/>
              </a:rPr>
              <a:t>only</a:t>
            </a:r>
            <a:r>
              <a:rPr lang="fr-FR" sz="2000" dirty="0">
                <a:latin typeface="Century Schoolbook" pitchFamily="18" charset="0"/>
              </a:rPr>
              <a:t> : </a:t>
            </a:r>
            <a:r>
              <a:rPr lang="fr-FR" sz="2000" dirty="0" err="1">
                <a:latin typeface="Century Schoolbook" pitchFamily="18" charset="0"/>
              </a:rPr>
              <a:t>high</a:t>
            </a:r>
            <a:r>
              <a:rPr lang="fr-FR" sz="2000" dirty="0">
                <a:latin typeface="Century Schoolbook" pitchFamily="18" charset="0"/>
              </a:rPr>
              <a:t>-p</a:t>
            </a:r>
            <a:r>
              <a:rPr lang="fr-FR" sz="2000" baseline="-25000" dirty="0">
                <a:latin typeface="Century Schoolbook" pitchFamily="18" charset="0"/>
              </a:rPr>
              <a:t>T</a:t>
            </a:r>
            <a:r>
              <a:rPr lang="fr-FR" sz="2000" dirty="0">
                <a:latin typeface="Century Schoolbook" pitchFamily="18" charset="0"/>
              </a:rPr>
              <a:t> e or </a:t>
            </a:r>
            <a:r>
              <a:rPr lang="el-GR" sz="2000" dirty="0">
                <a:latin typeface="Century Schoolbook" pitchFamily="18" charset="0"/>
              </a:rPr>
              <a:t>μ</a:t>
            </a:r>
            <a:r>
              <a:rPr lang="fr-FR" sz="2000" dirty="0">
                <a:latin typeface="Century Schoolbook" pitchFamily="18" charset="0"/>
              </a:rPr>
              <a:t> + </a:t>
            </a:r>
            <a:r>
              <a:rPr lang="fr-FR" sz="2000" dirty="0" smtClean="0">
                <a:latin typeface="Century Schoolbook" pitchFamily="18" charset="0"/>
              </a:rPr>
              <a:t>MET</a:t>
            </a:r>
            <a:endParaRPr lang="fr-FR" sz="2000" baseline="-25000" dirty="0">
              <a:latin typeface="Century Schoolbook" pitchFamily="18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2214546" y="4429132"/>
            <a:ext cx="6715172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Century Schoolbook" pitchFamily="18" charset="0"/>
              </a:rPr>
              <a:t>Associated</a:t>
            </a:r>
            <a:r>
              <a:rPr lang="fr-FR" sz="2000" b="1" dirty="0">
                <a:latin typeface="Century Schoolbook" pitchFamily="18" charset="0"/>
              </a:rPr>
              <a:t> </a:t>
            </a:r>
            <a:r>
              <a:rPr lang="fr-FR" sz="2000" b="1" dirty="0" err="1">
                <a:latin typeface="Century Schoolbook" pitchFamily="18" charset="0"/>
              </a:rPr>
              <a:t>Wt</a:t>
            </a:r>
            <a:r>
              <a:rPr lang="fr-FR" sz="2000" b="1" dirty="0">
                <a:latin typeface="Century Schoolbook" pitchFamily="18" charset="0"/>
              </a:rPr>
              <a:t> production </a:t>
            </a:r>
          </a:p>
          <a:p>
            <a:r>
              <a:rPr lang="fr-FR" sz="2000" dirty="0">
                <a:latin typeface="Century Schoolbook" pitchFamily="18" charset="0"/>
              </a:rPr>
              <a:t>1 second W boson</a:t>
            </a:r>
          </a:p>
          <a:p>
            <a:r>
              <a:rPr lang="fr-FR" sz="2000" dirty="0">
                <a:latin typeface="Century Schoolbook" pitchFamily="18" charset="0"/>
              </a:rPr>
              <a:t>     - lepton + jet </a:t>
            </a:r>
            <a:r>
              <a:rPr lang="fr-FR" sz="2000" dirty="0" err="1">
                <a:latin typeface="Century Schoolbook" pitchFamily="18" charset="0"/>
              </a:rPr>
              <a:t>channel</a:t>
            </a:r>
            <a:r>
              <a:rPr lang="fr-FR" sz="2000" dirty="0">
                <a:latin typeface="Century Schoolbook" pitchFamily="18" charset="0"/>
              </a:rPr>
              <a:t> (1 </a:t>
            </a:r>
            <a:r>
              <a:rPr lang="fr-FR" sz="2000" dirty="0" err="1">
                <a:latin typeface="Century Schoolbook" pitchFamily="18" charset="0"/>
              </a:rPr>
              <a:t>had</a:t>
            </a:r>
            <a:r>
              <a:rPr lang="fr-FR" sz="2000" dirty="0">
                <a:latin typeface="Century Schoolbook" pitchFamily="18" charset="0"/>
              </a:rPr>
              <a:t> W, 1 </a:t>
            </a:r>
            <a:r>
              <a:rPr lang="fr-FR" sz="2000" dirty="0" err="1">
                <a:latin typeface="Century Schoolbook" pitchFamily="18" charset="0"/>
              </a:rPr>
              <a:t>lep</a:t>
            </a:r>
            <a:r>
              <a:rPr lang="fr-FR" sz="2000" dirty="0">
                <a:latin typeface="Century Schoolbook" pitchFamily="18" charset="0"/>
              </a:rPr>
              <a:t> W) : BR = 34%</a:t>
            </a:r>
          </a:p>
          <a:p>
            <a:r>
              <a:rPr lang="fr-FR" sz="2000" dirty="0">
                <a:latin typeface="Century Schoolbook" pitchFamily="18" charset="0"/>
              </a:rPr>
              <a:t>          2 jets, 1 lepton, </a:t>
            </a:r>
            <a:r>
              <a:rPr lang="fr-FR" sz="2000" dirty="0" smtClean="0">
                <a:latin typeface="Century Schoolbook" pitchFamily="18" charset="0"/>
              </a:rPr>
              <a:t>MET</a:t>
            </a:r>
            <a:endParaRPr lang="fr-FR" sz="2000" baseline="-25000" dirty="0">
              <a:latin typeface="Century Schoolbook" pitchFamily="18" charset="0"/>
            </a:endParaRPr>
          </a:p>
          <a:p>
            <a:r>
              <a:rPr lang="fr-FR" sz="2000" dirty="0">
                <a:latin typeface="Century Schoolbook" pitchFamily="18" charset="0"/>
              </a:rPr>
              <a:t>       - di-lepton </a:t>
            </a:r>
            <a:r>
              <a:rPr lang="fr-FR" sz="2000" dirty="0" err="1">
                <a:latin typeface="Century Schoolbook" pitchFamily="18" charset="0"/>
              </a:rPr>
              <a:t>channel</a:t>
            </a:r>
            <a:r>
              <a:rPr lang="fr-FR" sz="2000" dirty="0">
                <a:latin typeface="Century Schoolbook" pitchFamily="18" charset="0"/>
              </a:rPr>
              <a:t> (2 </a:t>
            </a:r>
            <a:r>
              <a:rPr lang="fr-FR" sz="2000" dirty="0" err="1">
                <a:latin typeface="Century Schoolbook" pitchFamily="18" charset="0"/>
              </a:rPr>
              <a:t>leptonic</a:t>
            </a:r>
            <a:r>
              <a:rPr lang="fr-FR" sz="2000" dirty="0">
                <a:latin typeface="Century Schoolbook" pitchFamily="18" charset="0"/>
              </a:rPr>
              <a:t> </a:t>
            </a:r>
            <a:r>
              <a:rPr lang="fr-FR" sz="2000" dirty="0" err="1">
                <a:latin typeface="Century Schoolbook" pitchFamily="18" charset="0"/>
              </a:rPr>
              <a:t>Ws</a:t>
            </a:r>
            <a:r>
              <a:rPr lang="fr-FR" sz="2000" dirty="0">
                <a:latin typeface="Century Schoolbook" pitchFamily="18" charset="0"/>
              </a:rPr>
              <a:t>) : BR = 6.4%</a:t>
            </a:r>
          </a:p>
          <a:p>
            <a:r>
              <a:rPr lang="fr-FR" sz="2000" dirty="0">
                <a:latin typeface="Century Schoolbook" pitchFamily="18" charset="0"/>
              </a:rPr>
              <a:t>          2 leptons, </a:t>
            </a:r>
            <a:r>
              <a:rPr lang="fr-FR" sz="2000" dirty="0" err="1">
                <a:latin typeface="Century Schoolbook" pitchFamily="18" charset="0"/>
              </a:rPr>
              <a:t>some</a:t>
            </a:r>
            <a:r>
              <a:rPr lang="fr-FR" sz="2000">
                <a:latin typeface="Century Schoolbook" pitchFamily="18" charset="0"/>
              </a:rPr>
              <a:t> </a:t>
            </a:r>
            <a:r>
              <a:rPr lang="fr-FR" sz="2000" smtClean="0">
                <a:latin typeface="Century Schoolbook" pitchFamily="18" charset="0"/>
              </a:rPr>
              <a:t>MET, </a:t>
            </a:r>
            <a:r>
              <a:rPr lang="fr-FR" sz="2000" dirty="0">
                <a:latin typeface="Century Schoolbook" pitchFamily="18" charset="0"/>
              </a:rPr>
              <a:t>no extra </a:t>
            </a:r>
            <a:r>
              <a:rPr lang="fr-FR" sz="2000" dirty="0" smtClean="0">
                <a:latin typeface="Century Schoolbook" pitchFamily="18" charset="0"/>
              </a:rPr>
              <a:t>jets          </a:t>
            </a:r>
            <a:endParaRPr lang="fr-FR" sz="2000" dirty="0">
              <a:latin typeface="Century Schoolbook" pitchFamily="18" charset="0"/>
            </a:endParaRPr>
          </a:p>
        </p:txBody>
      </p:sp>
      <p:pic>
        <p:nvPicPr>
          <p:cNvPr id="18" name="Grafik 17" descr="tchannel_23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1772047" cy="12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Grafik 18" descr="schannel_22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78596"/>
            <a:ext cx="1571636" cy="1136222"/>
          </a:xfrm>
          <a:prstGeom prst="rect">
            <a:avLst/>
          </a:prstGeom>
        </p:spPr>
      </p:pic>
      <p:pic>
        <p:nvPicPr>
          <p:cNvPr id="20" name="Grafik 19" descr="Wt_22_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786322"/>
            <a:ext cx="1801702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strategy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1928794" y="571480"/>
            <a:ext cx="5000660" cy="7143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Common event selection</a:t>
            </a:r>
            <a:endParaRPr lang="en-US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14282" y="1714488"/>
            <a:ext cx="2500330" cy="25003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Cut-based Boosted Decision Trees</a:t>
            </a:r>
            <a:endParaRPr lang="en-US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214678" y="1714488"/>
            <a:ext cx="2571768" cy="25003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Optimized </a:t>
            </a:r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cuts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Likelihood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143636" y="1714488"/>
            <a:ext cx="2643206" cy="25717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Optimized cuts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Boosted Decision Trees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9" name="Grafik 8" descr="tchannel_23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886979"/>
            <a:ext cx="1268430" cy="89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 descr="schannel_22_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824567"/>
            <a:ext cx="1428760" cy="1032929"/>
          </a:xfrm>
          <a:prstGeom prst="rect">
            <a:avLst/>
          </a:prstGeom>
        </p:spPr>
      </p:pic>
      <p:pic>
        <p:nvPicPr>
          <p:cNvPr id="11" name="Grafik 10" descr="Wt_22_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1847864"/>
            <a:ext cx="1285884" cy="866756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857224" y="5072074"/>
            <a:ext cx="7286676" cy="1285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Calculation of cross section :                      .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entury Schoolbook" pitchFamily="18" charset="0"/>
              </a:rPr>
              <a:t>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Evaluation of </a:t>
            </a:r>
            <a:r>
              <a:rPr lang="en-US" sz="2400" dirty="0" err="1" smtClean="0">
                <a:solidFill>
                  <a:schemeClr val="tx1"/>
                </a:solidFill>
                <a:latin typeface="Century Schoolbook" pitchFamily="18" charset="0"/>
              </a:rPr>
              <a:t>systematics</a:t>
            </a:r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 using toy MC</a:t>
            </a:r>
            <a:endParaRPr lang="en-US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5786446" y="5143512"/>
          <a:ext cx="1500198" cy="620082"/>
        </p:xfrm>
        <a:graphic>
          <a:graphicData uri="http://schemas.openxmlformats.org/presentationml/2006/ole">
            <p:oleObj spid="_x0000_s160769" name="Formel" r:id="rId6" imgW="952200" imgH="393480" progId="Equation.3">
              <p:embed/>
            </p:oleObj>
          </a:graphicData>
        </a:graphic>
      </p:graphicFrame>
      <p:cxnSp>
        <p:nvCxnSpPr>
          <p:cNvPr id="28" name="Gerade Verbindung mit Pfeil 27"/>
          <p:cNvCxnSpPr>
            <a:stCxn id="5" idx="2"/>
            <a:endCxn id="6" idx="0"/>
          </p:cNvCxnSpPr>
          <p:nvPr/>
        </p:nvCxnSpPr>
        <p:spPr>
          <a:xfrm rot="5400000">
            <a:off x="2732472" y="17835"/>
            <a:ext cx="428629" cy="2964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5" idx="2"/>
            <a:endCxn id="7" idx="0"/>
          </p:cNvCxnSpPr>
          <p:nvPr/>
        </p:nvCxnSpPr>
        <p:spPr>
          <a:xfrm rot="16200000" flipH="1">
            <a:off x="4250529" y="1464454"/>
            <a:ext cx="428629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5" idx="2"/>
            <a:endCxn id="8" idx="0"/>
          </p:cNvCxnSpPr>
          <p:nvPr/>
        </p:nvCxnSpPr>
        <p:spPr>
          <a:xfrm rot="16200000" flipH="1">
            <a:off x="5732867" y="-17885"/>
            <a:ext cx="428629" cy="3036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2"/>
            <a:endCxn id="13" idx="0"/>
          </p:cNvCxnSpPr>
          <p:nvPr/>
        </p:nvCxnSpPr>
        <p:spPr>
          <a:xfrm rot="16200000" flipH="1">
            <a:off x="2553876" y="3125388"/>
            <a:ext cx="857256" cy="3036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7" idx="2"/>
            <a:endCxn id="13" idx="0"/>
          </p:cNvCxnSpPr>
          <p:nvPr/>
        </p:nvCxnSpPr>
        <p:spPr>
          <a:xfrm rot="5400000">
            <a:off x="4071934" y="464344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8" idx="2"/>
            <a:endCxn id="13" idx="0"/>
          </p:cNvCxnSpPr>
          <p:nvPr/>
        </p:nvCxnSpPr>
        <p:spPr>
          <a:xfrm rot="5400000">
            <a:off x="5589992" y="3196827"/>
            <a:ext cx="785818" cy="2964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</a:t>
            </a:r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6" name="Rectangle 81"/>
          <p:cNvSpPr>
            <a:spLocks noChangeArrowheads="1"/>
          </p:cNvSpPr>
          <p:nvPr/>
        </p:nvSpPr>
        <p:spPr bwMode="auto">
          <a:xfrm>
            <a:off x="428596" y="642918"/>
            <a:ext cx="8429684" cy="47892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09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Main </a:t>
            </a:r>
            <a:r>
              <a:rPr lang="en-US" dirty="0" smtClean="0">
                <a:latin typeface="Century Schoolbook" pitchFamily="18" charset="0"/>
              </a:rPr>
              <a:t>systematic effects</a:t>
            </a:r>
          </a:p>
          <a:p>
            <a:pPr lvl="1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 Luminosity: 5% variation</a:t>
            </a:r>
          </a:p>
          <a:p>
            <a:pPr lvl="1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 Jet energy scale: </a:t>
            </a:r>
          </a:p>
          <a:p>
            <a:pPr lvl="2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 Shifting up/down the jet energy  by  ± 5% </a:t>
            </a:r>
          </a:p>
          <a:p>
            <a:pPr lvl="1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 b-tagging  efficiency: </a:t>
            </a:r>
          </a:p>
          <a:p>
            <a:pPr lvl="2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 Varying the b-tag efficiency by ± 5%</a:t>
            </a:r>
          </a:p>
          <a:p>
            <a:pPr lvl="1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 Cross section: (factorization and renormalization scale, PDF, top quark mass)</a:t>
            </a:r>
          </a:p>
          <a:p>
            <a:pPr lvl="2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  </a:t>
            </a:r>
            <a:r>
              <a:rPr lang="en-US" dirty="0" err="1" smtClean="0">
                <a:latin typeface="Century Schoolbook" pitchFamily="18" charset="0"/>
              </a:rPr>
              <a:t>tt</a:t>
            </a:r>
            <a:r>
              <a:rPr lang="en-US" dirty="0" smtClean="0">
                <a:latin typeface="Century Schoolbook" pitchFamily="18" charset="0"/>
              </a:rPr>
              <a:t>: ± 12% , </a:t>
            </a:r>
            <a:r>
              <a:rPr lang="en-US" dirty="0" err="1" smtClean="0">
                <a:latin typeface="Century Schoolbook" pitchFamily="18" charset="0"/>
              </a:rPr>
              <a:t>W+jets</a:t>
            </a:r>
            <a:r>
              <a:rPr lang="en-US" dirty="0" smtClean="0">
                <a:latin typeface="Century Schoolbook" pitchFamily="18" charset="0"/>
              </a:rPr>
              <a:t>: 15%</a:t>
            </a:r>
          </a:p>
          <a:p>
            <a:pPr lvl="1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 ISR/FSR</a:t>
            </a:r>
          </a:p>
          <a:p>
            <a:pPr lvl="1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 PDF</a:t>
            </a:r>
          </a:p>
          <a:p>
            <a:pPr lvl="2">
              <a:lnSpc>
                <a:spcPct val="109000"/>
              </a:lnSpc>
              <a:buClr>
                <a:srgbClr val="000000"/>
              </a:buClr>
              <a:buSzPct val="4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Error set of  </a:t>
            </a:r>
            <a:r>
              <a:rPr lang="en-US" dirty="0" smtClean="0">
                <a:latin typeface="Century Schoolbook" pitchFamily="18" charset="0"/>
              </a:rPr>
              <a:t>CETQ6.1</a:t>
            </a:r>
            <a:br>
              <a:rPr lang="en-US" dirty="0" smtClean="0">
                <a:latin typeface="Century Schoolbook" pitchFamily="18" charset="0"/>
              </a:rPr>
            </a:br>
            <a:r>
              <a:rPr lang="en-US" sz="1600" dirty="0" smtClean="0">
                <a:latin typeface="Century Schoolbook" pitchFamily="18" charset="0"/>
              </a:rPr>
              <a:t/>
            </a:r>
            <a:br>
              <a:rPr lang="en-US" sz="1600" dirty="0" smtClean="0">
                <a:latin typeface="Century Schoolbook" pitchFamily="18" charset="0"/>
              </a:rPr>
            </a:br>
            <a:endParaRPr lang="en-US" sz="1600" dirty="0" smtClean="0">
              <a:latin typeface="Century Schoolbook" pitchFamily="18" charset="0"/>
            </a:endParaRPr>
          </a:p>
          <a:p>
            <a:pPr>
              <a:lnSpc>
                <a:spcPct val="109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Century Schoolbook" pitchFamily="18" charset="0"/>
            </a:endParaRPr>
          </a:p>
          <a:p>
            <a:pPr>
              <a:lnSpc>
                <a:spcPct val="109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Century Schoolbook" pitchFamily="18" charset="0"/>
            </a:endParaRPr>
          </a:p>
        </p:txBody>
      </p:sp>
      <p:graphicFrame>
        <p:nvGraphicFramePr>
          <p:cNvPr id="200705" name="Object 1"/>
          <p:cNvGraphicFramePr>
            <a:graphicFrameLocks noChangeAspect="1"/>
          </p:cNvGraphicFramePr>
          <p:nvPr/>
        </p:nvGraphicFramePr>
        <p:xfrm>
          <a:off x="6357950" y="714356"/>
          <a:ext cx="2476758" cy="1024776"/>
        </p:xfrm>
        <a:graphic>
          <a:graphicData uri="http://schemas.openxmlformats.org/presentationml/2006/ole">
            <p:oleObj spid="_x0000_s200705" name="Formel" r:id="rId4" imgW="952200" imgH="393480" progId="Equation.3">
              <p:embed/>
            </p:oleObj>
          </a:graphicData>
        </a:graphic>
      </p:graphicFrame>
      <p:graphicFrame>
        <p:nvGraphicFramePr>
          <p:cNvPr id="7" name="Group 79"/>
          <p:cNvGraphicFramePr>
            <a:graphicFrameLocks/>
          </p:cNvGraphicFramePr>
          <p:nvPr/>
        </p:nvGraphicFramePr>
        <p:xfrm>
          <a:off x="4357687" y="2908948"/>
          <a:ext cx="4421192" cy="2377440"/>
        </p:xfrm>
        <a:graphic>
          <a:graphicData uri="http://schemas.openxmlformats.org/drawingml/2006/table">
            <a:tbl>
              <a:tblPr/>
              <a:tblGrid>
                <a:gridCol w="2143139"/>
                <a:gridCol w="714380"/>
                <a:gridCol w="759840"/>
                <a:gridCol w="353675"/>
                <a:gridCol w="45015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Error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e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Data statistics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MC Statistics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Luminosity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Backgrounds XS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B-tagging, JES…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71406" y="5590304"/>
            <a:ext cx="9001156" cy="696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09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Errors from a same source are 100% correlated between MC samples and channels</a:t>
            </a:r>
          </a:p>
          <a:p>
            <a:pPr>
              <a:lnSpc>
                <a:spcPct val="109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entury Schoolbook" pitchFamily="18" charset="0"/>
              </a:rPr>
              <a:t>Errors from different sources remains uncorrelated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event selection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1472" y="714356"/>
            <a:ext cx="7735910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latin typeface="Century Schoolbook" pitchFamily="18" charset="0"/>
              </a:rPr>
              <a:t> </a:t>
            </a:r>
            <a:r>
              <a:rPr lang="en-GB" sz="2000" dirty="0" smtClean="0">
                <a:latin typeface="Century Schoolbook" pitchFamily="18" charset="0"/>
              </a:rPr>
              <a:t>Single electron or </a:t>
            </a:r>
            <a:r>
              <a:rPr lang="en-GB" sz="2000" dirty="0" err="1" smtClean="0">
                <a:latin typeface="Century Schoolbook" pitchFamily="18" charset="0"/>
              </a:rPr>
              <a:t>muon</a:t>
            </a:r>
            <a:r>
              <a:rPr lang="en-GB" sz="2000" dirty="0" smtClean="0">
                <a:latin typeface="Century Schoolbook" pitchFamily="18" charset="0"/>
              </a:rPr>
              <a:t> trigger (20 </a:t>
            </a:r>
            <a:r>
              <a:rPr lang="en-GB" sz="2000" dirty="0" err="1" smtClean="0">
                <a:latin typeface="Century Schoolbook" pitchFamily="18" charset="0"/>
              </a:rPr>
              <a:t>GeV</a:t>
            </a:r>
            <a:r>
              <a:rPr lang="en-GB" sz="2000" dirty="0" smtClean="0">
                <a:latin typeface="Century Schoolbook" pitchFamily="18" charset="0"/>
              </a:rPr>
              <a:t> threshold) </a:t>
            </a:r>
          </a:p>
          <a:p>
            <a:pPr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Century Schoolbook" pitchFamily="18" charset="0"/>
              </a:rPr>
              <a:t> </a:t>
            </a:r>
            <a:r>
              <a:rPr lang="en-GB" sz="2000" dirty="0">
                <a:latin typeface="Century Schoolbook" pitchFamily="18" charset="0"/>
              </a:rPr>
              <a:t>1 isolated electron or </a:t>
            </a:r>
            <a:r>
              <a:rPr lang="en-GB" sz="2000" dirty="0" err="1">
                <a:latin typeface="Century Schoolbook" pitchFamily="18" charset="0"/>
              </a:rPr>
              <a:t>muon</a:t>
            </a:r>
            <a:r>
              <a:rPr lang="en-GB" sz="2000" dirty="0">
                <a:latin typeface="Century Schoolbook" pitchFamily="18" charset="0"/>
              </a:rPr>
              <a:t>, </a:t>
            </a:r>
            <a:r>
              <a:rPr lang="en-GB" sz="2000" dirty="0" smtClean="0">
                <a:latin typeface="Century Schoolbook" pitchFamily="18" charset="0"/>
              </a:rPr>
              <a:t>p</a:t>
            </a:r>
            <a:r>
              <a:rPr lang="en-GB" sz="2000" baseline="-25000" dirty="0" smtClean="0">
                <a:latin typeface="Century Schoolbook" pitchFamily="18" charset="0"/>
              </a:rPr>
              <a:t>T</a:t>
            </a:r>
            <a:r>
              <a:rPr lang="en-GB" sz="2000" dirty="0" smtClean="0">
                <a:latin typeface="Century Schoolbook" pitchFamily="18" charset="0"/>
              </a:rPr>
              <a:t> &gt; 30 </a:t>
            </a:r>
            <a:r>
              <a:rPr lang="en-GB" sz="2000" dirty="0" err="1" smtClean="0">
                <a:latin typeface="Century Schoolbook" pitchFamily="18" charset="0"/>
              </a:rPr>
              <a:t>GeV</a:t>
            </a:r>
            <a:r>
              <a:rPr lang="en-GB" sz="2000" dirty="0" smtClean="0">
                <a:latin typeface="Century Schoolbook" pitchFamily="18" charset="0"/>
              </a:rPr>
              <a:t>/c², |</a:t>
            </a:r>
            <a:r>
              <a:rPr lang="de-DE" sz="2000" dirty="0" smtClean="0">
                <a:latin typeface="Symbol" pitchFamily="18" charset="2"/>
              </a:rPr>
              <a:t>h</a:t>
            </a:r>
            <a:r>
              <a:rPr lang="de-DE" sz="2000" dirty="0" smtClean="0">
                <a:latin typeface="Century Schoolbook" pitchFamily="18" charset="0"/>
              </a:rPr>
              <a:t>|</a:t>
            </a:r>
            <a:r>
              <a:rPr lang="en-GB" sz="2000" dirty="0" smtClean="0">
                <a:latin typeface="Century Schoolbook" pitchFamily="18" charset="0"/>
              </a:rPr>
              <a:t> &lt; 2.5 </a:t>
            </a:r>
            <a:endParaRPr lang="en-GB" sz="2000" dirty="0">
              <a:latin typeface="Century Schoolbook" pitchFamily="18" charset="0"/>
            </a:endParaRPr>
          </a:p>
          <a:p>
            <a:pPr lvl="1"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Century Schoolbook" pitchFamily="18" charset="0"/>
              </a:rPr>
              <a:t> no </a:t>
            </a:r>
            <a:r>
              <a:rPr lang="en-GB" sz="2000" dirty="0">
                <a:latin typeface="Century Schoolbook" pitchFamily="18" charset="0"/>
              </a:rPr>
              <a:t>extra lepton with p</a:t>
            </a:r>
            <a:r>
              <a:rPr lang="en-GB" sz="2000" baseline="-25000" dirty="0">
                <a:latin typeface="Century Schoolbook" pitchFamily="18" charset="0"/>
              </a:rPr>
              <a:t>T</a:t>
            </a:r>
            <a:r>
              <a:rPr lang="en-GB" sz="2000" dirty="0">
                <a:latin typeface="Century Schoolbook" pitchFamily="18" charset="0"/>
              </a:rPr>
              <a:t>&gt;10 </a:t>
            </a:r>
            <a:r>
              <a:rPr lang="en-GB" sz="2000" dirty="0" err="1" smtClean="0">
                <a:latin typeface="Century Schoolbook" pitchFamily="18" charset="0"/>
              </a:rPr>
              <a:t>GeV</a:t>
            </a:r>
            <a:r>
              <a:rPr lang="en-GB" sz="2000" dirty="0" smtClean="0">
                <a:latin typeface="Century Schoolbook" pitchFamily="18" charset="0"/>
              </a:rPr>
              <a:t>/c², |</a:t>
            </a:r>
            <a:r>
              <a:rPr lang="de-DE" sz="2000" dirty="0" smtClean="0">
                <a:latin typeface="Symbol" pitchFamily="18" charset="2"/>
              </a:rPr>
              <a:t>h</a:t>
            </a:r>
            <a:r>
              <a:rPr lang="en-GB" sz="2000" dirty="0" smtClean="0">
                <a:latin typeface="Century Schoolbook" pitchFamily="18" charset="0"/>
              </a:rPr>
              <a:t>| &lt; 2.5  </a:t>
            </a:r>
            <a:endParaRPr lang="en-GB" sz="2000" dirty="0">
              <a:latin typeface="Century Schoolbook" pitchFamily="18" charset="0"/>
            </a:endParaRPr>
          </a:p>
          <a:p>
            <a:pPr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latin typeface="Century Schoolbook" pitchFamily="18" charset="0"/>
              </a:rPr>
              <a:t> </a:t>
            </a:r>
            <a:r>
              <a:rPr lang="en-GB" sz="2000" dirty="0" smtClean="0">
                <a:latin typeface="Century Schoolbook" pitchFamily="18" charset="0"/>
              </a:rPr>
              <a:t>MET </a:t>
            </a:r>
            <a:r>
              <a:rPr lang="en-GB" sz="2000" dirty="0">
                <a:latin typeface="Century Schoolbook" pitchFamily="18" charset="0"/>
              </a:rPr>
              <a:t>&gt; 20 </a:t>
            </a:r>
            <a:r>
              <a:rPr lang="en-GB" sz="2000" dirty="0" err="1">
                <a:latin typeface="Century Schoolbook" pitchFamily="18" charset="0"/>
              </a:rPr>
              <a:t>GeV</a:t>
            </a:r>
            <a:r>
              <a:rPr lang="en-GB" sz="2000" dirty="0">
                <a:latin typeface="Century Schoolbook" pitchFamily="18" charset="0"/>
              </a:rPr>
              <a:t> </a:t>
            </a:r>
          </a:p>
          <a:p>
            <a:pPr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latin typeface="Century Schoolbook" pitchFamily="18" charset="0"/>
              </a:rPr>
              <a:t> 1 b-tagged jet, p</a:t>
            </a:r>
            <a:r>
              <a:rPr lang="en-GB" sz="2000" baseline="-25000" dirty="0">
                <a:latin typeface="Century Schoolbook" pitchFamily="18" charset="0"/>
              </a:rPr>
              <a:t>T</a:t>
            </a:r>
            <a:r>
              <a:rPr lang="en-GB" sz="2000" dirty="0">
                <a:latin typeface="Century Schoolbook" pitchFamily="18" charset="0"/>
              </a:rPr>
              <a:t> &gt; 30 </a:t>
            </a:r>
            <a:r>
              <a:rPr lang="en-GB" sz="2000" dirty="0" err="1" smtClean="0">
                <a:latin typeface="Century Schoolbook" pitchFamily="18" charset="0"/>
              </a:rPr>
              <a:t>GeV</a:t>
            </a:r>
            <a:r>
              <a:rPr lang="en-GB" sz="2000" dirty="0" smtClean="0">
                <a:latin typeface="Century Schoolbook" pitchFamily="18" charset="0"/>
              </a:rPr>
              <a:t>/c², |</a:t>
            </a:r>
            <a:r>
              <a:rPr lang="de-DE" sz="2000" dirty="0" smtClean="0">
                <a:latin typeface="Symbol" pitchFamily="18" charset="2"/>
              </a:rPr>
              <a:t> h </a:t>
            </a:r>
            <a:r>
              <a:rPr lang="de-DE" sz="2000" dirty="0" smtClean="0">
                <a:latin typeface="Century Schoolbook" pitchFamily="18" charset="0"/>
              </a:rPr>
              <a:t>| </a:t>
            </a:r>
            <a:r>
              <a:rPr lang="en-GB" sz="2000" dirty="0" smtClean="0">
                <a:latin typeface="Century Schoolbook" pitchFamily="18" charset="0"/>
              </a:rPr>
              <a:t>&lt; 2.5 </a:t>
            </a:r>
          </a:p>
          <a:p>
            <a:pPr lvl="1"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Century Schoolbook" pitchFamily="18" charset="0"/>
              </a:rPr>
              <a:t> b-tag </a:t>
            </a:r>
            <a:r>
              <a:rPr lang="en-GB" sz="2000" dirty="0" err="1">
                <a:latin typeface="Century Schoolbook" pitchFamily="18" charset="0"/>
              </a:rPr>
              <a:t>eff</a:t>
            </a:r>
            <a:r>
              <a:rPr lang="en-GB" sz="2000" dirty="0">
                <a:latin typeface="Century Schoolbook" pitchFamily="18" charset="0"/>
              </a:rPr>
              <a:t> ~60%, </a:t>
            </a:r>
            <a:r>
              <a:rPr lang="en-GB" sz="2000" dirty="0" smtClean="0">
                <a:latin typeface="Century Schoolbook" pitchFamily="18" charset="0"/>
              </a:rPr>
              <a:t>rejection </a:t>
            </a:r>
            <a:r>
              <a:rPr lang="en-GB" sz="2000" dirty="0">
                <a:latin typeface="Century Schoolbook" pitchFamily="18" charset="0"/>
              </a:rPr>
              <a:t>~ </a:t>
            </a:r>
            <a:r>
              <a:rPr lang="en-GB" sz="2000" dirty="0" smtClean="0">
                <a:latin typeface="Century Schoolbook" pitchFamily="18" charset="0"/>
              </a:rPr>
              <a:t>100</a:t>
            </a:r>
            <a:endParaRPr lang="en-GB" sz="2000" dirty="0">
              <a:latin typeface="Century Schoolbook" pitchFamily="18" charset="0"/>
            </a:endParaRPr>
          </a:p>
          <a:p>
            <a:pPr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latin typeface="Century Schoolbook" pitchFamily="18" charset="0"/>
              </a:rPr>
              <a:t> at least 1 extra jet, p</a:t>
            </a:r>
            <a:r>
              <a:rPr lang="en-GB" sz="2000" baseline="-25000" dirty="0">
                <a:latin typeface="Century Schoolbook" pitchFamily="18" charset="0"/>
              </a:rPr>
              <a:t>T</a:t>
            </a:r>
            <a:r>
              <a:rPr lang="en-GB" sz="2000" dirty="0">
                <a:latin typeface="Century Schoolbook" pitchFamily="18" charset="0"/>
              </a:rPr>
              <a:t> &gt; 30 </a:t>
            </a:r>
            <a:r>
              <a:rPr lang="en-GB" sz="2000" dirty="0" err="1" smtClean="0">
                <a:latin typeface="Century Schoolbook" pitchFamily="18" charset="0"/>
              </a:rPr>
              <a:t>GeV</a:t>
            </a:r>
            <a:r>
              <a:rPr lang="en-GB" sz="2000" dirty="0" smtClean="0">
                <a:latin typeface="Century Schoolbook" pitchFamily="18" charset="0"/>
              </a:rPr>
              <a:t>/c², |</a:t>
            </a:r>
            <a:r>
              <a:rPr lang="de-DE" sz="2000" dirty="0" smtClean="0">
                <a:latin typeface="Symbol" pitchFamily="18" charset="2"/>
              </a:rPr>
              <a:t> h </a:t>
            </a:r>
            <a:r>
              <a:rPr lang="en-GB" sz="2000" dirty="0" smtClean="0">
                <a:latin typeface="Century Schoolbook" pitchFamily="18" charset="0"/>
              </a:rPr>
              <a:t>| &lt; 5 </a:t>
            </a:r>
            <a:endParaRPr lang="en-GB" sz="2000" dirty="0">
              <a:latin typeface="Century Schoolbook" pitchFamily="18" charset="0"/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214282" y="3357562"/>
          <a:ext cx="4786346" cy="28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4000496" y="3429000"/>
          <a:ext cx="485775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t-channel cut based analysis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93B6A-204B-4D52-9C5B-19C7261135C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Single Top Workshop Meeting    DESY  14.09.2009      Dominic Hirschbühl           Bergische Universität Wuppertal</a:t>
            </a:r>
            <a:endParaRPr lang="de-DE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844" y="1000108"/>
            <a:ext cx="6357982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latin typeface="Century Schoolbook" pitchFamily="18" charset="0"/>
              </a:rPr>
              <a:t>Harder b-jet cut </a:t>
            </a:r>
            <a:r>
              <a:rPr lang="en-US" sz="2000" dirty="0" smtClean="0">
                <a:latin typeface="Century Schoolbook" pitchFamily="18" charset="0"/>
              </a:rPr>
              <a:t>:  p</a:t>
            </a:r>
            <a:r>
              <a:rPr lang="en-US" sz="2000" baseline="-25000" dirty="0" smtClean="0">
                <a:latin typeface="Century Schoolbook" pitchFamily="18" charset="0"/>
              </a:rPr>
              <a:t>T</a:t>
            </a:r>
            <a:r>
              <a:rPr lang="en-US" sz="2000" dirty="0" smtClean="0">
                <a:latin typeface="Century Schoolbook" pitchFamily="18" charset="0"/>
              </a:rPr>
              <a:t> </a:t>
            </a:r>
            <a:r>
              <a:rPr lang="en-US" sz="2000" dirty="0">
                <a:latin typeface="Century Schoolbook" pitchFamily="18" charset="0"/>
              </a:rPr>
              <a:t>&gt; 50 </a:t>
            </a:r>
            <a:r>
              <a:rPr lang="en-US" sz="2000" dirty="0" err="1" smtClean="0">
                <a:latin typeface="Century Schoolbook" pitchFamily="18" charset="0"/>
              </a:rPr>
              <a:t>GeV</a:t>
            </a:r>
            <a:r>
              <a:rPr lang="en-US" sz="2000" dirty="0" smtClean="0">
                <a:latin typeface="Century Schoolbook" pitchFamily="18" charset="0"/>
              </a:rPr>
              <a:t>/c² (against </a:t>
            </a:r>
            <a:r>
              <a:rPr lang="en-US" sz="2000" dirty="0" err="1" smtClean="0">
                <a:latin typeface="Century Schoolbook" pitchFamily="18" charset="0"/>
              </a:rPr>
              <a:t>W+jets</a:t>
            </a:r>
            <a:r>
              <a:rPr lang="en-US" sz="2000" dirty="0" smtClean="0">
                <a:latin typeface="Century Schoolbook" pitchFamily="18" charset="0"/>
              </a:rPr>
              <a:t>)</a:t>
            </a:r>
          </a:p>
          <a:p>
            <a:pPr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Century Schoolbook" pitchFamily="18" charset="0"/>
              </a:rPr>
              <a:t>Forward </a:t>
            </a:r>
            <a:r>
              <a:rPr lang="en-US" sz="2000" dirty="0">
                <a:latin typeface="Century Schoolbook" pitchFamily="18" charset="0"/>
              </a:rPr>
              <a:t>light jet (cut based analysis only</a:t>
            </a:r>
            <a:r>
              <a:rPr lang="en-US" sz="2000" dirty="0" smtClean="0">
                <a:latin typeface="Century Schoolbook" pitchFamily="18" charset="0"/>
              </a:rPr>
              <a:t>):</a:t>
            </a:r>
          </a:p>
          <a:p>
            <a:pPr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latin typeface="Century Schoolbook" pitchFamily="18" charset="0"/>
              </a:rPr>
              <a:t>  </a:t>
            </a:r>
            <a:r>
              <a:rPr lang="en-US" sz="2000" dirty="0">
                <a:latin typeface="Century Schoolbook" pitchFamily="18" charset="0"/>
              </a:rPr>
              <a:t>	hardest untagged jet with </a:t>
            </a:r>
            <a:r>
              <a:rPr lang="en-GB" sz="2000" dirty="0" smtClean="0">
                <a:latin typeface="Century Schoolbook" pitchFamily="18" charset="0"/>
              </a:rPr>
              <a:t>|</a:t>
            </a:r>
            <a:r>
              <a:rPr lang="en-GB" sz="2000" dirty="0" smtClean="0">
                <a:latin typeface="Symbol" pitchFamily="18" charset="2"/>
              </a:rPr>
              <a:t>h</a:t>
            </a:r>
            <a:r>
              <a:rPr lang="en-GB" sz="2000" dirty="0" smtClean="0">
                <a:latin typeface="Century Schoolbook" pitchFamily="18" charset="0"/>
              </a:rPr>
              <a:t>| &gt; 2.5 (</a:t>
            </a:r>
            <a:r>
              <a:rPr lang="en-US" sz="2000" dirty="0" smtClean="0">
                <a:latin typeface="Century Schoolbook" pitchFamily="18" charset="0"/>
              </a:rPr>
              <a:t>against </a:t>
            </a:r>
            <a:r>
              <a:rPr lang="en-US" sz="2000" dirty="0" err="1" smtClean="0">
                <a:latin typeface="Century Schoolbook" pitchFamily="18" charset="0"/>
              </a:rPr>
              <a:t>tt</a:t>
            </a:r>
            <a:r>
              <a:rPr lang="en-US" sz="2000" dirty="0" smtClean="0">
                <a:latin typeface="Century Schoolbook" pitchFamily="18" charset="0"/>
              </a:rPr>
              <a:t>)</a:t>
            </a:r>
            <a:endParaRPr lang="en-US" sz="2000" dirty="0">
              <a:latin typeface="Century Schoolbook" pitchFamily="18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608021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 descr="tchannel_23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071546"/>
            <a:ext cx="1772047" cy="12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429388" y="3071810"/>
          <a:ext cx="250033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9286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t-channel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1460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s-channel </a:t>
                      </a:r>
                    </a:p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Wt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148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tt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2816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 Schoolbook" pitchFamily="18" charset="0"/>
                        </a:rPr>
                        <a:t>W+jets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942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Total Background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Schoolbook" pitchFamily="18" charset="0"/>
                        </a:rPr>
                        <a:t>3906</a:t>
                      </a:r>
                      <a:endParaRPr lang="en-US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S/B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0.37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S/√B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entury Schoolbook" pitchFamily="18" charset="0"/>
                        </a:rPr>
                        <a:t>23.4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Gerade Verbindung 10"/>
          <p:cNvCxnSpPr/>
          <p:nvPr/>
        </p:nvCxnSpPr>
        <p:spPr>
          <a:xfrm rot="5400000">
            <a:off x="250001" y="4607727"/>
            <a:ext cx="20717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285852" y="357187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3964777" y="4607727"/>
            <a:ext cx="20717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000628" y="357187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Office PowerPoint</Application>
  <PresentationFormat>Bildschirmpräsentation (4:3)</PresentationFormat>
  <Paragraphs>621</Paragraphs>
  <Slides>30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Larissa-Design</vt:lpstr>
      <vt:lpstr>Formel</vt:lpstr>
      <vt:lpstr>Microsoft Equation 3.0</vt:lpstr>
      <vt:lpstr>Prospects of the measurement of single top quark production with ATLAS</vt:lpstr>
      <vt:lpstr>Production of single top quark events</vt:lpstr>
      <vt:lpstr>Folie 3</vt:lpstr>
      <vt:lpstr>Signal and background modeling</vt:lpstr>
      <vt:lpstr>Signatures</vt:lpstr>
      <vt:lpstr>Analysis strategy</vt:lpstr>
      <vt:lpstr>Systematic uncertainties</vt:lpstr>
      <vt:lpstr>Common event selection</vt:lpstr>
      <vt:lpstr>t-channel cut based analysis</vt:lpstr>
      <vt:lpstr>t-channel BDT analysis</vt:lpstr>
      <vt:lpstr>s-channel cut based analysis</vt:lpstr>
      <vt:lpstr>s-channel likelihood analysis</vt:lpstr>
      <vt:lpstr>Wt lepton+jets cut based analysis</vt:lpstr>
      <vt:lpstr>Wt lepton+jets BDT analysis</vt:lpstr>
      <vt:lpstr>Wt dilepton cut based analysis</vt:lpstr>
      <vt:lpstr>Wt dilepton BDT analysis</vt:lpstr>
      <vt:lpstr>Number of expected events 1fb-1</vt:lpstr>
      <vt:lpstr>Systematic erros and sensitivity</vt:lpstr>
      <vt:lpstr>MC08</vt:lpstr>
      <vt:lpstr>Object / Event selection</vt:lpstr>
      <vt:lpstr>Jet probability tagger</vt:lpstr>
      <vt:lpstr>Summary of event selection / Strategy</vt:lpstr>
      <vt:lpstr>Summary of event selection / Strategy</vt:lpstr>
      <vt:lpstr>Background estimation → Shape Fit</vt:lpstr>
      <vt:lpstr>Determination of W+jets &amp; tt background</vt:lpstr>
      <vt:lpstr>Cross section measurement</vt:lpstr>
      <vt:lpstr>Likelihood method</vt:lpstr>
      <vt:lpstr>Systematic uncertainties</vt:lpstr>
      <vt:lpstr>Validation of NN technique</vt:lpstr>
      <vt:lpstr>Summary / Conclusion</vt:lpstr>
    </vt:vector>
  </TitlesOfParts>
  <Company>HIRSCHSOFT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Ihr Benutzername</cp:lastModifiedBy>
  <cp:revision>682</cp:revision>
  <dcterms:created xsi:type="dcterms:W3CDTF">2009-03-04T12:42:57Z</dcterms:created>
  <dcterms:modified xsi:type="dcterms:W3CDTF">2009-09-14T09:30:13Z</dcterms:modified>
</cp:coreProperties>
</file>