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349" r:id="rId2"/>
    <p:sldId id="357" r:id="rId3"/>
    <p:sldId id="373" r:id="rId4"/>
    <p:sldId id="378" r:id="rId5"/>
    <p:sldId id="379" r:id="rId6"/>
    <p:sldId id="364" r:id="rId7"/>
    <p:sldId id="366" r:id="rId8"/>
    <p:sldId id="367" r:id="rId9"/>
    <p:sldId id="375" r:id="rId10"/>
    <p:sldId id="376" r:id="rId11"/>
    <p:sldId id="377" r:id="rId12"/>
    <p:sldId id="353" r:id="rId13"/>
    <p:sldId id="36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showGuides="1">
      <p:cViewPr>
        <p:scale>
          <a:sx n="100" d="100"/>
          <a:sy n="100" d="100"/>
        </p:scale>
        <p:origin x="-936" y="-94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28.09.2018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28.09.2018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64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ltGray"/>
        <p:txBody>
          <a:bodyPr/>
          <a:lstStyle/>
          <a:p>
            <a:r>
              <a:rPr lang="en-US" dirty="0" smtClean="0"/>
              <a:t>Click to edit Master title style</a:t>
            </a:r>
            <a:endParaRPr lang="de-DE"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
        <p:nvSpPr>
          <p:cNvPr id="4" name="Slide Number Placeholder 3"/>
          <p:cNvSpPr>
            <a:spLocks noGrp="1"/>
          </p:cNvSpPr>
          <p:nvPr>
            <p:ph type="sldNum" sz="quarter" idx="10"/>
          </p:nvPr>
        </p:nvSpPr>
        <p:spPr bwMode="ltGray">
          <a:xfrm>
            <a:off x="11256434" y="114301"/>
            <a:ext cx="768351" cy="911225"/>
          </a:xfrm>
          <a:prstGeom prst="rect">
            <a:avLst/>
          </a:prstGeom>
        </p:spPr>
        <p:txBody>
          <a:bodyPr/>
          <a:lstStyle>
            <a:lvl1pPr>
              <a:defRPr/>
            </a:lvl1pPr>
          </a:lstStyle>
          <a:p>
            <a:pPr>
              <a:defRPr/>
            </a:pPr>
            <a:fld id="{693BDF2A-AE84-4570-9E69-C95DECC9B855}" type="slidenum">
              <a:rPr lang="en-GB"/>
              <a:pPr>
                <a:defRPr/>
              </a:pPr>
              <a:t>‹#›</a:t>
            </a:fld>
            <a:endParaRPr lang="en-GB"/>
          </a:p>
        </p:txBody>
      </p:sp>
    </p:spTree>
    <p:extLst>
      <p:ext uri="{BB962C8B-B14F-4D97-AF65-F5344CB8AC3E}">
        <p14:creationId xmlns:p14="http://schemas.microsoft.com/office/powerpoint/2010/main" val="25966488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1.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5"/>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6"/>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 </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endParaRPr lang="en-US" dirty="0" smtClean="0"/>
          </a:p>
          <a:p>
            <a:pPr lvl="1"/>
            <a:r>
              <a:rPr lang="en-US" dirty="0" smtClean="0"/>
              <a:t>HED*</a:t>
            </a:r>
          </a:p>
          <a:p>
            <a:r>
              <a:rPr lang="en-US" dirty="0"/>
              <a:t>Beam transport</a:t>
            </a:r>
          </a:p>
          <a:p>
            <a:pPr lvl="1"/>
            <a:r>
              <a:rPr lang="en-US" dirty="0" smtClean="0"/>
              <a:t>Task force XTD6 installation*</a:t>
            </a:r>
            <a:endParaRPr lang="en-US" dirty="0"/>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t>Detectors*</a:t>
            </a:r>
          </a:p>
          <a:p>
            <a:r>
              <a:rPr lang="en-US" dirty="0" smtClean="0"/>
              <a:t>Electronics</a:t>
            </a:r>
          </a:p>
          <a:p>
            <a:pPr lvl="1"/>
            <a:r>
              <a:rPr lang="en-US" dirty="0" smtClean="0"/>
              <a:t>AE*</a:t>
            </a:r>
            <a:endParaRPr lang="en-US" dirty="0" smtClean="0"/>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517526" y="1643068"/>
            <a:ext cx="10469032" cy="4097332"/>
          </a:xfrm>
        </p:spPr>
        <p:txBody>
          <a:bodyPr/>
          <a:lstStyle/>
          <a:p>
            <a:r>
              <a:rPr lang="en-US" sz="1600" b="1" spc="-1" dirty="0" smtClean="0">
                <a:solidFill>
                  <a:srgbClr val="000000"/>
                </a:solidFill>
                <a:uFill>
                  <a:solidFill>
                    <a:srgbClr val="FFFFFF"/>
                  </a:solidFill>
                </a:uFill>
                <a:sym typeface="Wingdings" panose="05000000000000000000" pitchFamily="2" charset="2"/>
              </a:rPr>
              <a:t>2</a:t>
            </a:r>
            <a:r>
              <a:rPr lang="en-US" sz="1600" b="1" spc="-1" baseline="30000" dirty="0" smtClean="0">
                <a:solidFill>
                  <a:srgbClr val="000000"/>
                </a:solidFill>
                <a:uFill>
                  <a:solidFill>
                    <a:srgbClr val="FFFFFF"/>
                  </a:solidFill>
                </a:uFill>
                <a:sym typeface="Wingdings" panose="05000000000000000000" pitchFamily="2" charset="2"/>
              </a:rPr>
              <a:t>nd</a:t>
            </a:r>
            <a:r>
              <a:rPr lang="en-US" sz="1600" b="1" spc="-1" dirty="0" smtClean="0">
                <a:solidFill>
                  <a:srgbClr val="000000"/>
                </a:solidFill>
                <a:uFill>
                  <a:solidFill>
                    <a:srgbClr val="FFFFFF"/>
                  </a:solidFill>
                </a:uFill>
                <a:sym typeface="Wingdings" panose="05000000000000000000" pitchFamily="2" charset="2"/>
              </a:rPr>
              <a:t> </a:t>
            </a:r>
            <a:r>
              <a:rPr lang="en-US" sz="1600" b="1" spc="-1" dirty="0">
                <a:solidFill>
                  <a:srgbClr val="000000"/>
                </a:solidFill>
                <a:uFill>
                  <a:solidFill>
                    <a:srgbClr val="FFFFFF"/>
                  </a:solidFill>
                </a:uFill>
                <a:sym typeface="Wingdings" panose="05000000000000000000" pitchFamily="2" charset="2"/>
              </a:rPr>
              <a:t>AGIPD MID</a:t>
            </a:r>
          </a:p>
          <a:p>
            <a:pPr lvl="1"/>
            <a:r>
              <a:rPr lang="en-GB" dirty="0"/>
              <a:t>P</a:t>
            </a:r>
            <a:r>
              <a:rPr lang="en-GB" dirty="0" smtClean="0"/>
              <a:t>ossibility </a:t>
            </a:r>
            <a:r>
              <a:rPr lang="en-GB" dirty="0"/>
              <a:t>of recording all 16 modules at the same time was </a:t>
            </a:r>
            <a:r>
              <a:rPr lang="en-GB" dirty="0" err="1"/>
              <a:t>sucessfully</a:t>
            </a:r>
            <a:r>
              <a:rPr lang="en-GB" dirty="0"/>
              <a:t> tested</a:t>
            </a:r>
          </a:p>
          <a:p>
            <a:pPr lvl="1"/>
            <a:r>
              <a:rPr lang="en-GB" dirty="0"/>
              <a:t>R</a:t>
            </a:r>
            <a:r>
              <a:rPr lang="en-GB" dirty="0" smtClean="0"/>
              <a:t>aw </a:t>
            </a:r>
            <a:r>
              <a:rPr lang="en-GB" dirty="0"/>
              <a:t>online preview was installed but not yet tested </a:t>
            </a:r>
          </a:p>
          <a:p>
            <a:pPr lvl="1"/>
            <a:r>
              <a:rPr lang="en-GB" dirty="0" smtClean="0"/>
              <a:t>First </a:t>
            </a:r>
            <a:r>
              <a:rPr lang="en-GB" dirty="0"/>
              <a:t>ramp up of HV was done this </a:t>
            </a:r>
            <a:r>
              <a:rPr lang="en-GB" dirty="0" smtClean="0"/>
              <a:t>morning</a:t>
            </a:r>
          </a:p>
          <a:p>
            <a:r>
              <a:rPr lang="en-GB" sz="1600" b="1" dirty="0" smtClean="0"/>
              <a:t>DSSC</a:t>
            </a:r>
            <a:endParaRPr lang="en-US" sz="1600" b="1" spc="-1" dirty="0">
              <a:solidFill>
                <a:srgbClr val="000000"/>
              </a:solidFill>
              <a:uFill>
                <a:solidFill>
                  <a:srgbClr val="FFFFFF"/>
                </a:solidFill>
              </a:uFill>
            </a:endParaRPr>
          </a:p>
          <a:p>
            <a:pPr lvl="1"/>
            <a:r>
              <a:rPr lang="en-US" dirty="0"/>
              <a:t>DSSC </a:t>
            </a:r>
            <a:r>
              <a:rPr lang="en-US" dirty="0" smtClean="0"/>
              <a:t>at </a:t>
            </a:r>
            <a:r>
              <a:rPr lang="en-US" dirty="0"/>
              <a:t>HERA South </a:t>
            </a:r>
            <a:r>
              <a:rPr lang="en-US" dirty="0" smtClean="0"/>
              <a:t>hall</a:t>
            </a:r>
          </a:p>
          <a:p>
            <a:pPr lvl="2"/>
            <a:r>
              <a:rPr lang="en-US" dirty="0"/>
              <a:t>PLC crate installation being </a:t>
            </a:r>
            <a:r>
              <a:rPr lang="en-US" dirty="0" err="1"/>
              <a:t>finalised</a:t>
            </a:r>
            <a:r>
              <a:rPr lang="en-US" dirty="0"/>
              <a:t>, two missing power supplies to be put in. At the moment, vacuum and motion systems PLC are available, f/w and s/w installation to follow.</a:t>
            </a:r>
          </a:p>
          <a:p>
            <a:pPr lvl="2"/>
            <a:r>
              <a:rPr lang="en-US" dirty="0"/>
              <a:t>Preparation work for connection to chiller started</a:t>
            </a:r>
          </a:p>
          <a:p>
            <a:pPr lvl="2"/>
            <a:r>
              <a:rPr lang="en-US" dirty="0"/>
              <a:t>Investigation of connection to the motion system, contrary to what communicated the </a:t>
            </a:r>
            <a:r>
              <a:rPr lang="en-US" dirty="0" err="1"/>
              <a:t>feedthrough</a:t>
            </a:r>
            <a:r>
              <a:rPr lang="en-US" dirty="0"/>
              <a:t> flanges and the encoder cables have the same gender, need to remove the connector and install one with the right gender (next week probably).</a:t>
            </a:r>
          </a:p>
          <a:p>
            <a:pPr lvl="2"/>
            <a:r>
              <a:rPr lang="en-US" dirty="0"/>
              <a:t>Adapter cables for motion system interface ordered and in preparation.</a:t>
            </a:r>
          </a:p>
          <a:p>
            <a:pPr lvl="2"/>
            <a:r>
              <a:rPr lang="en-US" dirty="0"/>
              <a:t>Leaky lateral flanges still under rework</a:t>
            </a:r>
            <a:r>
              <a:rPr lang="en-US" dirty="0" smtClean="0"/>
              <a:t>.</a:t>
            </a:r>
          </a:p>
          <a:p>
            <a:pPr lvl="1"/>
            <a:r>
              <a:rPr lang="en-US" dirty="0"/>
              <a:t>Power supply control in Karabo</a:t>
            </a:r>
          </a:p>
          <a:p>
            <a:pPr lvl="2"/>
            <a:r>
              <a:rPr lang="en-US" dirty="0"/>
              <a:t>Device exists and is tested, first tests will start on KW 41</a:t>
            </a:r>
            <a:r>
              <a:rPr lang="en-US" dirty="0" smtClean="0"/>
              <a:t>.</a:t>
            </a:r>
          </a:p>
        </p:txBody>
      </p:sp>
    </p:spTree>
    <p:extLst>
      <p:ext uri="{BB962C8B-B14F-4D97-AF65-F5344CB8AC3E}">
        <p14:creationId xmlns:p14="http://schemas.microsoft.com/office/powerpoint/2010/main" val="1517009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Detectors – DET</a:t>
            </a:r>
          </a:p>
        </p:txBody>
      </p:sp>
      <p:sp>
        <p:nvSpPr>
          <p:cNvPr id="3" name="Content Placeholder 2"/>
          <p:cNvSpPr>
            <a:spLocks noGrp="1"/>
          </p:cNvSpPr>
          <p:nvPr>
            <p:ph idx="1"/>
          </p:nvPr>
        </p:nvSpPr>
        <p:spPr>
          <a:xfrm>
            <a:off x="908051" y="2024068"/>
            <a:ext cx="10469032" cy="4168347"/>
          </a:xfrm>
        </p:spPr>
        <p:txBody>
          <a:bodyPr/>
          <a:lstStyle/>
          <a:p>
            <a:pPr lvl="1"/>
            <a:r>
              <a:rPr lang="en-US" dirty="0"/>
              <a:t>First quadrant ready at </a:t>
            </a:r>
            <a:r>
              <a:rPr lang="en-US" dirty="0" smtClean="0"/>
              <a:t>DESY. </a:t>
            </a:r>
            <a:r>
              <a:rPr lang="en-US" dirty="0"/>
              <a:t>Second quadrant in preparation. </a:t>
            </a:r>
          </a:p>
          <a:p>
            <a:pPr lvl="2"/>
            <a:r>
              <a:rPr lang="en-US" dirty="0"/>
              <a:t>Quadrant mounting tool under preparation at the company. </a:t>
            </a:r>
          </a:p>
          <a:p>
            <a:pPr lvl="2"/>
            <a:r>
              <a:rPr lang="en-US" dirty="0"/>
              <a:t>Next week work on quadrant assembly will restart at DESY</a:t>
            </a:r>
            <a:endParaRPr lang="en-US" b="1" dirty="0" smtClean="0"/>
          </a:p>
          <a:p>
            <a:r>
              <a:rPr lang="en-US" sz="1600" b="1" dirty="0" smtClean="0"/>
              <a:t>FastCCD</a:t>
            </a:r>
            <a:endParaRPr lang="en-US" sz="1600" dirty="0" smtClean="0"/>
          </a:p>
          <a:p>
            <a:pPr lvl="1"/>
            <a:r>
              <a:rPr lang="en-US" dirty="0" smtClean="0"/>
              <a:t>Testing and bug fixing of new control software ongoing</a:t>
            </a:r>
          </a:p>
          <a:p>
            <a:pPr lvl="1"/>
            <a:r>
              <a:rPr lang="en-US" dirty="0" smtClean="0"/>
              <a:t>Discovered issue related to the mounting of the </a:t>
            </a:r>
            <a:r>
              <a:rPr lang="en-US" dirty="0" err="1" smtClean="0"/>
              <a:t>cryo</a:t>
            </a:r>
            <a:r>
              <a:rPr lang="en-US" dirty="0" smtClean="0"/>
              <a:t> cooler, requires mechanical modification of vacuum cross</a:t>
            </a:r>
          </a:p>
          <a:p>
            <a:r>
              <a:rPr lang="en-US" sz="1600" b="1" dirty="0" smtClean="0"/>
              <a:t>1 Mpix pnCCD</a:t>
            </a:r>
            <a:endParaRPr lang="en-US" sz="1600" dirty="0"/>
          </a:p>
          <a:p>
            <a:pPr lvl="1"/>
            <a:r>
              <a:rPr lang="en-US" spc="-1" dirty="0" smtClean="0">
                <a:solidFill>
                  <a:srgbClr val="000000"/>
                </a:solidFill>
                <a:uFill>
                  <a:solidFill>
                    <a:srgbClr val="FFFFFF"/>
                  </a:solidFill>
                </a:uFill>
              </a:rPr>
              <a:t>Nothing to report</a:t>
            </a:r>
            <a:endParaRPr lang="en-US" spc="-1" dirty="0">
              <a:solidFill>
                <a:srgbClr val="000000"/>
              </a:solidFill>
              <a:uFill>
                <a:solidFill>
                  <a:srgbClr val="FFFFFF"/>
                </a:solidFill>
              </a:uFill>
            </a:endParaRPr>
          </a:p>
          <a:p>
            <a:pPr lvl="1"/>
            <a:endParaRPr lang="en-US" dirty="0" smtClean="0"/>
          </a:p>
        </p:txBody>
      </p:sp>
    </p:spTree>
    <p:extLst>
      <p:ext uri="{BB962C8B-B14F-4D97-AF65-F5344CB8AC3E}">
        <p14:creationId xmlns:p14="http://schemas.microsoft.com/office/powerpoint/2010/main" val="210812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 - 1</a:t>
            </a:r>
            <a:endParaRPr lang="en-US" dirty="0"/>
          </a:p>
        </p:txBody>
      </p:sp>
      <p:sp>
        <p:nvSpPr>
          <p:cNvPr id="4" name="Content Placeholder 3"/>
          <p:cNvSpPr>
            <a:spLocks noGrp="1"/>
          </p:cNvSpPr>
          <p:nvPr>
            <p:ph idx="1"/>
          </p:nvPr>
        </p:nvSpPr>
        <p:spPr>
          <a:xfrm>
            <a:off x="623889" y="1014414"/>
            <a:ext cx="10944224" cy="4151268"/>
          </a:xfrm>
        </p:spPr>
        <p:txBody>
          <a:bodyPr/>
          <a:lstStyle/>
          <a:p>
            <a:pPr>
              <a:buFont typeface="Arial" panose="020B0604020202020204" pitchFamily="34" charset="0"/>
              <a:buChar char="•"/>
            </a:pPr>
            <a:r>
              <a:rPr lang="en-US" b="1" u="sng" dirty="0"/>
              <a:t>PLCs:</a:t>
            </a:r>
            <a:r>
              <a:rPr lang="en-US" dirty="0"/>
              <a:t/>
            </a:r>
            <a:br>
              <a:rPr lang="en-US" dirty="0"/>
            </a:br>
            <a:r>
              <a:rPr lang="en-US" dirty="0"/>
              <a:t/>
            </a:r>
            <a:br>
              <a:rPr lang="en-US" dirty="0"/>
            </a:br>
            <a:r>
              <a:rPr lang="en-US" u="sng" dirty="0" smtClean="0"/>
              <a:t>SQS</a:t>
            </a:r>
            <a:r>
              <a:rPr lang="en-US" dirty="0"/>
              <a:t>: Working on loops 7/10/14</a:t>
            </a:r>
          </a:p>
          <a:p>
            <a:pPr>
              <a:buFont typeface="Arial" panose="020B0604020202020204" pitchFamily="34" charset="0"/>
              <a:buChar char="•"/>
            </a:pPr>
            <a:r>
              <a:rPr lang="en-US" dirty="0"/>
              <a:t/>
            </a:r>
            <a:br>
              <a:rPr lang="en-US" dirty="0"/>
            </a:br>
            <a:r>
              <a:rPr lang="en-US" u="sng" dirty="0" smtClean="0"/>
              <a:t>SCS</a:t>
            </a:r>
            <a:r>
              <a:rPr lang="en-US" dirty="0"/>
              <a:t>: Working on different loops, upcoming loop </a:t>
            </a:r>
            <a:r>
              <a:rPr lang="en-US" dirty="0" smtClean="0"/>
              <a:t>8.</a:t>
            </a:r>
            <a:endParaRPr lang="en-US" dirty="0"/>
          </a:p>
          <a:p>
            <a:pPr>
              <a:buFont typeface="Arial" panose="020B0604020202020204" pitchFamily="34" charset="0"/>
              <a:buChar char="•"/>
            </a:pPr>
            <a:endParaRPr lang="en-US" u="sng" dirty="0"/>
          </a:p>
          <a:p>
            <a:pPr>
              <a:buFont typeface="Arial" panose="020B0604020202020204" pitchFamily="34" charset="0"/>
              <a:buChar char="•"/>
            </a:pPr>
            <a:r>
              <a:rPr lang="en-US" u="sng" dirty="0" smtClean="0"/>
              <a:t>SASE3</a:t>
            </a:r>
            <a:r>
              <a:rPr lang="en-US" dirty="0" smtClean="0"/>
              <a:t> </a:t>
            </a:r>
            <a:r>
              <a:rPr lang="en-US" dirty="0"/>
              <a:t>Tunnel:</a:t>
            </a:r>
            <a:br>
              <a:rPr lang="en-US" dirty="0"/>
            </a:br>
            <a:r>
              <a:rPr lang="en-US" dirty="0" smtClean="0"/>
              <a:t>	--</a:t>
            </a:r>
            <a:r>
              <a:rPr lang="en-US" dirty="0"/>
              <a:t>Vacuum updated.</a:t>
            </a:r>
            <a:br>
              <a:rPr lang="en-US" dirty="0"/>
            </a:br>
            <a:r>
              <a:rPr lang="en-US" dirty="0" smtClean="0"/>
              <a:t>	--</a:t>
            </a:r>
            <a:r>
              <a:rPr lang="en-US" dirty="0"/>
              <a:t>Working on Master loop to forward shutter signals to </a:t>
            </a:r>
            <a:r>
              <a:rPr lang="en-US" dirty="0" smtClean="0"/>
              <a:t>instruments.</a:t>
            </a:r>
            <a:endParaRPr lang="en-US" dirty="0"/>
          </a:p>
          <a:p>
            <a:pPr>
              <a:buFont typeface="Arial" panose="020B0604020202020204" pitchFamily="34" charset="0"/>
              <a:buChar char="•"/>
            </a:pPr>
            <a:endParaRPr lang="en-US" u="sng" dirty="0"/>
          </a:p>
          <a:p>
            <a:pPr>
              <a:buFont typeface="Arial" panose="020B0604020202020204" pitchFamily="34" charset="0"/>
              <a:buChar char="•"/>
            </a:pPr>
            <a:r>
              <a:rPr lang="en-US" u="sng" dirty="0" smtClean="0"/>
              <a:t>SPB/FXE</a:t>
            </a:r>
            <a:r>
              <a:rPr lang="en-US" dirty="0"/>
              <a:t>: Whole Thursday checking PLCs and bringing up them after power shut down. We will need more communication or better understanding of the installation to try to be more efficient in these maintenance tasks.</a:t>
            </a:r>
          </a:p>
          <a:p>
            <a:pPr marL="0" indent="0">
              <a:buNone/>
            </a:pPr>
            <a:r>
              <a:rPr lang="en-US" dirty="0"/>
              <a:t> </a:t>
            </a:r>
            <a:endParaRPr lang="en-US" dirty="0"/>
          </a:p>
        </p:txBody>
      </p:sp>
    </p:spTree>
    <p:extLst>
      <p:ext uri="{BB962C8B-B14F-4D97-AF65-F5344CB8AC3E}">
        <p14:creationId xmlns:p14="http://schemas.microsoft.com/office/powerpoint/2010/main" val="1404836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 - 2</a:t>
            </a:r>
            <a:endParaRPr lang="en-US" dirty="0"/>
          </a:p>
        </p:txBody>
      </p:sp>
      <p:sp>
        <p:nvSpPr>
          <p:cNvPr id="3" name="Content Placeholder 2"/>
          <p:cNvSpPr>
            <a:spLocks noGrp="1"/>
          </p:cNvSpPr>
          <p:nvPr>
            <p:ph idx="1"/>
          </p:nvPr>
        </p:nvSpPr>
        <p:spPr>
          <a:xfrm>
            <a:off x="604839" y="1004889"/>
            <a:ext cx="10944224" cy="4151268"/>
          </a:xfrm>
        </p:spPr>
        <p:txBody>
          <a:bodyPr/>
          <a:lstStyle/>
          <a:p>
            <a:pPr>
              <a:buFont typeface="Arial" panose="020B0604020202020204" pitchFamily="34" charset="0"/>
              <a:buChar char="•"/>
            </a:pPr>
            <a:r>
              <a:rPr lang="en-US" dirty="0" smtClean="0"/>
              <a:t>MID</a:t>
            </a:r>
            <a:r>
              <a:rPr lang="en-US" dirty="0"/>
              <a:t>: Also lost of power in PLCs </a:t>
            </a:r>
            <a:r>
              <a:rPr lang="en-US" dirty="0" smtClean="0"/>
              <a:t>racks.</a:t>
            </a:r>
          </a:p>
          <a:p>
            <a:pPr>
              <a:buFont typeface="Arial" panose="020B0604020202020204" pitchFamily="34" charset="0"/>
              <a:buChar char="•"/>
            </a:pPr>
            <a:r>
              <a:rPr lang="en-US" dirty="0" smtClean="0"/>
              <a:t>Framework </a:t>
            </a:r>
            <a:r>
              <a:rPr lang="en-US" dirty="0"/>
              <a:t>release 1.31.0: </a:t>
            </a:r>
            <a:br>
              <a:rPr lang="en-US" dirty="0"/>
            </a:br>
            <a:r>
              <a:rPr lang="en-US" dirty="0" smtClean="0"/>
              <a:t>	--</a:t>
            </a:r>
            <a:r>
              <a:rPr lang="en-US" dirty="0"/>
              <a:t>SD_LED is now included and will be tested tomorrow in SASE2 MID loop.</a:t>
            </a:r>
            <a:br>
              <a:rPr lang="en-US" dirty="0"/>
            </a:br>
            <a:r>
              <a:rPr lang="en-US" dirty="0" smtClean="0"/>
              <a:t>	--</a:t>
            </a:r>
            <a:r>
              <a:rPr lang="en-US" dirty="0"/>
              <a:t>Homing procedure for SD_MC2beckhoff motors is included in the new release and will be tested also in this MID loop. There is a change in the way the homing will work, so documentation and explanation will be provide to the users.</a:t>
            </a:r>
          </a:p>
          <a:p>
            <a:pPr>
              <a:buFont typeface="Arial" panose="020B0604020202020204" pitchFamily="34" charset="0"/>
              <a:buChar char="•"/>
            </a:pPr>
            <a:endParaRPr lang="en-US" dirty="0"/>
          </a:p>
          <a:p>
            <a:pPr marL="0" indent="0">
              <a:buNone/>
            </a:pPr>
            <a:r>
              <a:rPr lang="en-US" b="1" dirty="0" err="1"/>
              <a:t>MicroTCA</a:t>
            </a:r>
            <a:r>
              <a:rPr lang="en-US" dirty="0"/>
              <a:t>: </a:t>
            </a:r>
            <a:endParaRPr lang="en-US" dirty="0" smtClean="0"/>
          </a:p>
          <a:p>
            <a:pPr>
              <a:buFont typeface="Arial" panose="020B0604020202020204" pitchFamily="34" charset="0"/>
              <a:buChar char="•"/>
            </a:pPr>
            <a:r>
              <a:rPr lang="en-US" dirty="0" smtClean="0"/>
              <a:t>MID</a:t>
            </a:r>
            <a:r>
              <a:rPr lang="en-US" dirty="0"/>
              <a:t/>
            </a:r>
            <a:br>
              <a:rPr lang="en-US" dirty="0"/>
            </a:br>
            <a:r>
              <a:rPr lang="en-US" dirty="0" smtClean="0"/>
              <a:t>	- </a:t>
            </a:r>
            <a:r>
              <a:rPr lang="en-US" dirty="0" err="1"/>
              <a:t>MicroTCA</a:t>
            </a:r>
            <a:r>
              <a:rPr lang="en-US" dirty="0"/>
              <a:t> Crate completely configure (timing synchronization perform, all systems working) </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SCS</a:t>
            </a:r>
            <a:r>
              <a:rPr lang="en-US" dirty="0"/>
              <a:t/>
            </a:r>
            <a:br>
              <a:rPr lang="en-US" dirty="0"/>
            </a:br>
            <a:r>
              <a:rPr lang="en-US" dirty="0"/>
              <a:t>- Installation of the SIS8300 Digitizer w/ Stretcher RTM</a:t>
            </a:r>
            <a:br>
              <a:rPr lang="en-US" dirty="0"/>
            </a:br>
            <a:r>
              <a:rPr lang="en-US" dirty="0"/>
              <a:t>- MPS fiber placed and connected. Functionality confirm by DESY </a:t>
            </a:r>
            <a:r>
              <a:rPr lang="en-US" b="1" dirty="0"/>
              <a:t/>
            </a:r>
            <a:br>
              <a:rPr lang="en-US" b="1" dirty="0"/>
            </a:br>
            <a:endParaRPr lang="en-US" dirty="0"/>
          </a:p>
          <a:p>
            <a:endParaRPr lang="en-US" dirty="0"/>
          </a:p>
        </p:txBody>
      </p:sp>
    </p:spTree>
    <p:extLst>
      <p:ext uri="{BB962C8B-B14F-4D97-AF65-F5344CB8AC3E}">
        <p14:creationId xmlns:p14="http://schemas.microsoft.com/office/powerpoint/2010/main" val="333820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39" y="188357"/>
            <a:ext cx="10956924" cy="780540"/>
          </a:xfrm>
        </p:spPr>
        <p:txBody>
          <a:bodyPr/>
          <a:lstStyle/>
          <a:p>
            <a:r>
              <a:rPr lang="en-US" dirty="0" smtClean="0"/>
              <a:t>Report from Dispatch meeting</a:t>
            </a:r>
            <a:endParaRPr lang="en-US" dirty="0"/>
          </a:p>
        </p:txBody>
      </p:sp>
      <p:sp>
        <p:nvSpPr>
          <p:cNvPr id="4" name="Content Placeholder 3"/>
          <p:cNvSpPr>
            <a:spLocks noGrp="1"/>
          </p:cNvSpPr>
          <p:nvPr>
            <p:ph idx="1"/>
          </p:nvPr>
        </p:nvSpPr>
        <p:spPr>
          <a:xfrm>
            <a:off x="595314" y="1090614"/>
            <a:ext cx="10944224" cy="4151268"/>
          </a:xfrm>
        </p:spPr>
        <p:txBody>
          <a:bodyPr/>
          <a:lstStyle/>
          <a:p>
            <a:r>
              <a:rPr lang="en-US" dirty="0" smtClean="0"/>
              <a:t>FXE </a:t>
            </a:r>
            <a:r>
              <a:rPr lang="en-US" dirty="0"/>
              <a:t>imagers cannot be seen by the people in the BKR and that's a problem to efficiently communicating with them about e.g. beam stability issues. According to CAS a </a:t>
            </a:r>
            <a:r>
              <a:rPr lang="en-US" dirty="0" err="1"/>
              <a:t>Karabo</a:t>
            </a:r>
            <a:r>
              <a:rPr lang="en-US" dirty="0"/>
              <a:t> client is available for that purpose. The issue should be addressed by the PRC with the help of CAS. </a:t>
            </a:r>
            <a:r>
              <a:rPr lang="en-US" dirty="0" smtClean="0">
                <a:sym typeface="Wingdings" panose="05000000000000000000" pitchFamily="2" charset="2"/>
              </a:rPr>
              <a:t> </a:t>
            </a:r>
            <a:r>
              <a:rPr lang="en-US" dirty="0" err="1" smtClean="0">
                <a:sym typeface="Wingdings" panose="05000000000000000000" pitchFamily="2" charset="2"/>
              </a:rPr>
              <a:t>Tbd</a:t>
            </a:r>
            <a:r>
              <a:rPr lang="en-US" dirty="0" smtClean="0">
                <a:sym typeface="Wingdings" panose="05000000000000000000" pitchFamily="2" charset="2"/>
              </a:rPr>
              <a:t>.</a:t>
            </a:r>
            <a:endParaRPr lang="en-US" dirty="0"/>
          </a:p>
          <a:p>
            <a:endParaRPr lang="en-US" sz="1600" dirty="0"/>
          </a:p>
        </p:txBody>
      </p:sp>
    </p:spTree>
    <p:extLst>
      <p:ext uri="{BB962C8B-B14F-4D97-AF65-F5344CB8AC3E}">
        <p14:creationId xmlns:p14="http://schemas.microsoft.com/office/powerpoint/2010/main" val="33350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93132"/>
            <a:ext cx="10956924" cy="780540"/>
          </a:xfrm>
        </p:spPr>
        <p:txBody>
          <a:bodyPr/>
          <a:lstStyle/>
          <a:p>
            <a:r>
              <a:rPr lang="en-US" dirty="0" smtClean="0"/>
              <a:t>HED</a:t>
            </a:r>
            <a:endParaRPr lang="en-US" dirty="0"/>
          </a:p>
        </p:txBody>
      </p:sp>
      <p:sp>
        <p:nvSpPr>
          <p:cNvPr id="3" name="Content Placeholder 2"/>
          <p:cNvSpPr>
            <a:spLocks noGrp="1"/>
          </p:cNvSpPr>
          <p:nvPr>
            <p:ph idx="1"/>
          </p:nvPr>
        </p:nvSpPr>
        <p:spPr>
          <a:xfrm>
            <a:off x="623889" y="1376364"/>
            <a:ext cx="10944224" cy="4151268"/>
          </a:xfrm>
        </p:spPr>
        <p:txBody>
          <a:bodyPr/>
          <a:lstStyle/>
          <a:p>
            <a:r>
              <a:rPr lang="en-US" dirty="0"/>
              <a:t>High resolution Mono from FMB in XTD6 assembled, aligned. SAT ongoing.</a:t>
            </a:r>
          </a:p>
          <a:p>
            <a:pPr marL="0" indent="0">
              <a:buNone/>
            </a:pPr>
            <a:endParaRPr lang="en-US" dirty="0"/>
          </a:p>
          <a:p>
            <a:r>
              <a:rPr lang="en-US" dirty="0"/>
              <a:t>HIBEF Rail system: cover construction aligned. </a:t>
            </a:r>
          </a:p>
          <a:p>
            <a:pPr marL="0" indent="0">
              <a:buNone/>
            </a:pPr>
            <a:r>
              <a:rPr lang="en-US" dirty="0"/>
              <a:t> </a:t>
            </a:r>
          </a:p>
          <a:p>
            <a:r>
              <a:rPr lang="en-US" dirty="0"/>
              <a:t>Draft of steel construction for the emergency exit A24 available.</a:t>
            </a:r>
          </a:p>
          <a:p>
            <a:endParaRPr lang="en-US" dirty="0"/>
          </a:p>
        </p:txBody>
      </p:sp>
    </p:spTree>
    <p:extLst>
      <p:ext uri="{BB962C8B-B14F-4D97-AF65-F5344CB8AC3E}">
        <p14:creationId xmlns:p14="http://schemas.microsoft.com/office/powerpoint/2010/main" val="331532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txBox="1">
            <a:spLocks/>
          </p:cNvSpPr>
          <p:nvPr/>
        </p:nvSpPr>
        <p:spPr bwMode="ltGray">
          <a:xfrm>
            <a:off x="849314" y="805339"/>
            <a:ext cx="10956924" cy="411718"/>
          </a:xfrm>
          <a:prstGeom prst="rect">
            <a:avLst/>
          </a:prstGeom>
        </p:spPr>
        <p:txBody>
          <a:bodyPr vert="horz" lIns="0" tIns="0" rIns="0" bIns="0" rtlCol="0" anchor="b" anchorCtr="0">
            <a:noAutofit/>
          </a:bodyPr>
          <a:lstStyle>
            <a:lvl1pPr algn="l" defTabSz="914400" rtl="0" eaLnBrk="1" latinLnBrk="0" hangingPunct="1">
              <a:lnSpc>
                <a:spcPct val="100000"/>
              </a:lnSpc>
              <a:spcBef>
                <a:spcPct val="0"/>
              </a:spcBef>
              <a:buNone/>
              <a:defRPr sz="2200" b="1" kern="1200">
                <a:solidFill>
                  <a:schemeClr val="tx1"/>
                </a:solidFill>
                <a:latin typeface="+mj-lt"/>
                <a:ea typeface="+mj-ea"/>
                <a:cs typeface="+mj-cs"/>
              </a:defRPr>
            </a:lvl1pPr>
          </a:lstStyle>
          <a:p>
            <a:r>
              <a:rPr lang="en-US" sz="2800" dirty="0" smtClean="0"/>
              <a:t>MID</a:t>
            </a:r>
            <a:endParaRPr lang="en-US" sz="2800" dirty="0"/>
          </a:p>
        </p:txBody>
      </p:sp>
      <p:grpSp>
        <p:nvGrpSpPr>
          <p:cNvPr id="2" name="Group 1"/>
          <p:cNvGrpSpPr/>
          <p:nvPr/>
        </p:nvGrpSpPr>
        <p:grpSpPr>
          <a:xfrm>
            <a:off x="1081970" y="1381124"/>
            <a:ext cx="9757480" cy="4343401"/>
            <a:chOff x="1081970" y="1381124"/>
            <a:chExt cx="9757480" cy="4343401"/>
          </a:xfrm>
        </p:grpSpPr>
        <p:sp>
          <p:nvSpPr>
            <p:cNvPr id="5" name="TextBox 4"/>
            <p:cNvSpPr txBox="1"/>
            <p:nvPr/>
          </p:nvSpPr>
          <p:spPr>
            <a:xfrm>
              <a:off x="1081970" y="1381124"/>
              <a:ext cx="9757480" cy="3838575"/>
            </a:xfrm>
            <a:prstGeom prst="rect">
              <a:avLst/>
            </a:prstGeom>
            <a:noFill/>
          </p:spPr>
          <p:txBody>
            <a:bodyPr wrap="none" rtlCol="0">
              <a:noAutofit/>
            </a:bodyPr>
            <a:lstStyle/>
            <a:p>
              <a:pPr>
                <a:lnSpc>
                  <a:spcPct val="112000"/>
                </a:lnSpc>
              </a:pPr>
              <a:r>
                <a:rPr lang="en-US" sz="2000" dirty="0" smtClean="0"/>
                <a:t>Progress week 39 (Sept. 24-28):</a:t>
              </a:r>
            </a:p>
            <a:p>
              <a:pPr>
                <a:lnSpc>
                  <a:spcPct val="112000"/>
                </a:lnSpc>
              </a:pPr>
              <a:endParaRPr lang="en-US" sz="2000" dirty="0" smtClean="0"/>
            </a:p>
            <a:p>
              <a:pPr marL="269875" indent="-269875">
                <a:lnSpc>
                  <a:spcPct val="112000"/>
                </a:lnSpc>
                <a:buBlip>
                  <a:blip r:embed="rId2"/>
                </a:buBlip>
              </a:pPr>
              <a:r>
                <a:rPr lang="en-US" sz="2000" dirty="0" smtClean="0"/>
                <a:t> TÜV test of MID OPT successful </a:t>
              </a:r>
            </a:p>
            <a:p>
              <a:pPr marL="269875" indent="-269875">
                <a:lnSpc>
                  <a:spcPct val="112000"/>
                </a:lnSpc>
                <a:buBlip>
                  <a:blip r:embed="rId2"/>
                </a:buBlip>
              </a:pPr>
              <a:r>
                <a:rPr lang="en-US" sz="2000" dirty="0"/>
                <a:t> </a:t>
              </a:r>
              <a:r>
                <a:rPr lang="en-US" sz="2000" dirty="0" smtClean="0"/>
                <a:t>Repairs/replacement of CRL-2 parts (XTD6)</a:t>
              </a:r>
            </a:p>
            <a:p>
              <a:pPr marL="269875" indent="-269875">
                <a:lnSpc>
                  <a:spcPct val="112000"/>
                </a:lnSpc>
                <a:buBlip>
                  <a:blip r:embed="rId2"/>
                </a:buBlip>
              </a:pPr>
              <a:r>
                <a:rPr lang="en-US" sz="2000" dirty="0" smtClean="0"/>
                <a:t> Installation of AGIPD cooling pipes in drag chain (MID EXP)  </a:t>
              </a:r>
            </a:p>
            <a:p>
              <a:pPr marL="269875" indent="-269875">
                <a:lnSpc>
                  <a:spcPct val="112000"/>
                </a:lnSpc>
                <a:buBlip>
                  <a:blip r:embed="rId2"/>
                </a:buBlip>
              </a:pPr>
              <a:r>
                <a:rPr lang="en-US" sz="2000" dirty="0" smtClean="0"/>
                <a:t> </a:t>
              </a:r>
              <a:r>
                <a:rPr lang="en-US" sz="2000" dirty="0" err="1" smtClean="0"/>
                <a:t>Karabo</a:t>
              </a:r>
              <a:r>
                <a:rPr lang="en-US" sz="2000" dirty="0" smtClean="0"/>
                <a:t>/firmware </a:t>
              </a:r>
              <a:r>
                <a:rPr lang="en-US" sz="2000" dirty="0"/>
                <a:t>tests (tech commissioning) </a:t>
              </a:r>
              <a:r>
                <a:rPr lang="en-US" sz="2000" dirty="0" smtClean="0"/>
                <a:t>of MID OPT almost complete</a:t>
              </a:r>
            </a:p>
            <a:p>
              <a:pPr marL="269875" indent="-269875">
                <a:lnSpc>
                  <a:spcPct val="112000"/>
                </a:lnSpc>
                <a:buBlip>
                  <a:blip r:embed="rId2"/>
                </a:buBlip>
              </a:pPr>
              <a:r>
                <a:rPr lang="en-US" sz="2000" dirty="0"/>
                <a:t> </a:t>
              </a:r>
              <a:r>
                <a:rPr lang="en-US" sz="2000" dirty="0" err="1" smtClean="0"/>
                <a:t>Karabo</a:t>
              </a:r>
              <a:r>
                <a:rPr lang="en-US" sz="2000" dirty="0" smtClean="0"/>
                <a:t> tests of imagers (XTD6) in progress</a:t>
              </a:r>
            </a:p>
            <a:p>
              <a:pPr>
                <a:lnSpc>
                  <a:spcPct val="112000"/>
                </a:lnSpc>
              </a:pPr>
              <a:endParaRPr lang="en-US" sz="2000" dirty="0"/>
            </a:p>
            <a:p>
              <a:pPr>
                <a:lnSpc>
                  <a:spcPct val="112000"/>
                </a:lnSpc>
              </a:pPr>
              <a:r>
                <a:rPr lang="en-US" sz="2000" dirty="0" smtClean="0"/>
                <a:t>Other:</a:t>
              </a:r>
            </a:p>
            <a:p>
              <a:pPr>
                <a:lnSpc>
                  <a:spcPct val="112000"/>
                </a:lnSpc>
              </a:pPr>
              <a:endParaRPr lang="en-US" sz="2000" dirty="0"/>
            </a:p>
            <a:p>
              <a:pPr>
                <a:lnSpc>
                  <a:spcPct val="112000"/>
                </a:lnSpc>
              </a:pPr>
              <a:endParaRPr lang="en-US" sz="2000" dirty="0"/>
            </a:p>
            <a:p>
              <a:pPr>
                <a:lnSpc>
                  <a:spcPct val="112000"/>
                </a:lnSpc>
              </a:pPr>
              <a:endParaRPr lang="en-US" sz="2000" dirty="0" smtClean="0"/>
            </a:p>
          </p:txBody>
        </p:sp>
        <p:sp>
          <p:nvSpPr>
            <p:cNvPr id="7" name="TextBox 6"/>
            <p:cNvSpPr txBox="1"/>
            <p:nvPr/>
          </p:nvSpPr>
          <p:spPr>
            <a:xfrm>
              <a:off x="1081970" y="4810125"/>
              <a:ext cx="914400" cy="914400"/>
            </a:xfrm>
            <a:prstGeom prst="rect">
              <a:avLst/>
            </a:prstGeom>
            <a:noFill/>
          </p:spPr>
          <p:txBody>
            <a:bodyPr wrap="none" rtlCol="0">
              <a:noAutofit/>
            </a:bodyPr>
            <a:lstStyle/>
            <a:p>
              <a:pPr marL="269875" indent="-269875">
                <a:lnSpc>
                  <a:spcPct val="112000"/>
                </a:lnSpc>
                <a:buBlip>
                  <a:blip r:embed="rId2"/>
                </a:buBlip>
              </a:pPr>
              <a:r>
                <a:rPr lang="en-US" sz="2000" dirty="0" smtClean="0"/>
                <a:t> Installation of AGIPD cables (cable mountain) in drag chain urgently needed </a:t>
              </a:r>
              <a:endParaRPr lang="en-US" sz="2000" dirty="0"/>
            </a:p>
            <a:p>
              <a:pPr marL="269875" indent="-269875">
                <a:lnSpc>
                  <a:spcPct val="112000"/>
                </a:lnSpc>
                <a:buBlip>
                  <a:blip r:embed="rId2"/>
                </a:buBlip>
              </a:pPr>
              <a:r>
                <a:rPr lang="en-US" sz="2000" dirty="0" smtClean="0"/>
                <a:t> Preparing to install: laser table, mirror chamber, DES, and DPS   </a:t>
              </a:r>
            </a:p>
          </p:txBody>
        </p:sp>
      </p:grpSp>
    </p:spTree>
    <p:extLst>
      <p:ext uri="{BB962C8B-B14F-4D97-AF65-F5344CB8AC3E}">
        <p14:creationId xmlns:p14="http://schemas.microsoft.com/office/powerpoint/2010/main" val="339404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ltGray">
          <a:xfrm>
            <a:off x="849314" y="805339"/>
            <a:ext cx="10956924" cy="411718"/>
          </a:xfrm>
          <a:prstGeom prst="rect">
            <a:avLst/>
          </a:prstGeom>
        </p:spPr>
        <p:txBody>
          <a:bodyPr vert="horz" lIns="0" tIns="0" rIns="0" bIns="0" rtlCol="0" anchor="b" anchorCtr="0">
            <a:noAutofit/>
          </a:bodyPr>
          <a:lstStyle>
            <a:lvl1pPr algn="l" defTabSz="914400" rtl="0" eaLnBrk="1" latinLnBrk="0" hangingPunct="1">
              <a:lnSpc>
                <a:spcPct val="100000"/>
              </a:lnSpc>
              <a:spcBef>
                <a:spcPct val="0"/>
              </a:spcBef>
              <a:buNone/>
              <a:defRPr sz="2200" b="1" kern="1200">
                <a:solidFill>
                  <a:schemeClr val="tx1"/>
                </a:solidFill>
                <a:latin typeface="+mj-lt"/>
                <a:ea typeface="+mj-ea"/>
                <a:cs typeface="+mj-cs"/>
              </a:defRPr>
            </a:lvl1pPr>
          </a:lstStyle>
          <a:p>
            <a:r>
              <a:rPr lang="en-US" sz="2800" dirty="0" smtClean="0"/>
              <a:t>MID</a:t>
            </a:r>
            <a:endParaRPr lang="en-US" sz="2800" dirty="0"/>
          </a:p>
        </p:txBody>
      </p:sp>
      <p:sp>
        <p:nvSpPr>
          <p:cNvPr id="5" name="TextBox 4"/>
          <p:cNvSpPr txBox="1"/>
          <p:nvPr/>
        </p:nvSpPr>
        <p:spPr>
          <a:xfrm>
            <a:off x="1081970" y="1381124"/>
            <a:ext cx="9757480" cy="3838575"/>
          </a:xfrm>
          <a:prstGeom prst="rect">
            <a:avLst/>
          </a:prstGeom>
          <a:noFill/>
        </p:spPr>
        <p:txBody>
          <a:bodyPr wrap="none" rtlCol="0">
            <a:noAutofit/>
          </a:bodyPr>
          <a:lstStyle/>
          <a:p>
            <a:pPr>
              <a:lnSpc>
                <a:spcPct val="112000"/>
              </a:lnSpc>
            </a:pPr>
            <a:r>
              <a:rPr lang="en-US" sz="2000" dirty="0" smtClean="0"/>
              <a:t>Rough time plan:</a:t>
            </a:r>
          </a:p>
          <a:p>
            <a:pPr>
              <a:lnSpc>
                <a:spcPct val="112000"/>
              </a:lnSpc>
            </a:pPr>
            <a:endParaRPr lang="en-US" sz="2000" dirty="0" smtClean="0"/>
          </a:p>
          <a:p>
            <a:pPr marL="269875" indent="-269875">
              <a:lnSpc>
                <a:spcPct val="112000"/>
              </a:lnSpc>
              <a:buBlip>
                <a:blip r:embed="rId2"/>
              </a:buBlip>
            </a:pPr>
            <a:r>
              <a:rPr lang="en-US" sz="2000" dirty="0" smtClean="0"/>
              <a:t> SASE-2 lasing, XTD1 and XTD6 commissioning with beam, week 41-42</a:t>
            </a:r>
          </a:p>
          <a:p>
            <a:pPr marL="269875" indent="-269875">
              <a:lnSpc>
                <a:spcPct val="112000"/>
              </a:lnSpc>
              <a:buBlip>
                <a:blip r:embed="rId2"/>
              </a:buBlip>
            </a:pPr>
            <a:r>
              <a:rPr lang="en-US" sz="2000" dirty="0" smtClean="0"/>
              <a:t> 1</a:t>
            </a:r>
            <a:r>
              <a:rPr lang="en-US" sz="2000" baseline="30000" dirty="0" smtClean="0"/>
              <a:t>st</a:t>
            </a:r>
            <a:r>
              <a:rPr lang="en-US" sz="2000" dirty="0" smtClean="0"/>
              <a:t> beam at MID and radiation tests of OPT week 43, installation of DES in EXP</a:t>
            </a:r>
          </a:p>
          <a:p>
            <a:pPr marL="269875" indent="-269875">
              <a:lnSpc>
                <a:spcPct val="112000"/>
              </a:lnSpc>
              <a:buBlip>
                <a:blip r:embed="rId2"/>
              </a:buBlip>
            </a:pPr>
            <a:r>
              <a:rPr lang="en-US" sz="2000" dirty="0" smtClean="0"/>
              <a:t> AGIPD </a:t>
            </a:r>
            <a:r>
              <a:rPr lang="en-US" sz="2000" dirty="0"/>
              <a:t>c</a:t>
            </a:r>
            <a:r>
              <a:rPr lang="en-US" sz="2000" dirty="0" smtClean="0"/>
              <a:t>ables installed in drag chain must finish week 44 </a:t>
            </a:r>
          </a:p>
          <a:p>
            <a:pPr marL="269875" indent="-269875">
              <a:lnSpc>
                <a:spcPct val="112000"/>
              </a:lnSpc>
              <a:buBlip>
                <a:blip r:embed="rId2"/>
              </a:buBlip>
            </a:pPr>
            <a:r>
              <a:rPr lang="en-US" sz="2000" dirty="0"/>
              <a:t> </a:t>
            </a:r>
            <a:r>
              <a:rPr lang="en-US" sz="2000" dirty="0" smtClean="0"/>
              <a:t>Installation of laser table and differential pump in EXP week 45</a:t>
            </a:r>
          </a:p>
          <a:p>
            <a:pPr marL="269875" indent="-269875">
              <a:lnSpc>
                <a:spcPct val="112000"/>
              </a:lnSpc>
              <a:buBlip>
                <a:blip r:embed="rId2"/>
              </a:buBlip>
            </a:pPr>
            <a:r>
              <a:rPr lang="en-US" sz="2000" dirty="0" smtClean="0"/>
              <a:t> Installation of mirror vessel in EXP week 46</a:t>
            </a:r>
          </a:p>
          <a:p>
            <a:pPr marL="269875" indent="-269875">
              <a:lnSpc>
                <a:spcPct val="112000"/>
              </a:lnSpc>
              <a:buBlip>
                <a:blip r:embed="rId2"/>
              </a:buBlip>
            </a:pPr>
            <a:r>
              <a:rPr lang="en-US" sz="2000" dirty="0"/>
              <a:t> </a:t>
            </a:r>
            <a:r>
              <a:rPr lang="en-US" sz="2000" dirty="0" smtClean="0"/>
              <a:t>Installation of AGIPD latest during week 46  </a:t>
            </a:r>
          </a:p>
          <a:p>
            <a:pPr marL="269875" indent="-269875">
              <a:lnSpc>
                <a:spcPct val="112000"/>
              </a:lnSpc>
              <a:buBlip>
                <a:blip r:embed="rId2"/>
              </a:buBlip>
            </a:pPr>
            <a:r>
              <a:rPr lang="en-US" sz="2000" dirty="0" smtClean="0"/>
              <a:t> T</a:t>
            </a:r>
            <a:r>
              <a:rPr lang="en-US" sz="2000" dirty="0"/>
              <a:t>Ü</a:t>
            </a:r>
            <a:r>
              <a:rPr lang="en-US" sz="2000" dirty="0" smtClean="0"/>
              <a:t>V test MID EXP week 47 </a:t>
            </a:r>
          </a:p>
          <a:p>
            <a:pPr marL="269875" indent="-269875">
              <a:lnSpc>
                <a:spcPct val="112000"/>
              </a:lnSpc>
              <a:buBlip>
                <a:blip r:embed="rId2"/>
              </a:buBlip>
            </a:pPr>
            <a:r>
              <a:rPr lang="en-US" sz="2000" dirty="0"/>
              <a:t> </a:t>
            </a:r>
            <a:r>
              <a:rPr lang="en-US" sz="2000" dirty="0" smtClean="0"/>
              <a:t>1</a:t>
            </a:r>
            <a:r>
              <a:rPr lang="en-US" sz="2000" baseline="30000" dirty="0" smtClean="0"/>
              <a:t>st</a:t>
            </a:r>
            <a:r>
              <a:rPr lang="en-US" sz="2000" dirty="0" smtClean="0"/>
              <a:t> beam in MID EXP week 49</a:t>
            </a:r>
          </a:p>
          <a:p>
            <a:pPr>
              <a:lnSpc>
                <a:spcPct val="112000"/>
              </a:lnSpc>
            </a:pPr>
            <a:endParaRPr lang="en-US" sz="2000" dirty="0"/>
          </a:p>
          <a:p>
            <a:pPr>
              <a:lnSpc>
                <a:spcPct val="112000"/>
              </a:lnSpc>
            </a:pPr>
            <a:r>
              <a:rPr lang="en-US" sz="2000" dirty="0" smtClean="0"/>
              <a:t>Open questions:</a:t>
            </a:r>
          </a:p>
          <a:p>
            <a:pPr>
              <a:lnSpc>
                <a:spcPct val="112000"/>
              </a:lnSpc>
            </a:pPr>
            <a:r>
              <a:rPr lang="en-US" sz="2000" dirty="0" smtClean="0"/>
              <a:t>	What is needed for the T</a:t>
            </a:r>
            <a:r>
              <a:rPr lang="en-US" sz="2000" dirty="0"/>
              <a:t>Ü</a:t>
            </a:r>
            <a:r>
              <a:rPr lang="en-US" sz="2000" dirty="0" smtClean="0"/>
              <a:t>V test of EXP week 47? (ongoing discussions...)</a:t>
            </a:r>
          </a:p>
          <a:p>
            <a:pPr>
              <a:lnSpc>
                <a:spcPct val="112000"/>
              </a:lnSpc>
            </a:pPr>
            <a:r>
              <a:rPr lang="en-US" sz="2000" dirty="0" smtClean="0"/>
              <a:t>	Is the AGIPD delivery schedule realistic?</a:t>
            </a:r>
          </a:p>
          <a:p>
            <a:pPr>
              <a:lnSpc>
                <a:spcPct val="112000"/>
              </a:lnSpc>
            </a:pPr>
            <a:endParaRPr lang="en-US" sz="2000" dirty="0" smtClean="0"/>
          </a:p>
          <a:p>
            <a:pPr>
              <a:lnSpc>
                <a:spcPct val="112000"/>
              </a:lnSpc>
            </a:pPr>
            <a:endParaRPr lang="en-US" sz="2000" dirty="0" smtClean="0"/>
          </a:p>
          <a:p>
            <a:pPr>
              <a:lnSpc>
                <a:spcPct val="112000"/>
              </a:lnSpc>
            </a:pPr>
            <a:endParaRPr lang="en-US" sz="2000" dirty="0"/>
          </a:p>
          <a:p>
            <a:pPr>
              <a:lnSpc>
                <a:spcPct val="112000"/>
              </a:lnSpc>
            </a:pPr>
            <a:endParaRPr lang="en-US" sz="2000" dirty="0"/>
          </a:p>
          <a:p>
            <a:pPr>
              <a:lnSpc>
                <a:spcPct val="112000"/>
              </a:lnSpc>
            </a:pPr>
            <a:endParaRPr lang="en-US" sz="2000" dirty="0" smtClean="0"/>
          </a:p>
        </p:txBody>
      </p:sp>
    </p:spTree>
    <p:extLst>
      <p:ext uri="{BB962C8B-B14F-4D97-AF65-F5344CB8AC3E}">
        <p14:creationId xmlns:p14="http://schemas.microsoft.com/office/powerpoint/2010/main" val="221181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XTD6 Task Force</a:t>
            </a:r>
            <a:endParaRPr lang="en-US" dirty="0"/>
          </a:p>
        </p:txBody>
      </p:sp>
      <p:sp>
        <p:nvSpPr>
          <p:cNvPr id="3" name="Content Placeholder 2"/>
          <p:cNvSpPr>
            <a:spLocks noGrp="1"/>
          </p:cNvSpPr>
          <p:nvPr>
            <p:ph idx="1"/>
          </p:nvPr>
        </p:nvSpPr>
        <p:spPr/>
        <p:txBody>
          <a:bodyPr/>
          <a:lstStyle/>
          <a:p>
            <a:r>
              <a:rPr lang="en-US" dirty="0" smtClean="0"/>
              <a:t>See PDF in </a:t>
            </a:r>
            <a:r>
              <a:rPr lang="en-US" dirty="0" err="1" smtClean="0"/>
              <a:t>Indico</a:t>
            </a:r>
            <a:endParaRPr lang="en-US" dirty="0"/>
          </a:p>
        </p:txBody>
      </p:sp>
    </p:spTree>
    <p:extLst>
      <p:ext uri="{BB962C8B-B14F-4D97-AF65-F5344CB8AC3E}">
        <p14:creationId xmlns:p14="http://schemas.microsoft.com/office/powerpoint/2010/main" val="304381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714" y="312182"/>
            <a:ext cx="10956924" cy="780540"/>
          </a:xfrm>
        </p:spPr>
        <p:txBody>
          <a:bodyPr/>
          <a:lstStyle/>
          <a:p>
            <a:r>
              <a:rPr lang="en-US" dirty="0" smtClean="0"/>
              <a:t>VAC</a:t>
            </a:r>
            <a:endParaRPr lang="en-US" dirty="0"/>
          </a:p>
        </p:txBody>
      </p:sp>
      <p:sp>
        <p:nvSpPr>
          <p:cNvPr id="3" name="Content Placeholder 2"/>
          <p:cNvSpPr>
            <a:spLocks noGrp="1"/>
          </p:cNvSpPr>
          <p:nvPr>
            <p:ph idx="1"/>
          </p:nvPr>
        </p:nvSpPr>
        <p:spPr>
          <a:xfrm>
            <a:off x="642939" y="1042989"/>
            <a:ext cx="10944224" cy="4151268"/>
          </a:xfrm>
        </p:spPr>
        <p:txBody>
          <a:bodyPr/>
          <a:lstStyle/>
          <a:p>
            <a:pPr marL="0" indent="0">
              <a:buNone/>
            </a:pPr>
            <a:endParaRPr lang="en-US" dirty="0" smtClean="0"/>
          </a:p>
          <a:p>
            <a:pPr marL="0" indent="0">
              <a:buNone/>
            </a:pPr>
            <a:endParaRPr lang="en-US" dirty="0"/>
          </a:p>
          <a:p>
            <a:pPr>
              <a:buFont typeface="Arial" panose="020B0604020202020204" pitchFamily="34" charset="0"/>
              <a:buChar char="•"/>
            </a:pPr>
            <a:r>
              <a:rPr lang="en-US" dirty="0" smtClean="0"/>
              <a:t>FXE </a:t>
            </a:r>
            <a:r>
              <a:rPr lang="en-US" dirty="0" err="1"/>
              <a:t>Monos</a:t>
            </a:r>
            <a:r>
              <a:rPr lang="en-US" dirty="0"/>
              <a:t> work ongoing, goal is to exchange linear stage of Mono1 by Thursday next week</a:t>
            </a:r>
          </a:p>
          <a:p>
            <a:pPr>
              <a:buFont typeface="Arial" panose="020B0604020202020204" pitchFamily="34" charset="0"/>
              <a:buChar char="•"/>
            </a:pPr>
            <a:r>
              <a:rPr lang="en-US" dirty="0" smtClean="0"/>
              <a:t>XPD </a:t>
            </a:r>
            <a:r>
              <a:rPr lang="en-US" dirty="0"/>
              <a:t>work on HIREX done </a:t>
            </a:r>
          </a:p>
          <a:p>
            <a:pPr>
              <a:buFont typeface="Arial" panose="020B0604020202020204" pitchFamily="34" charset="0"/>
              <a:buChar char="•"/>
            </a:pPr>
            <a:r>
              <a:rPr lang="en-US" dirty="0" smtClean="0"/>
              <a:t>XPD </a:t>
            </a:r>
            <a:r>
              <a:rPr lang="en-US" dirty="0"/>
              <a:t>imager will be pumped and leak tested together with </a:t>
            </a:r>
            <a:r>
              <a:rPr lang="en-US" dirty="0" err="1"/>
              <a:t>Monos</a:t>
            </a:r>
            <a:r>
              <a:rPr lang="en-US" dirty="0"/>
              <a:t> next week</a:t>
            </a:r>
          </a:p>
          <a:p>
            <a:pPr marL="0" indent="0">
              <a:buNone/>
            </a:pP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smtClean="0"/>
              <a:t>HED </a:t>
            </a:r>
            <a:r>
              <a:rPr lang="en-US" dirty="0"/>
              <a:t>HMONO connection to vacuum system today</a:t>
            </a:r>
          </a:p>
          <a:p>
            <a:pPr>
              <a:buFont typeface="Arial" panose="020B0604020202020204" pitchFamily="34" charset="0"/>
              <a:buChar char="•"/>
            </a:pPr>
            <a:r>
              <a:rPr lang="en-US" dirty="0" smtClean="0"/>
              <a:t>M3 </a:t>
            </a:r>
            <a:r>
              <a:rPr lang="en-US" dirty="0"/>
              <a:t>chamber closed</a:t>
            </a:r>
          </a:p>
          <a:p>
            <a:endParaRPr lang="en-US" dirty="0"/>
          </a:p>
        </p:txBody>
      </p:sp>
    </p:spTree>
    <p:extLst>
      <p:ext uri="{BB962C8B-B14F-4D97-AF65-F5344CB8AC3E}">
        <p14:creationId xmlns:p14="http://schemas.microsoft.com/office/powerpoint/2010/main" val="4287864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614" y="209805"/>
            <a:ext cx="10956924" cy="780540"/>
          </a:xfrm>
        </p:spPr>
        <p:txBody>
          <a:bodyPr/>
          <a:lstStyle/>
          <a:p>
            <a:r>
              <a:rPr lang="en-US" dirty="0" smtClean="0"/>
              <a:t>Optical Lasers</a:t>
            </a:r>
            <a:endParaRPr lang="en-US" dirty="0"/>
          </a:p>
        </p:txBody>
      </p:sp>
      <p:sp>
        <p:nvSpPr>
          <p:cNvPr id="3" name="Content Placeholder 2"/>
          <p:cNvSpPr>
            <a:spLocks noGrp="1"/>
          </p:cNvSpPr>
          <p:nvPr>
            <p:ph idx="1"/>
          </p:nvPr>
        </p:nvSpPr>
        <p:spPr>
          <a:xfrm>
            <a:off x="652464" y="1328739"/>
            <a:ext cx="10944224" cy="4151268"/>
          </a:xfrm>
        </p:spPr>
        <p:txBody>
          <a:bodyPr/>
          <a:lstStyle/>
          <a:p>
            <a:pPr marL="0" indent="0">
              <a:buNone/>
            </a:pPr>
            <a:r>
              <a:rPr lang="en-US" sz="1600" dirty="0"/>
              <a:t>SASE 1:</a:t>
            </a:r>
          </a:p>
          <a:p>
            <a:pPr marL="0" indent="0">
              <a:buNone/>
            </a:pPr>
            <a:r>
              <a:rPr lang="en-US" sz="1600" dirty="0"/>
              <a:t> </a:t>
            </a:r>
          </a:p>
          <a:p>
            <a:r>
              <a:rPr lang="en-US" sz="1600" dirty="0" smtClean="0"/>
              <a:t>successful </a:t>
            </a:r>
            <a:r>
              <a:rPr lang="en-US" sz="1600" dirty="0"/>
              <a:t>user operation to date</a:t>
            </a:r>
          </a:p>
          <a:p>
            <a:r>
              <a:rPr lang="en-US" sz="1600" dirty="0" smtClean="0"/>
              <a:t>FE </a:t>
            </a:r>
            <a:r>
              <a:rPr lang="en-US" sz="1600" dirty="0"/>
              <a:t>service performed</a:t>
            </a:r>
          </a:p>
          <a:p>
            <a:r>
              <a:rPr lang="en-US" sz="1600" dirty="0" smtClean="0"/>
              <a:t>recovering </a:t>
            </a:r>
            <a:r>
              <a:rPr lang="en-US" sz="1600" dirty="0"/>
              <a:t>from power outage</a:t>
            </a:r>
          </a:p>
          <a:p>
            <a:pPr marL="0" indent="0">
              <a:buNone/>
            </a:pPr>
            <a:r>
              <a:rPr lang="en-US" sz="1600" dirty="0"/>
              <a:t> </a:t>
            </a:r>
            <a:endParaRPr lang="en-US" sz="1600" dirty="0" smtClean="0"/>
          </a:p>
          <a:p>
            <a:pPr marL="0" indent="0">
              <a:buNone/>
            </a:pPr>
            <a:r>
              <a:rPr lang="en-US" sz="1600" dirty="0" smtClean="0"/>
              <a:t>SASE 3:</a:t>
            </a:r>
          </a:p>
          <a:p>
            <a:pPr marL="0" indent="0">
              <a:buNone/>
            </a:pPr>
            <a:r>
              <a:rPr lang="en-US" sz="1600" dirty="0"/>
              <a:t> </a:t>
            </a:r>
            <a:endParaRPr lang="en-US" sz="1600" dirty="0" smtClean="0"/>
          </a:p>
          <a:p>
            <a:r>
              <a:rPr lang="en-US" sz="1600" dirty="0" smtClean="0"/>
              <a:t>Installation progressing</a:t>
            </a:r>
          </a:p>
          <a:p>
            <a:pPr marL="0" indent="0">
              <a:buNone/>
            </a:pPr>
            <a:r>
              <a:rPr lang="en-US" sz="1600" dirty="0" smtClean="0"/>
              <a:t>SASE </a:t>
            </a:r>
            <a:r>
              <a:rPr lang="en-US" sz="1600" dirty="0"/>
              <a:t>2:</a:t>
            </a:r>
          </a:p>
          <a:p>
            <a:pPr marL="0" indent="0">
              <a:buNone/>
            </a:pPr>
            <a:r>
              <a:rPr lang="en-US" sz="1600" dirty="0"/>
              <a:t> </a:t>
            </a:r>
          </a:p>
          <a:p>
            <a:r>
              <a:rPr lang="en-US" sz="1600" dirty="0" smtClean="0"/>
              <a:t>yet </a:t>
            </a:r>
            <a:r>
              <a:rPr lang="en-US" sz="1600" dirty="0"/>
              <a:t>another flooding from above. This has to </a:t>
            </a:r>
            <a:r>
              <a:rPr lang="en-US" sz="1600" dirty="0" smtClean="0"/>
              <a:t>stop</a:t>
            </a:r>
            <a:r>
              <a:rPr lang="en-US" sz="1600" dirty="0"/>
              <a:t>, or we will face severe damage, lack of progress and interruptions of future user operation.</a:t>
            </a:r>
          </a:p>
          <a:p>
            <a:endParaRPr lang="en-US" sz="1600" dirty="0"/>
          </a:p>
        </p:txBody>
      </p:sp>
    </p:spTree>
    <p:extLst>
      <p:ext uri="{BB962C8B-B14F-4D97-AF65-F5344CB8AC3E}">
        <p14:creationId xmlns:p14="http://schemas.microsoft.com/office/powerpoint/2010/main" val="695868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460376" y="1643068"/>
            <a:ext cx="10447867" cy="4097333"/>
          </a:xfrm>
        </p:spPr>
        <p:txBody>
          <a:bodyPr/>
          <a:lstStyle/>
          <a:p>
            <a:r>
              <a:rPr lang="en-US" sz="1600" b="1" spc="-1" dirty="0" smtClean="0">
                <a:solidFill>
                  <a:srgbClr val="000000"/>
                </a:solidFill>
                <a:uFill>
                  <a:solidFill>
                    <a:srgbClr val="FFFFFF"/>
                  </a:solidFill>
                </a:uFill>
              </a:rPr>
              <a:t>1</a:t>
            </a:r>
            <a:r>
              <a:rPr lang="en-US" sz="1600" b="1" spc="-1" baseline="30000" dirty="0" smtClean="0">
                <a:solidFill>
                  <a:srgbClr val="000000"/>
                </a:solidFill>
                <a:uFill>
                  <a:solidFill>
                    <a:srgbClr val="FFFFFF"/>
                  </a:solidFill>
                </a:uFill>
              </a:rPr>
              <a:t>st</a:t>
            </a:r>
            <a:r>
              <a:rPr lang="en-US" sz="1600" b="1" spc="-1" dirty="0" smtClean="0">
                <a:solidFill>
                  <a:srgbClr val="000000"/>
                </a:solidFill>
                <a:uFill>
                  <a:solidFill>
                    <a:srgbClr val="FFFFFF"/>
                  </a:solidFill>
                </a:uFill>
              </a:rPr>
              <a:t> </a:t>
            </a:r>
            <a:r>
              <a:rPr lang="en-US" sz="1600" b="1" spc="-1" dirty="0">
                <a:solidFill>
                  <a:srgbClr val="000000"/>
                </a:solidFill>
                <a:uFill>
                  <a:solidFill>
                    <a:srgbClr val="FFFFFF"/>
                  </a:solidFill>
                </a:uFill>
              </a:rPr>
              <a:t>AGIPD </a:t>
            </a:r>
            <a:r>
              <a:rPr lang="en-US" sz="1600" b="1" spc="-1" dirty="0" smtClean="0">
                <a:solidFill>
                  <a:srgbClr val="000000"/>
                </a:solidFill>
                <a:uFill>
                  <a:solidFill>
                    <a:srgbClr val="FFFFFF"/>
                  </a:solidFill>
                </a:uFill>
              </a:rPr>
              <a:t>SPB</a:t>
            </a:r>
            <a:endParaRPr lang="en-GB" sz="1600" dirty="0" smtClean="0"/>
          </a:p>
          <a:p>
            <a:pPr lvl="1"/>
            <a:r>
              <a:rPr lang="en-GB" dirty="0"/>
              <a:t>P</a:t>
            </a:r>
            <a:r>
              <a:rPr lang="en-GB" dirty="0" smtClean="0"/>
              <a:t>roblem </a:t>
            </a:r>
            <a:r>
              <a:rPr lang="en-GB" dirty="0"/>
              <a:t>with in-vacuum cooling (i.e. ice in the Si oil) was fixed by running the </a:t>
            </a:r>
            <a:r>
              <a:rPr lang="en-GB" dirty="0" err="1"/>
              <a:t>Julabo</a:t>
            </a:r>
            <a:r>
              <a:rPr lang="en-GB" dirty="0"/>
              <a:t> for 15 hours at +45 </a:t>
            </a:r>
            <a:r>
              <a:rPr lang="en-GB" dirty="0" smtClean="0"/>
              <a:t>°C</a:t>
            </a:r>
            <a:endParaRPr lang="en-GB" dirty="0"/>
          </a:p>
          <a:p>
            <a:pPr lvl="1"/>
            <a:r>
              <a:rPr lang="en-GB" dirty="0" smtClean="0"/>
              <a:t>Potential </a:t>
            </a:r>
            <a:r>
              <a:rPr lang="en-GB" dirty="0"/>
              <a:t>solutions </a:t>
            </a:r>
            <a:r>
              <a:rPr lang="en-GB" dirty="0" smtClean="0"/>
              <a:t>using closed loop cooling concept were discussed with beam line and Huber representative</a:t>
            </a:r>
            <a:endParaRPr lang="en-US" dirty="0" smtClean="0">
              <a:solidFill>
                <a:srgbClr val="000000"/>
              </a:solidFill>
              <a:latin typeface="Arial" charset="0"/>
              <a:ea typeface="ＭＳ Ｐゴシック" charset="0"/>
              <a:sym typeface="Wingdings" panose="05000000000000000000" pitchFamily="2" charset="2"/>
            </a:endParaRPr>
          </a:p>
          <a:p>
            <a:pPr lvl="1"/>
            <a:r>
              <a:rPr lang="en-US" spc="-1" dirty="0" smtClean="0">
                <a:solidFill>
                  <a:srgbClr val="000000"/>
                </a:solidFill>
                <a:uFill>
                  <a:solidFill>
                    <a:srgbClr val="FFFFFF"/>
                  </a:solidFill>
                </a:uFill>
              </a:rPr>
              <a:t>User Operation</a:t>
            </a:r>
          </a:p>
          <a:p>
            <a:pPr lvl="2"/>
            <a:r>
              <a:rPr lang="en-GB" dirty="0" smtClean="0"/>
              <a:t>Problems </a:t>
            </a:r>
            <a:r>
              <a:rPr lang="en-GB" dirty="0"/>
              <a:t>with </a:t>
            </a:r>
            <a:r>
              <a:rPr lang="en-GB" dirty="0" smtClean="0"/>
              <a:t>application </a:t>
            </a:r>
            <a:r>
              <a:rPr lang="en-GB" dirty="0"/>
              <a:t>of the configuration to the </a:t>
            </a:r>
            <a:r>
              <a:rPr lang="en-GB" dirty="0" smtClean="0"/>
              <a:t>detector</a:t>
            </a:r>
          </a:p>
          <a:p>
            <a:pPr lvl="1"/>
            <a:r>
              <a:rPr lang="en-US" spc="-1" dirty="0" smtClean="0">
                <a:solidFill>
                  <a:srgbClr val="000000"/>
                </a:solidFill>
                <a:uFill>
                  <a:solidFill>
                    <a:srgbClr val="FFFFFF"/>
                  </a:solidFill>
                </a:uFill>
                <a:latin typeface="Arial" charset="0"/>
                <a:ea typeface="ＭＳ Ｐゴシック" charset="0"/>
                <a:sym typeface="Wingdings" panose="05000000000000000000" pitchFamily="2" charset="2"/>
              </a:rPr>
              <a:t>Shutdown </a:t>
            </a:r>
            <a:r>
              <a:rPr lang="en-US" spc="-1" dirty="0">
                <a:solidFill>
                  <a:srgbClr val="000000"/>
                </a:solidFill>
                <a:uFill>
                  <a:solidFill>
                    <a:srgbClr val="FFFFFF"/>
                  </a:solidFill>
                </a:uFill>
                <a:latin typeface="Arial" charset="0"/>
                <a:ea typeface="ＭＳ Ｐゴシック" charset="0"/>
                <a:sym typeface="Wingdings" panose="05000000000000000000" pitchFamily="2" charset="2"/>
              </a:rPr>
              <a:t>(24.09-09.10)</a:t>
            </a:r>
            <a:r>
              <a:rPr lang="en-US" spc="-1" dirty="0" smtClean="0">
                <a:solidFill>
                  <a:srgbClr val="000000"/>
                </a:solidFill>
                <a:uFill>
                  <a:solidFill>
                    <a:srgbClr val="FFFFFF"/>
                  </a:solidFill>
                </a:uFill>
                <a:latin typeface="Arial" charset="0"/>
                <a:ea typeface="ＭＳ Ｐゴシック" charset="0"/>
                <a:sym typeface="Wingdings" panose="05000000000000000000" pitchFamily="2" charset="2"/>
              </a:rPr>
              <a:t>:</a:t>
            </a:r>
          </a:p>
          <a:p>
            <a:pPr lvl="2"/>
            <a:r>
              <a:rPr lang="en-GB" dirty="0"/>
              <a:t>SPB was asked to perform vacuum leak test this week.</a:t>
            </a:r>
          </a:p>
          <a:p>
            <a:pPr lvl="2"/>
            <a:r>
              <a:rPr lang="en-GB" dirty="0" smtClean="0"/>
              <a:t>electronics </a:t>
            </a:r>
            <a:r>
              <a:rPr lang="en-GB" dirty="0"/>
              <a:t>in wing one (i.e. ADC boards for Q1M2 and Q1M4) were removed from the system and repaired. The system was tested after this interventions.</a:t>
            </a:r>
          </a:p>
          <a:p>
            <a:pPr lvl="2"/>
            <a:r>
              <a:rPr lang="en-GB" dirty="0"/>
              <a:t>SPB works on installation of new cooling connection for wing 1 electronics (it has to be done before the system is moved to the downstream position)</a:t>
            </a:r>
            <a:endParaRPr lang="en-US" spc="-1" dirty="0">
              <a:solidFill>
                <a:srgbClr val="000000"/>
              </a:solidFill>
              <a:uFill>
                <a:solidFill>
                  <a:srgbClr val="FFFFFF"/>
                </a:solidFill>
              </a:uFill>
              <a:latin typeface="Arial" charset="0"/>
              <a:ea typeface="ＭＳ Ｐゴシック" charset="0"/>
              <a:sym typeface="Wingdings" panose="05000000000000000000" pitchFamily="2" charset="2"/>
            </a:endParaRPr>
          </a:p>
          <a:p>
            <a:pPr lvl="2"/>
            <a:r>
              <a:rPr lang="en-US" spc="-1" dirty="0">
                <a:solidFill>
                  <a:srgbClr val="000000"/>
                </a:solidFill>
                <a:uFill>
                  <a:solidFill>
                    <a:srgbClr val="FFFFFF"/>
                  </a:solidFill>
                </a:uFill>
                <a:latin typeface="Arial" charset="0"/>
                <a:ea typeface="ＭＳ Ｐゴシック" charset="0"/>
                <a:sym typeface="Wingdings" panose="05000000000000000000" pitchFamily="2" charset="2"/>
              </a:rPr>
              <a:t>Task list agreed with SPB and AGIPD </a:t>
            </a:r>
            <a:r>
              <a:rPr lang="en-US" spc="-1" dirty="0" smtClean="0">
                <a:solidFill>
                  <a:srgbClr val="000000"/>
                </a:solidFill>
                <a:uFill>
                  <a:solidFill>
                    <a:srgbClr val="FFFFFF"/>
                  </a:solidFill>
                </a:uFill>
                <a:latin typeface="Arial" charset="0"/>
                <a:ea typeface="ＭＳ Ｐゴシック" charset="0"/>
                <a:sym typeface="Wingdings" panose="05000000000000000000" pitchFamily="2" charset="2"/>
              </a:rPr>
              <a:t>team</a:t>
            </a:r>
            <a:endParaRPr lang="en-US" dirty="0" smtClean="0">
              <a:solidFill>
                <a:srgbClr val="000000"/>
              </a:solidFill>
              <a:latin typeface="Arial" charset="0"/>
              <a:ea typeface="ＭＳ Ｐゴシック" charset="0"/>
              <a:sym typeface="Wingdings" panose="05000000000000000000" pitchFamily="2" charset="2"/>
            </a:endParaRPr>
          </a:p>
          <a:p>
            <a:r>
              <a:rPr lang="en-US" sz="1600" dirty="0" smtClean="0">
                <a:solidFill>
                  <a:srgbClr val="000000"/>
                </a:solidFill>
                <a:latin typeface="Arial" charset="0"/>
                <a:ea typeface="ＭＳ Ｐゴシック" charset="0"/>
                <a:sym typeface="Wingdings" panose="05000000000000000000" pitchFamily="2" charset="2"/>
              </a:rPr>
              <a:t> </a:t>
            </a:r>
            <a:r>
              <a:rPr lang="en-US" sz="1600" b="1" spc="-1" dirty="0" smtClean="0">
                <a:solidFill>
                  <a:srgbClr val="000000"/>
                </a:solidFill>
                <a:uFill>
                  <a:solidFill>
                    <a:srgbClr val="FFFFFF"/>
                  </a:solidFill>
                </a:uFill>
              </a:rPr>
              <a:t>LPD at FXE</a:t>
            </a:r>
          </a:p>
          <a:p>
            <a:pPr lvl="1"/>
            <a:r>
              <a:rPr lang="en-US" spc="-1" dirty="0" smtClean="0">
                <a:solidFill>
                  <a:srgbClr val="000000"/>
                </a:solidFill>
                <a:uFill>
                  <a:solidFill>
                    <a:srgbClr val="FFFFFF"/>
                  </a:solidFill>
                </a:uFill>
              </a:rPr>
              <a:t>No issues to report</a:t>
            </a:r>
            <a:endParaRPr lang="en-US" spc="-1" dirty="0">
              <a:solidFill>
                <a:srgbClr val="000000"/>
              </a:solidFill>
              <a:uFill>
                <a:solidFill>
                  <a:srgbClr val="FFFFFF"/>
                </a:solidFill>
              </a:uFill>
            </a:endParaRPr>
          </a:p>
          <a:p>
            <a:pPr marL="535768" lvl="2" indent="0">
              <a:buNone/>
            </a:pPr>
            <a:endParaRPr lang="en-US" spc="-1" dirty="0">
              <a:solidFill>
                <a:srgbClr val="000000"/>
              </a:solidFill>
              <a:uFill>
                <a:solidFill>
                  <a:srgbClr val="FFFFFF"/>
                </a:solidFill>
              </a:uFill>
            </a:endParaRPr>
          </a:p>
          <a:p>
            <a:pPr lvl="1"/>
            <a:endParaRPr lang="en-US" dirty="0">
              <a:solidFill>
                <a:srgbClr val="000000"/>
              </a:solidFill>
              <a:latin typeface="Arial" charset="0"/>
              <a:ea typeface="ＭＳ Ｐゴシック" charset="0"/>
              <a:sym typeface="Wingdings" charset="0"/>
            </a:endParaRPr>
          </a:p>
          <a:p>
            <a:pPr lvl="2"/>
            <a:endParaRPr lang="en-US" spc="-1" dirty="0" smtClean="0">
              <a:solidFill>
                <a:srgbClr val="000000"/>
              </a:solidFill>
              <a:uFill>
                <a:solidFill>
                  <a:srgbClr val="FFFFFF"/>
                </a:solidFill>
              </a:uFill>
            </a:endParaRPr>
          </a:p>
          <a:p>
            <a:endParaRPr lang="en-US" sz="1600" spc="-1" dirty="0" smtClean="0">
              <a:solidFill>
                <a:srgbClr val="000000"/>
              </a:solidFill>
              <a:uFill>
                <a:solidFill>
                  <a:srgbClr val="FFFFFF"/>
                </a:solidFill>
              </a:uFill>
            </a:endParaRPr>
          </a:p>
        </p:txBody>
      </p:sp>
    </p:spTree>
    <p:extLst>
      <p:ext uri="{BB962C8B-B14F-4D97-AF65-F5344CB8AC3E}">
        <p14:creationId xmlns:p14="http://schemas.microsoft.com/office/powerpoint/2010/main" val="22737134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xmlns=""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761</Words>
  <Application>Microsoft Office PowerPoint</Application>
  <PresentationFormat>Custom</PresentationFormat>
  <Paragraphs>145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XFEL_PowerPoint_16x9_v3</vt:lpstr>
      <vt:lpstr>Joint Operation &amp; Readiness meeting</vt:lpstr>
      <vt:lpstr>Report from Dispatch meeting</vt:lpstr>
      <vt:lpstr>HED</vt:lpstr>
      <vt:lpstr>PowerPoint Presentation</vt:lpstr>
      <vt:lpstr>PowerPoint Presentation</vt:lpstr>
      <vt:lpstr>XTD6 Task Force</vt:lpstr>
      <vt:lpstr>VAC</vt:lpstr>
      <vt:lpstr>Optical Lasers</vt:lpstr>
      <vt:lpstr>Detectors – DET</vt:lpstr>
      <vt:lpstr>Detectors – DET</vt:lpstr>
      <vt:lpstr>Detectors – DET</vt:lpstr>
      <vt:lpstr>AE - 1</vt:lpstr>
      <vt:lpstr>AE - 2</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137</cp:revision>
  <dcterms:created xsi:type="dcterms:W3CDTF">2016-11-17T10:20:04Z</dcterms:created>
  <dcterms:modified xsi:type="dcterms:W3CDTF">2018-09-28T06:06:47Z</dcterms:modified>
</cp:coreProperties>
</file>