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301" r:id="rId3"/>
    <p:sldId id="302" r:id="rId4"/>
    <p:sldId id="336" r:id="rId5"/>
    <p:sldId id="332" r:id="rId6"/>
    <p:sldId id="337" r:id="rId7"/>
    <p:sldId id="335" r:id="rId8"/>
    <p:sldId id="328" r:id="rId9"/>
    <p:sldId id="330" r:id="rId10"/>
    <p:sldId id="310" r:id="rId11"/>
    <p:sldId id="326" r:id="rId12"/>
    <p:sldId id="33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2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29AD5-3CF7-48B7-99B4-4EA318E3AD61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1F05E-24BB-4651-AB8D-BDC1FF45D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6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C1750A-3CA7-476C-8BB8-1C2953C9BB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99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C1750A-3CA7-476C-8BB8-1C2953C9BB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719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C1750A-3CA7-476C-8BB8-1C2953C9BB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5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C1750A-3CA7-476C-8BB8-1C2953C9BB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2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C1750A-3CA7-476C-8BB8-1C2953C9BB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90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C1750A-3CA7-476C-8BB8-1C2953C9BB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52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#3: ties to the general approach of merging strong-fields and light transients with </a:t>
            </a:r>
            <a:r>
              <a:rPr lang="en-US" dirty="0" err="1"/>
              <a:t>nanophotonics</a:t>
            </a:r>
            <a:r>
              <a:rPr lang="en-US" dirty="0"/>
              <a:t> (for example: on-chip sources and optical strong-field communication?)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C1750A-3CA7-476C-8BB8-1C2953C9BB1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87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C5876-1B3C-4DBA-925F-6171465AD9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84BD91-3F5B-4242-A546-849E2C404F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24992-6C79-4233-A112-C6DBDAA31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D835-023F-4497-B5A2-C678CC06DD1A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74344-35C2-458D-AD60-096575B30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BDBCB-DF05-474A-9049-A93121D60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9E77-76C6-4E58-BE4A-F3B85CB43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88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64F71-3FAC-4537-BCAF-8FAC94385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A099A1-C32A-4F47-A383-D9DA1DFE2C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1C90D-3960-4FED-B678-3BC038F29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D835-023F-4497-B5A2-C678CC06DD1A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16C26-6240-408B-A6C8-333C0F9FC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408A1-54ED-4900-8256-151BE43E7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9E77-76C6-4E58-BE4A-F3B85CB43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51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9713AF-809B-4C6A-A7C1-A7481EA5A0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46CBF2-32F1-48C7-A2AE-694CDAC785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4F3D-D1FF-4806-8F84-7E56E85B0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D835-023F-4497-B5A2-C678CC06DD1A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10F70-F037-4E1B-8BD8-EC11B8BCB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A484A-A2EA-4D9A-A3FD-632B5CE9B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9E77-76C6-4E58-BE4A-F3B85CB43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69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B933D-6618-4382-9B38-F2DA3F788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EB076-B8FD-4873-881E-826C39232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74A842-8D26-47EF-BB6A-AFCD92B3E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D835-023F-4497-B5A2-C678CC06DD1A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1371F-6375-4C49-B0D3-4BD54AAF7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A6222-ADEF-4767-A222-411F3836A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9E77-76C6-4E58-BE4A-F3B85CB43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18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6A50B-9F16-4EEC-A74E-4F06BC137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80C5E7-888A-4706-BF2A-D19159D62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3F133-0C91-4B8D-9A9E-657C8EE18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D835-023F-4497-B5A2-C678CC06DD1A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E3FA7-E110-40FE-9E71-7614A5C66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A5384-BC1C-46C3-958B-F35DE9F64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9E77-76C6-4E58-BE4A-F3B85CB43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10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AEB90-9916-4014-8EC8-417AE01B6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4DC3D-5426-4502-B99F-330A4F9F1C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DFB4AC-F5E8-47F9-AE27-B47247B084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F6714C-AB69-46C2-ABE4-FB4F85270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D835-023F-4497-B5A2-C678CC06DD1A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D93373-E8D3-4812-8018-EC69DBA8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84D1F7-E9CF-45FD-908A-ED4EE59E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9E77-76C6-4E58-BE4A-F3B85CB43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6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01CFD-B83D-476B-9FF1-590520575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0C2603-C9A5-4D9C-B01A-86A9A64D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56F0C4-5B8D-4CCB-8EA2-4421805B3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71938C-B608-4A03-86DE-0567ABE211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B12F9A-4934-4CA6-BB52-60997B8106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CF0532-7EF6-41EE-A467-964E4D6F7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D835-023F-4497-B5A2-C678CC06DD1A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7154AA-8E04-4523-A522-B9D231310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F99E43-B21D-4FFB-8772-2F8EE9DFB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9E77-76C6-4E58-BE4A-F3B85CB43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8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1C5A0-6A47-476E-BA17-897DAB6C3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7649C0-13D2-446A-BBCE-4F13F3992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D835-023F-4497-B5A2-C678CC06DD1A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093160-2CA4-4B89-A45E-8CD13D174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2C5464-F9F9-40CE-A065-466282D43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9E77-76C6-4E58-BE4A-F3B85CB43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675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373207-9882-4861-BDB0-690171A76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D835-023F-4497-B5A2-C678CC06DD1A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0D5B62-4573-452A-B070-02E11C6F5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1D7BB3-F651-430D-BF99-E119C425A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9E77-76C6-4E58-BE4A-F3B85CB43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66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F81E7-DFC1-49B3-BC9F-4DCE98655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2B0B0-7A55-4E24-B012-866006B47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0978F3-1BD7-490F-8E1B-CAC9559E1F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A0EF0-80FA-416D-B2FF-61AA4A3DF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D835-023F-4497-B5A2-C678CC06DD1A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742732-EC24-4BC8-8EB0-8170A14B4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990EC2-E614-4357-81CB-EC28EBF5D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9E77-76C6-4E58-BE4A-F3B85CB43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314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A4AB1-3489-40CE-B325-D198D38D9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005275-373B-478C-8D52-C6E7267506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6B8A76-EC4F-4E4F-B417-3B5551E0F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1F0D5C-EFC1-4DA1-B2CE-420788419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D835-023F-4497-B5A2-C678CC06DD1A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86314F-B3BE-4A04-80D5-0CD3C2D2D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B0360-E4F6-4EEB-A0D0-00A33F7FF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9E77-76C6-4E58-BE4A-F3B85CB43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863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9B36AD-4690-4181-88BA-0EE216CEB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A7016-F0DB-451D-8BE8-D5EA31B67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D7F40-8A9B-4EB9-A9C0-D7B125C8DC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CD835-023F-4497-B5A2-C678CC06DD1A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26C6A-0198-4F2D-9635-F8E55E3DCA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78243-AB11-4CBC-9CCF-2EEE31094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59E77-76C6-4E58-BE4A-F3B85CB43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5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if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9418655" cy="2387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8C1515"/>
                </a:solidFill>
              </a:rPr>
              <a:t>Strong-field and attosecond science in nanoscale solids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B39916"/>
                </a:solidFill>
                <a:latin typeface="+mj-lt"/>
              </a:rPr>
              <a:t>Giulio Vampa</a:t>
            </a:r>
          </a:p>
          <a:p>
            <a:r>
              <a:rPr lang="en-US" dirty="0">
                <a:solidFill>
                  <a:srgbClr val="B39916"/>
                </a:solidFill>
                <a:latin typeface="+mj-lt"/>
              </a:rPr>
              <a:t>Stanford PULSE Institute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94" y="5605294"/>
            <a:ext cx="2518786" cy="9529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406" y="5543792"/>
            <a:ext cx="2852934" cy="1075946"/>
          </a:xfrm>
          <a:prstGeom prst="rect">
            <a:avLst/>
          </a:prstGeom>
        </p:spPr>
      </p:pic>
      <p:pic>
        <p:nvPicPr>
          <p:cNvPr id="6" name="Picture 10" descr="Risultati immagini per W M Keck logo">
            <a:extLst>
              <a:ext uri="{FF2B5EF4-FFF2-40B4-BE49-F238E27FC236}">
                <a16:creationId xmlns:a16="http://schemas.microsoft.com/office/drawing/2014/main" id="{7A8C86BD-49D8-4BEA-9D19-1524344BC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890" y="5201286"/>
            <a:ext cx="1302871" cy="159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038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9698C-3E8E-469D-9635-F2F4B230B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8C1515"/>
                </a:solidFill>
              </a:rPr>
              <a:t>Nanoscale bright coherent VUV sources</a:t>
            </a:r>
            <a:br>
              <a:rPr lang="en-US" dirty="0">
                <a:solidFill>
                  <a:srgbClr val="8C1515"/>
                </a:solidFill>
              </a:rPr>
            </a:br>
            <a:r>
              <a:rPr lang="en-US" sz="2500" dirty="0">
                <a:solidFill>
                  <a:srgbClr val="B39916"/>
                </a:solidFill>
              </a:rPr>
              <a:t>Future plan</a:t>
            </a:r>
            <a:endParaRPr lang="en-US" dirty="0">
              <a:solidFill>
                <a:srgbClr val="B39916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595E7D-F934-47F4-B1BF-E2FB8B738A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498" y="230188"/>
            <a:ext cx="2427335" cy="11492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CD646A-2B5B-4EBC-8B42-3B1B57BD08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456" y="3447105"/>
            <a:ext cx="3103284" cy="27041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B07575-A7FD-4D30-B0FD-5B3191574729}"/>
              </a:ext>
            </a:extLst>
          </p:cNvPr>
          <p:cNvSpPr txBox="1"/>
          <p:nvPr/>
        </p:nvSpPr>
        <p:spPr>
          <a:xfrm>
            <a:off x="8243823" y="6151297"/>
            <a:ext cx="22405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N. </a:t>
            </a:r>
            <a:r>
              <a:rPr lang="en-US" sz="1200" dirty="0" err="1"/>
              <a:t>Sapra</a:t>
            </a:r>
            <a:r>
              <a:rPr lang="en-US" sz="1200" dirty="0"/>
              <a:t> </a:t>
            </a:r>
            <a:r>
              <a:rPr lang="en-US" sz="1200" i="1" dirty="0"/>
              <a:t>et al.</a:t>
            </a:r>
            <a:r>
              <a:rPr lang="en-US" sz="1200" dirty="0"/>
              <a:t>, ArXiv:1808.07630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D7979F-031E-489E-A4CF-CFF67E2A0973}"/>
              </a:ext>
            </a:extLst>
          </p:cNvPr>
          <p:cNvSpPr/>
          <p:nvPr/>
        </p:nvSpPr>
        <p:spPr>
          <a:xfrm>
            <a:off x="838200" y="1968732"/>
            <a:ext cx="5432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dirty="0"/>
              <a:t>Devise phase matching scheme for planar structures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26F5E8-F40B-41E6-B992-EF622D8AC53E}"/>
              </a:ext>
            </a:extLst>
          </p:cNvPr>
          <p:cNvSpPr/>
          <p:nvPr/>
        </p:nvSpPr>
        <p:spPr>
          <a:xfrm>
            <a:off x="6697136" y="1968732"/>
            <a:ext cx="535569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i="1" dirty="0"/>
              <a:t>Development of “attosecond </a:t>
            </a:r>
            <a:r>
              <a:rPr lang="en-US" i="1" dirty="0" err="1"/>
              <a:t>nanophotonics</a:t>
            </a:r>
            <a:r>
              <a:rPr lang="en-US" i="1" dirty="0"/>
              <a:t>” building blocks</a:t>
            </a:r>
            <a:r>
              <a:rPr lang="en-US" dirty="0"/>
              <a:t>.</a:t>
            </a:r>
            <a:br>
              <a:rPr lang="en-US" dirty="0"/>
            </a:br>
            <a:r>
              <a:rPr lang="en-US" sz="1500" dirty="0"/>
              <a:t>Broadband nanophotonic couplers optimized for low GDD (w/ Fan &amp; </a:t>
            </a:r>
            <a:r>
              <a:rPr lang="en-US" sz="1500" dirty="0" err="1"/>
              <a:t>Vuckovic</a:t>
            </a:r>
            <a:r>
              <a:rPr lang="en-US" sz="1500" dirty="0"/>
              <a:t>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965422A-4F3D-47F5-9970-15AC4E4923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315" y="2733490"/>
            <a:ext cx="4787313" cy="313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688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9DD7B-E60B-4A1C-8D82-FF651174E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6011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8C1515"/>
                </a:solidFill>
              </a:rPr>
              <a:t>Going super-resolution</a:t>
            </a:r>
            <a:endParaRPr lang="en-US" dirty="0">
              <a:solidFill>
                <a:srgbClr val="B39916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27188F-680C-4048-8031-A3A503F868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179" y="2547251"/>
            <a:ext cx="4083873" cy="25040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E4CEDF-5363-4FCD-8843-C78ABE611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699" y="2795956"/>
            <a:ext cx="3933825" cy="19192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A64F66-F67A-43B7-83FE-A020C60BFF05}"/>
              </a:ext>
            </a:extLst>
          </p:cNvPr>
          <p:cNvSpPr txBox="1"/>
          <p:nvPr/>
        </p:nvSpPr>
        <p:spPr>
          <a:xfrm>
            <a:off x="3109068" y="1755080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~ 10 nm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031E87-F5EF-4743-8686-C74F7EAC9889}"/>
              </a:ext>
            </a:extLst>
          </p:cNvPr>
          <p:cNvSpPr txBox="1"/>
          <p:nvPr/>
        </p:nvSpPr>
        <p:spPr>
          <a:xfrm>
            <a:off x="8885520" y="175508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~ 1 nm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4E5A22-BF46-4845-8AAE-E550CE9D7F48}"/>
              </a:ext>
            </a:extLst>
          </p:cNvPr>
          <p:cNvSpPr txBox="1"/>
          <p:nvPr/>
        </p:nvSpPr>
        <p:spPr>
          <a:xfrm>
            <a:off x="8027869" y="5722374"/>
            <a:ext cx="314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Isolated defects in a host lattice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8F79F1-C1EB-42F5-AB3F-9571BC34A830}"/>
              </a:ext>
            </a:extLst>
          </p:cNvPr>
          <p:cNvSpPr txBox="1"/>
          <p:nvPr/>
        </p:nvSpPr>
        <p:spPr>
          <a:xfrm>
            <a:off x="2287977" y="5712333"/>
            <a:ext cx="2588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Tips (dielectric &amp; metallic)</a:t>
            </a:r>
          </a:p>
        </p:txBody>
      </p:sp>
    </p:spTree>
    <p:extLst>
      <p:ext uri="{BB962C8B-B14F-4D97-AF65-F5344CB8AC3E}">
        <p14:creationId xmlns:p14="http://schemas.microsoft.com/office/powerpoint/2010/main" val="2426147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0EC4B67-1869-4543-AC7A-52DFAC0B89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6" r="20618" b="-2"/>
          <a:stretch/>
        </p:blipFill>
        <p:spPr>
          <a:xfrm>
            <a:off x="6185051" y="10"/>
            <a:ext cx="5997632" cy="6857990"/>
          </a:xfrm>
          <a:custGeom>
            <a:avLst/>
            <a:gdLst>
              <a:gd name="connsiteX0" fmla="*/ 0 w 5997632"/>
              <a:gd name="connsiteY0" fmla="*/ 0 h 6858000"/>
              <a:gd name="connsiteX1" fmla="*/ 5997632 w 5997632"/>
              <a:gd name="connsiteY1" fmla="*/ 0 h 6858000"/>
              <a:gd name="connsiteX2" fmla="*/ 5997632 w 5997632"/>
              <a:gd name="connsiteY2" fmla="*/ 6858000 h 6858000"/>
              <a:gd name="connsiteX3" fmla="*/ 3178693 w 599763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7632" h="6858000">
                <a:moveTo>
                  <a:pt x="0" y="0"/>
                </a:moveTo>
                <a:lnTo>
                  <a:pt x="5997632" y="0"/>
                </a:lnTo>
                <a:lnTo>
                  <a:pt x="5997632" y="6858000"/>
                </a:lnTo>
                <a:lnTo>
                  <a:pt x="3178693" y="6858000"/>
                </a:lnTo>
                <a:close/>
              </a:path>
            </a:pathLst>
          </a:custGeom>
        </p:spPr>
      </p:pic>
      <p:pic>
        <p:nvPicPr>
          <p:cNvPr id="8" name="Picture 7" descr="A picture containing stationary, writing implement&#10;&#10;Description automatically generated">
            <a:extLst>
              <a:ext uri="{FF2B5EF4-FFF2-40B4-BE49-F238E27FC236}">
                <a16:creationId xmlns:a16="http://schemas.microsoft.com/office/drawing/2014/main" id="{E283733A-84F4-48EF-B0F6-3D33DE9BD0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290"/>
          <a:stretch/>
        </p:blipFill>
        <p:spPr>
          <a:xfrm>
            <a:off x="-1" y="10"/>
            <a:ext cx="9141744" cy="6857990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7FEB674-D811-4FFE-A878-29D0C0ED1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73847"/>
            <a:ext cx="6434783" cy="3310306"/>
          </a:xfrm>
          <a:custGeom>
            <a:avLst/>
            <a:gdLst>
              <a:gd name="connsiteX0" fmla="*/ 0 w 6434783"/>
              <a:gd name="connsiteY0" fmla="*/ 0 h 3310306"/>
              <a:gd name="connsiteX1" fmla="*/ 3829872 w 6434783"/>
              <a:gd name="connsiteY1" fmla="*/ 0 h 3310306"/>
              <a:gd name="connsiteX2" fmla="*/ 4896100 w 6434783"/>
              <a:gd name="connsiteY2" fmla="*/ 0 h 3310306"/>
              <a:gd name="connsiteX3" fmla="*/ 4901677 w 6434783"/>
              <a:gd name="connsiteY3" fmla="*/ 0 h 3310306"/>
              <a:gd name="connsiteX4" fmla="*/ 6434783 w 6434783"/>
              <a:gd name="connsiteY4" fmla="*/ 3310306 h 3310306"/>
              <a:gd name="connsiteX5" fmla="*/ 0 w 6434783"/>
              <a:gd name="connsiteY5" fmla="*/ 3310306 h 33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4783" h="3310306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6434783" y="3310306"/>
                </a:lnTo>
                <a:lnTo>
                  <a:pt x="0" y="33103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2FE9EB6-2390-4EA4-A961-C2CDDCFE0D6C}"/>
              </a:ext>
            </a:extLst>
          </p:cNvPr>
          <p:cNvSpPr txBox="1">
            <a:spLocks/>
          </p:cNvSpPr>
          <p:nvPr/>
        </p:nvSpPr>
        <p:spPr>
          <a:xfrm>
            <a:off x="605485" y="2010819"/>
            <a:ext cx="3886199" cy="915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Joint opportunities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800A66-5DFA-4D60-8CED-CDFF6E131ED3}"/>
              </a:ext>
            </a:extLst>
          </p:cNvPr>
          <p:cNvSpPr txBox="1"/>
          <p:nvPr/>
        </p:nvSpPr>
        <p:spPr>
          <a:xfrm>
            <a:off x="519742" y="2888248"/>
            <a:ext cx="4620544" cy="1775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Coupling of short femtosecond laser pulses to planar nanophotonic devices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Bandwidth (1 octave!)/ </a:t>
            </a:r>
            <a:r>
              <a:rPr lang="en-US" sz="1400" dirty="0" err="1"/>
              <a:t>Spatio</a:t>
            </a:r>
            <a:r>
              <a:rPr lang="en-US" sz="1400" dirty="0"/>
              <a:t>-temporal distortions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Dispersion engineered waveguides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Tailored field distribution inside materials, not in vacuum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Nanopatterning skills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Nanotips as confined strong-field/XUV sources</a:t>
            </a:r>
          </a:p>
        </p:txBody>
      </p:sp>
    </p:spTree>
    <p:extLst>
      <p:ext uri="{BB962C8B-B14F-4D97-AF65-F5344CB8AC3E}">
        <p14:creationId xmlns:p14="http://schemas.microsoft.com/office/powerpoint/2010/main" val="1231582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F1445-D611-4786-8BF9-01B388C6B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8C1515"/>
                </a:solidFill>
              </a:rPr>
              <a:t>Watching chemical and material processes on the atomic scale in space and time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9CD9491C-420E-4A50-A795-1BC3854B631D}"/>
              </a:ext>
            </a:extLst>
          </p:cNvPr>
          <p:cNvSpPr txBox="1"/>
          <p:nvPr/>
        </p:nvSpPr>
        <p:spPr>
          <a:xfrm>
            <a:off x="4216091" y="4340171"/>
            <a:ext cx="446051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Development of an XUV microscope with:</a:t>
            </a:r>
          </a:p>
          <a:p>
            <a:endParaRPr lang="en-US" sz="2000" dirty="0">
              <a:latin typeface="+mj-lt"/>
            </a:endParaRPr>
          </a:p>
          <a:p>
            <a:pPr marL="342900" indent="-342900">
              <a:buAutoNum type="arabicPeriod"/>
            </a:pPr>
            <a:r>
              <a:rPr lang="en-US" sz="2000" dirty="0" err="1">
                <a:latin typeface="+mj-lt"/>
              </a:rPr>
              <a:t>Superresolution</a:t>
            </a:r>
            <a:r>
              <a:rPr lang="en-US" sz="2000" dirty="0">
                <a:latin typeface="+mj-lt"/>
              </a:rPr>
              <a:t> (goal: atomic res.)</a:t>
            </a:r>
          </a:p>
          <a:p>
            <a:pPr marL="342900" indent="-342900">
              <a:buAutoNum type="arabicPeriod"/>
            </a:pPr>
            <a:r>
              <a:rPr lang="en-US" sz="2000" dirty="0">
                <a:latin typeface="+mj-lt"/>
              </a:rPr>
              <a:t>Chemical / elemental specificity</a:t>
            </a:r>
          </a:p>
          <a:p>
            <a:pPr marL="342900" indent="-342900">
              <a:buAutoNum type="arabicPeriod"/>
            </a:pPr>
            <a:r>
              <a:rPr lang="en-US" sz="2000" dirty="0">
                <a:latin typeface="+mj-lt"/>
              </a:rPr>
              <a:t>Time-resolved (atto-</a:t>
            </a:r>
            <a:r>
              <a:rPr lang="en-US" sz="2000" dirty="0" err="1">
                <a:latin typeface="+mj-lt"/>
              </a:rPr>
              <a:t>femto</a:t>
            </a:r>
            <a:r>
              <a:rPr lang="en-US" sz="2000" dirty="0">
                <a:latin typeface="+mj-lt"/>
              </a:rPr>
              <a:t>)</a:t>
            </a:r>
          </a:p>
          <a:p>
            <a:pPr marL="342900" indent="-342900">
              <a:buAutoNum type="arabicPeriod"/>
            </a:pPr>
            <a:r>
              <a:rPr lang="en-US" sz="2000" dirty="0">
                <a:latin typeface="+mj-lt"/>
              </a:rPr>
              <a:t>Non-contact</a:t>
            </a:r>
          </a:p>
          <a:p>
            <a:pPr marL="342900" indent="-342900">
              <a:buAutoNum type="arabicPeriod"/>
            </a:pPr>
            <a:r>
              <a:rPr lang="en-US" sz="2000" dirty="0">
                <a:latin typeface="+mj-lt"/>
              </a:rPr>
              <a:t>Non-vacuum</a:t>
            </a:r>
          </a:p>
          <a:p>
            <a:pPr marL="914400" indent="-914400">
              <a:buAutoNum type="arabicPeriod"/>
            </a:pPr>
            <a:endParaRPr lang="en-US" sz="2000" dirty="0">
              <a:latin typeface="+mj-lt"/>
            </a:endParaRPr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59CB8DE8-34EA-4E2E-9808-7FEA85B890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445" y="2260536"/>
            <a:ext cx="3581110" cy="1827732"/>
          </a:xfrm>
          <a:prstGeom prst="rect">
            <a:avLst/>
          </a:prstGeom>
          <a:noFill/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752E608-0EA5-4291-94BC-2B8439B0EB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8854" y="2076541"/>
            <a:ext cx="2278118" cy="17766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68CCC6-965E-4AB8-AD97-3E6F01A4BD48}"/>
              </a:ext>
            </a:extLst>
          </p:cNvPr>
          <p:cNvSpPr txBox="1"/>
          <p:nvPr/>
        </p:nvSpPr>
        <p:spPr>
          <a:xfrm>
            <a:off x="1338943" y="1639301"/>
            <a:ext cx="9824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39916"/>
                </a:solidFill>
                <a:latin typeface="+mj-lt"/>
              </a:rPr>
              <a:t>Giulio Vampa, Jelena </a:t>
            </a:r>
            <a:r>
              <a:rPr lang="en-US" dirty="0" err="1">
                <a:solidFill>
                  <a:srgbClr val="B39916"/>
                </a:solidFill>
                <a:latin typeface="+mj-lt"/>
              </a:rPr>
              <a:t>Vuckovic</a:t>
            </a:r>
            <a:r>
              <a:rPr lang="en-US" dirty="0">
                <a:solidFill>
                  <a:srgbClr val="B39916"/>
                </a:solidFill>
                <a:latin typeface="+mj-lt"/>
              </a:rPr>
              <a:t>, </a:t>
            </a:r>
            <a:r>
              <a:rPr lang="en-US" dirty="0" err="1">
                <a:solidFill>
                  <a:srgbClr val="B39916"/>
                </a:solidFill>
                <a:latin typeface="+mj-lt"/>
              </a:rPr>
              <a:t>Shanhui</a:t>
            </a:r>
            <a:r>
              <a:rPr lang="en-US" dirty="0">
                <a:solidFill>
                  <a:srgbClr val="B39916"/>
                </a:solidFill>
                <a:latin typeface="+mj-lt"/>
              </a:rPr>
              <a:t> Fan, Olav </a:t>
            </a:r>
            <a:r>
              <a:rPr lang="en-US" dirty="0" err="1">
                <a:solidFill>
                  <a:srgbClr val="B39916"/>
                </a:solidFill>
                <a:latin typeface="+mj-lt"/>
              </a:rPr>
              <a:t>Solgaard</a:t>
            </a:r>
            <a:r>
              <a:rPr lang="en-US" dirty="0">
                <a:solidFill>
                  <a:srgbClr val="B39916"/>
                </a:solidFill>
                <a:latin typeface="+mj-lt"/>
              </a:rPr>
              <a:t>, Phil </a:t>
            </a:r>
            <a:r>
              <a:rPr lang="en-US" dirty="0" err="1">
                <a:solidFill>
                  <a:srgbClr val="B39916"/>
                </a:solidFill>
                <a:latin typeface="+mj-lt"/>
              </a:rPr>
              <a:t>Bucksbaum</a:t>
            </a:r>
            <a:r>
              <a:rPr lang="en-US" dirty="0">
                <a:solidFill>
                  <a:srgbClr val="B39916"/>
                </a:solidFill>
                <a:latin typeface="+mj-lt"/>
              </a:rPr>
              <a:t> &amp; David Reis (+ Tony Heinz)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EA201D-53B8-4779-AC1E-C8F1A372CE81}"/>
              </a:ext>
            </a:extLst>
          </p:cNvPr>
          <p:cNvSpPr txBox="1"/>
          <p:nvPr/>
        </p:nvSpPr>
        <p:spPr>
          <a:xfrm>
            <a:off x="8994710" y="2547257"/>
            <a:ext cx="1642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Began Jan 2018</a:t>
            </a:r>
          </a:p>
        </p:txBody>
      </p:sp>
    </p:spTree>
    <p:extLst>
      <p:ext uri="{BB962C8B-B14F-4D97-AF65-F5344CB8AC3E}">
        <p14:creationId xmlns:p14="http://schemas.microsoft.com/office/powerpoint/2010/main" val="16101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F1445-D611-4786-8BF9-01B388C6B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8C1515"/>
                </a:solidFill>
              </a:rPr>
              <a:t>Watching chemical and material processes on the atomic scale in space and time</a:t>
            </a:r>
          </a:p>
        </p:txBody>
      </p:sp>
      <p:pic>
        <p:nvPicPr>
          <p:cNvPr id="111" name="Picture 110" descr="cover.jpg">
            <a:extLst>
              <a:ext uri="{FF2B5EF4-FFF2-40B4-BE49-F238E27FC236}">
                <a16:creationId xmlns:a16="http://schemas.microsoft.com/office/drawing/2014/main" id="{4A7D76A2-4B41-4B63-BC63-92FCA53C84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31" b="844"/>
          <a:stretch/>
        </p:blipFill>
        <p:spPr>
          <a:xfrm>
            <a:off x="13488898" y="5704053"/>
            <a:ext cx="1952463" cy="1939466"/>
          </a:xfrm>
          <a:prstGeom prst="rect">
            <a:avLst/>
          </a:prstGeom>
        </p:spPr>
      </p:pic>
      <p:sp>
        <p:nvSpPr>
          <p:cNvPr id="112" name="TextBox 111">
            <a:extLst>
              <a:ext uri="{FF2B5EF4-FFF2-40B4-BE49-F238E27FC236}">
                <a16:creationId xmlns:a16="http://schemas.microsoft.com/office/drawing/2014/main" id="{0DD5C89D-8682-4F81-AD9D-5D5CAA2542D8}"/>
              </a:ext>
            </a:extLst>
          </p:cNvPr>
          <p:cNvSpPr txBox="1"/>
          <p:nvPr/>
        </p:nvSpPr>
        <p:spPr>
          <a:xfrm>
            <a:off x="10828577" y="8096629"/>
            <a:ext cx="10867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C00000"/>
                </a:solidFill>
              </a:rPr>
              <a:t>Ghimire, Shambhu, et al. "Observation of high-order harmonic generation in a bulk crystal." </a:t>
            </a:r>
            <a:r>
              <a:rPr lang="en-US" sz="1200" i="1" dirty="0">
                <a:solidFill>
                  <a:srgbClr val="C00000"/>
                </a:solidFill>
              </a:rPr>
              <a:t>Nature physics</a:t>
            </a:r>
            <a:r>
              <a:rPr lang="en-US" sz="1200" dirty="0">
                <a:solidFill>
                  <a:srgbClr val="C00000"/>
                </a:solidFill>
              </a:rPr>
              <a:t> 7.2 (2011): 138.</a:t>
            </a:r>
          </a:p>
        </p:txBody>
      </p:sp>
      <p:pic>
        <p:nvPicPr>
          <p:cNvPr id="116" name="Picture 31" descr="fig1.jpeg">
            <a:extLst>
              <a:ext uri="{FF2B5EF4-FFF2-40B4-BE49-F238E27FC236}">
                <a16:creationId xmlns:a16="http://schemas.microsoft.com/office/drawing/2014/main" id="{A2A5C00E-4132-4833-9220-815852A1FC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-1453" r="51666"/>
          <a:stretch>
            <a:fillRect/>
          </a:stretch>
        </p:blipFill>
        <p:spPr bwMode="auto">
          <a:xfrm>
            <a:off x="15487391" y="4852448"/>
            <a:ext cx="1952463" cy="271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" name="TextBox 119">
            <a:extLst>
              <a:ext uri="{FF2B5EF4-FFF2-40B4-BE49-F238E27FC236}">
                <a16:creationId xmlns:a16="http://schemas.microsoft.com/office/drawing/2014/main" id="{BA03DDB9-DD5F-4BF1-B42A-9ADE55269F3C}"/>
              </a:ext>
            </a:extLst>
          </p:cNvPr>
          <p:cNvSpPr txBox="1"/>
          <p:nvPr/>
        </p:nvSpPr>
        <p:spPr>
          <a:xfrm>
            <a:off x="-6305782" y="6994596"/>
            <a:ext cx="11118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Fundamentals and applications of high-harmonic generation from silicon</a:t>
            </a:r>
          </a:p>
        </p:txBody>
      </p:sp>
      <p:pic>
        <p:nvPicPr>
          <p:cNvPr id="11" name="Picture 10" descr="A close up of a device&#10;&#10;Description generated with high confidence">
            <a:extLst>
              <a:ext uri="{FF2B5EF4-FFF2-40B4-BE49-F238E27FC236}">
                <a16:creationId xmlns:a16="http://schemas.microsoft.com/office/drawing/2014/main" id="{8F6D3302-14ED-4E4B-B8D9-D76B0D029C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2" t="15635" r="82104" b="6636"/>
          <a:stretch/>
        </p:blipFill>
        <p:spPr>
          <a:xfrm>
            <a:off x="4034731" y="2268822"/>
            <a:ext cx="2049140" cy="2983922"/>
          </a:xfrm>
          <a:prstGeom prst="rect">
            <a:avLst/>
          </a:prstGeom>
        </p:spPr>
      </p:pic>
      <p:pic>
        <p:nvPicPr>
          <p:cNvPr id="12" name="Picture 11" descr="MoleculesAFM.png">
            <a:extLst>
              <a:ext uri="{FF2B5EF4-FFF2-40B4-BE49-F238E27FC236}">
                <a16:creationId xmlns:a16="http://schemas.microsoft.com/office/drawing/2014/main" id="{C8234B65-D146-4B3C-9226-A9737FD4B26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284" t="19446" r="67516" b="6564"/>
          <a:stretch/>
        </p:blipFill>
        <p:spPr>
          <a:xfrm>
            <a:off x="6096004" y="2268822"/>
            <a:ext cx="2179437" cy="298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505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C7CEE2F-F4A3-460B-88AF-742BD58B6693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8C1515"/>
                </a:solidFill>
              </a:rPr>
              <a:t>Watching chemical and material processes on the atomic scale in space and time</a:t>
            </a:r>
            <a:endParaRPr lang="en-US" dirty="0">
              <a:solidFill>
                <a:srgbClr val="8C1515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4924CA-82C6-4735-BFC3-A6885DF330C2}"/>
              </a:ext>
            </a:extLst>
          </p:cNvPr>
          <p:cNvSpPr txBox="1"/>
          <p:nvPr/>
        </p:nvSpPr>
        <p:spPr>
          <a:xfrm>
            <a:off x="1772816" y="2556587"/>
            <a:ext cx="9634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Obvious connection: use DLA for e-/x-ray microscopy, as long as beams can be kept small (nanoscale)</a:t>
            </a:r>
          </a:p>
        </p:txBody>
      </p:sp>
      <p:pic>
        <p:nvPicPr>
          <p:cNvPr id="6" name="Picture 5" descr="A picture containing stationary&#10;&#10;Description automatically generated">
            <a:extLst>
              <a:ext uri="{FF2B5EF4-FFF2-40B4-BE49-F238E27FC236}">
                <a16:creationId xmlns:a16="http://schemas.microsoft.com/office/drawing/2014/main" id="{A7591FDE-A12F-4730-ACF7-0A7F5678BFC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3" r="19982"/>
          <a:stretch/>
        </p:blipFill>
        <p:spPr bwMode="auto">
          <a:xfrm>
            <a:off x="4264090" y="3025177"/>
            <a:ext cx="3396038" cy="33152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92745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F1445-D611-4786-8BF9-01B388C6B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8C1515"/>
                </a:solidFill>
              </a:rPr>
              <a:t>Watching chemical and material processes on the atomic scale in space and time</a:t>
            </a:r>
          </a:p>
        </p:txBody>
      </p:sp>
      <p:pic>
        <p:nvPicPr>
          <p:cNvPr id="111" name="Picture 110" descr="cover.jpg">
            <a:extLst>
              <a:ext uri="{FF2B5EF4-FFF2-40B4-BE49-F238E27FC236}">
                <a16:creationId xmlns:a16="http://schemas.microsoft.com/office/drawing/2014/main" id="{4A7D76A2-4B41-4B63-BC63-92FCA53C84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31" b="844"/>
          <a:stretch/>
        </p:blipFill>
        <p:spPr>
          <a:xfrm>
            <a:off x="992098" y="2502116"/>
            <a:ext cx="2956338" cy="2936659"/>
          </a:xfrm>
          <a:prstGeom prst="rect">
            <a:avLst/>
          </a:prstGeom>
        </p:spPr>
      </p:pic>
      <p:sp>
        <p:nvSpPr>
          <p:cNvPr id="112" name="TextBox 111">
            <a:extLst>
              <a:ext uri="{FF2B5EF4-FFF2-40B4-BE49-F238E27FC236}">
                <a16:creationId xmlns:a16="http://schemas.microsoft.com/office/drawing/2014/main" id="{0DD5C89D-8682-4F81-AD9D-5D5CAA2542D8}"/>
              </a:ext>
            </a:extLst>
          </p:cNvPr>
          <p:cNvSpPr txBox="1"/>
          <p:nvPr/>
        </p:nvSpPr>
        <p:spPr>
          <a:xfrm>
            <a:off x="10828577" y="8096629"/>
            <a:ext cx="10867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C00000"/>
                </a:solidFill>
              </a:rPr>
              <a:t>Ghimire, Shambhu, et al. "Observation of high-order harmonic generation in a bulk crystal." </a:t>
            </a:r>
            <a:r>
              <a:rPr lang="en-US" sz="1200" i="1" dirty="0">
                <a:solidFill>
                  <a:srgbClr val="C00000"/>
                </a:solidFill>
              </a:rPr>
              <a:t>Nature physics</a:t>
            </a:r>
            <a:r>
              <a:rPr lang="en-US" sz="1200" dirty="0">
                <a:solidFill>
                  <a:srgbClr val="C00000"/>
                </a:solidFill>
              </a:rPr>
              <a:t> 7.2 (2011): 138.</a:t>
            </a:r>
          </a:p>
        </p:txBody>
      </p:sp>
      <p:pic>
        <p:nvPicPr>
          <p:cNvPr id="116" name="Picture 31" descr="fig1.jpeg">
            <a:extLst>
              <a:ext uri="{FF2B5EF4-FFF2-40B4-BE49-F238E27FC236}">
                <a16:creationId xmlns:a16="http://schemas.microsoft.com/office/drawing/2014/main" id="{A2A5C00E-4132-4833-9220-815852A1FC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-1453" r="51666"/>
          <a:stretch>
            <a:fillRect/>
          </a:stretch>
        </p:blipFill>
        <p:spPr bwMode="auto">
          <a:xfrm>
            <a:off x="15487391" y="4852448"/>
            <a:ext cx="1952463" cy="271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" name="TextBox 119">
            <a:extLst>
              <a:ext uri="{FF2B5EF4-FFF2-40B4-BE49-F238E27FC236}">
                <a16:creationId xmlns:a16="http://schemas.microsoft.com/office/drawing/2014/main" id="{BA03DDB9-DD5F-4BF1-B42A-9ADE55269F3C}"/>
              </a:ext>
            </a:extLst>
          </p:cNvPr>
          <p:cNvSpPr txBox="1"/>
          <p:nvPr/>
        </p:nvSpPr>
        <p:spPr>
          <a:xfrm>
            <a:off x="-6305782" y="6994596"/>
            <a:ext cx="11118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Fundamentals and applications of high-harmonic generation from silicon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DD3279-32C0-4437-8435-DA69CA3C2DE3}"/>
              </a:ext>
            </a:extLst>
          </p:cNvPr>
          <p:cNvSpPr txBox="1"/>
          <p:nvPr/>
        </p:nvSpPr>
        <p:spPr>
          <a:xfrm>
            <a:off x="3667097" y="1690688"/>
            <a:ext cx="4857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39916"/>
                </a:solidFill>
                <a:latin typeface="+mj-lt"/>
              </a:rPr>
              <a:t>… using coherent VUV/XUV high-harmonic sources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5470EC-CF86-44F8-8623-32B92712686B}"/>
              </a:ext>
            </a:extLst>
          </p:cNvPr>
          <p:cNvSpPr txBox="1"/>
          <p:nvPr/>
        </p:nvSpPr>
        <p:spPr>
          <a:xfrm>
            <a:off x="1103811" y="6354374"/>
            <a:ext cx="2844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Ghimire et al, Nature Physics </a:t>
            </a:r>
            <a:r>
              <a:rPr lang="en-US" sz="1200" u="sng" dirty="0"/>
              <a:t>7</a:t>
            </a:r>
            <a:r>
              <a:rPr lang="en-US" sz="1200" dirty="0"/>
              <a:t>, 138 (2011)</a:t>
            </a:r>
          </a:p>
        </p:txBody>
      </p:sp>
      <p:pic>
        <p:nvPicPr>
          <p:cNvPr id="13" name="Content Placeholder 5" descr="A close up of a logo&#10;&#10;Description generated with high confidence">
            <a:extLst>
              <a:ext uri="{FF2B5EF4-FFF2-40B4-BE49-F238E27FC236}">
                <a16:creationId xmlns:a16="http://schemas.microsoft.com/office/drawing/2014/main" id="{2C8F5778-72B5-4227-9A8A-DE6DFEA1E4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495" y="2365996"/>
            <a:ext cx="4539433" cy="341645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249A13-5754-42F2-BEB7-24103AE0B7EC}"/>
              </a:ext>
            </a:extLst>
          </p:cNvPr>
          <p:cNvSpPr txBox="1"/>
          <p:nvPr/>
        </p:nvSpPr>
        <p:spPr>
          <a:xfrm>
            <a:off x="4965188" y="6354375"/>
            <a:ext cx="3006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G. Vampa et al., Optics Letters </a:t>
            </a:r>
            <a:r>
              <a:rPr lang="en-US" sz="1200" u="sng" dirty="0"/>
              <a:t>44</a:t>
            </a:r>
            <a:r>
              <a:rPr lang="en-US" sz="1200" dirty="0"/>
              <a:t>, 259 (2019)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D9FD3C-846C-462B-A517-2FC431235616}"/>
              </a:ext>
            </a:extLst>
          </p:cNvPr>
          <p:cNvSpPr txBox="1"/>
          <p:nvPr/>
        </p:nvSpPr>
        <p:spPr>
          <a:xfrm>
            <a:off x="5089013" y="5782449"/>
            <a:ext cx="2991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Driver: 2.4 um, 70 MHz MOPA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98C59C-27A2-4335-8357-E957ED03AD37}"/>
              </a:ext>
            </a:extLst>
          </p:cNvPr>
          <p:cNvSpPr txBox="1"/>
          <p:nvPr/>
        </p:nvSpPr>
        <p:spPr>
          <a:xfrm>
            <a:off x="6793108" y="3016251"/>
            <a:ext cx="1182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10</a:t>
            </a:r>
            <a:r>
              <a:rPr lang="en-US" b="1" baseline="30000" dirty="0">
                <a:latin typeface="+mj-lt"/>
              </a:rPr>
              <a:t>8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ph</a:t>
            </a:r>
            <a:r>
              <a:rPr lang="en-US" b="1" dirty="0">
                <a:latin typeface="+mj-lt"/>
              </a:rPr>
              <a:t>/sec</a:t>
            </a:r>
          </a:p>
        </p:txBody>
      </p:sp>
    </p:spTree>
    <p:extLst>
      <p:ext uri="{BB962C8B-B14F-4D97-AF65-F5344CB8AC3E}">
        <p14:creationId xmlns:p14="http://schemas.microsoft.com/office/powerpoint/2010/main" val="3093103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839EF14-CA69-4447-A4ED-93310C8C245B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8C1515"/>
                </a:solidFill>
              </a:rPr>
              <a:t>Watching chemical and material processes on the atomic scale in space and time</a:t>
            </a:r>
            <a:endParaRPr lang="en-US" dirty="0">
              <a:solidFill>
                <a:srgbClr val="8C1515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3BCBAF-AADE-4515-9F75-BD6D8FFB47DD}"/>
              </a:ext>
            </a:extLst>
          </p:cNvPr>
          <p:cNvSpPr txBox="1"/>
          <p:nvPr/>
        </p:nvSpPr>
        <p:spPr>
          <a:xfrm>
            <a:off x="5539437" y="1746671"/>
            <a:ext cx="111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39916"/>
                </a:solidFill>
                <a:latin typeface="+mj-lt"/>
              </a:rPr>
              <a:t>The lasers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8C2EF8-C091-43FD-882A-07299FEC1D5B}"/>
              </a:ext>
            </a:extLst>
          </p:cNvPr>
          <p:cNvSpPr txBox="1"/>
          <p:nvPr/>
        </p:nvSpPr>
        <p:spPr>
          <a:xfrm>
            <a:off x="457914" y="2459360"/>
            <a:ext cx="57562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B39916"/>
                </a:solidFill>
                <a:latin typeface="+mj-lt"/>
              </a:rPr>
              <a:t>Yb</a:t>
            </a:r>
            <a:r>
              <a:rPr lang="en-US" dirty="0">
                <a:solidFill>
                  <a:srgbClr val="B39916"/>
                </a:solidFill>
                <a:latin typeface="+mj-lt"/>
              </a:rPr>
              <a:t> rod amplifier + OPCPA</a:t>
            </a:r>
          </a:p>
          <a:p>
            <a:r>
              <a:rPr lang="en-US" dirty="0" err="1">
                <a:latin typeface="+mj-lt"/>
              </a:rPr>
              <a:t>Yb</a:t>
            </a:r>
            <a:r>
              <a:rPr lang="en-US" dirty="0">
                <a:latin typeface="+mj-lt"/>
              </a:rPr>
              <a:t> pump: Amplitude – 35 W, 230 fs, 350 kHz, 1030 nm</a:t>
            </a:r>
          </a:p>
          <a:p>
            <a:r>
              <a:rPr lang="en-US" dirty="0">
                <a:latin typeface="+mj-lt"/>
              </a:rPr>
              <a:t>OPCPA: Class 5 Dual Quasar – 4 W, ~ 50 fs, CEP @ 1500 nm</a:t>
            </a:r>
          </a:p>
          <a:p>
            <a:r>
              <a:rPr lang="en-US" dirty="0">
                <a:latin typeface="+mj-lt"/>
              </a:rPr>
              <a:t>			2 W, ~ 100 fs, CEP @ 3200 nm</a:t>
            </a:r>
          </a:p>
        </p:txBody>
      </p:sp>
      <p:pic>
        <p:nvPicPr>
          <p:cNvPr id="7" name="Picture 6" descr="A close up of a box&#10;&#10;Description generated with high confidence">
            <a:extLst>
              <a:ext uri="{FF2B5EF4-FFF2-40B4-BE49-F238E27FC236}">
                <a16:creationId xmlns:a16="http://schemas.microsoft.com/office/drawing/2014/main" id="{C01C8AB3-A453-48B0-B368-02712BEB0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266" y="3798475"/>
            <a:ext cx="4646480" cy="2683342"/>
          </a:xfrm>
          <a:prstGeom prst="rect">
            <a:avLst/>
          </a:prstGeom>
        </p:spPr>
      </p:pic>
      <p:pic>
        <p:nvPicPr>
          <p:cNvPr id="8" name="Picture 7" descr="A picture containing indoor, floor, sitting, building&#10;&#10;Description generated with high confidence">
            <a:extLst>
              <a:ext uri="{FF2B5EF4-FFF2-40B4-BE49-F238E27FC236}">
                <a16:creationId xmlns:a16="http://schemas.microsoft.com/office/drawing/2014/main" id="{F24A7F28-4736-456E-9FDF-232D7963AA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62" y="4306738"/>
            <a:ext cx="2517782" cy="187574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D01CD9F-9B95-49FB-9956-72F3BAC01BCA}"/>
              </a:ext>
            </a:extLst>
          </p:cNvPr>
          <p:cNvSpPr/>
          <p:nvPr/>
        </p:nvSpPr>
        <p:spPr>
          <a:xfrm>
            <a:off x="6356364" y="2459360"/>
            <a:ext cx="5835636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B39916"/>
                </a:solidFill>
                <a:latin typeface="+mj-lt"/>
              </a:rPr>
              <a:t>IPG Cr</a:t>
            </a:r>
            <a:r>
              <a:rPr lang="en-US" sz="2000" baseline="30000" dirty="0">
                <a:solidFill>
                  <a:srgbClr val="B39916"/>
                </a:solidFill>
                <a:latin typeface="+mj-lt"/>
              </a:rPr>
              <a:t>2+</a:t>
            </a:r>
            <a:r>
              <a:rPr lang="en-US" sz="2000" dirty="0">
                <a:solidFill>
                  <a:srgbClr val="B39916"/>
                </a:solidFill>
                <a:latin typeface="+mj-lt"/>
              </a:rPr>
              <a:t>:ZnS MOPA</a:t>
            </a:r>
          </a:p>
          <a:p>
            <a:r>
              <a:rPr lang="en-US" dirty="0">
                <a:latin typeface="+mj-lt"/>
              </a:rPr>
              <a:t>(80 MHz , 6W, 26 fs (3 cycles), 2.3 um, + 0.4 W of SH output!)</a:t>
            </a:r>
          </a:p>
          <a:p>
            <a:r>
              <a:rPr lang="en-US" i="1" u="sng" dirty="0">
                <a:latin typeface="+mj-lt"/>
              </a:rPr>
              <a:t>Now 27 W, 8 cycles. Future sub-2-cycles.</a:t>
            </a:r>
            <a:endParaRPr lang="en-US" u="sng" dirty="0">
              <a:latin typeface="+mj-lt"/>
            </a:endParaRPr>
          </a:p>
          <a:p>
            <a:r>
              <a:rPr lang="en-US" b="1" dirty="0">
                <a:latin typeface="+mj-lt"/>
              </a:rPr>
              <a:t>Generated ~ 11 eV harmonics from </a:t>
            </a:r>
            <a:r>
              <a:rPr lang="en-US" b="1" dirty="0" err="1">
                <a:latin typeface="+mj-lt"/>
              </a:rPr>
              <a:t>ZnO</a:t>
            </a:r>
            <a:r>
              <a:rPr lang="en-US" b="1" dirty="0">
                <a:latin typeface="+mj-lt"/>
              </a:rPr>
              <a:t> @ 80 MHz!</a:t>
            </a:r>
          </a:p>
        </p:txBody>
      </p:sp>
    </p:spTree>
    <p:extLst>
      <p:ext uri="{BB962C8B-B14F-4D97-AF65-F5344CB8AC3E}">
        <p14:creationId xmlns:p14="http://schemas.microsoft.com/office/powerpoint/2010/main" val="3185837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9698C-3E8E-469D-9635-F2F4B230B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8C1515"/>
                </a:solidFill>
              </a:rPr>
              <a:t>Nanoscale bright coherent VUV sources</a:t>
            </a:r>
            <a:br>
              <a:rPr lang="en-US" dirty="0">
                <a:solidFill>
                  <a:srgbClr val="8C1515"/>
                </a:solidFill>
              </a:rPr>
            </a:br>
            <a:r>
              <a:rPr lang="en-US" sz="2500" dirty="0">
                <a:solidFill>
                  <a:srgbClr val="B39916"/>
                </a:solidFill>
              </a:rPr>
              <a:t>One proposition with dielectric tips/cones</a:t>
            </a:r>
            <a:endParaRPr lang="en-US" dirty="0">
              <a:solidFill>
                <a:srgbClr val="B39916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EDAFC6C-3F4E-424A-B7C1-A90927A788A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693982" y="1995246"/>
            <a:ext cx="4819157" cy="4167456"/>
          </a:xfrm>
          <a:prstGeom prst="rect">
            <a:avLst/>
          </a:prstGeo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F285B316-6121-4541-9661-7C6C0F9FC71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192594" y="1995246"/>
            <a:ext cx="3175819" cy="41674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86F52A-2F15-4B2A-A5A0-DEB8C4A04B20}"/>
              </a:ext>
            </a:extLst>
          </p:cNvPr>
          <p:cNvSpPr txBox="1"/>
          <p:nvPr/>
        </p:nvSpPr>
        <p:spPr>
          <a:xfrm rot="16200000">
            <a:off x="178886" y="3720197"/>
            <a:ext cx="3332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S. </a:t>
            </a:r>
            <a:r>
              <a:rPr lang="en-US" dirty="0" err="1">
                <a:latin typeface="+mj-lt"/>
              </a:rPr>
              <a:t>Buddhiraju</a:t>
            </a:r>
            <a:r>
              <a:rPr lang="en-US" dirty="0">
                <a:latin typeface="+mj-lt"/>
              </a:rPr>
              <a:t>, S. Fan collaboration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436ED9-3A95-4A08-8DD5-DBD2744696E3}"/>
              </a:ext>
            </a:extLst>
          </p:cNvPr>
          <p:cNvSpPr txBox="1"/>
          <p:nvPr/>
        </p:nvSpPr>
        <p:spPr>
          <a:xfrm>
            <a:off x="3762908" y="6308209"/>
            <a:ext cx="3862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Size limitation is ~ 1 wavelength of XUV</a:t>
            </a:r>
          </a:p>
        </p:txBody>
      </p:sp>
    </p:spTree>
    <p:extLst>
      <p:ext uri="{BB962C8B-B14F-4D97-AF65-F5344CB8AC3E}">
        <p14:creationId xmlns:p14="http://schemas.microsoft.com/office/powerpoint/2010/main" val="3370003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9698C-3E8E-469D-9635-F2F4B230B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8C1515"/>
                </a:solidFill>
              </a:rPr>
              <a:t>Nanoscale bright coherent VUV sources</a:t>
            </a:r>
            <a:br>
              <a:rPr lang="en-US" dirty="0">
                <a:solidFill>
                  <a:srgbClr val="8C1515"/>
                </a:solidFill>
              </a:rPr>
            </a:br>
            <a:r>
              <a:rPr lang="en-US" sz="2500" dirty="0">
                <a:solidFill>
                  <a:srgbClr val="B39916"/>
                </a:solidFill>
              </a:rPr>
              <a:t>The goal</a:t>
            </a:r>
            <a:endParaRPr lang="en-US" dirty="0">
              <a:solidFill>
                <a:srgbClr val="B39916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595E7D-F934-47F4-B1BF-E2FB8B738A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498" y="230188"/>
            <a:ext cx="2427335" cy="11492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BEB49ED-8261-4C25-858F-A24539730D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22" y="1027906"/>
            <a:ext cx="9765066" cy="462348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03AF243-DE4A-4E9D-B5F9-3347C7AE26DE}"/>
              </a:ext>
            </a:extLst>
          </p:cNvPr>
          <p:cNvSpPr txBox="1"/>
          <p:nvPr/>
        </p:nvSpPr>
        <p:spPr>
          <a:xfrm>
            <a:off x="1230086" y="1861684"/>
            <a:ext cx="4746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+mj-lt"/>
              </a:rPr>
              <a:t>Phase matching absorption-limited VUV/XUV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+mj-lt"/>
              </a:rPr>
              <a:t>Nanoscale VUV/XUV source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5AA8C6-DC8F-445C-8F9C-8BA87891B3BA}"/>
              </a:ext>
            </a:extLst>
          </p:cNvPr>
          <p:cNvSpPr txBox="1"/>
          <p:nvPr/>
        </p:nvSpPr>
        <p:spPr>
          <a:xfrm>
            <a:off x="3762908" y="6308209"/>
            <a:ext cx="3862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Size limitation is ~ 1 wavelength of XUV</a:t>
            </a:r>
          </a:p>
        </p:txBody>
      </p:sp>
    </p:spTree>
    <p:extLst>
      <p:ext uri="{BB962C8B-B14F-4D97-AF65-F5344CB8AC3E}">
        <p14:creationId xmlns:p14="http://schemas.microsoft.com/office/powerpoint/2010/main" val="531940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9698C-3E8E-469D-9635-F2F4B230B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8C1515"/>
                </a:solidFill>
              </a:rPr>
              <a:t>Nanoscale bright coherent VUV sources</a:t>
            </a:r>
            <a:br>
              <a:rPr lang="en-US" dirty="0">
                <a:solidFill>
                  <a:srgbClr val="8C1515"/>
                </a:solidFill>
              </a:rPr>
            </a:br>
            <a:r>
              <a:rPr lang="en-US" sz="2500" dirty="0">
                <a:solidFill>
                  <a:srgbClr val="B39916"/>
                </a:solidFill>
              </a:rPr>
              <a:t>A first experiment</a:t>
            </a:r>
            <a:endParaRPr lang="en-US" dirty="0">
              <a:solidFill>
                <a:srgbClr val="B39916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595E7D-F934-47F4-B1BF-E2FB8B738A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498" y="230188"/>
            <a:ext cx="2427335" cy="1149274"/>
          </a:xfrm>
          <a:prstGeom prst="rect">
            <a:avLst/>
          </a:prstGeom>
        </p:spPr>
      </p:pic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0204DDC1-B6FC-451D-9B5B-FB36E12B4F8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162" y="1505802"/>
            <a:ext cx="8878528" cy="535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241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524</Words>
  <Application>Microsoft Office PowerPoint</Application>
  <PresentationFormat>Widescreen</PresentationFormat>
  <Paragraphs>68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Strong-field and attosecond science in nanoscale solids</vt:lpstr>
      <vt:lpstr>Watching chemical and material processes on the atomic scale in space and time</vt:lpstr>
      <vt:lpstr>Watching chemical and material processes on the atomic scale in space and time</vt:lpstr>
      <vt:lpstr>PowerPoint Presentation</vt:lpstr>
      <vt:lpstr>Watching chemical and material processes on the atomic scale in space and time</vt:lpstr>
      <vt:lpstr>PowerPoint Presentation</vt:lpstr>
      <vt:lpstr>Nanoscale bright coherent VUV sources One proposition with dielectric tips/cones</vt:lpstr>
      <vt:lpstr>Nanoscale bright coherent VUV sources The goal</vt:lpstr>
      <vt:lpstr>Nanoscale bright coherent VUV sources A first experiment</vt:lpstr>
      <vt:lpstr>Nanoscale bright coherent VUV sources Future plan</vt:lpstr>
      <vt:lpstr>Going super-resolution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Strong-field and attosecond science in nanoscale solids</dc:title>
  <dc:creator>Giulio Vampa</dc:creator>
  <cp:lastModifiedBy>Giulio Vampa</cp:lastModifiedBy>
  <cp:revision>14</cp:revision>
  <dcterms:created xsi:type="dcterms:W3CDTF">2019-03-25T23:58:27Z</dcterms:created>
  <dcterms:modified xsi:type="dcterms:W3CDTF">2019-03-26T21:02:57Z</dcterms:modified>
</cp:coreProperties>
</file>