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592" r:id="rId2"/>
    <p:sldId id="728" r:id="rId3"/>
    <p:sldId id="701" r:id="rId4"/>
    <p:sldId id="734" r:id="rId5"/>
    <p:sldId id="692" r:id="rId6"/>
    <p:sldId id="739" r:id="rId7"/>
    <p:sldId id="752" r:id="rId8"/>
    <p:sldId id="662" r:id="rId9"/>
    <p:sldId id="733" r:id="rId10"/>
    <p:sldId id="753" r:id="rId11"/>
    <p:sldId id="747" r:id="rId12"/>
    <p:sldId id="755" r:id="rId13"/>
    <p:sldId id="756" r:id="rId14"/>
    <p:sldId id="757" r:id="rId15"/>
    <p:sldId id="754" r:id="rId16"/>
    <p:sldId id="748" r:id="rId17"/>
    <p:sldId id="731" r:id="rId18"/>
    <p:sldId id="738" r:id="rId19"/>
    <p:sldId id="614" r:id="rId20"/>
    <p:sldId id="611" r:id="rId21"/>
    <p:sldId id="736" r:id="rId22"/>
    <p:sldId id="713" r:id="rId23"/>
    <p:sldId id="715" r:id="rId24"/>
    <p:sldId id="716" r:id="rId25"/>
    <p:sldId id="730" r:id="rId26"/>
    <p:sldId id="745" r:id="rId27"/>
    <p:sldId id="746" r:id="rId28"/>
    <p:sldId id="646" r:id="rId29"/>
    <p:sldId id="723" r:id="rId30"/>
    <p:sldId id="6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62" autoAdjust="0"/>
    <p:restoredTop sz="91881" autoAdjust="0"/>
  </p:normalViewPr>
  <p:slideViewPr>
    <p:cSldViewPr snapToGrid="0">
      <p:cViewPr>
        <p:scale>
          <a:sx n="99" d="100"/>
          <a:sy n="99" d="100"/>
        </p:scale>
        <p:origin x="-1080" y="-3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89B7A-3459-4C05-9C5C-B866C5E69A22}" type="datetimeFigureOut">
              <a:rPr lang="en-US" smtClean="0"/>
              <a:pPr/>
              <a:t>3/26/19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996580-07C6-4856-8FCF-38865A9B36F7}" type="slidenum">
              <a:rPr lang="en-US" smtClean="0"/>
              <a:pPr/>
              <a:t>‹#›</a:t>
            </a:fld>
            <a:endParaRPr lang="en-US"/>
          </a:p>
        </p:txBody>
      </p:sp>
    </p:spTree>
    <p:extLst>
      <p:ext uri="{BB962C8B-B14F-4D97-AF65-F5344CB8AC3E}">
        <p14:creationId xmlns:p14="http://schemas.microsoft.com/office/powerpoint/2010/main" val="248651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smtClean="0">
                <a:solidFill>
                  <a:schemeClr val="tx1"/>
                </a:solidFill>
                <a:latin typeface="+mn-lt"/>
                <a:ea typeface="ＭＳ Ｐゴシック" charset="-128"/>
                <a:cs typeface="ＭＳ Ｐゴシック" charset="-128"/>
              </a:rPr>
              <a:t>So</a:t>
            </a:r>
            <a:r>
              <a:rPr lang="en-US" sz="1200" i="0" kern="1200" baseline="0" smtClean="0">
                <a:solidFill>
                  <a:schemeClr val="tx1"/>
                </a:solidFill>
                <a:latin typeface="+mn-lt"/>
                <a:ea typeface="ＭＳ Ｐゴシック" charset="-128"/>
                <a:cs typeface="ＭＳ Ｐゴシック" charset="-128"/>
              </a:rPr>
              <a:t> why would we want to do this?  What are some ways in which small affordable particle accelerators could benefit us?  Well to start with, particle accelerators are used in a wide variety of areas, from high energy physics, to light sources to medicine.  Making them smaller and more affordable would expand access to this wide variety of instruments for both science and industry.</a:t>
            </a:r>
            <a:endParaRPr lang="en-US" sz="1200" i="0" kern="1200" smtClean="0">
              <a:solidFill>
                <a:schemeClr val="tx1"/>
              </a:solidFill>
              <a:latin typeface="+mn-lt"/>
              <a:ea typeface="ＭＳ Ｐゴシック" charset="-128"/>
              <a:cs typeface="ＭＳ Ｐゴシック" charset="-128"/>
            </a:endParaRPr>
          </a:p>
          <a:p>
            <a:endParaRPr lang="en-US" sz="1200" i="1" kern="1200" smtClean="0">
              <a:solidFill>
                <a:schemeClr val="tx1"/>
              </a:solidFill>
              <a:latin typeface="+mn-lt"/>
              <a:ea typeface="ＭＳ Ｐゴシック" charset="-128"/>
              <a:cs typeface="ＭＳ Ｐゴシック" charset="-128"/>
            </a:endParaRPr>
          </a:p>
          <a:p>
            <a:endParaRPr lang="en-US" sz="1200" i="1" kern="1200" smtClean="0">
              <a:solidFill>
                <a:schemeClr val="tx1"/>
              </a:solidFill>
              <a:latin typeface="+mn-lt"/>
              <a:ea typeface="ＭＳ Ｐゴシック" charset="-128"/>
              <a:cs typeface="ＭＳ Ｐゴシック" charset="-128"/>
            </a:endParaRPr>
          </a:p>
          <a:p>
            <a:r>
              <a:rPr lang="en-US" sz="1200" i="1" kern="1200" smtClean="0">
                <a:solidFill>
                  <a:schemeClr val="tx1"/>
                </a:solidFill>
                <a:latin typeface="+mn-lt"/>
                <a:ea typeface="ＭＳ Ｐゴシック" charset="-128"/>
                <a:cs typeface="ＭＳ Ｐゴシック" charset="-128"/>
              </a:rPr>
              <a:t>Figure 2. The effect of sample-to-detector propagation distance on images of a newborn rabbit pup. Images are recorded using beamline 20B2 at the SPring-8 Japanese synchrotron facility using an energy of 25 keV, an exposure time of 500 ms and a CCD x-ray camera having an effective pixel size of 12 μm. (a) Distance = 7 cm, (b) distance = 3 m, (c) enlarged area marked by rectangle in (a), and (d) enlarged area marked by rectangle in (b). (from R.A. Lewis, N. Yagi, M.J. Kitchen, M.J. Morgan, D. Paganin, K.K.W. Siu, K. Pavlov, I. Williams, K. Uesugi, M.J.Wallace, C.J. Hall, J. Whitley, S.B. Hooper (2005). Dynamic imaging of the lungs using X-ray phase contrast. Phys. Med. Biol. </a:t>
            </a:r>
            <a:r>
              <a:rPr lang="en-US" sz="1200" b="1" i="1" kern="1200" smtClean="0">
                <a:solidFill>
                  <a:schemeClr val="tx1"/>
                </a:solidFill>
                <a:latin typeface="+mn-lt"/>
                <a:ea typeface="ＭＳ Ｐゴシック" charset="-128"/>
                <a:cs typeface="ＭＳ Ｐゴシック" charset="-128"/>
              </a:rPr>
              <a:t>50, 5031-5040. ) – University of New England</a:t>
            </a:r>
            <a:endParaRPr lang="en-US"/>
          </a:p>
        </p:txBody>
      </p:sp>
      <p:sp>
        <p:nvSpPr>
          <p:cNvPr id="4" name="Slide Number Placeholder 3"/>
          <p:cNvSpPr>
            <a:spLocks noGrp="1"/>
          </p:cNvSpPr>
          <p:nvPr>
            <p:ph type="sldNum" sz="quarter" idx="10"/>
          </p:nvPr>
        </p:nvSpPr>
        <p:spPr/>
        <p:txBody>
          <a:bodyPr/>
          <a:lstStyle/>
          <a:p>
            <a:pPr>
              <a:defRPr/>
            </a:pPr>
            <a:fld id="{EE8FA443-572E-BD45-AE30-1E9E75C88F7E}" type="slidenum">
              <a:rPr lang="en-US"/>
              <a:pPr>
                <a:defRPr/>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CF5982-00CB-9746-858F-21FC4EDFB4A4}" type="slidenum">
              <a:rPr lang="en-US"/>
              <a:pPr/>
              <a:t>3</a:t>
            </a:fld>
            <a:endParaRPr 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t>Dielectric</a:t>
            </a:r>
            <a:r>
              <a:rPr lang="en-US" baseline="0"/>
              <a:t> Laser Acceleration or DLA is a term that we use to describe an advanced accelerator concept based upon particle acceleration powered by infrared lasers inside of devices made of dielectric materials.  The basic operating principles are similar to conventional accelerators in many respects but scaled down in wavelength by 4 orders of magnitude.  These devices would operate using low average power microjoule class lasers to generate high peak electric field intensities in the GV/m range.  Dielectric materials have high damage thresholds which allow them to withstand GV/m fields at these optical wavelengths, and leverage the fabrication processes used to make microchips in the integrated circuit business.  This has led to this approach being referred to in the media as an accelerator on a chip.  The goal is to make future accelerators that are lower cost, compact, and higher gradient.  </a:t>
            </a:r>
          </a:p>
          <a:p>
            <a:pPr eaLnBrk="1" hangingPunct="1"/>
            <a:endParaRPr lang="en-US" baseline="0"/>
          </a:p>
          <a:p>
            <a:pPr eaLnBrk="1" hangingPunct="1"/>
            <a:r>
              <a:rPr lang="en-US" baseline="0"/>
              <a:t>The wafer shown here contains several hundred accelerator structures, each of which appears as a small iridescent square.  A single of these accelerator stages can be diced out and tested with an electron beam and an incident laser pulse.  Recent results have demonstrated gradients as high as 300 MV/m with this approach and we anticipate that with further refinement of materials and structure design this can be extended by another order of magnitude.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Dielectric laser acceleration or DLA refers to the use of solid state lasers to drive GV/m</a:t>
            </a:r>
            <a:r>
              <a:rPr lang="en-US" baseline="0" dirty="0" smtClean="0"/>
              <a:t> accelerating gradients in </a:t>
            </a:r>
            <a:r>
              <a:rPr lang="en-US" baseline="0" dirty="0" err="1" smtClean="0"/>
              <a:t>dielecrric</a:t>
            </a:r>
            <a:r>
              <a:rPr lang="en-US" baseline="0" dirty="0" smtClean="0"/>
              <a:t> microstructures, allowing for unprecedented compactness. The structures are made of materials such as fused silica and silicon (as seen in these insets) and operate by supporting an electromagnetic accelerating mode inside of a narrow vacuum channel about one laser wavelength wide. A periodic variation in index of refraction is used to enforce a </a:t>
            </a:r>
            <a:r>
              <a:rPr lang="en-US" baseline="0" dirty="0" err="1" smtClean="0"/>
              <a:t>synhcronicity</a:t>
            </a:r>
            <a:r>
              <a:rPr lang="en-US" baseline="0" dirty="0" smtClean="0"/>
              <a:t> condition which allows the particles to be continuously accelerated. The lasers required are </a:t>
            </a:r>
            <a:r>
              <a:rPr lang="en-US" baseline="0" dirty="0" err="1" smtClean="0"/>
              <a:t>microJoule</a:t>
            </a:r>
            <a:r>
              <a:rPr lang="en-US" baseline="0" dirty="0" smtClean="0"/>
              <a:t> class research lasers that operate at high rep rates (so NOT high peak power lasers) and lasers with these specifications are now available off the shelf with small footprints and reasonable price tags. The dielectric structures are fabricated by students at partner universities, such as Stanford student </a:t>
            </a:r>
            <a:r>
              <a:rPr lang="en-US" baseline="0" dirty="0" err="1" smtClean="0"/>
              <a:t>Huiyang</a:t>
            </a:r>
            <a:r>
              <a:rPr lang="en-US" baseline="0" dirty="0" smtClean="0"/>
              <a:t> Deng shown here hard at work in the Stanford </a:t>
            </a:r>
            <a:r>
              <a:rPr lang="en-US" baseline="0" dirty="0" err="1" smtClean="0"/>
              <a:t>nanofab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9996580-07C6-4856-8FCF-38865A9B36F7}" type="slidenum">
              <a:rPr lang="en-US" smtClean="0"/>
              <a:pPr/>
              <a:t>4</a:t>
            </a:fld>
            <a:endParaRPr lang="en-US"/>
          </a:p>
        </p:txBody>
      </p:sp>
    </p:spTree>
    <p:extLst>
      <p:ext uri="{BB962C8B-B14F-4D97-AF65-F5344CB8AC3E}">
        <p14:creationId xmlns:p14="http://schemas.microsoft.com/office/powerpoint/2010/main" val="352092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96580-07C6-4856-8FCF-38865A9B36F7}" type="slidenum">
              <a:rPr lang="en-US" smtClean="0"/>
              <a:pPr/>
              <a:t>5</a:t>
            </a:fld>
            <a:endParaRPr lang="en-US"/>
          </a:p>
        </p:txBody>
      </p:sp>
    </p:spTree>
    <p:extLst>
      <p:ext uri="{BB962C8B-B14F-4D97-AF65-F5344CB8AC3E}">
        <p14:creationId xmlns:p14="http://schemas.microsoft.com/office/powerpoint/2010/main" val="243227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CF5982-00CB-9746-858F-21FC4EDFB4A4}" type="slidenum">
              <a:rPr lang="en-US"/>
              <a:pPr/>
              <a:t>17</a:t>
            </a:fld>
            <a:endParaRPr 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t>Dielectric</a:t>
            </a:r>
            <a:r>
              <a:rPr lang="en-US" baseline="0"/>
              <a:t> Laser Acceleration or DLA is a term that we use to describe an advanced accelerator concept based upon particle acceleration powered by infrared lasers inside of devices made of dielectric materials.  The basic operating principles are similar to conventional accelerators in many respects but scaled down in wavelength by 4 orders of magnitude.  These devices would operate using low average power microjoule class lasers to generate high peak electric field intensities in the GV/m range.  Dielectric materials have high damage thresholds which allow them to withstand GV/m fields at these optical wavelengths, and leverage the fabrication processes used to make microchips in the integrated circuit business.  This has led to this approach being referred to in the media as an accelerator on a chip.  The goal is to make future accelerators that are lower cost, compact, and higher gradient.  </a:t>
            </a:r>
          </a:p>
          <a:p>
            <a:pPr eaLnBrk="1" hangingPunct="1"/>
            <a:endParaRPr lang="en-US" baseline="0"/>
          </a:p>
          <a:p>
            <a:pPr eaLnBrk="1" hangingPunct="1"/>
            <a:r>
              <a:rPr lang="en-US" baseline="0"/>
              <a:t>The wafer shown here contains several hundred accelerator structures, each of which appears as a small iridescent square.  A single of these accelerator stages can be diced out and tested with an electron beam and an incident laser pulse.  Recent results have demonstrated gradients as high as 300 MV/m with this approach and we anticipate that with further refinement of materials and structure design this can be extended by another order of magnitude.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2"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68434" y="6196868"/>
            <a:ext cx="2275566" cy="66113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40196"/>
            <a:ext cx="1973584" cy="717805"/>
          </a:xfrm>
          <a:prstGeom prst="rect">
            <a:avLst/>
          </a:prstGeom>
        </p:spPr>
      </p:pic>
      <p:sp>
        <p:nvSpPr>
          <p:cNvPr id="2" name="Title 1"/>
          <p:cNvSpPr>
            <a:spLocks noGrp="1"/>
          </p:cNvSpPr>
          <p:nvPr>
            <p:ph type="ctrTitle"/>
          </p:nvPr>
        </p:nvSpPr>
        <p:spPr>
          <a:xfrm>
            <a:off x="557215" y="536577"/>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5" y="3646170"/>
            <a:ext cx="7989887" cy="2187703"/>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5" y="2755013"/>
            <a:ext cx="8008937" cy="635889"/>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324195686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3"/>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9153372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98051552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1"/>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3"/>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2" y="1243584"/>
            <a:ext cx="3013075" cy="506552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418682352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3"/>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21562726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***INSTRUCTIONS ON HOW TO APPLY IMAGE MASKING TO SLIDE LAYOUT***</a:t>
            </a:r>
            <a:br>
              <a:rPr lang="en-CA" dirty="0" smtClean="0"/>
            </a:br>
            <a:r>
              <a:rPr lang="en-CA" dirty="0" smtClean="0"/>
              <a:t>STEP 1: Click icon to insert image</a:t>
            </a:r>
            <a:br>
              <a:rPr lang="en-CA" dirty="0" smtClean="0"/>
            </a:br>
            <a:r>
              <a:rPr lang="en-CA" dirty="0" smtClean="0"/>
              <a:t>STEP 2: Once image is inserted, right-click image, and choose ‘Send to Back’</a:t>
            </a:r>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38345840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pic>
        <p:nvPicPr>
          <p:cNvPr id="117" name="image4.png" descr="image4.png"/>
          <p:cNvPicPr>
            <a:picLocks noChangeAspect="1"/>
          </p:cNvPicPr>
          <p:nvPr/>
        </p:nvPicPr>
        <p:blipFill>
          <a:blip r:embed="rId2">
            <a:extLst/>
          </a:blip>
          <a:stretch>
            <a:fillRect/>
          </a:stretch>
        </p:blipFill>
        <p:spPr>
          <a:xfrm>
            <a:off x="0" y="0"/>
            <a:ext cx="9144001" cy="1252728"/>
          </a:xfrm>
          <a:prstGeom prst="rect">
            <a:avLst/>
          </a:prstGeom>
          <a:ln w="12700"/>
        </p:spPr>
      </p:pic>
      <p:pic>
        <p:nvPicPr>
          <p:cNvPr id="118" name="image5-small.png" descr="image5-small.png"/>
          <p:cNvPicPr>
            <a:picLocks noChangeAspect="1"/>
          </p:cNvPicPr>
          <p:nvPr/>
        </p:nvPicPr>
        <p:blipFill>
          <a:blip r:embed="rId3">
            <a:extLst/>
          </a:blip>
          <a:stretch>
            <a:fillRect/>
          </a:stretch>
        </p:blipFill>
        <p:spPr>
          <a:xfrm>
            <a:off x="0" y="934933"/>
            <a:ext cx="8685253" cy="202692"/>
          </a:xfrm>
          <a:prstGeom prst="rect">
            <a:avLst/>
          </a:prstGeom>
          <a:ln w="12700"/>
        </p:spPr>
      </p:pic>
      <p:sp>
        <p:nvSpPr>
          <p:cNvPr id="119" name="Title Text"/>
          <p:cNvSpPr txBox="1">
            <a:spLocks noGrp="1"/>
          </p:cNvSpPr>
          <p:nvPr>
            <p:ph type="title"/>
          </p:nvPr>
        </p:nvSpPr>
        <p:spPr>
          <a:xfrm>
            <a:off x="451822" y="1"/>
            <a:ext cx="8103570" cy="882124"/>
          </a:xfrm>
          <a:prstGeom prst="rect">
            <a:avLst/>
          </a:prstGeom>
          <a:ln>
            <a:round/>
          </a:ln>
        </p:spPr>
        <p:txBody>
          <a:bodyPr lIns="0" tIns="0" rIns="0" bIns="0" anchor="b">
            <a:noAutofit/>
          </a:bodyPr>
          <a:lstStyle>
            <a:lvl1pPr algn="l" defTabSz="910796">
              <a:defRPr sz="2200" b="1">
                <a:solidFill>
                  <a:srgbClr val="B51826"/>
                </a:solidFill>
                <a:uFill>
                  <a:solidFill>
                    <a:srgbClr val="B51826"/>
                  </a:solidFill>
                </a:uFill>
                <a:latin typeface="Arial"/>
                <a:ea typeface="Arial"/>
                <a:cs typeface="Arial"/>
                <a:sym typeface="Arial"/>
              </a:defRPr>
            </a:lvl1pPr>
          </a:lstStyle>
          <a:p>
            <a:r>
              <a:t>Title Text</a:t>
            </a:r>
          </a:p>
        </p:txBody>
      </p:sp>
      <p:sp>
        <p:nvSpPr>
          <p:cNvPr id="120" name="Body Level One…"/>
          <p:cNvSpPr txBox="1">
            <a:spLocks noGrp="1"/>
          </p:cNvSpPr>
          <p:nvPr>
            <p:ph type="body" idx="1"/>
          </p:nvPr>
        </p:nvSpPr>
        <p:spPr>
          <a:xfrm>
            <a:off x="455414" y="1243584"/>
            <a:ext cx="8108950" cy="5065523"/>
          </a:xfrm>
          <a:prstGeom prst="rect">
            <a:avLst/>
          </a:prstGeom>
          <a:ln>
            <a:round/>
          </a:ln>
        </p:spPr>
        <p:txBody>
          <a:bodyPr lIns="0" tIns="0" rIns="0" bIns="0" anchor="t">
            <a:noAutofit/>
          </a:bodyPr>
          <a:lstStyle>
            <a:lvl1pPr marL="0" indent="0" defTabSz="910796">
              <a:lnSpc>
                <a:spcPct val="120000"/>
              </a:lnSpc>
              <a:spcBef>
                <a:spcPts val="281"/>
              </a:spcBef>
              <a:buClr>
                <a:srgbClr val="000000"/>
              </a:buClr>
              <a:buSzTx/>
              <a:buNone/>
              <a:defRPr>
                <a:uFill>
                  <a:solidFill>
                    <a:srgbClr val="000000"/>
                  </a:solidFill>
                </a:uFill>
                <a:latin typeface="Arial"/>
                <a:ea typeface="Arial"/>
                <a:cs typeface="Arial"/>
                <a:sym typeface="Arial"/>
              </a:defRPr>
            </a:lvl1pPr>
            <a:lvl2pPr marL="321457" indent="-157380" defTabSz="910796">
              <a:lnSpc>
                <a:spcPct val="120000"/>
              </a:lnSpc>
              <a:spcBef>
                <a:spcPts val="0"/>
              </a:spcBef>
              <a:buClr>
                <a:srgbClr val="B51826"/>
              </a:buClr>
              <a:buSzPct val="100000"/>
              <a:defRPr sz="2100">
                <a:uFill>
                  <a:solidFill>
                    <a:srgbClr val="000000"/>
                  </a:solidFill>
                </a:uFill>
                <a:latin typeface="Arial"/>
                <a:ea typeface="Arial"/>
                <a:cs typeface="Arial"/>
                <a:sym typeface="Arial"/>
              </a:defRPr>
            </a:lvl2pPr>
            <a:lvl3pPr marL="485534" indent="-164077" defTabSz="910796">
              <a:lnSpc>
                <a:spcPct val="120000"/>
              </a:lnSpc>
              <a:spcBef>
                <a:spcPts val="0"/>
              </a:spcBef>
              <a:buClr>
                <a:srgbClr val="B51826"/>
              </a:buClr>
              <a:buSzPct val="100000"/>
              <a:buChar char="-"/>
              <a:defRPr sz="2000">
                <a:uFill>
                  <a:solidFill>
                    <a:srgbClr val="000000"/>
                  </a:solidFill>
                </a:uFill>
                <a:latin typeface="Arial"/>
                <a:ea typeface="Arial"/>
                <a:cs typeface="Arial"/>
                <a:sym typeface="Arial"/>
              </a:defRPr>
            </a:lvl3pPr>
            <a:lvl4pPr marL="642915" indent="-157380" defTabSz="910796">
              <a:lnSpc>
                <a:spcPct val="120000"/>
              </a:lnSpc>
              <a:spcBef>
                <a:spcPts val="0"/>
              </a:spcBef>
              <a:buClr>
                <a:srgbClr val="B51826"/>
              </a:buClr>
              <a:buSzPct val="100000"/>
              <a:defRPr sz="1700">
                <a:uFill>
                  <a:solidFill>
                    <a:srgbClr val="000000"/>
                  </a:solidFill>
                </a:uFill>
                <a:latin typeface="Arial"/>
                <a:ea typeface="Arial"/>
                <a:cs typeface="Arial"/>
                <a:sym typeface="Arial"/>
              </a:defRPr>
            </a:lvl4pPr>
            <a:lvl5pPr marL="806991" indent="-164077" defTabSz="910796">
              <a:lnSpc>
                <a:spcPct val="120000"/>
              </a:lnSpc>
              <a:spcBef>
                <a:spcPts val="0"/>
              </a:spcBef>
              <a:buClr>
                <a:srgbClr val="B51826"/>
              </a:buClr>
              <a:buSzPct val="100000"/>
              <a:buChar char="-"/>
              <a:defRPr sz="14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566150" y="6663591"/>
            <a:ext cx="201564" cy="192364"/>
          </a:xfrm>
          <a:prstGeom prst="rect">
            <a:avLst/>
          </a:prstGeom>
          <a:ln>
            <a:round/>
          </a:ln>
        </p:spPr>
        <p:txBody>
          <a:bodyPr lIns="26788" tIns="26788" rIns="26788" bIns="26788" anchor="ctr"/>
          <a:lstStyle>
            <a:lvl1pPr algn="l" defTabSz="910796">
              <a:defRPr sz="10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14554427"/>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fld id="{1D8BD707-D9CF-40AE-B4C6-C98DA3205C09}" type="datetimeFigureOut">
              <a:rPr lang="en-US" smtClean="0"/>
              <a:pPr/>
              <a:t>3/26/19</a:t>
            </a:fld>
            <a:endParaRPr lang="en-US"/>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1683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2"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1"/>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561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6"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 Id="rId3" Type="http://schemas.openxmlformats.org/officeDocument/2006/relationships/image" Target="../media/image6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achip.stanford.edu" TargetMode="External"/><Relationship Id="rId4" Type="http://schemas.openxmlformats.org/officeDocument/2006/relationships/hyperlink" Target="http://slac.stanford.edu/dla" TargetMode="External"/><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7.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emf"/><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slideLayout" Target="../slideLayouts/slideLayout8.xml"/><Relationship Id="rId10"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jp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8-05 at 12.12.03 PM.jpg"/>
          <p:cNvPicPr>
            <a:picLocks noChangeAspect="1"/>
          </p:cNvPicPr>
          <p:nvPr/>
        </p:nvPicPr>
        <p:blipFill>
          <a:blip r:embed="rId2"/>
          <a:stretch>
            <a:fillRect/>
          </a:stretch>
        </p:blipFill>
        <p:spPr>
          <a:xfrm>
            <a:off x="4456616" y="1880463"/>
            <a:ext cx="4524113" cy="2298187"/>
          </a:xfrm>
          <a:prstGeom prst="rect">
            <a:avLst/>
          </a:prstGeom>
        </p:spPr>
      </p:pic>
      <p:sp>
        <p:nvSpPr>
          <p:cNvPr id="2" name="Title 1"/>
          <p:cNvSpPr>
            <a:spLocks noGrp="1"/>
          </p:cNvSpPr>
          <p:nvPr>
            <p:ph type="ctrTitle"/>
          </p:nvPr>
        </p:nvSpPr>
        <p:spPr>
          <a:xfrm>
            <a:off x="392426" y="849514"/>
            <a:ext cx="8008937" cy="877888"/>
          </a:xfrm>
        </p:spPr>
        <p:txBody>
          <a:bodyPr/>
          <a:lstStyle/>
          <a:p>
            <a:r>
              <a:rPr lang="en-US" sz="3600" dirty="0" smtClean="0"/>
              <a:t>Applications for a Laser-Driven Accelerator on a Chip</a:t>
            </a:r>
            <a:endParaRPr lang="en-US" sz="3600" dirty="0"/>
          </a:p>
        </p:txBody>
      </p:sp>
      <p:sp>
        <p:nvSpPr>
          <p:cNvPr id="4" name="Text Placeholder 3"/>
          <p:cNvSpPr>
            <a:spLocks noGrp="1"/>
          </p:cNvSpPr>
          <p:nvPr>
            <p:ph type="body" sz="quarter" idx="11"/>
          </p:nvPr>
        </p:nvSpPr>
        <p:spPr>
          <a:xfrm>
            <a:off x="428897" y="1920149"/>
            <a:ext cx="8008937" cy="635889"/>
          </a:xfrm>
        </p:spPr>
        <p:txBody>
          <a:bodyPr/>
          <a:lstStyle/>
          <a:p>
            <a:r>
              <a:rPr lang="en-US" sz="2400" dirty="0" smtClean="0"/>
              <a:t>R. J. England (SLAC, Stanford)</a:t>
            </a:r>
          </a:p>
          <a:p>
            <a:endParaRPr lang="en-US" sz="2400" dirty="0" smtClean="0"/>
          </a:p>
          <a:p>
            <a:endParaRPr lang="en-US" sz="2400" dirty="0"/>
          </a:p>
          <a:p>
            <a:endParaRPr lang="en-US" sz="2400" dirty="0" smtClean="0"/>
          </a:p>
          <a:p>
            <a:endParaRPr lang="en-US" sz="2400" dirty="0" smtClean="0"/>
          </a:p>
        </p:txBody>
      </p:sp>
      <p:sp>
        <p:nvSpPr>
          <p:cNvPr id="5" name="Rectangle 4"/>
          <p:cNvSpPr/>
          <p:nvPr/>
        </p:nvSpPr>
        <p:spPr>
          <a:xfrm>
            <a:off x="322267" y="2570154"/>
            <a:ext cx="4572000" cy="923330"/>
          </a:xfrm>
          <a:prstGeom prst="rect">
            <a:avLst/>
          </a:prstGeom>
        </p:spPr>
        <p:txBody>
          <a:bodyPr>
            <a:spAutoFit/>
          </a:bodyPr>
          <a:lstStyle/>
          <a:p>
            <a:r>
              <a:rPr lang="en-US" dirty="0"/>
              <a:t>2nd Workshop on Applications of Dielectric Laser Accelerators</a:t>
            </a:r>
          </a:p>
          <a:p>
            <a:r>
              <a:rPr lang="en-US" dirty="0"/>
              <a:t>Stanford Univ., March 26, 2019</a:t>
            </a:r>
          </a:p>
        </p:txBody>
      </p:sp>
      <p:pic>
        <p:nvPicPr>
          <p:cNvPr id="7" name="Picture 6" descr="seal-light-r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953" y="5984949"/>
            <a:ext cx="681979" cy="681979"/>
          </a:xfrm>
          <a:prstGeom prst="rect">
            <a:avLst/>
          </a:prstGeom>
        </p:spPr>
      </p:pic>
    </p:spTree>
    <p:extLst>
      <p:ext uri="{BB962C8B-B14F-4D97-AF65-F5344CB8AC3E}">
        <p14:creationId xmlns:p14="http://schemas.microsoft.com/office/powerpoint/2010/main" val="29019109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oebo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95" y="1246349"/>
            <a:ext cx="6765952" cy="4300713"/>
          </a:xfrm>
          <a:prstGeom prst="rect">
            <a:avLst/>
          </a:prstGeom>
        </p:spPr>
      </p:pic>
      <p:sp>
        <p:nvSpPr>
          <p:cNvPr id="7" name="Up Arrow 6"/>
          <p:cNvSpPr/>
          <p:nvPr/>
        </p:nvSpPr>
        <p:spPr>
          <a:xfrm>
            <a:off x="5600013" y="3572878"/>
            <a:ext cx="859318" cy="1574388"/>
          </a:xfrm>
          <a:prstGeom prst="upArrow">
            <a:avLst/>
          </a:prstGeom>
          <a:solidFill>
            <a:schemeClr val="accent1">
              <a:alpha val="2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0800000">
            <a:off x="5600013" y="1764993"/>
            <a:ext cx="859318" cy="1574388"/>
          </a:xfrm>
          <a:prstGeom prst="upArrow">
            <a:avLst/>
          </a:prstGeom>
          <a:solidFill>
            <a:schemeClr val="accent1">
              <a:alpha val="2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51047" y="3433951"/>
            <a:ext cx="2848966" cy="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14713" y="3395165"/>
            <a:ext cx="776174" cy="369332"/>
          </a:xfrm>
          <a:prstGeom prst="rect">
            <a:avLst/>
          </a:prstGeom>
          <a:noFill/>
        </p:spPr>
        <p:txBody>
          <a:bodyPr wrap="none" rtlCol="0">
            <a:spAutoFit/>
          </a:bodyPr>
          <a:lstStyle/>
          <a:p>
            <a:r>
              <a:rPr lang="en-US" dirty="0" smtClean="0">
                <a:solidFill>
                  <a:schemeClr val="bg1"/>
                </a:solidFill>
              </a:rPr>
              <a:t>e- axis</a:t>
            </a:r>
            <a:endParaRPr lang="en-US" dirty="0">
              <a:solidFill>
                <a:schemeClr val="bg1"/>
              </a:solidFill>
            </a:endParaRPr>
          </a:p>
        </p:txBody>
      </p:sp>
      <p:sp>
        <p:nvSpPr>
          <p:cNvPr id="15" name="TextBox 14"/>
          <p:cNvSpPr txBox="1"/>
          <p:nvPr/>
        </p:nvSpPr>
        <p:spPr>
          <a:xfrm>
            <a:off x="1347072" y="2193904"/>
            <a:ext cx="1403975" cy="646331"/>
          </a:xfrm>
          <a:prstGeom prst="rect">
            <a:avLst/>
          </a:prstGeom>
          <a:noFill/>
        </p:spPr>
        <p:txBody>
          <a:bodyPr wrap="none" rtlCol="0">
            <a:spAutoFit/>
          </a:bodyPr>
          <a:lstStyle/>
          <a:p>
            <a:r>
              <a:rPr lang="en-US" dirty="0" smtClean="0"/>
              <a:t>Electron Gun</a:t>
            </a:r>
          </a:p>
          <a:p>
            <a:r>
              <a:rPr lang="en-US" dirty="0" smtClean="0"/>
              <a:t>w/HV Shield</a:t>
            </a:r>
            <a:endParaRPr lang="en-US" dirty="0"/>
          </a:p>
        </p:txBody>
      </p:sp>
      <p:sp>
        <p:nvSpPr>
          <p:cNvPr id="16" name="TextBox 15"/>
          <p:cNvSpPr txBox="1"/>
          <p:nvPr/>
        </p:nvSpPr>
        <p:spPr>
          <a:xfrm>
            <a:off x="5105282" y="1324080"/>
            <a:ext cx="1793956" cy="369331"/>
          </a:xfrm>
          <a:prstGeom prst="rect">
            <a:avLst/>
          </a:prstGeom>
          <a:noFill/>
        </p:spPr>
        <p:txBody>
          <a:bodyPr wrap="none" rtlCol="0">
            <a:spAutoFit/>
          </a:bodyPr>
          <a:lstStyle/>
          <a:p>
            <a:r>
              <a:rPr lang="en-US" dirty="0" smtClean="0">
                <a:solidFill>
                  <a:schemeClr val="bg1"/>
                </a:solidFill>
              </a:rPr>
              <a:t>Dual Drive Lasers</a:t>
            </a:r>
            <a:endParaRPr lang="en-US" dirty="0">
              <a:solidFill>
                <a:schemeClr val="bg1"/>
              </a:solidFill>
            </a:endParaRPr>
          </a:p>
        </p:txBody>
      </p:sp>
      <p:cxnSp>
        <p:nvCxnSpPr>
          <p:cNvPr id="17" name="Straight Connector 16"/>
          <p:cNvCxnSpPr/>
          <p:nvPr/>
        </p:nvCxnSpPr>
        <p:spPr>
          <a:xfrm>
            <a:off x="4885885" y="2193904"/>
            <a:ext cx="1080931" cy="12400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21583" y="1670684"/>
            <a:ext cx="764302" cy="523220"/>
          </a:xfrm>
          <a:prstGeom prst="rect">
            <a:avLst/>
          </a:prstGeom>
          <a:noFill/>
        </p:spPr>
        <p:txBody>
          <a:bodyPr wrap="none" rtlCol="0">
            <a:spAutoFit/>
          </a:bodyPr>
          <a:lstStyle/>
          <a:p>
            <a:r>
              <a:rPr lang="en-US" sz="2800" dirty="0" smtClean="0">
                <a:solidFill>
                  <a:schemeClr val="bg1"/>
                </a:solidFill>
              </a:rPr>
              <a:t>DLA</a:t>
            </a:r>
            <a:endParaRPr lang="en-US" sz="2800" dirty="0">
              <a:solidFill>
                <a:schemeClr val="bg1"/>
              </a:solidFill>
            </a:endParaRPr>
          </a:p>
        </p:txBody>
      </p:sp>
      <p:sp>
        <p:nvSpPr>
          <p:cNvPr id="11" name="Title 1"/>
          <p:cNvSpPr>
            <a:spLocks noGrp="1"/>
          </p:cNvSpPr>
          <p:nvPr>
            <p:ph type="title"/>
          </p:nvPr>
        </p:nvSpPr>
        <p:spPr>
          <a:xfrm>
            <a:off x="451822" y="1"/>
            <a:ext cx="8103570" cy="882124"/>
          </a:xfrm>
        </p:spPr>
        <p:txBody>
          <a:bodyPr/>
          <a:lstStyle/>
          <a:p>
            <a:r>
              <a:rPr lang="en-US" dirty="0" smtClean="0"/>
              <a:t>A compact prototype “shoebox” test system is now operating at Stanford University </a:t>
            </a:r>
            <a:r>
              <a:rPr lang="mr-IN" dirty="0" smtClean="0"/>
              <a:t>–</a:t>
            </a:r>
            <a:r>
              <a:rPr lang="en-US" dirty="0" smtClean="0"/>
              <a:t> goal of 1 MeV energy</a:t>
            </a:r>
            <a:endParaRPr lang="en-US" dirty="0"/>
          </a:p>
        </p:txBody>
      </p:sp>
      <p:cxnSp>
        <p:nvCxnSpPr>
          <p:cNvPr id="3" name="Straight Arrow Connector 2"/>
          <p:cNvCxnSpPr/>
          <p:nvPr/>
        </p:nvCxnSpPr>
        <p:spPr>
          <a:xfrm>
            <a:off x="1114518" y="5413710"/>
            <a:ext cx="6013203"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913767" y="5024910"/>
            <a:ext cx="536776" cy="369332"/>
          </a:xfrm>
          <a:prstGeom prst="rect">
            <a:avLst/>
          </a:prstGeom>
          <a:noFill/>
        </p:spPr>
        <p:txBody>
          <a:bodyPr wrap="none" rtlCol="0">
            <a:spAutoFit/>
          </a:bodyPr>
          <a:lstStyle/>
          <a:p>
            <a:r>
              <a:rPr lang="en-US" dirty="0" smtClean="0">
                <a:solidFill>
                  <a:schemeClr val="bg1"/>
                </a:solidFill>
              </a:rPr>
              <a:t>12’’</a:t>
            </a:r>
            <a:endParaRPr lang="en-US" dirty="0">
              <a:solidFill>
                <a:schemeClr val="bg1"/>
              </a:solidFill>
            </a:endParaRPr>
          </a:p>
        </p:txBody>
      </p:sp>
      <p:sp>
        <p:nvSpPr>
          <p:cNvPr id="5" name="TextBox 4"/>
          <p:cNvSpPr txBox="1"/>
          <p:nvPr/>
        </p:nvSpPr>
        <p:spPr>
          <a:xfrm>
            <a:off x="1339147" y="5639030"/>
            <a:ext cx="6298312" cy="646331"/>
          </a:xfrm>
          <a:prstGeom prst="rect">
            <a:avLst/>
          </a:prstGeom>
          <a:noFill/>
        </p:spPr>
        <p:txBody>
          <a:bodyPr wrap="square" rtlCol="0">
            <a:spAutoFit/>
          </a:bodyPr>
          <a:lstStyle/>
          <a:p>
            <a:pPr defTabSz="2628900" hangingPunct="0"/>
            <a:r>
              <a:rPr lang="en-US" dirty="0"/>
              <a:t>55 </a:t>
            </a:r>
            <a:r>
              <a:rPr lang="en-US" dirty="0" err="1"/>
              <a:t>keV</a:t>
            </a:r>
            <a:r>
              <a:rPr lang="en-US" dirty="0"/>
              <a:t> e- gun; </a:t>
            </a:r>
            <a:r>
              <a:rPr lang="en-US" dirty="0" err="1"/>
              <a:t>nA</a:t>
            </a:r>
            <a:r>
              <a:rPr lang="en-US" dirty="0"/>
              <a:t> beam </a:t>
            </a:r>
            <a:r>
              <a:rPr lang="en-US" dirty="0" smtClean="0"/>
              <a:t>current</a:t>
            </a:r>
          </a:p>
          <a:p>
            <a:pPr defTabSz="2628900" hangingPunct="0"/>
            <a:r>
              <a:rPr lang="en-US" dirty="0" smtClean="0">
                <a:solidFill>
                  <a:srgbClr val="000000"/>
                </a:solidFill>
                <a:sym typeface="Gill Sans"/>
              </a:rPr>
              <a:t>Diamond </a:t>
            </a:r>
            <a:r>
              <a:rPr lang="en-US" dirty="0">
                <a:solidFill>
                  <a:srgbClr val="000000"/>
                </a:solidFill>
                <a:sym typeface="Gill Sans"/>
              </a:rPr>
              <a:t>tip emission </a:t>
            </a:r>
            <a:r>
              <a:rPr lang="en-US" dirty="0" smtClean="0">
                <a:solidFill>
                  <a:srgbClr val="000000"/>
                </a:solidFill>
                <a:sym typeface="Gill Sans"/>
              </a:rPr>
              <a:t>source; </a:t>
            </a:r>
            <a:r>
              <a:rPr lang="en-US" dirty="0" smtClean="0"/>
              <a:t>Hexapod </a:t>
            </a:r>
            <a:r>
              <a:rPr lang="en-US" dirty="0"/>
              <a:t>positioning </a:t>
            </a:r>
            <a:r>
              <a:rPr lang="en-US" dirty="0" smtClean="0"/>
              <a:t>stage</a:t>
            </a:r>
            <a:endParaRPr lang="en-US" dirty="0">
              <a:solidFill>
                <a:srgbClr val="000000"/>
              </a:solidFill>
              <a:sym typeface="Gill Sans"/>
            </a:endParaRPr>
          </a:p>
        </p:txBody>
      </p:sp>
      <p:sp>
        <p:nvSpPr>
          <p:cNvPr id="9" name="TextBox 8"/>
          <p:cNvSpPr txBox="1"/>
          <p:nvPr/>
        </p:nvSpPr>
        <p:spPr>
          <a:xfrm>
            <a:off x="1034781" y="6488668"/>
            <a:ext cx="6316941" cy="369332"/>
          </a:xfrm>
          <a:prstGeom prst="rect">
            <a:avLst/>
          </a:prstGeom>
          <a:noFill/>
        </p:spPr>
        <p:txBody>
          <a:bodyPr wrap="none" rtlCol="0">
            <a:spAutoFit/>
          </a:bodyPr>
          <a:lstStyle/>
          <a:p>
            <a:r>
              <a:rPr lang="en-US" dirty="0" smtClean="0"/>
              <a:t>image courtesy K. </a:t>
            </a:r>
            <a:r>
              <a:rPr lang="en-US" dirty="0" err="1" smtClean="0"/>
              <a:t>Leedle</a:t>
            </a:r>
            <a:r>
              <a:rPr lang="en-US" dirty="0" smtClean="0"/>
              <a:t>, J. Harris lab (Stanford University)</a:t>
            </a:r>
            <a:endParaRPr lang="en-US" dirty="0"/>
          </a:p>
        </p:txBody>
      </p:sp>
    </p:spTree>
    <p:extLst>
      <p:ext uri="{BB962C8B-B14F-4D97-AF65-F5344CB8AC3E}">
        <p14:creationId xmlns:p14="http://schemas.microsoft.com/office/powerpoint/2010/main" val="18906734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11</a:t>
            </a:fld>
            <a:endParaRPr lang="en-US" dirty="0">
              <a:solidFill>
                <a:srgbClr val="000000"/>
              </a:solidFill>
            </a:endParaRPr>
          </a:p>
        </p:txBody>
      </p:sp>
      <p:sp>
        <p:nvSpPr>
          <p:cNvPr id="3" name="Title 2"/>
          <p:cNvSpPr>
            <a:spLocks noGrp="1"/>
          </p:cNvSpPr>
          <p:nvPr>
            <p:ph type="title"/>
          </p:nvPr>
        </p:nvSpPr>
        <p:spPr>
          <a:xfrm>
            <a:off x="204885" y="117333"/>
            <a:ext cx="8590758" cy="753033"/>
          </a:xfrm>
        </p:spPr>
        <p:txBody>
          <a:bodyPr/>
          <a:lstStyle/>
          <a:p>
            <a:r>
              <a:rPr lang="en-US"/>
              <a:t>Concept for 1 MeV “Shoebox” Injector (1.5 Year)</a:t>
            </a:r>
          </a:p>
        </p:txBody>
      </p:sp>
      <p:cxnSp>
        <p:nvCxnSpPr>
          <p:cNvPr id="5" name="Straight Connector 4"/>
          <p:cNvCxnSpPr/>
          <p:nvPr/>
        </p:nvCxnSpPr>
        <p:spPr>
          <a:xfrm>
            <a:off x="4359779" y="4104635"/>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359779" y="3838804"/>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516203" y="4101811"/>
            <a:ext cx="1524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505615" y="3838804"/>
            <a:ext cx="1524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979683" y="3786964"/>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14050" y="3786964"/>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44226" y="3786964"/>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382784" y="3786964"/>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521342" y="3786964"/>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979683" y="4055302"/>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114050" y="4055302"/>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244226" y="4055302"/>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382784" y="4055302"/>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521342" y="4055302"/>
            <a:ext cx="99411" cy="9510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924252" y="378696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58619" y="378696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188795" y="378696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327353" y="378696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465911" y="3786964"/>
            <a:ext cx="99411" cy="95105"/>
          </a:xfrm>
          <a:prstGeom prst="ellipse">
            <a:avLst/>
          </a:prstGeom>
          <a:solidFill>
            <a:srgbClr val="595959"/>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924252" y="405530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58619" y="405530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188795" y="405530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327353" y="405530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465911" y="4055302"/>
            <a:ext cx="99411" cy="95105"/>
          </a:xfrm>
          <a:prstGeom prst="ellipse">
            <a:avLst/>
          </a:prstGeom>
          <a:solidFill>
            <a:srgbClr val="595959"/>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618311" y="3786964"/>
            <a:ext cx="99411" cy="95105"/>
          </a:xfrm>
          <a:prstGeom prst="ellipse">
            <a:avLst/>
          </a:prstGeom>
          <a:solidFill>
            <a:srgbClr val="595959"/>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752678" y="3786964"/>
            <a:ext cx="99411" cy="95105"/>
          </a:xfrm>
          <a:prstGeom prst="ellipse">
            <a:avLst/>
          </a:prstGeom>
          <a:solidFill>
            <a:srgbClr val="595959"/>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891926" y="3786964"/>
            <a:ext cx="99411" cy="95105"/>
          </a:xfrm>
          <a:prstGeom prst="ellipse">
            <a:avLst/>
          </a:prstGeom>
          <a:solidFill>
            <a:schemeClr val="tx1">
              <a:lumMod val="65000"/>
              <a:lumOff val="3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039556" y="3786964"/>
            <a:ext cx="99411" cy="95105"/>
          </a:xfrm>
          <a:prstGeom prst="ellipse">
            <a:avLst/>
          </a:prstGeom>
          <a:solidFill>
            <a:schemeClr val="tx1">
              <a:lumMod val="65000"/>
              <a:lumOff val="3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187186" y="3786964"/>
            <a:ext cx="99411" cy="95105"/>
          </a:xfrm>
          <a:prstGeom prst="ellipse">
            <a:avLst/>
          </a:prstGeom>
          <a:solidFill>
            <a:schemeClr val="tx1">
              <a:lumMod val="65000"/>
              <a:lumOff val="3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618311" y="4055302"/>
            <a:ext cx="99411" cy="95105"/>
          </a:xfrm>
          <a:prstGeom prst="ellipse">
            <a:avLst/>
          </a:prstGeom>
          <a:solidFill>
            <a:srgbClr val="595959"/>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752678" y="4055302"/>
            <a:ext cx="99411" cy="95105"/>
          </a:xfrm>
          <a:prstGeom prst="ellipse">
            <a:avLst/>
          </a:prstGeom>
          <a:solidFill>
            <a:srgbClr val="595959"/>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891926" y="4055302"/>
            <a:ext cx="99411" cy="95105"/>
          </a:xfrm>
          <a:prstGeom prst="ellipse">
            <a:avLst/>
          </a:prstGeom>
          <a:solidFill>
            <a:schemeClr val="tx1">
              <a:lumMod val="65000"/>
              <a:lumOff val="3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39556" y="4055302"/>
            <a:ext cx="99411" cy="95105"/>
          </a:xfrm>
          <a:prstGeom prst="ellipse">
            <a:avLst/>
          </a:prstGeom>
          <a:solidFill>
            <a:schemeClr val="tx1">
              <a:lumMod val="65000"/>
              <a:lumOff val="3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187186" y="4055302"/>
            <a:ext cx="99411" cy="95105"/>
          </a:xfrm>
          <a:prstGeom prst="ellipse">
            <a:avLst/>
          </a:prstGeom>
          <a:solidFill>
            <a:schemeClr val="tx1">
              <a:lumMod val="65000"/>
              <a:lumOff val="3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322822" y="3786964"/>
            <a:ext cx="99411" cy="95105"/>
          </a:xfrm>
          <a:prstGeom prst="ellipse">
            <a:avLst/>
          </a:prstGeom>
          <a:solidFill>
            <a:srgbClr val="7F7F7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457189" y="3786964"/>
            <a:ext cx="99411" cy="95105"/>
          </a:xfrm>
          <a:prstGeom prst="ellipse">
            <a:avLst/>
          </a:prstGeom>
          <a:solidFill>
            <a:schemeClr val="bg2"/>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600973" y="3786964"/>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753139" y="3786964"/>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905305" y="3786964"/>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322822" y="4055302"/>
            <a:ext cx="99411" cy="95105"/>
          </a:xfrm>
          <a:prstGeom prst="ellipse">
            <a:avLst/>
          </a:prstGeom>
          <a:solidFill>
            <a:srgbClr val="7F7F7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457189" y="4055302"/>
            <a:ext cx="99411" cy="95105"/>
          </a:xfrm>
          <a:prstGeom prst="ellipse">
            <a:avLst/>
          </a:prstGeom>
          <a:solidFill>
            <a:schemeClr val="bg2"/>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600973" y="4055302"/>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753139" y="4055302"/>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905305" y="4055302"/>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342289" y="3705193"/>
            <a:ext cx="359481" cy="369332"/>
          </a:xfrm>
          <a:prstGeom prst="rect">
            <a:avLst/>
          </a:prstGeom>
          <a:noFill/>
        </p:spPr>
        <p:txBody>
          <a:bodyPr wrap="none" rtlCol="0">
            <a:spAutoFit/>
          </a:bodyPr>
          <a:lstStyle/>
          <a:p>
            <a:r>
              <a:rPr lang="en-US"/>
              <a:t>...</a:t>
            </a:r>
          </a:p>
        </p:txBody>
      </p:sp>
      <p:cxnSp>
        <p:nvCxnSpPr>
          <p:cNvPr id="50" name="Straight Connector 49"/>
          <p:cNvCxnSpPr/>
          <p:nvPr/>
        </p:nvCxnSpPr>
        <p:spPr>
          <a:xfrm>
            <a:off x="6136939" y="4103269"/>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136939" y="3837438"/>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246623" y="4100445"/>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236035" y="3837438"/>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5196331" y="3785598"/>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196331" y="4053936"/>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348731" y="3785598"/>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492860" y="3785598"/>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641180" y="3785598"/>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797882" y="3785598"/>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5954584" y="3785598"/>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348731" y="4053936"/>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5492860" y="4053936"/>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5641180" y="4053936"/>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5797882" y="4053936"/>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954584" y="4053936"/>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6099982" y="3785598"/>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252493" y="3785598"/>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6099982" y="4053936"/>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6252493" y="4053936"/>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052688" y="3788744"/>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052688" y="4057082"/>
            <a:ext cx="99411" cy="95105"/>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7440415" y="4108922"/>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440415" y="3843091"/>
            <a:ext cx="15240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6701770" y="3791251"/>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6868234" y="3791251"/>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043080" y="3791251"/>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226998" y="3791251"/>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6701770" y="4059589"/>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868234" y="4059589"/>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043080" y="4059589"/>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226998" y="4059589"/>
            <a:ext cx="99411" cy="95105"/>
          </a:xfrm>
          <a:prstGeom prst="ellipse">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403458" y="3791251"/>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578649" y="3791251"/>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754185" y="3791251"/>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929031" y="3786715"/>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8103877" y="3786715"/>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403458" y="4059589"/>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578649" y="4059589"/>
            <a:ext cx="99411" cy="95105"/>
          </a:xfrm>
          <a:prstGeom prst="ellipse">
            <a:avLst/>
          </a:prstGeom>
          <a:solidFill>
            <a:srgbClr val="595959"/>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754185" y="4059589"/>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929031" y="4055053"/>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8103877" y="4055053"/>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278476" y="3788495"/>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8278476" y="4056833"/>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5896893" y="4663138"/>
            <a:ext cx="1121296" cy="369332"/>
          </a:xfrm>
          <a:prstGeom prst="rect">
            <a:avLst/>
          </a:prstGeom>
          <a:noFill/>
        </p:spPr>
        <p:txBody>
          <a:bodyPr wrap="none" rtlCol="0">
            <a:spAutoFit/>
          </a:bodyPr>
          <a:lstStyle/>
          <a:p>
            <a:r>
              <a:rPr lang="en-US">
                <a:solidFill>
                  <a:schemeClr val="tx1">
                    <a:lumMod val="65000"/>
                    <a:lumOff val="35000"/>
                  </a:schemeClr>
                </a:solidFill>
              </a:rPr>
              <a:t>Focusing</a:t>
            </a:r>
          </a:p>
        </p:txBody>
      </p:sp>
      <p:sp>
        <p:nvSpPr>
          <p:cNvPr id="95" name="Oval 94"/>
          <p:cNvSpPr/>
          <p:nvPr/>
        </p:nvSpPr>
        <p:spPr>
          <a:xfrm>
            <a:off x="2087734" y="3926143"/>
            <a:ext cx="384264" cy="99017"/>
          </a:xfrm>
          <a:prstGeom prst="ellipse">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4632056" y="3911352"/>
            <a:ext cx="440987" cy="113808"/>
            <a:chOff x="6054233" y="2645148"/>
            <a:chExt cx="732679" cy="222012"/>
          </a:xfrm>
          <a:noFill/>
        </p:grpSpPr>
        <p:sp>
          <p:nvSpPr>
            <p:cNvPr id="97" name="Oval 96"/>
            <p:cNvSpPr/>
            <p:nvPr/>
          </p:nvSpPr>
          <p:spPr>
            <a:xfrm>
              <a:off x="6108794" y="2682909"/>
              <a:ext cx="74436" cy="147190"/>
            </a:xfrm>
            <a:prstGeom prst="ellipse">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243801" y="2664339"/>
              <a:ext cx="82948" cy="185059"/>
            </a:xfrm>
            <a:prstGeom prst="ellipse">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380896" y="2658219"/>
              <a:ext cx="82948" cy="185059"/>
            </a:xfrm>
            <a:prstGeom prst="ellipse">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524109" y="2663219"/>
              <a:ext cx="82948" cy="185059"/>
            </a:xfrm>
            <a:prstGeom prst="ellipse">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668809" y="2682100"/>
              <a:ext cx="75342" cy="142997"/>
            </a:xfrm>
            <a:prstGeom prst="ellipse">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6054233" y="2645148"/>
              <a:ext cx="732679" cy="222012"/>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3" name="Straight Arrow Connector 102"/>
          <p:cNvCxnSpPr>
            <a:stCxn id="95" idx="6"/>
          </p:cNvCxnSpPr>
          <p:nvPr/>
        </p:nvCxnSpPr>
        <p:spPr>
          <a:xfrm flipV="1">
            <a:off x="2471998" y="3974580"/>
            <a:ext cx="391028" cy="107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H="1" flipV="1">
            <a:off x="5897293" y="4229798"/>
            <a:ext cx="454611" cy="489489"/>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V="1">
            <a:off x="6351904" y="4267708"/>
            <a:ext cx="691177" cy="451579"/>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3171854" y="4682092"/>
            <a:ext cx="1467745" cy="369332"/>
          </a:xfrm>
          <a:prstGeom prst="rect">
            <a:avLst/>
          </a:prstGeom>
          <a:noFill/>
        </p:spPr>
        <p:txBody>
          <a:bodyPr wrap="none" rtlCol="0">
            <a:spAutoFit/>
          </a:bodyPr>
          <a:lstStyle/>
          <a:p>
            <a:r>
              <a:rPr lang="en-US">
                <a:solidFill>
                  <a:srgbClr val="0000FF"/>
                </a:solidFill>
              </a:rPr>
              <a:t>Acceleration</a:t>
            </a:r>
          </a:p>
        </p:txBody>
      </p:sp>
      <p:cxnSp>
        <p:nvCxnSpPr>
          <p:cNvPr id="107" name="Straight Arrow Connector 106"/>
          <p:cNvCxnSpPr/>
          <p:nvPr/>
        </p:nvCxnSpPr>
        <p:spPr>
          <a:xfrm flipH="1" flipV="1">
            <a:off x="3326986" y="4192604"/>
            <a:ext cx="664351" cy="52668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3991337" y="4214606"/>
            <a:ext cx="827024" cy="50468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9" name="Isosceles Triangle 108"/>
          <p:cNvSpPr/>
          <p:nvPr/>
        </p:nvSpPr>
        <p:spPr>
          <a:xfrm rot="5400000">
            <a:off x="293823" y="3810566"/>
            <a:ext cx="445471" cy="255886"/>
          </a:xfrm>
          <a:prstGeom prst="triangle">
            <a:avLst/>
          </a:prstGeom>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p:cNvCxnSpPr/>
          <p:nvPr/>
        </p:nvCxnSpPr>
        <p:spPr>
          <a:xfrm>
            <a:off x="379137" y="3439490"/>
            <a:ext cx="9478" cy="983233"/>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11" name="Right Brace 110"/>
          <p:cNvSpPr/>
          <p:nvPr/>
        </p:nvSpPr>
        <p:spPr>
          <a:xfrm rot="5400000">
            <a:off x="2295369" y="5031465"/>
            <a:ext cx="267028" cy="8100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Right Brace 111"/>
          <p:cNvSpPr/>
          <p:nvPr/>
        </p:nvSpPr>
        <p:spPr>
          <a:xfrm rot="5400000">
            <a:off x="5554344" y="2722926"/>
            <a:ext cx="242273" cy="54048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Right Brace 112"/>
          <p:cNvSpPr/>
          <p:nvPr/>
        </p:nvSpPr>
        <p:spPr>
          <a:xfrm rot="5400000">
            <a:off x="1034450" y="4686781"/>
            <a:ext cx="242273" cy="147710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TextBox 113"/>
          <p:cNvSpPr txBox="1"/>
          <p:nvPr/>
        </p:nvSpPr>
        <p:spPr>
          <a:xfrm>
            <a:off x="758238" y="5584377"/>
            <a:ext cx="915710" cy="369332"/>
          </a:xfrm>
          <a:prstGeom prst="rect">
            <a:avLst/>
          </a:prstGeom>
          <a:noFill/>
        </p:spPr>
        <p:txBody>
          <a:bodyPr wrap="none" rtlCol="0">
            <a:spAutoFit/>
          </a:bodyPr>
          <a:lstStyle/>
          <a:p>
            <a:r>
              <a:rPr lang="en-US"/>
              <a:t>Emitter</a:t>
            </a:r>
          </a:p>
        </p:txBody>
      </p:sp>
      <p:sp>
        <p:nvSpPr>
          <p:cNvPr id="115" name="TextBox 114"/>
          <p:cNvSpPr txBox="1"/>
          <p:nvPr/>
        </p:nvSpPr>
        <p:spPr>
          <a:xfrm>
            <a:off x="1860140" y="5584377"/>
            <a:ext cx="966994" cy="369332"/>
          </a:xfrm>
          <a:prstGeom prst="rect">
            <a:avLst/>
          </a:prstGeom>
          <a:noFill/>
        </p:spPr>
        <p:txBody>
          <a:bodyPr wrap="none" rtlCol="0">
            <a:spAutoFit/>
          </a:bodyPr>
          <a:lstStyle/>
          <a:p>
            <a:r>
              <a:rPr lang="en-US"/>
              <a:t>Buncher</a:t>
            </a:r>
          </a:p>
        </p:txBody>
      </p:sp>
      <p:sp>
        <p:nvSpPr>
          <p:cNvPr id="116" name="TextBox 115"/>
          <p:cNvSpPr txBox="1"/>
          <p:nvPr/>
        </p:nvSpPr>
        <p:spPr>
          <a:xfrm>
            <a:off x="3516203" y="5584377"/>
            <a:ext cx="4122004" cy="369332"/>
          </a:xfrm>
          <a:prstGeom prst="rect">
            <a:avLst/>
          </a:prstGeom>
          <a:noFill/>
        </p:spPr>
        <p:txBody>
          <a:bodyPr wrap="none" rtlCol="0">
            <a:spAutoFit/>
          </a:bodyPr>
          <a:lstStyle/>
          <a:p>
            <a:r>
              <a:rPr lang="en-US"/>
              <a:t>DLA Linac with APF Focus + Velocity Taper</a:t>
            </a:r>
          </a:p>
        </p:txBody>
      </p:sp>
      <p:cxnSp>
        <p:nvCxnSpPr>
          <p:cNvPr id="117" name="Straight Connector 116"/>
          <p:cNvCxnSpPr/>
          <p:nvPr/>
        </p:nvCxnSpPr>
        <p:spPr>
          <a:xfrm>
            <a:off x="890585" y="4077562"/>
            <a:ext cx="0" cy="38840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890585" y="3462306"/>
            <a:ext cx="0" cy="38840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005073" y="3466593"/>
            <a:ext cx="0" cy="38840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005073" y="4078562"/>
            <a:ext cx="0" cy="388403"/>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976262" y="4690371"/>
            <a:ext cx="1243249" cy="369332"/>
          </a:xfrm>
          <a:prstGeom prst="rect">
            <a:avLst/>
          </a:prstGeom>
          <a:noFill/>
        </p:spPr>
        <p:txBody>
          <a:bodyPr wrap="none" rtlCol="0">
            <a:spAutoFit/>
          </a:bodyPr>
          <a:lstStyle/>
          <a:p>
            <a:r>
              <a:rPr lang="en-US"/>
              <a:t>50-100 keV</a:t>
            </a:r>
          </a:p>
        </p:txBody>
      </p:sp>
      <p:grpSp>
        <p:nvGrpSpPr>
          <p:cNvPr id="122" name="Group 121"/>
          <p:cNvGrpSpPr/>
          <p:nvPr/>
        </p:nvGrpSpPr>
        <p:grpSpPr>
          <a:xfrm flipV="1">
            <a:off x="388615" y="4555187"/>
            <a:ext cx="587647" cy="626262"/>
            <a:chOff x="388599" y="2131623"/>
            <a:chExt cx="587647" cy="626262"/>
          </a:xfrm>
        </p:grpSpPr>
        <p:cxnSp>
          <p:nvCxnSpPr>
            <p:cNvPr id="123" name="Straight Connector 122"/>
            <p:cNvCxnSpPr/>
            <p:nvPr/>
          </p:nvCxnSpPr>
          <p:spPr>
            <a:xfrm>
              <a:off x="644513" y="2227161"/>
              <a:ext cx="0" cy="161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29815" y="2131623"/>
              <a:ext cx="0" cy="313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729815" y="2302977"/>
              <a:ext cx="2464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966768" y="2293500"/>
              <a:ext cx="0" cy="4643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88599" y="2303738"/>
              <a:ext cx="2464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V="1">
              <a:off x="388599" y="2293500"/>
              <a:ext cx="0" cy="4643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9" name="TextBox 128"/>
          <p:cNvSpPr txBox="1"/>
          <p:nvPr/>
        </p:nvSpPr>
        <p:spPr>
          <a:xfrm>
            <a:off x="3728953" y="2058303"/>
            <a:ext cx="2371826" cy="369332"/>
          </a:xfrm>
          <a:prstGeom prst="rect">
            <a:avLst/>
          </a:prstGeom>
          <a:noFill/>
        </p:spPr>
        <p:txBody>
          <a:bodyPr wrap="none" rtlCol="0">
            <a:spAutoFit/>
          </a:bodyPr>
          <a:lstStyle/>
          <a:p>
            <a:r>
              <a:rPr lang="en-US"/>
              <a:t>Pulse Front Tilted Laser</a:t>
            </a:r>
          </a:p>
        </p:txBody>
      </p:sp>
      <p:sp>
        <p:nvSpPr>
          <p:cNvPr id="130" name="Down Arrow 129"/>
          <p:cNvSpPr/>
          <p:nvPr/>
        </p:nvSpPr>
        <p:spPr>
          <a:xfrm>
            <a:off x="4686179" y="3053532"/>
            <a:ext cx="919288" cy="562339"/>
          </a:xfrm>
          <a:prstGeom prst="down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1" name="Picture 130" descr="Screen Shot 2019-03-22 at 11.48.05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140" y="3399764"/>
            <a:ext cx="893935" cy="316009"/>
          </a:xfrm>
          <a:prstGeom prst="rect">
            <a:avLst/>
          </a:prstGeom>
        </p:spPr>
      </p:pic>
      <p:pic>
        <p:nvPicPr>
          <p:cNvPr id="132" name="Picture 131" descr="Screen Shot 2019-03-22 at 11.48.1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07" y="3361805"/>
            <a:ext cx="707437" cy="343529"/>
          </a:xfrm>
          <a:prstGeom prst="rect">
            <a:avLst/>
          </a:prstGeom>
        </p:spPr>
      </p:pic>
      <p:cxnSp>
        <p:nvCxnSpPr>
          <p:cNvPr id="133" name="Straight Connector 132"/>
          <p:cNvCxnSpPr/>
          <p:nvPr/>
        </p:nvCxnSpPr>
        <p:spPr>
          <a:xfrm>
            <a:off x="2043525" y="6059980"/>
            <a:ext cx="0" cy="7369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8377886" y="6000741"/>
            <a:ext cx="0" cy="7369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2035638" y="6405214"/>
            <a:ext cx="6342249"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4664665" y="6385883"/>
            <a:ext cx="877389" cy="369332"/>
          </a:xfrm>
          <a:prstGeom prst="rect">
            <a:avLst/>
          </a:prstGeom>
          <a:noFill/>
          <a:ln>
            <a:noFill/>
          </a:ln>
        </p:spPr>
        <p:txBody>
          <a:bodyPr wrap="none" rtlCol="0">
            <a:spAutoFit/>
          </a:bodyPr>
          <a:lstStyle/>
          <a:p>
            <a:r>
              <a:rPr lang="en-US"/>
              <a:t>1.3 cm</a:t>
            </a:r>
          </a:p>
        </p:txBody>
      </p:sp>
      <p:sp>
        <p:nvSpPr>
          <p:cNvPr id="137" name="Arc 136"/>
          <p:cNvSpPr/>
          <p:nvPr/>
        </p:nvSpPr>
        <p:spPr>
          <a:xfrm flipV="1">
            <a:off x="-15630680" y="670206"/>
            <a:ext cx="24190685" cy="2370031"/>
          </a:xfrm>
          <a:prstGeom prst="arc">
            <a:avLst>
              <a:gd name="adj1" fmla="val 20956876"/>
              <a:gd name="adj2" fmla="val 21540418"/>
            </a:avLst>
          </a:prstGeom>
          <a:ln w="177800" cap="rnd" cmpd="tri">
            <a:solidFill>
              <a:srgbClr val="FF660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TextBox 137"/>
          <p:cNvSpPr txBox="1"/>
          <p:nvPr/>
        </p:nvSpPr>
        <p:spPr>
          <a:xfrm>
            <a:off x="117589" y="2422185"/>
            <a:ext cx="1416261" cy="923330"/>
          </a:xfrm>
          <a:prstGeom prst="rect">
            <a:avLst/>
          </a:prstGeom>
          <a:noFill/>
        </p:spPr>
        <p:txBody>
          <a:bodyPr wrap="none" rtlCol="0">
            <a:spAutoFit/>
          </a:bodyPr>
          <a:lstStyle/>
          <a:p>
            <a:r>
              <a:rPr lang="en-US">
                <a:solidFill>
                  <a:schemeClr val="bg2"/>
                </a:solidFill>
              </a:rPr>
              <a:t>tip emitter +</a:t>
            </a:r>
          </a:p>
          <a:p>
            <a:r>
              <a:rPr lang="en-US">
                <a:solidFill>
                  <a:schemeClr val="bg2"/>
                </a:solidFill>
              </a:rPr>
              <a:t>electrostatic </a:t>
            </a:r>
          </a:p>
          <a:p>
            <a:r>
              <a:rPr lang="en-US">
                <a:solidFill>
                  <a:schemeClr val="bg2"/>
                </a:solidFill>
              </a:rPr>
              <a:t>lens</a:t>
            </a:r>
          </a:p>
        </p:txBody>
      </p:sp>
      <p:sp>
        <p:nvSpPr>
          <p:cNvPr id="4" name="TextBox 3"/>
          <p:cNvSpPr txBox="1"/>
          <p:nvPr/>
        </p:nvSpPr>
        <p:spPr>
          <a:xfrm>
            <a:off x="270454" y="1363957"/>
            <a:ext cx="7858128" cy="369332"/>
          </a:xfrm>
          <a:prstGeom prst="rect">
            <a:avLst/>
          </a:prstGeom>
          <a:noFill/>
        </p:spPr>
        <p:txBody>
          <a:bodyPr wrap="none" rtlCol="0">
            <a:spAutoFit/>
          </a:bodyPr>
          <a:lstStyle/>
          <a:p>
            <a:r>
              <a:rPr lang="en-US"/>
              <a:t>A single bunching/acceleration/focusing stage driven by a tilted laser pulse.</a:t>
            </a:r>
          </a:p>
        </p:txBody>
      </p:sp>
      <p:sp>
        <p:nvSpPr>
          <p:cNvPr id="139" name="Arc 138"/>
          <p:cNvSpPr/>
          <p:nvPr/>
        </p:nvSpPr>
        <p:spPr>
          <a:xfrm flipV="1">
            <a:off x="-15607629" y="869638"/>
            <a:ext cx="24190685" cy="2370031"/>
          </a:xfrm>
          <a:prstGeom prst="arc">
            <a:avLst>
              <a:gd name="adj1" fmla="val 20956876"/>
              <a:gd name="adj2" fmla="val 21540418"/>
            </a:avLst>
          </a:prstGeom>
          <a:ln w="177800" cap="rnd" cmpd="tri">
            <a:solidFill>
              <a:srgbClr val="FF660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03181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8259" y="368034"/>
            <a:ext cx="7707313" cy="488950"/>
          </a:xfrm>
        </p:spPr>
        <p:txBody>
          <a:bodyPr>
            <a:normAutofit fontScale="90000"/>
          </a:bodyPr>
          <a:lstStyle/>
          <a:p>
            <a:r>
              <a:rPr lang="en-US" sz="2800" dirty="0"/>
              <a:t>Multistage Waveguide Network Design for a Dielectric Laser accelerator</a:t>
            </a:r>
          </a:p>
        </p:txBody>
      </p:sp>
      <p:sp>
        <p:nvSpPr>
          <p:cNvPr id="5" name="Content Placeholder 2"/>
          <p:cNvSpPr>
            <a:spLocks noGrp="1"/>
          </p:cNvSpPr>
          <p:nvPr>
            <p:ph sz="quarter" idx="4294967295"/>
          </p:nvPr>
        </p:nvSpPr>
        <p:spPr>
          <a:xfrm>
            <a:off x="195489" y="5641622"/>
            <a:ext cx="8948511" cy="978262"/>
          </a:xfrm>
          <a:prstGeom prst="rect">
            <a:avLst/>
          </a:prstGeom>
        </p:spPr>
        <p:txBody>
          <a:bodyPr>
            <a:noAutofit/>
          </a:bodyPr>
          <a:lstStyle/>
          <a:p>
            <a:r>
              <a:rPr lang="en-US" sz="1800" b="1" dirty="0"/>
              <a:t>• Design Study of Integrated Multi-Stage DLA Network</a:t>
            </a:r>
          </a:p>
          <a:p>
            <a:r>
              <a:rPr lang="en-US" sz="1800" b="1" dirty="0"/>
              <a:t>• Realistic Component Parameters</a:t>
            </a:r>
          </a:p>
          <a:p>
            <a:r>
              <a:rPr lang="en-US" sz="1800" b="1" dirty="0"/>
              <a:t>• Adjoint Variable (“Inverse Design”) Based Structure Optimizations</a:t>
            </a:r>
          </a:p>
        </p:txBody>
      </p:sp>
      <p:pic>
        <p:nvPicPr>
          <p:cNvPr id="6" name="Picture 5"/>
          <p:cNvPicPr>
            <a:picLocks noChangeAspect="1"/>
          </p:cNvPicPr>
          <p:nvPr/>
        </p:nvPicPr>
        <p:blipFill>
          <a:blip r:embed="rId2"/>
          <a:stretch>
            <a:fillRect/>
          </a:stretch>
        </p:blipFill>
        <p:spPr>
          <a:xfrm>
            <a:off x="201128" y="1190151"/>
            <a:ext cx="5105581" cy="3877655"/>
          </a:xfrm>
          <a:prstGeom prst="rect">
            <a:avLst/>
          </a:prstGeom>
        </p:spPr>
      </p:pic>
      <p:pic>
        <p:nvPicPr>
          <p:cNvPr id="8" name="Picture 7"/>
          <p:cNvPicPr>
            <a:picLocks noChangeAspect="1"/>
          </p:cNvPicPr>
          <p:nvPr/>
        </p:nvPicPr>
        <p:blipFill>
          <a:blip r:embed="rId3"/>
          <a:stretch>
            <a:fillRect/>
          </a:stretch>
        </p:blipFill>
        <p:spPr>
          <a:xfrm>
            <a:off x="7707345" y="3151407"/>
            <a:ext cx="972457" cy="330836"/>
          </a:xfrm>
          <a:prstGeom prst="rect">
            <a:avLst/>
          </a:prstGeom>
        </p:spPr>
      </p:pic>
      <p:pic>
        <p:nvPicPr>
          <p:cNvPr id="9" name="Picture 8"/>
          <p:cNvPicPr>
            <a:picLocks noChangeAspect="1"/>
          </p:cNvPicPr>
          <p:nvPr/>
        </p:nvPicPr>
        <p:blipFill>
          <a:blip r:embed="rId4"/>
          <a:stretch>
            <a:fillRect/>
          </a:stretch>
        </p:blipFill>
        <p:spPr>
          <a:xfrm>
            <a:off x="7552766" y="3741945"/>
            <a:ext cx="1263882" cy="551783"/>
          </a:xfrm>
          <a:prstGeom prst="rect">
            <a:avLst/>
          </a:prstGeom>
        </p:spPr>
      </p:pic>
      <p:pic>
        <p:nvPicPr>
          <p:cNvPr id="10" name="Shape 221"/>
          <p:cNvPicPr preferRelativeResize="0"/>
          <p:nvPr/>
        </p:nvPicPr>
        <p:blipFill rotWithShape="1">
          <a:blip r:embed="rId5">
            <a:alphaModFix/>
          </a:blip>
          <a:srcRect/>
          <a:stretch/>
        </p:blipFill>
        <p:spPr>
          <a:xfrm>
            <a:off x="5816901" y="1133938"/>
            <a:ext cx="1280400" cy="1280400"/>
          </a:xfrm>
          <a:prstGeom prst="rect">
            <a:avLst/>
          </a:prstGeom>
          <a:noFill/>
          <a:ln w="25400" cap="flat" cmpd="sng">
            <a:solidFill>
              <a:srgbClr val="7F7F7F"/>
            </a:solidFill>
            <a:prstDash val="solid"/>
            <a:round/>
            <a:headEnd type="none" w="med" len="med"/>
            <a:tailEnd type="none" w="med" len="med"/>
          </a:ln>
        </p:spPr>
      </p:pic>
      <p:pic>
        <p:nvPicPr>
          <p:cNvPr id="11" name="Shape 186"/>
          <p:cNvPicPr preferRelativeResize="0"/>
          <p:nvPr/>
        </p:nvPicPr>
        <p:blipFill>
          <a:blip r:embed="rId6">
            <a:alphaModFix/>
          </a:blip>
          <a:stretch>
            <a:fillRect/>
          </a:stretch>
        </p:blipFill>
        <p:spPr>
          <a:xfrm>
            <a:off x="7308336" y="1149263"/>
            <a:ext cx="1280399" cy="1280400"/>
          </a:xfrm>
          <a:prstGeom prst="rect">
            <a:avLst/>
          </a:prstGeom>
          <a:noFill/>
          <a:ln w="28575" cap="flat" cmpd="sng">
            <a:solidFill>
              <a:srgbClr val="666666"/>
            </a:solidFill>
            <a:prstDash val="solid"/>
            <a:round/>
            <a:headEnd type="none" w="med" len="med"/>
            <a:tailEnd type="none" w="med" len="med"/>
          </a:ln>
        </p:spPr>
      </p:pic>
      <p:pic>
        <p:nvPicPr>
          <p:cNvPr id="12" name="Shape 363"/>
          <p:cNvPicPr preferRelativeResize="0"/>
          <p:nvPr/>
        </p:nvPicPr>
        <p:blipFill>
          <a:blip r:embed="rId7">
            <a:alphaModFix/>
          </a:blip>
          <a:stretch>
            <a:fillRect/>
          </a:stretch>
        </p:blipFill>
        <p:spPr>
          <a:xfrm>
            <a:off x="5892801" y="2956754"/>
            <a:ext cx="1336099" cy="1263450"/>
          </a:xfrm>
          <a:prstGeom prst="rect">
            <a:avLst/>
          </a:prstGeom>
          <a:noFill/>
          <a:ln w="19050" cap="flat" cmpd="sng">
            <a:solidFill>
              <a:srgbClr val="999999"/>
            </a:solidFill>
            <a:prstDash val="solid"/>
            <a:round/>
            <a:headEnd type="none" w="med" len="med"/>
            <a:tailEnd type="none" w="med" len="med"/>
          </a:ln>
        </p:spPr>
      </p:pic>
      <p:sp>
        <p:nvSpPr>
          <p:cNvPr id="13" name="TextBox 12"/>
          <p:cNvSpPr txBox="1"/>
          <p:nvPr/>
        </p:nvSpPr>
        <p:spPr>
          <a:xfrm>
            <a:off x="5953670" y="2429663"/>
            <a:ext cx="1057163" cy="369332"/>
          </a:xfrm>
          <a:prstGeom prst="rect">
            <a:avLst/>
          </a:prstGeom>
          <a:solidFill>
            <a:srgbClr val="FFFFFF"/>
          </a:solidFill>
        </p:spPr>
        <p:txBody>
          <a:bodyPr wrap="none" rtlCol="0">
            <a:spAutoFit/>
          </a:bodyPr>
          <a:lstStyle/>
          <a:p>
            <a:r>
              <a:rPr lang="en-US"/>
              <a:t>couplers</a:t>
            </a:r>
          </a:p>
        </p:txBody>
      </p:sp>
      <p:sp>
        <p:nvSpPr>
          <p:cNvPr id="14" name="TextBox 13"/>
          <p:cNvSpPr txBox="1"/>
          <p:nvPr/>
        </p:nvSpPr>
        <p:spPr>
          <a:xfrm>
            <a:off x="7484182" y="2443346"/>
            <a:ext cx="979956" cy="369332"/>
          </a:xfrm>
          <a:prstGeom prst="rect">
            <a:avLst/>
          </a:prstGeom>
          <a:solidFill>
            <a:srgbClr val="FFFFFF"/>
          </a:solidFill>
        </p:spPr>
        <p:txBody>
          <a:bodyPr wrap="none" rtlCol="0">
            <a:spAutoFit/>
          </a:bodyPr>
          <a:lstStyle/>
          <a:p>
            <a:r>
              <a:rPr lang="en-US"/>
              <a:t>splitters</a:t>
            </a:r>
          </a:p>
        </p:txBody>
      </p:sp>
      <p:sp>
        <p:nvSpPr>
          <p:cNvPr id="15" name="TextBox 14"/>
          <p:cNvSpPr txBox="1"/>
          <p:nvPr/>
        </p:nvSpPr>
        <p:spPr>
          <a:xfrm>
            <a:off x="5790637" y="4220204"/>
            <a:ext cx="1647318" cy="369332"/>
          </a:xfrm>
          <a:prstGeom prst="rect">
            <a:avLst/>
          </a:prstGeom>
          <a:noFill/>
        </p:spPr>
        <p:txBody>
          <a:bodyPr wrap="none" rtlCol="0">
            <a:spAutoFit/>
          </a:bodyPr>
          <a:lstStyle/>
          <a:p>
            <a:r>
              <a:rPr lang="en-US"/>
              <a:t>phase shifters</a:t>
            </a:r>
          </a:p>
        </p:txBody>
      </p:sp>
      <p:sp>
        <p:nvSpPr>
          <p:cNvPr id="2" name="TextBox 1"/>
          <p:cNvSpPr txBox="1"/>
          <p:nvPr/>
        </p:nvSpPr>
        <p:spPr>
          <a:xfrm>
            <a:off x="5788167" y="4687449"/>
            <a:ext cx="3257557" cy="830997"/>
          </a:xfrm>
          <a:prstGeom prst="rect">
            <a:avLst/>
          </a:prstGeom>
          <a:noFill/>
        </p:spPr>
        <p:txBody>
          <a:bodyPr wrap="square" rtlCol="0">
            <a:spAutoFit/>
          </a:bodyPr>
          <a:lstStyle/>
          <a:p>
            <a:r>
              <a:rPr lang="en-US" sz="1200" dirty="0"/>
              <a:t>T. Hughes, et al. “On-Chip Laser Power Delivery System for Dielectric Laser Accelerators,” </a:t>
            </a:r>
            <a:endParaRPr lang="en-US" sz="1200" dirty="0" smtClean="0"/>
          </a:p>
          <a:p>
            <a:r>
              <a:rPr lang="en-US" sz="1200" dirty="0" smtClean="0"/>
              <a:t>Phys. Rev. Appl. 9, 054017 </a:t>
            </a:r>
            <a:r>
              <a:rPr lang="en-US" sz="1200" dirty="0"/>
              <a:t>(2018)</a:t>
            </a:r>
          </a:p>
        </p:txBody>
      </p:sp>
    </p:spTree>
    <p:extLst>
      <p:ext uri="{BB962C8B-B14F-4D97-AF65-F5344CB8AC3E}">
        <p14:creationId xmlns:p14="http://schemas.microsoft.com/office/powerpoint/2010/main" val="13413049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613186" y="6318251"/>
            <a:ext cx="318932" cy="539751"/>
          </a:xfrm>
        </p:spPr>
        <p:txBody>
          <a:bodyPr/>
          <a:lstStyle/>
          <a:p>
            <a:fld id="{5BD36294-2849-48A8-8531-5354CF3095D2}" type="slidenum">
              <a:rPr lang="en-US" smtClean="0">
                <a:solidFill>
                  <a:srgbClr val="000000"/>
                </a:solidFill>
              </a:rPr>
              <a:pPr/>
              <a:t>13</a:t>
            </a:fld>
            <a:endParaRPr lang="en-US" dirty="0">
              <a:solidFill>
                <a:srgbClr val="000000"/>
              </a:solidFill>
            </a:endParaRPr>
          </a:p>
        </p:txBody>
      </p:sp>
      <p:sp>
        <p:nvSpPr>
          <p:cNvPr id="3" name="Title 2"/>
          <p:cNvSpPr>
            <a:spLocks noGrp="1"/>
          </p:cNvSpPr>
          <p:nvPr>
            <p:ph type="title"/>
          </p:nvPr>
        </p:nvSpPr>
        <p:spPr/>
        <p:txBody>
          <a:bodyPr/>
          <a:lstStyle/>
          <a:p>
            <a:r>
              <a:rPr lang="en-US"/>
              <a:t>Direct Coupling to a Waveguide Network with MZI Control Removes Bottlneck at the Input Facet</a:t>
            </a:r>
          </a:p>
        </p:txBody>
      </p:sp>
      <p:pic>
        <p:nvPicPr>
          <p:cNvPr id="5" name="Picture 4" descr="Screen Shot 2019-03-25 at 9.25.10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60" y="1643897"/>
            <a:ext cx="3955570" cy="2024678"/>
          </a:xfrm>
          <a:prstGeom prst="rect">
            <a:avLst/>
          </a:prstGeom>
        </p:spPr>
      </p:pic>
      <p:pic>
        <p:nvPicPr>
          <p:cNvPr id="6" name="Picture 5" descr="Screen Shot 2019-03-25 at 9.25.28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105" y="1642954"/>
            <a:ext cx="3899539" cy="2004308"/>
          </a:xfrm>
          <a:prstGeom prst="rect">
            <a:avLst/>
          </a:prstGeom>
        </p:spPr>
      </p:pic>
      <p:pic>
        <p:nvPicPr>
          <p:cNvPr id="9" name="Picture 8" descr="Screen Shot 2019-03-25 at 9.29.53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5" y="4372779"/>
            <a:ext cx="4427161" cy="1953159"/>
          </a:xfrm>
          <a:prstGeom prst="rect">
            <a:avLst/>
          </a:prstGeom>
        </p:spPr>
      </p:pic>
      <p:pic>
        <p:nvPicPr>
          <p:cNvPr id="10" name="Picture 9" descr="Screen Shot 2019-03-25 at 9.30.03 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200" y="4396754"/>
            <a:ext cx="4364936" cy="2070285"/>
          </a:xfrm>
          <a:prstGeom prst="rect">
            <a:avLst/>
          </a:prstGeom>
        </p:spPr>
      </p:pic>
      <p:sp>
        <p:nvSpPr>
          <p:cNvPr id="11" name="TextBox 10"/>
          <p:cNvSpPr txBox="1"/>
          <p:nvPr/>
        </p:nvSpPr>
        <p:spPr>
          <a:xfrm>
            <a:off x="825919" y="3864371"/>
            <a:ext cx="3257557" cy="276999"/>
          </a:xfrm>
          <a:prstGeom prst="rect">
            <a:avLst/>
          </a:prstGeom>
          <a:noFill/>
        </p:spPr>
        <p:txBody>
          <a:bodyPr wrap="square" rtlCol="0">
            <a:spAutoFit/>
          </a:bodyPr>
          <a:lstStyle/>
          <a:p>
            <a:r>
              <a:rPr lang="en-US" sz="1200" dirty="0"/>
              <a:t>Hughes, et al. </a:t>
            </a:r>
            <a:r>
              <a:rPr lang="en-US" sz="1200" dirty="0" smtClean="0"/>
              <a:t>PRA </a:t>
            </a:r>
            <a:r>
              <a:rPr lang="en-US" sz="1200" b="1" dirty="0" smtClean="0"/>
              <a:t>9</a:t>
            </a:r>
            <a:r>
              <a:rPr lang="en-US" sz="1200" dirty="0" smtClean="0"/>
              <a:t>, 054017 </a:t>
            </a:r>
            <a:r>
              <a:rPr lang="en-US" sz="1200" dirty="0"/>
              <a:t>(2018)</a:t>
            </a:r>
          </a:p>
        </p:txBody>
      </p:sp>
      <p:sp>
        <p:nvSpPr>
          <p:cNvPr id="12" name="TextBox 11"/>
          <p:cNvSpPr txBox="1"/>
          <p:nvPr/>
        </p:nvSpPr>
        <p:spPr>
          <a:xfrm>
            <a:off x="5387900" y="3840397"/>
            <a:ext cx="3257557" cy="276999"/>
          </a:xfrm>
          <a:prstGeom prst="rect">
            <a:avLst/>
          </a:prstGeom>
          <a:noFill/>
        </p:spPr>
        <p:txBody>
          <a:bodyPr wrap="square" rtlCol="0">
            <a:spAutoFit/>
          </a:bodyPr>
          <a:lstStyle/>
          <a:p>
            <a:r>
              <a:rPr lang="en-US" sz="1200" dirty="0"/>
              <a:t>Hughes, et al. </a:t>
            </a:r>
            <a:r>
              <a:rPr lang="en-US" sz="1200" dirty="0" smtClean="0"/>
              <a:t>submitted, PRA (2019)</a:t>
            </a:r>
            <a:endParaRPr lang="en-US" sz="1200" dirty="0"/>
          </a:p>
        </p:txBody>
      </p:sp>
      <p:sp>
        <p:nvSpPr>
          <p:cNvPr id="13" name="Rectangle 12"/>
          <p:cNvSpPr/>
          <p:nvPr/>
        </p:nvSpPr>
        <p:spPr>
          <a:xfrm>
            <a:off x="423320" y="1575606"/>
            <a:ext cx="341007" cy="505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03087" y="1387017"/>
            <a:ext cx="341007" cy="505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175888" y="1328683"/>
            <a:ext cx="1929434" cy="369332"/>
          </a:xfrm>
          <a:prstGeom prst="rect">
            <a:avLst/>
          </a:prstGeom>
          <a:noFill/>
        </p:spPr>
        <p:txBody>
          <a:bodyPr wrap="none" rtlCol="0">
            <a:spAutoFit/>
          </a:bodyPr>
          <a:lstStyle/>
          <a:p>
            <a:r>
              <a:rPr lang="en-US"/>
              <a:t>splitting structure</a:t>
            </a:r>
          </a:p>
        </p:txBody>
      </p:sp>
      <p:sp>
        <p:nvSpPr>
          <p:cNvPr id="16" name="TextBox 15"/>
          <p:cNvSpPr txBox="1"/>
          <p:nvPr/>
        </p:nvSpPr>
        <p:spPr>
          <a:xfrm>
            <a:off x="4914747" y="1351743"/>
            <a:ext cx="3237898" cy="369332"/>
          </a:xfrm>
          <a:prstGeom prst="rect">
            <a:avLst/>
          </a:prstGeom>
          <a:noFill/>
        </p:spPr>
        <p:txBody>
          <a:bodyPr wrap="none" rtlCol="0">
            <a:spAutoFit/>
          </a:bodyPr>
          <a:lstStyle/>
          <a:p>
            <a:r>
              <a:rPr lang="en-US"/>
              <a:t>direct coupling with MZI mesh</a:t>
            </a:r>
          </a:p>
        </p:txBody>
      </p:sp>
      <p:sp>
        <p:nvSpPr>
          <p:cNvPr id="17" name="TextBox 16"/>
          <p:cNvSpPr txBox="1"/>
          <p:nvPr/>
        </p:nvSpPr>
        <p:spPr>
          <a:xfrm>
            <a:off x="1575689" y="6372972"/>
            <a:ext cx="1571689" cy="307777"/>
          </a:xfrm>
          <a:prstGeom prst="rect">
            <a:avLst/>
          </a:prstGeom>
          <a:noFill/>
        </p:spPr>
        <p:txBody>
          <a:bodyPr wrap="none" rtlCol="0">
            <a:spAutoFit/>
          </a:bodyPr>
          <a:lstStyle/>
          <a:p>
            <a:r>
              <a:rPr lang="en-US" sz="1400"/>
              <a:t>Energy Gain (eV)</a:t>
            </a:r>
          </a:p>
        </p:txBody>
      </p:sp>
      <p:pic>
        <p:nvPicPr>
          <p:cNvPr id="18" name="Picture 17" descr="Screen Shot 2019-03-25 at 9.33.57 A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1005" y="6207201"/>
            <a:ext cx="2420334" cy="238181"/>
          </a:xfrm>
          <a:prstGeom prst="rect">
            <a:avLst/>
          </a:prstGeom>
        </p:spPr>
      </p:pic>
      <p:sp>
        <p:nvSpPr>
          <p:cNvPr id="19" name="TextBox 18"/>
          <p:cNvSpPr txBox="1"/>
          <p:nvPr/>
        </p:nvSpPr>
        <p:spPr>
          <a:xfrm>
            <a:off x="6161189" y="6374027"/>
            <a:ext cx="1571689" cy="307777"/>
          </a:xfrm>
          <a:prstGeom prst="rect">
            <a:avLst/>
          </a:prstGeom>
          <a:noFill/>
        </p:spPr>
        <p:txBody>
          <a:bodyPr wrap="none" rtlCol="0">
            <a:spAutoFit/>
          </a:bodyPr>
          <a:lstStyle/>
          <a:p>
            <a:r>
              <a:rPr lang="en-US" sz="1400"/>
              <a:t>Energy Gain (eV)</a:t>
            </a:r>
          </a:p>
        </p:txBody>
      </p:sp>
      <p:sp>
        <p:nvSpPr>
          <p:cNvPr id="20" name="TextBox 19"/>
          <p:cNvSpPr txBox="1"/>
          <p:nvPr/>
        </p:nvSpPr>
        <p:spPr>
          <a:xfrm rot="16200000">
            <a:off x="-449254" y="5133857"/>
            <a:ext cx="1361909" cy="307777"/>
          </a:xfrm>
          <a:prstGeom prst="rect">
            <a:avLst/>
          </a:prstGeom>
          <a:solidFill>
            <a:srgbClr val="FFFFFF"/>
          </a:solidFill>
        </p:spPr>
        <p:txBody>
          <a:bodyPr wrap="none" rtlCol="0">
            <a:spAutoFit/>
          </a:bodyPr>
          <a:lstStyle/>
          <a:p>
            <a:r>
              <a:rPr lang="en-US" sz="1400"/>
              <a:t>Gradient (V/m)</a:t>
            </a:r>
          </a:p>
        </p:txBody>
      </p:sp>
      <p:sp>
        <p:nvSpPr>
          <p:cNvPr id="21" name="TextBox 20"/>
          <p:cNvSpPr txBox="1"/>
          <p:nvPr/>
        </p:nvSpPr>
        <p:spPr>
          <a:xfrm rot="16200000">
            <a:off x="3827828" y="5168673"/>
            <a:ext cx="1861157" cy="307777"/>
          </a:xfrm>
          <a:prstGeom prst="rect">
            <a:avLst/>
          </a:prstGeom>
          <a:solidFill>
            <a:srgbClr val="FFFFFF"/>
          </a:solidFill>
        </p:spPr>
        <p:txBody>
          <a:bodyPr wrap="none" rtlCol="0">
            <a:spAutoFit/>
          </a:bodyPr>
          <a:lstStyle/>
          <a:p>
            <a:r>
              <a:rPr lang="en-US" sz="1400"/>
              <a:t>Length per Laser (m)</a:t>
            </a:r>
          </a:p>
        </p:txBody>
      </p:sp>
    </p:spTree>
    <p:extLst>
      <p:ext uri="{BB962C8B-B14F-4D97-AF65-F5344CB8AC3E}">
        <p14:creationId xmlns:p14="http://schemas.microsoft.com/office/powerpoint/2010/main" val="15925245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14</a:t>
            </a:fld>
            <a:endParaRPr lang="en-US" dirty="0">
              <a:solidFill>
                <a:srgbClr val="000000"/>
              </a:solidFill>
            </a:endParaRPr>
          </a:p>
        </p:txBody>
      </p:sp>
      <p:sp>
        <p:nvSpPr>
          <p:cNvPr id="3" name="Title 2"/>
          <p:cNvSpPr>
            <a:spLocks noGrp="1"/>
          </p:cNvSpPr>
          <p:nvPr>
            <p:ph type="title"/>
          </p:nvPr>
        </p:nvSpPr>
        <p:spPr/>
        <p:txBody>
          <a:bodyPr/>
          <a:lstStyle/>
          <a:p>
            <a:r>
              <a:rPr lang="en-US"/>
              <a:t>Phase Fiber Array Distribution System for a Multi-Stage Dielectric Laser Accelerator</a:t>
            </a:r>
          </a:p>
        </p:txBody>
      </p:sp>
      <p:pic>
        <p:nvPicPr>
          <p:cNvPr id="6" name="Picture 5" descr="Screen Shot 2019-03-25 at 12.15.09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2754"/>
            <a:ext cx="9144000" cy="5366736"/>
          </a:xfrm>
          <a:prstGeom prst="rect">
            <a:avLst/>
          </a:prstGeom>
        </p:spPr>
      </p:pic>
      <p:sp>
        <p:nvSpPr>
          <p:cNvPr id="7" name="TextBox 6"/>
          <p:cNvSpPr txBox="1"/>
          <p:nvPr/>
        </p:nvSpPr>
        <p:spPr>
          <a:xfrm>
            <a:off x="3374800" y="1340441"/>
            <a:ext cx="5188139" cy="369332"/>
          </a:xfrm>
          <a:prstGeom prst="rect">
            <a:avLst/>
          </a:prstGeom>
          <a:noFill/>
        </p:spPr>
        <p:txBody>
          <a:bodyPr wrap="none" rtlCol="0">
            <a:spAutoFit/>
          </a:bodyPr>
          <a:lstStyle/>
          <a:p>
            <a:r>
              <a:rPr lang="en-US"/>
              <a:t>Slide Courtesy S. Carbajo (SLAC) </a:t>
            </a:r>
            <a:r>
              <a:rPr lang="mr-IN"/>
              <a:t>–</a:t>
            </a:r>
            <a:r>
              <a:rPr lang="en-US"/>
              <a:t> Laser Group</a:t>
            </a:r>
          </a:p>
        </p:txBody>
      </p:sp>
    </p:spTree>
    <p:extLst>
      <p:ext uri="{BB962C8B-B14F-4D97-AF65-F5344CB8AC3E}">
        <p14:creationId xmlns:p14="http://schemas.microsoft.com/office/powerpoint/2010/main" val="26879334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332" descr="Screen Shot 2019-03-25#82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18305" y="3179893"/>
            <a:ext cx="2583278" cy="1294020"/>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15</a:t>
            </a:fld>
            <a:endParaRPr lang="en-US" dirty="0">
              <a:solidFill>
                <a:srgbClr val="000000"/>
              </a:solidFill>
            </a:endParaRPr>
          </a:p>
        </p:txBody>
      </p:sp>
      <p:sp>
        <p:nvSpPr>
          <p:cNvPr id="3" name="Title 2"/>
          <p:cNvSpPr>
            <a:spLocks noGrp="1"/>
          </p:cNvSpPr>
          <p:nvPr>
            <p:ph type="title"/>
          </p:nvPr>
        </p:nvSpPr>
        <p:spPr>
          <a:xfrm>
            <a:off x="146091" y="117333"/>
            <a:ext cx="8103570" cy="753033"/>
          </a:xfrm>
        </p:spPr>
        <p:txBody>
          <a:bodyPr/>
          <a:lstStyle/>
          <a:p>
            <a:r>
              <a:rPr lang="en-US"/>
              <a:t>Concept for Injector + Multistage Accelerator (5 Year)</a:t>
            </a:r>
          </a:p>
        </p:txBody>
      </p:sp>
      <p:sp>
        <p:nvSpPr>
          <p:cNvPr id="5" name="Slide Number Placeholder 1"/>
          <p:cNvSpPr txBox="1">
            <a:spLocks/>
          </p:cNvSpPr>
          <p:nvPr/>
        </p:nvSpPr>
        <p:spPr>
          <a:xfrm>
            <a:off x="8566150" y="6318251"/>
            <a:ext cx="318932" cy="539751"/>
          </a:xfrm>
          <a:prstGeom prst="rect">
            <a:avLst/>
          </a:prstGeom>
        </p:spPr>
        <p:txBody>
          <a:bodyPr vert="horz" lIns="72000" tIns="57600" rIns="72000" bIns="45720" rtlCol="0" anchor="ctr"/>
          <a:lstStyle>
            <a:defPPr>
              <a:defRPr lang="en-US"/>
            </a:defPPr>
            <a:lvl1pPr marL="0" algn="l" defTabSz="914400" rtl="0" eaLnBrk="1" latinLnBrk="0" hangingPunct="1">
              <a:defRPr sz="1100" b="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D36294-2849-48A8-8531-5354CF3095D2}" type="slidenum">
              <a:rPr lang="en-US" smtClean="0">
                <a:solidFill>
                  <a:srgbClr val="000000"/>
                </a:solidFill>
              </a:rPr>
              <a:pPr/>
              <a:t>15</a:t>
            </a:fld>
            <a:endParaRPr lang="en-US" dirty="0">
              <a:solidFill>
                <a:srgbClr val="000000"/>
              </a:solidFill>
            </a:endParaRPr>
          </a:p>
        </p:txBody>
      </p:sp>
      <p:sp>
        <p:nvSpPr>
          <p:cNvPr id="96" name="Oval 95"/>
          <p:cNvSpPr/>
          <p:nvPr/>
        </p:nvSpPr>
        <p:spPr>
          <a:xfrm>
            <a:off x="1417478" y="4980374"/>
            <a:ext cx="384264" cy="99017"/>
          </a:xfrm>
          <a:prstGeom prst="ellips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Arrow Connector 103"/>
          <p:cNvCxnSpPr>
            <a:stCxn id="96" idx="6"/>
          </p:cNvCxnSpPr>
          <p:nvPr/>
        </p:nvCxnSpPr>
        <p:spPr>
          <a:xfrm flipV="1">
            <a:off x="1801742" y="5028811"/>
            <a:ext cx="391028" cy="107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10" name="Isosceles Triangle 109"/>
          <p:cNvSpPr/>
          <p:nvPr/>
        </p:nvSpPr>
        <p:spPr>
          <a:xfrm rot="5400000">
            <a:off x="356285" y="4998606"/>
            <a:ext cx="212482" cy="82132"/>
          </a:xfrm>
          <a:prstGeom prst="triangle">
            <a:avLst/>
          </a:prstGeom>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416011" y="4707958"/>
            <a:ext cx="0" cy="667871"/>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13" name="Right Brace 112"/>
          <p:cNvSpPr/>
          <p:nvPr/>
        </p:nvSpPr>
        <p:spPr>
          <a:xfrm rot="5400000">
            <a:off x="5554344" y="3393132"/>
            <a:ext cx="242273" cy="54048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Right Brace 113"/>
          <p:cNvSpPr/>
          <p:nvPr/>
        </p:nvSpPr>
        <p:spPr>
          <a:xfrm rot="5400000">
            <a:off x="1368493" y="5045250"/>
            <a:ext cx="219966" cy="21228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TextBox 114"/>
          <p:cNvSpPr txBox="1"/>
          <p:nvPr/>
        </p:nvSpPr>
        <p:spPr>
          <a:xfrm>
            <a:off x="428990" y="6242825"/>
            <a:ext cx="1865527" cy="369332"/>
          </a:xfrm>
          <a:prstGeom prst="rect">
            <a:avLst/>
          </a:prstGeom>
          <a:noFill/>
        </p:spPr>
        <p:txBody>
          <a:bodyPr wrap="none" rtlCol="0">
            <a:spAutoFit/>
          </a:bodyPr>
          <a:lstStyle/>
          <a:p>
            <a:r>
              <a:rPr lang="en-US"/>
              <a:t>Injector/Buncher</a:t>
            </a:r>
          </a:p>
        </p:txBody>
      </p:sp>
      <p:sp>
        <p:nvSpPr>
          <p:cNvPr id="117" name="TextBox 116"/>
          <p:cNvSpPr txBox="1"/>
          <p:nvPr/>
        </p:nvSpPr>
        <p:spPr>
          <a:xfrm>
            <a:off x="3516203" y="6254583"/>
            <a:ext cx="4482455" cy="369332"/>
          </a:xfrm>
          <a:prstGeom prst="rect">
            <a:avLst/>
          </a:prstGeom>
          <a:noFill/>
        </p:spPr>
        <p:txBody>
          <a:bodyPr wrap="none" rtlCol="0">
            <a:spAutoFit/>
          </a:bodyPr>
          <a:lstStyle/>
          <a:p>
            <a:r>
              <a:rPr lang="en-US"/>
              <a:t>MZI Controlled DLA Linac with APF Focus</a:t>
            </a:r>
          </a:p>
        </p:txBody>
      </p:sp>
      <p:cxnSp>
        <p:nvCxnSpPr>
          <p:cNvPr id="119" name="Straight Connector 118"/>
          <p:cNvCxnSpPr/>
          <p:nvPr/>
        </p:nvCxnSpPr>
        <p:spPr>
          <a:xfrm flipH="1">
            <a:off x="689701" y="4701857"/>
            <a:ext cx="3828" cy="279819"/>
          </a:xfrm>
          <a:prstGeom prst="line">
            <a:avLst/>
          </a:prstGeom>
          <a:ln w="38100" cmpd="sng"/>
        </p:spPr>
        <p:style>
          <a:lnRef idx="2">
            <a:schemeClr val="accent1"/>
          </a:lnRef>
          <a:fillRef idx="0">
            <a:schemeClr val="accent1"/>
          </a:fillRef>
          <a:effectRef idx="1">
            <a:schemeClr val="accent1"/>
          </a:effectRef>
          <a:fontRef idx="minor">
            <a:schemeClr val="tx1"/>
          </a:fontRef>
        </p:style>
      </p:cxnSp>
      <p:pic>
        <p:nvPicPr>
          <p:cNvPr id="133" name="Picture 132" descr="Screen Shot 2019-03-22 at 11.48.1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465" y="5180320"/>
            <a:ext cx="707437" cy="343529"/>
          </a:xfrm>
          <a:prstGeom prst="rect">
            <a:avLst/>
          </a:prstGeom>
        </p:spPr>
      </p:pic>
      <p:sp>
        <p:nvSpPr>
          <p:cNvPr id="139" name="Arc 138"/>
          <p:cNvSpPr/>
          <p:nvPr/>
        </p:nvSpPr>
        <p:spPr>
          <a:xfrm flipV="1">
            <a:off x="-7417785" y="2554347"/>
            <a:ext cx="9870052" cy="2222783"/>
          </a:xfrm>
          <a:prstGeom prst="arc">
            <a:avLst>
              <a:gd name="adj1" fmla="val 20956876"/>
              <a:gd name="adj2" fmla="val 21357365"/>
            </a:avLst>
          </a:prstGeom>
          <a:ln w="177800" cap="rnd" cmpd="tri">
            <a:solidFill>
              <a:srgbClr val="FF660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49" name="Group 148"/>
          <p:cNvGrpSpPr/>
          <p:nvPr/>
        </p:nvGrpSpPr>
        <p:grpSpPr>
          <a:xfrm>
            <a:off x="2583983" y="4965582"/>
            <a:ext cx="440987" cy="113808"/>
            <a:chOff x="6054233" y="2645148"/>
            <a:chExt cx="732679" cy="222012"/>
          </a:xfrm>
        </p:grpSpPr>
        <p:sp>
          <p:nvSpPr>
            <p:cNvPr id="150" name="Oval 149"/>
            <p:cNvSpPr/>
            <p:nvPr/>
          </p:nvSpPr>
          <p:spPr>
            <a:xfrm>
              <a:off x="6108794" y="2682909"/>
              <a:ext cx="74436" cy="147190"/>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6243801" y="2664339"/>
              <a:ext cx="82948" cy="185059"/>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6380896" y="2658219"/>
              <a:ext cx="82948" cy="185059"/>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6524109" y="2663219"/>
              <a:ext cx="82948" cy="185059"/>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6668809" y="2682100"/>
              <a:ext cx="75342" cy="142997"/>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6054233" y="2645148"/>
              <a:ext cx="732679" cy="222012"/>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6" name="Picture 155" descr="Screen Shot 2019-03-25#82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66072" y="3181227"/>
            <a:ext cx="2583278" cy="1294020"/>
          </a:xfrm>
          <a:prstGeom prst="rect">
            <a:avLst/>
          </a:prstGeom>
        </p:spPr>
      </p:pic>
      <p:pic>
        <p:nvPicPr>
          <p:cNvPr id="157" name="Picture 156" descr="Screen Shot 2019-03-25#82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04896" y="3180770"/>
            <a:ext cx="2583278" cy="1294020"/>
          </a:xfrm>
          <a:prstGeom prst="rect">
            <a:avLst/>
          </a:prstGeom>
        </p:spPr>
      </p:pic>
      <p:pic>
        <p:nvPicPr>
          <p:cNvPr id="158" name="Picture 157" descr="Screen Shot 2019-03-25#82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95635" y="3169822"/>
            <a:ext cx="2583278" cy="1294020"/>
          </a:xfrm>
          <a:prstGeom prst="rect">
            <a:avLst/>
          </a:prstGeom>
        </p:spPr>
      </p:pic>
      <p:sp>
        <p:nvSpPr>
          <p:cNvPr id="159" name="TextBox 158"/>
          <p:cNvSpPr txBox="1"/>
          <p:nvPr/>
        </p:nvSpPr>
        <p:spPr>
          <a:xfrm>
            <a:off x="6055824" y="4687530"/>
            <a:ext cx="377064" cy="369332"/>
          </a:xfrm>
          <a:prstGeom prst="rect">
            <a:avLst/>
          </a:prstGeom>
          <a:noFill/>
        </p:spPr>
        <p:txBody>
          <a:bodyPr wrap="none" rtlCol="0">
            <a:spAutoFit/>
          </a:bodyPr>
          <a:lstStyle/>
          <a:p>
            <a:r>
              <a:rPr lang="en-US"/>
              <a:t>...</a:t>
            </a:r>
          </a:p>
        </p:txBody>
      </p:sp>
      <p:sp>
        <p:nvSpPr>
          <p:cNvPr id="160" name="Down Arrow 159"/>
          <p:cNvSpPr/>
          <p:nvPr/>
        </p:nvSpPr>
        <p:spPr>
          <a:xfrm>
            <a:off x="1669761" y="4519315"/>
            <a:ext cx="255176" cy="191745"/>
          </a:xfrm>
          <a:prstGeom prst="down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3174810" y="4762700"/>
            <a:ext cx="5287701" cy="1006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8" name="Group 187"/>
          <p:cNvGrpSpPr/>
          <p:nvPr/>
        </p:nvGrpSpPr>
        <p:grpSpPr>
          <a:xfrm>
            <a:off x="1365522" y="4849245"/>
            <a:ext cx="836336" cy="367979"/>
            <a:chOff x="4563937" y="3418736"/>
            <a:chExt cx="836336" cy="367979"/>
          </a:xfrm>
        </p:grpSpPr>
        <p:sp>
          <p:nvSpPr>
            <p:cNvPr id="172" name="Oval 171"/>
            <p:cNvSpPr/>
            <p:nvPr/>
          </p:nvSpPr>
          <p:spPr>
            <a:xfrm>
              <a:off x="4563937" y="342327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4669111" y="342327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4772452" y="342327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4878055" y="342327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4563937" y="3691610"/>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4669111" y="3691610"/>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4772452" y="3691610"/>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4878055" y="3691610"/>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4980871" y="3423272"/>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5087617" y="3418736"/>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5194363" y="3418736"/>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4980871" y="3691610"/>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5087617" y="368707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5194363" y="368707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5300862" y="3420516"/>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5300862" y="3688854"/>
              <a:ext cx="99411" cy="9510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3267476" y="4803589"/>
            <a:ext cx="5093016" cy="394171"/>
            <a:chOff x="3161646" y="2667586"/>
            <a:chExt cx="5093016" cy="394171"/>
          </a:xfrm>
          <a:solidFill>
            <a:srgbClr val="008000"/>
          </a:solidFill>
        </p:grpSpPr>
        <p:sp>
          <p:nvSpPr>
            <p:cNvPr id="190" name="Oval 189"/>
            <p:cNvSpPr/>
            <p:nvPr/>
          </p:nvSpPr>
          <p:spPr>
            <a:xfrm>
              <a:off x="3161646" y="269831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3266820" y="269831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3370161" y="269831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3475764" y="269831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3161646" y="296665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3266820" y="296665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p:nvSpPr>
          <p:spPr>
            <a:xfrm>
              <a:off x="3370161" y="296665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3475764" y="296665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3578580" y="269831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3685326"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3792072"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3578580" y="296665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p:nvPr/>
          </p:nvSpPr>
          <p:spPr>
            <a:xfrm>
              <a:off x="3685326"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a:off x="3792072"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p:nvSpPr>
          <p:spPr>
            <a:xfrm>
              <a:off x="3898571" y="269555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p:nvPr/>
          </p:nvSpPr>
          <p:spPr>
            <a:xfrm>
              <a:off x="3898571" y="296389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4014588"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4119762"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4223103"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4328706"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4014588"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p:nvPr/>
          </p:nvSpPr>
          <p:spPr>
            <a:xfrm>
              <a:off x="4119762"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4223103"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4328706"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Oval 213"/>
            <p:cNvSpPr/>
            <p:nvPr/>
          </p:nvSpPr>
          <p:spPr>
            <a:xfrm>
              <a:off x="4431522" y="269377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4538268"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4645014"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p:cNvSpPr/>
            <p:nvPr/>
          </p:nvSpPr>
          <p:spPr>
            <a:xfrm>
              <a:off x="4431522" y="296211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4538268"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4645014"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p:cNvSpPr/>
            <p:nvPr/>
          </p:nvSpPr>
          <p:spPr>
            <a:xfrm>
              <a:off x="4751513" y="26910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4751513" y="29593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4864791"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a:off x="4969965"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p:nvPr/>
          </p:nvSpPr>
          <p:spPr>
            <a:xfrm>
              <a:off x="5073306"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p:cNvSpPr/>
            <p:nvPr/>
          </p:nvSpPr>
          <p:spPr>
            <a:xfrm>
              <a:off x="5178909"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Oval 225"/>
            <p:cNvSpPr/>
            <p:nvPr/>
          </p:nvSpPr>
          <p:spPr>
            <a:xfrm>
              <a:off x="4864791"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4969965"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5073306"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5178909"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5281725" y="268924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p:cNvSpPr/>
            <p:nvPr/>
          </p:nvSpPr>
          <p:spPr>
            <a:xfrm>
              <a:off x="5388471"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Oval 231"/>
            <p:cNvSpPr/>
            <p:nvPr/>
          </p:nvSpPr>
          <p:spPr>
            <a:xfrm>
              <a:off x="5495217"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a:off x="5281725" y="295758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5388471"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p:cNvSpPr/>
            <p:nvPr/>
          </p:nvSpPr>
          <p:spPr>
            <a:xfrm>
              <a:off x="5495217"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5601716" y="268648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5601716" y="295482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5717733"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5822907"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5926248"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6031851"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5717733"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5822907"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5926248"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6031851"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6134667" y="268470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p:nvPr/>
          </p:nvSpPr>
          <p:spPr>
            <a:xfrm>
              <a:off x="6241413" y="268017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6348159" y="268017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6134667" y="295304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6241413" y="294850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6348159" y="294850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6454658" y="268195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6454658" y="295028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6565384" y="267665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6670558" y="267665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6773899" y="267665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6879502" y="267665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6565384" y="294499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6670558" y="294499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6773899" y="294499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6879502" y="294499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6982318" y="2676658"/>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7089064"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7195810"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6982318" y="294499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7089064"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7195810"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7302309" y="267390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7302309" y="294224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7418326"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7523500"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7626841"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7732444"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p:nvPr/>
          </p:nvSpPr>
          <p:spPr>
            <a:xfrm>
              <a:off x="7418326"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p:nvPr/>
          </p:nvSpPr>
          <p:spPr>
            <a:xfrm>
              <a:off x="7523500"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7626841"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7732444"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a:off x="7835260" y="2672122"/>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7942006" y="266758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8048752" y="266758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7835260" y="2940460"/>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7942006" y="293592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8048752" y="293592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8155251" y="2669366"/>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8155251" y="2937704"/>
              <a:ext cx="99411" cy="95105"/>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8" name="Straight Connector 167"/>
          <p:cNvCxnSpPr/>
          <p:nvPr/>
        </p:nvCxnSpPr>
        <p:spPr>
          <a:xfrm>
            <a:off x="3280262" y="5298516"/>
            <a:ext cx="5068544" cy="45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3279796" y="5356850"/>
            <a:ext cx="5068544" cy="45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3279796" y="5415641"/>
            <a:ext cx="5068544" cy="45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1353261" y="5356393"/>
            <a:ext cx="859796" cy="13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1355702" y="5307277"/>
            <a:ext cx="859796" cy="13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1355701" y="5405692"/>
            <a:ext cx="859796" cy="13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97" name="TextBox 296"/>
          <p:cNvSpPr txBox="1"/>
          <p:nvPr/>
        </p:nvSpPr>
        <p:spPr>
          <a:xfrm>
            <a:off x="1368453" y="5397726"/>
            <a:ext cx="826105" cy="369332"/>
          </a:xfrm>
          <a:prstGeom prst="rect">
            <a:avLst/>
          </a:prstGeom>
          <a:noFill/>
        </p:spPr>
        <p:txBody>
          <a:bodyPr wrap="none" rtlCol="0">
            <a:spAutoFit/>
          </a:bodyPr>
          <a:lstStyle/>
          <a:p>
            <a:r>
              <a:rPr lang="en-US">
                <a:solidFill>
                  <a:srgbClr val="0000FF"/>
                </a:solidFill>
              </a:rPr>
              <a:t>silicon</a:t>
            </a:r>
          </a:p>
        </p:txBody>
      </p:sp>
      <p:cxnSp>
        <p:nvCxnSpPr>
          <p:cNvPr id="305" name="Straight Connector 304"/>
          <p:cNvCxnSpPr/>
          <p:nvPr/>
        </p:nvCxnSpPr>
        <p:spPr>
          <a:xfrm flipH="1">
            <a:off x="798311" y="4700974"/>
            <a:ext cx="3828" cy="279819"/>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H="1">
            <a:off x="699781" y="5106077"/>
            <a:ext cx="3828" cy="279819"/>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flipH="1">
            <a:off x="809258" y="5106078"/>
            <a:ext cx="3828" cy="27981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08" name="TextBox 307"/>
          <p:cNvSpPr txBox="1"/>
          <p:nvPr/>
        </p:nvSpPr>
        <p:spPr>
          <a:xfrm>
            <a:off x="4980301" y="5418743"/>
            <a:ext cx="1326542" cy="369332"/>
          </a:xfrm>
          <a:prstGeom prst="rect">
            <a:avLst/>
          </a:prstGeom>
          <a:noFill/>
        </p:spPr>
        <p:txBody>
          <a:bodyPr wrap="none" rtlCol="0">
            <a:spAutoFit/>
          </a:bodyPr>
          <a:lstStyle/>
          <a:p>
            <a:r>
              <a:rPr lang="en-US">
                <a:solidFill>
                  <a:srgbClr val="008000"/>
                </a:solidFill>
              </a:rPr>
              <a:t>fused silica</a:t>
            </a:r>
          </a:p>
        </p:txBody>
      </p:sp>
      <p:sp>
        <p:nvSpPr>
          <p:cNvPr id="321" name="TextBox 320"/>
          <p:cNvSpPr txBox="1"/>
          <p:nvPr/>
        </p:nvSpPr>
        <p:spPr>
          <a:xfrm>
            <a:off x="3085407" y="2052954"/>
            <a:ext cx="954333"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Oscillator 1</a:t>
            </a:r>
          </a:p>
        </p:txBody>
      </p:sp>
      <p:sp>
        <p:nvSpPr>
          <p:cNvPr id="322" name="Left Brace 321"/>
          <p:cNvSpPr/>
          <p:nvPr/>
        </p:nvSpPr>
        <p:spPr>
          <a:xfrm rot="16200000" flipH="1">
            <a:off x="4404216" y="-1456473"/>
            <a:ext cx="400447" cy="6386459"/>
          </a:xfrm>
          <a:prstGeom prst="leftBrace">
            <a:avLst>
              <a:gd name="adj1" fmla="val 33297"/>
              <a:gd name="adj2" fmla="val 50829"/>
            </a:avLst>
          </a:prstGeom>
          <a:noFill/>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3" name="TextBox 322"/>
          <p:cNvSpPr txBox="1"/>
          <p:nvPr/>
        </p:nvSpPr>
        <p:spPr>
          <a:xfrm>
            <a:off x="3732145" y="1730020"/>
            <a:ext cx="1830549" cy="276999"/>
          </a:xfrm>
          <a:prstGeom prst="rect">
            <a:avLst/>
          </a:prstGeom>
          <a:noFill/>
        </p:spPr>
        <p:txBody>
          <a:bodyPr wrap="none" rtlCol="0">
            <a:spAutoFit/>
          </a:bodyPr>
          <a:lstStyle/>
          <a:p>
            <a:r>
              <a:rPr lang="en-US" sz="1200"/>
              <a:t>CEP phase locked network</a:t>
            </a:r>
          </a:p>
        </p:txBody>
      </p:sp>
      <p:sp>
        <p:nvSpPr>
          <p:cNvPr id="324" name="TextBox 323"/>
          <p:cNvSpPr txBox="1"/>
          <p:nvPr/>
        </p:nvSpPr>
        <p:spPr>
          <a:xfrm>
            <a:off x="2485741" y="1249889"/>
            <a:ext cx="1082523"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Master Clock</a:t>
            </a:r>
          </a:p>
        </p:txBody>
      </p:sp>
      <p:sp>
        <p:nvSpPr>
          <p:cNvPr id="325" name="TextBox 324"/>
          <p:cNvSpPr txBox="1"/>
          <p:nvPr/>
        </p:nvSpPr>
        <p:spPr>
          <a:xfrm>
            <a:off x="4262921" y="2052954"/>
            <a:ext cx="954333"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Oscillator 2</a:t>
            </a:r>
          </a:p>
        </p:txBody>
      </p:sp>
      <p:sp>
        <p:nvSpPr>
          <p:cNvPr id="326" name="TextBox 325"/>
          <p:cNvSpPr txBox="1"/>
          <p:nvPr/>
        </p:nvSpPr>
        <p:spPr>
          <a:xfrm>
            <a:off x="6434305" y="1827826"/>
            <a:ext cx="646331" cy="646331"/>
          </a:xfrm>
          <a:prstGeom prst="rect">
            <a:avLst/>
          </a:prstGeom>
          <a:noFill/>
        </p:spPr>
        <p:txBody>
          <a:bodyPr wrap="none" rtlCol="0">
            <a:spAutoFit/>
          </a:bodyPr>
          <a:lstStyle/>
          <a:p>
            <a:r>
              <a:rPr lang="en-US" sz="3600">
                <a:latin typeface="Times"/>
                <a:cs typeface="Times"/>
              </a:rPr>
              <a:t>…</a:t>
            </a:r>
          </a:p>
        </p:txBody>
      </p:sp>
      <p:sp>
        <p:nvSpPr>
          <p:cNvPr id="327" name="TextBox 326"/>
          <p:cNvSpPr txBox="1"/>
          <p:nvPr/>
        </p:nvSpPr>
        <p:spPr>
          <a:xfrm>
            <a:off x="7103130" y="2054197"/>
            <a:ext cx="979881"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Oscillator N</a:t>
            </a:r>
          </a:p>
        </p:txBody>
      </p:sp>
      <p:sp>
        <p:nvSpPr>
          <p:cNvPr id="328" name="TextBox 327"/>
          <p:cNvSpPr txBox="1"/>
          <p:nvPr/>
        </p:nvSpPr>
        <p:spPr>
          <a:xfrm>
            <a:off x="4120886" y="1238940"/>
            <a:ext cx="1261884"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Master Oscillator</a:t>
            </a:r>
          </a:p>
        </p:txBody>
      </p:sp>
      <p:cxnSp>
        <p:nvCxnSpPr>
          <p:cNvPr id="329" name="Straight Connector 328"/>
          <p:cNvCxnSpPr>
            <a:stCxn id="324" idx="3"/>
            <a:endCxn id="328" idx="1"/>
          </p:cNvCxnSpPr>
          <p:nvPr/>
        </p:nvCxnSpPr>
        <p:spPr>
          <a:xfrm flipV="1">
            <a:off x="3568264" y="1377440"/>
            <a:ext cx="552622" cy="10949"/>
          </a:xfrm>
          <a:prstGeom prst="line">
            <a:avLst/>
          </a:prstGeom>
        </p:spPr>
        <p:style>
          <a:lnRef idx="2">
            <a:schemeClr val="accent1"/>
          </a:lnRef>
          <a:fillRef idx="0">
            <a:schemeClr val="accent1"/>
          </a:fillRef>
          <a:effectRef idx="1">
            <a:schemeClr val="accent1"/>
          </a:effectRef>
          <a:fontRef idx="minor">
            <a:schemeClr val="tx1"/>
          </a:fontRef>
        </p:style>
      </p:cxnSp>
      <p:pic>
        <p:nvPicPr>
          <p:cNvPr id="330" name="Picture 329"/>
          <p:cNvPicPr>
            <a:picLocks noChangeAspect="1"/>
          </p:cNvPicPr>
          <p:nvPr/>
        </p:nvPicPr>
        <p:blipFill>
          <a:blip r:embed="rId4"/>
          <a:stretch>
            <a:fillRect/>
          </a:stretch>
        </p:blipFill>
        <p:spPr>
          <a:xfrm>
            <a:off x="133169" y="1799165"/>
            <a:ext cx="1116861" cy="698038"/>
          </a:xfrm>
          <a:prstGeom prst="rect">
            <a:avLst/>
          </a:prstGeom>
          <a:ln w="19050" cmpd="sng">
            <a:solidFill>
              <a:schemeClr val="tx1"/>
            </a:solidFill>
          </a:ln>
        </p:spPr>
      </p:pic>
      <p:sp>
        <p:nvSpPr>
          <p:cNvPr id="335" name="TextBox 334"/>
          <p:cNvSpPr txBox="1"/>
          <p:nvPr/>
        </p:nvSpPr>
        <p:spPr>
          <a:xfrm>
            <a:off x="5455344" y="2052071"/>
            <a:ext cx="954333"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Oscillator 3</a:t>
            </a:r>
          </a:p>
        </p:txBody>
      </p:sp>
      <p:sp>
        <p:nvSpPr>
          <p:cNvPr id="336" name="TextBox 335"/>
          <p:cNvSpPr txBox="1"/>
          <p:nvPr/>
        </p:nvSpPr>
        <p:spPr>
          <a:xfrm>
            <a:off x="6422488" y="3075108"/>
            <a:ext cx="646331" cy="646331"/>
          </a:xfrm>
          <a:prstGeom prst="rect">
            <a:avLst/>
          </a:prstGeom>
          <a:noFill/>
        </p:spPr>
        <p:txBody>
          <a:bodyPr wrap="none" rtlCol="0">
            <a:spAutoFit/>
          </a:bodyPr>
          <a:lstStyle/>
          <a:p>
            <a:r>
              <a:rPr lang="en-US" sz="3600">
                <a:latin typeface="Times"/>
                <a:cs typeface="Times"/>
              </a:rPr>
              <a:t>…</a:t>
            </a:r>
          </a:p>
        </p:txBody>
      </p:sp>
      <p:sp>
        <p:nvSpPr>
          <p:cNvPr id="122" name="TextBox 121"/>
          <p:cNvSpPr txBox="1"/>
          <p:nvPr/>
        </p:nvSpPr>
        <p:spPr>
          <a:xfrm>
            <a:off x="209924" y="5524807"/>
            <a:ext cx="8856210" cy="369332"/>
          </a:xfrm>
          <a:prstGeom prst="rect">
            <a:avLst/>
          </a:prstGeom>
          <a:noFill/>
        </p:spPr>
        <p:txBody>
          <a:bodyPr wrap="none" rtlCol="0">
            <a:spAutoFit/>
          </a:bodyPr>
          <a:lstStyle/>
          <a:p>
            <a:r>
              <a:rPr lang="en-US"/>
              <a:t>50 keV                       1 MeV                                                                           5-10 MeV</a:t>
            </a:r>
          </a:p>
        </p:txBody>
      </p:sp>
      <p:cxnSp>
        <p:nvCxnSpPr>
          <p:cNvPr id="340" name="Straight Arrow Connector 339"/>
          <p:cNvCxnSpPr/>
          <p:nvPr/>
        </p:nvCxnSpPr>
        <p:spPr>
          <a:xfrm flipH="1">
            <a:off x="3532319" y="2329953"/>
            <a:ext cx="4597" cy="33058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41" name="Straight Arrow Connector 340"/>
          <p:cNvCxnSpPr/>
          <p:nvPr/>
        </p:nvCxnSpPr>
        <p:spPr>
          <a:xfrm flipH="1">
            <a:off x="4777599" y="2340019"/>
            <a:ext cx="4597" cy="33058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42" name="Straight Arrow Connector 341"/>
          <p:cNvCxnSpPr/>
          <p:nvPr/>
        </p:nvCxnSpPr>
        <p:spPr>
          <a:xfrm flipH="1">
            <a:off x="6020325" y="2340020"/>
            <a:ext cx="4597" cy="33058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43" name="Straight Arrow Connector 342"/>
          <p:cNvCxnSpPr/>
          <p:nvPr/>
        </p:nvCxnSpPr>
        <p:spPr>
          <a:xfrm flipH="1">
            <a:off x="7574887" y="2340019"/>
            <a:ext cx="4597" cy="33058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44" name="TextBox 343"/>
          <p:cNvSpPr txBox="1"/>
          <p:nvPr/>
        </p:nvSpPr>
        <p:spPr>
          <a:xfrm>
            <a:off x="0" y="1212057"/>
            <a:ext cx="1287532" cy="523220"/>
          </a:xfrm>
          <a:prstGeom prst="rect">
            <a:avLst/>
          </a:prstGeom>
          <a:noFill/>
        </p:spPr>
        <p:txBody>
          <a:bodyPr wrap="none" rtlCol="0">
            <a:spAutoFit/>
          </a:bodyPr>
          <a:lstStyle/>
          <a:p>
            <a:r>
              <a:rPr lang="en-US" sz="1400"/>
              <a:t>Thulium Fiber</a:t>
            </a:r>
          </a:p>
          <a:p>
            <a:r>
              <a:rPr lang="en-US" sz="1400"/>
              <a:t>Laser (2µm)</a:t>
            </a:r>
          </a:p>
        </p:txBody>
      </p:sp>
      <p:sp>
        <p:nvSpPr>
          <p:cNvPr id="346" name="TextBox 345"/>
          <p:cNvSpPr txBox="1"/>
          <p:nvPr/>
        </p:nvSpPr>
        <p:spPr>
          <a:xfrm>
            <a:off x="1351917" y="2051422"/>
            <a:ext cx="954333" cy="276999"/>
          </a:xfrm>
          <a:prstGeom prst="rect">
            <a:avLst/>
          </a:prstGeom>
          <a:solidFill>
            <a:schemeClr val="accent4">
              <a:lumMod val="60000"/>
              <a:lumOff val="40000"/>
            </a:schemeClr>
          </a:solidFill>
          <a:ln w="19050" cmpd="sng">
            <a:solidFill>
              <a:srgbClr val="604A7B"/>
            </a:solidFill>
          </a:ln>
        </p:spPr>
        <p:txBody>
          <a:bodyPr wrap="none" rtlCol="0">
            <a:spAutoFit/>
          </a:bodyPr>
          <a:lstStyle/>
          <a:p>
            <a:r>
              <a:rPr lang="en-US" sz="1200"/>
              <a:t>Oscillator 0</a:t>
            </a:r>
          </a:p>
        </p:txBody>
      </p:sp>
      <p:cxnSp>
        <p:nvCxnSpPr>
          <p:cNvPr id="347" name="Straight Arrow Connector 346"/>
          <p:cNvCxnSpPr/>
          <p:nvPr/>
        </p:nvCxnSpPr>
        <p:spPr>
          <a:xfrm flipH="1">
            <a:off x="1770427" y="2379732"/>
            <a:ext cx="20171" cy="160967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flipH="1" flipV="1">
            <a:off x="487509" y="3104299"/>
            <a:ext cx="1282918" cy="1282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51" name="Straight Arrow Connector 350"/>
          <p:cNvCxnSpPr/>
          <p:nvPr/>
        </p:nvCxnSpPr>
        <p:spPr>
          <a:xfrm flipH="1">
            <a:off x="473130" y="3122205"/>
            <a:ext cx="20171" cy="160967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2569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16</a:t>
            </a:fld>
            <a:endParaRPr lang="en-US" dirty="0">
              <a:solidFill>
                <a:srgbClr val="000000"/>
              </a:solidFill>
            </a:endParaRPr>
          </a:p>
        </p:txBody>
      </p:sp>
      <p:sp>
        <p:nvSpPr>
          <p:cNvPr id="3" name="Title 2"/>
          <p:cNvSpPr>
            <a:spLocks noGrp="1"/>
          </p:cNvSpPr>
          <p:nvPr>
            <p:ph type="title"/>
          </p:nvPr>
        </p:nvSpPr>
        <p:spPr/>
        <p:txBody>
          <a:bodyPr/>
          <a:lstStyle/>
          <a:p>
            <a:r>
              <a:rPr lang="en-US"/>
              <a:t>Strawman Parameters (1.5 vs. 2-5 Year Time Scale)</a:t>
            </a:r>
          </a:p>
        </p:txBody>
      </p:sp>
      <p:graphicFrame>
        <p:nvGraphicFramePr>
          <p:cNvPr id="11" name="Table 10"/>
          <p:cNvGraphicFramePr>
            <a:graphicFrameLocks noGrp="1"/>
          </p:cNvGraphicFramePr>
          <p:nvPr>
            <p:extLst>
              <p:ext uri="{D42A27DB-BD31-4B8C-83A1-F6EECF244321}">
                <p14:modId xmlns:p14="http://schemas.microsoft.com/office/powerpoint/2010/main" val="3498533575"/>
              </p:ext>
            </p:extLst>
          </p:nvPr>
        </p:nvGraphicFramePr>
        <p:xfrm>
          <a:off x="978400" y="1359730"/>
          <a:ext cx="6141795" cy="5312895"/>
        </p:xfrm>
        <a:graphic>
          <a:graphicData uri="http://schemas.openxmlformats.org/drawingml/2006/table">
            <a:tbl>
              <a:tblPr/>
              <a:tblGrid>
                <a:gridCol w="2301268"/>
                <a:gridCol w="1036333"/>
                <a:gridCol w="1432577"/>
                <a:gridCol w="1371617"/>
              </a:tblGrid>
              <a:tr h="198204">
                <a:tc>
                  <a:txBody>
                    <a:bodyPr/>
                    <a:lstStyle/>
                    <a:p>
                      <a:pPr algn="l" fontAlgn="b"/>
                      <a:endParaRPr lang="en-US" sz="12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2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en-US" sz="1200" b="1" i="0" u="none" strike="noStrike">
                          <a:effectLst/>
                          <a:latin typeface="Arial"/>
                        </a:rPr>
                        <a:t>Injector Only</a:t>
                      </a:r>
                    </a:p>
                  </a:txBody>
                  <a:tcPr marL="12700" marR="12700" marT="12700" marB="0" anchor="b">
                    <a:lnL>
                      <a:noFill/>
                    </a:lnL>
                    <a:lnR>
                      <a:noFill/>
                    </a:lnR>
                    <a:lnT>
                      <a:noFill/>
                    </a:lnT>
                    <a:lnB>
                      <a:noFill/>
                    </a:lnB>
                  </a:tcPr>
                </a:tc>
                <a:tc>
                  <a:txBody>
                    <a:bodyPr/>
                    <a:lstStyle/>
                    <a:p>
                      <a:pPr algn="ctr" fontAlgn="b"/>
                      <a:r>
                        <a:rPr lang="en-US" sz="1200" b="1" i="0" u="none" strike="noStrike">
                          <a:effectLst/>
                          <a:latin typeface="Arial"/>
                        </a:rPr>
                        <a:t>Multi-Stage</a:t>
                      </a:r>
                    </a:p>
                  </a:txBody>
                  <a:tcPr marL="12700" marR="12700" marT="12700" marB="0" anchor="b">
                    <a:lnL>
                      <a:noFill/>
                    </a:lnL>
                    <a:lnR>
                      <a:noFill/>
                    </a:lnR>
                    <a:lnT>
                      <a:noFill/>
                    </a:lnT>
                    <a:lnB>
                      <a:noFill/>
                    </a:lnB>
                  </a:tcPr>
                </a:tc>
              </a:tr>
              <a:tr h="198204">
                <a:tc>
                  <a:txBody>
                    <a:bodyPr/>
                    <a:lstStyle/>
                    <a:p>
                      <a:pPr algn="l" fontAlgn="b"/>
                      <a:r>
                        <a:rPr lang="en-US" sz="1200" b="1" i="0" u="none" strike="noStrike">
                          <a:effectLst/>
                          <a:latin typeface="Arial"/>
                        </a:rPr>
                        <a:t>Parameter</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a:rPr>
                        <a:t>Units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a:rPr>
                        <a:t>1.5 Years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effectLst/>
                          <a:latin typeface="Arial"/>
                        </a:rPr>
                        <a:t>2-5 Years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383537">
                <a:tc>
                  <a:txBody>
                    <a:bodyPr/>
                    <a:lstStyle/>
                    <a:p>
                      <a:pPr algn="l" fontAlgn="b"/>
                      <a:r>
                        <a:rPr lang="en-US" sz="1200" b="0" i="0" u="none" strike="noStrike">
                          <a:effectLst/>
                          <a:latin typeface="Arial"/>
                        </a:rPr>
                        <a:t>Final Electron Kinetic Energy</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effectLst/>
                          <a:latin typeface="Arial"/>
                        </a:rPr>
                        <a:t>MeV</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b"/>
                      <a:r>
                        <a:rPr lang="en-US" sz="1200" b="0" i="0" u="none" strike="noStrike">
                          <a:effectLst/>
                          <a:latin typeface="Arial"/>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CC"/>
                    </a:solidFill>
                  </a:tcPr>
                </a:tc>
              </a:tr>
              <a:tr h="198204">
                <a:tc>
                  <a:txBody>
                    <a:bodyPr/>
                    <a:lstStyle/>
                    <a:p>
                      <a:pPr algn="l" fontAlgn="b"/>
                      <a:r>
                        <a:rPr lang="en-US" sz="1200" b="0" i="0" u="none" strike="noStrike">
                          <a:effectLst/>
                          <a:latin typeface="Arial"/>
                        </a:rPr>
                        <a:t>Unloaded Gradient</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MeV/m</a:t>
                      </a:r>
                    </a:p>
                  </a:txBody>
                  <a:tcPr marL="12700" marR="12700" marT="12700" marB="0" anchor="b">
                    <a:lnL>
                      <a:noFill/>
                    </a:lnL>
                    <a:lnR>
                      <a:noFill/>
                    </a:lnR>
                    <a:lnT>
                      <a:noFill/>
                    </a:lnT>
                    <a:lnB>
                      <a:noFill/>
                    </a:lnB>
                  </a:tcPr>
                </a:tc>
                <a:tc>
                  <a:txBody>
                    <a:bodyPr/>
                    <a:lstStyle/>
                    <a:p>
                      <a:pPr algn="ctr" fontAlgn="b"/>
                      <a:r>
                        <a:rPr lang="is-IS" sz="1200" b="0" i="0" u="none" strike="noStrike">
                          <a:effectLst/>
                          <a:latin typeface="Arial"/>
                        </a:rPr>
                        <a:t>73</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ru-RU" sz="1200" b="0" i="0" u="none" strike="noStrike">
                          <a:effectLst/>
                          <a:latin typeface="Arial"/>
                        </a:rPr>
                        <a:t>357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383537">
                <a:tc>
                  <a:txBody>
                    <a:bodyPr/>
                    <a:lstStyle/>
                    <a:p>
                      <a:pPr algn="l" fontAlgn="b"/>
                      <a:r>
                        <a:rPr lang="en-US" sz="1200" b="0" i="0" u="none" strike="noStrike">
                          <a:effectLst/>
                          <a:latin typeface="Arial"/>
                        </a:rPr>
                        <a:t>Trapped MacroBunch Charge</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e</a:t>
                      </a:r>
                    </a:p>
                  </a:txBody>
                  <a:tcPr marL="12700" marR="12700" marT="12700" marB="0" anchor="b">
                    <a:lnL>
                      <a:noFill/>
                    </a:lnL>
                    <a:lnR>
                      <a:noFill/>
                    </a:lnR>
                    <a:lnT>
                      <a:noFill/>
                    </a:lnT>
                    <a:lnB>
                      <a:noFill/>
                    </a:lnB>
                  </a:tcPr>
                </a:tc>
                <a:tc>
                  <a:txBody>
                    <a:bodyPr/>
                    <a:lstStyle/>
                    <a:p>
                      <a:pPr algn="ctr" fontAlgn="b"/>
                      <a:r>
                        <a:rPr lang="en-US" sz="1200" b="0" i="0" u="none" strike="noStrike">
                          <a:effectLst/>
                          <a:latin typeface="Arial"/>
                        </a:rPr>
                        <a:t>9</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fi-FI" sz="1200" b="0" i="0" u="none" strike="noStrike">
                          <a:effectLst/>
                          <a:latin typeface="Arial"/>
                        </a:rPr>
                        <a:t>302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Bunch repetition rate</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MHz</a:t>
                      </a:r>
                    </a:p>
                  </a:txBody>
                  <a:tcPr marL="12700" marR="12700" marT="12700" marB="0" anchor="b">
                    <a:lnL>
                      <a:noFill/>
                    </a:lnL>
                    <a:lnR>
                      <a:noFill/>
                    </a:lnR>
                    <a:lnT>
                      <a:noFill/>
                    </a:lnT>
                    <a:lnB>
                      <a:noFill/>
                    </a:lnB>
                  </a:tcPr>
                </a:tc>
                <a:tc>
                  <a:txBody>
                    <a:bodyPr/>
                    <a:lstStyle/>
                    <a:p>
                      <a:pPr algn="ctr" fontAlgn="b"/>
                      <a:r>
                        <a:rPr lang="nb-NO" sz="1200" b="0" i="0" u="none" strike="noStrike">
                          <a:effectLst/>
                          <a:latin typeface="Arial"/>
                        </a:rPr>
                        <a:t>0.1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en-US" sz="1200" b="0" i="0" u="none" strike="noStrike">
                          <a:effectLst/>
                          <a:latin typeface="Arial"/>
                        </a:rPr>
                        <a:t>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Laser Pulse Duration</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fsec</a:t>
                      </a:r>
                    </a:p>
                  </a:txBody>
                  <a:tcPr marL="12700" marR="12700" marT="12700" marB="0" anchor="b">
                    <a:lnL>
                      <a:noFill/>
                    </a:lnL>
                    <a:lnR>
                      <a:noFill/>
                    </a:lnR>
                    <a:lnT>
                      <a:noFill/>
                    </a:lnT>
                    <a:lnB>
                      <a:noFill/>
                    </a:lnB>
                  </a:tcPr>
                </a:tc>
                <a:tc>
                  <a:txBody>
                    <a:bodyPr/>
                    <a:lstStyle/>
                    <a:p>
                      <a:pPr algn="ctr" fontAlgn="b"/>
                      <a:r>
                        <a:rPr lang="is-IS" sz="1200" b="0" i="0" u="none" strike="noStrike">
                          <a:effectLst/>
                          <a:latin typeface="Arial"/>
                        </a:rPr>
                        <a:t>250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is-IS" sz="1200" b="0" i="0" u="none" strike="noStrike">
                          <a:effectLst/>
                          <a:latin typeface="Arial"/>
                        </a:rPr>
                        <a:t>250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383537">
                <a:tc>
                  <a:txBody>
                    <a:bodyPr/>
                    <a:lstStyle/>
                    <a:p>
                      <a:pPr algn="l" fontAlgn="b"/>
                      <a:r>
                        <a:rPr lang="en-US" sz="1200" b="0" i="0" u="none" strike="noStrike">
                          <a:effectLst/>
                          <a:latin typeface="Arial"/>
                        </a:rPr>
                        <a:t>Trapped Microbunch Charge</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e</a:t>
                      </a:r>
                    </a:p>
                  </a:txBody>
                  <a:tcPr marL="12700" marR="12700" marT="12700" marB="0" anchor="b">
                    <a:lnL>
                      <a:noFill/>
                    </a:lnL>
                    <a:lnR>
                      <a:noFill/>
                    </a:lnR>
                    <a:lnT>
                      <a:noFill/>
                    </a:lnT>
                    <a:lnB>
                      <a:noFill/>
                    </a:lnB>
                  </a:tcPr>
                </a:tc>
                <a:tc>
                  <a:txBody>
                    <a:bodyPr/>
                    <a:lstStyle/>
                    <a:p>
                      <a:pPr algn="ctr" fontAlgn="b"/>
                      <a:r>
                        <a:rPr lang="pt-BR" sz="1200" b="0" i="0" u="none" strike="noStrike">
                          <a:effectLst/>
                          <a:latin typeface="Arial"/>
                        </a:rPr>
                        <a:t>0.05</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nb-NO" sz="1200" b="0" i="0" u="none" strike="noStrike">
                          <a:effectLst/>
                          <a:latin typeface="Arial"/>
                        </a:rPr>
                        <a:t>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Microbunch duration</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attosec</a:t>
                      </a:r>
                    </a:p>
                  </a:txBody>
                  <a:tcPr marL="12700" marR="12700" marT="12700" marB="0" anchor="b">
                    <a:lnL>
                      <a:noFill/>
                    </a:lnL>
                    <a:lnR>
                      <a:noFill/>
                    </a:lnR>
                    <a:lnT>
                      <a:noFill/>
                    </a:lnT>
                    <a:lnB>
                      <a:noFill/>
                    </a:lnB>
                  </a:tcPr>
                </a:tc>
                <a:tc>
                  <a:txBody>
                    <a:bodyPr/>
                    <a:lstStyle/>
                    <a:p>
                      <a:pPr algn="ctr" fontAlgn="b"/>
                      <a:r>
                        <a:rPr lang="is-IS" sz="1200" b="0" i="0" u="none" strike="noStrike">
                          <a:effectLst/>
                          <a:latin typeface="Arial"/>
                        </a:rPr>
                        <a:t>260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hr-HR" sz="1200" b="0" i="0" u="none" strike="noStrike">
                          <a:effectLst/>
                          <a:latin typeface="Arial"/>
                        </a:rPr>
                        <a:t>0.26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Microbunches per Train</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uk-UA" sz="1200" b="0" i="0" u="none" strike="noStrike">
                          <a:effectLst/>
                          <a:latin typeface="Arial"/>
                        </a:rPr>
                        <a:t>#</a:t>
                      </a:r>
                    </a:p>
                  </a:txBody>
                  <a:tcPr marL="12700" marR="12700" marT="12700" marB="0" anchor="b">
                    <a:lnL>
                      <a:noFill/>
                    </a:lnL>
                    <a:lnR>
                      <a:noFill/>
                    </a:lnR>
                    <a:lnT>
                      <a:noFill/>
                    </a:lnT>
                    <a:lnB>
                      <a:noFill/>
                    </a:lnB>
                  </a:tcPr>
                </a:tc>
                <a:tc>
                  <a:txBody>
                    <a:bodyPr/>
                    <a:lstStyle/>
                    <a:p>
                      <a:pPr algn="ctr" fontAlgn="b"/>
                      <a:r>
                        <a:rPr lang="fi-FI" sz="1200" b="0" i="0" u="none" strike="noStrike">
                          <a:effectLst/>
                          <a:latin typeface="Arial"/>
                        </a:rPr>
                        <a:t>181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fi-FI" sz="1200" b="0" i="0" u="none" strike="noStrike">
                          <a:effectLst/>
                          <a:latin typeface="Arial"/>
                        </a:rPr>
                        <a:t>181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sk-SK" sz="1200" b="0" i="0" u="none" strike="noStrike">
                          <a:effectLst/>
                          <a:latin typeface="Arial"/>
                        </a:rPr>
                        <a:t> </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2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sk-SK" sz="1200" b="0" i="0" u="none" strike="noStrike">
                          <a:effectLst/>
                          <a:latin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sk-SK" sz="1200" b="0" i="0" u="none" strike="noStrike">
                          <a:effectLst/>
                          <a:latin typeface="Arial"/>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Design wavelength</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micron</a:t>
                      </a:r>
                    </a:p>
                  </a:txBody>
                  <a:tcPr marL="12700" marR="12700" marT="12700" marB="0" anchor="b">
                    <a:lnL>
                      <a:noFill/>
                    </a:lnL>
                    <a:lnR>
                      <a:noFill/>
                    </a:lnR>
                    <a:lnT>
                      <a:noFill/>
                    </a:lnT>
                    <a:lnB>
                      <a:noFill/>
                    </a:lnB>
                  </a:tcPr>
                </a:tc>
                <a:tc>
                  <a:txBody>
                    <a:bodyPr/>
                    <a:lstStyle/>
                    <a:p>
                      <a:pPr algn="ctr" fontAlgn="b"/>
                      <a:r>
                        <a:rPr lang="is-IS" sz="12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is-IS" sz="1200" b="0" i="0" u="none" strike="noStrike">
                          <a:effectLst/>
                          <a:latin typeface="Arial"/>
                        </a:rPr>
                        <a:t>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Invariant Emittance</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nm</a:t>
                      </a:r>
                    </a:p>
                  </a:txBody>
                  <a:tcPr marL="12700" marR="12700" marT="12700" marB="0" anchor="b">
                    <a:lnL>
                      <a:noFill/>
                    </a:lnL>
                    <a:lnR>
                      <a:noFill/>
                    </a:lnR>
                    <a:lnT>
                      <a:noFill/>
                    </a:lnT>
                    <a:lnB>
                      <a:noFill/>
                    </a:lnB>
                  </a:tcPr>
                </a:tc>
                <a:tc>
                  <a:txBody>
                    <a:bodyPr/>
                    <a:lstStyle/>
                    <a:p>
                      <a:pPr algn="ctr" fontAlgn="b"/>
                      <a:r>
                        <a:rPr lang="pt-BR" sz="1200" b="0" i="0" u="none" strike="noStrike">
                          <a:effectLst/>
                          <a:latin typeface="Arial"/>
                        </a:rPr>
                        <a:t>0.05</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nb-NO" sz="1200" b="0" i="0" u="none" strike="noStrike">
                          <a:effectLst/>
                          <a:latin typeface="Arial"/>
                        </a:rPr>
                        <a:t>0.10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RMS Beam Size X</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micron</a:t>
                      </a:r>
                    </a:p>
                  </a:txBody>
                  <a:tcPr marL="12700" marR="12700" marT="12700" marB="0" anchor="b">
                    <a:lnL>
                      <a:noFill/>
                    </a:lnL>
                    <a:lnR>
                      <a:noFill/>
                    </a:lnR>
                    <a:lnT>
                      <a:noFill/>
                    </a:lnT>
                    <a:lnB>
                      <a:noFill/>
                    </a:lnB>
                  </a:tcPr>
                </a:tc>
                <a:tc>
                  <a:txBody>
                    <a:bodyPr/>
                    <a:lstStyle/>
                    <a:p>
                      <a:pPr algn="ctr" fontAlgn="b"/>
                      <a:r>
                        <a:rPr lang="pt-BR" sz="1200" b="0" i="0" u="none" strike="noStrike">
                          <a:effectLst/>
                          <a:latin typeface="Arial"/>
                        </a:rPr>
                        <a:t>0.05</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pt-BR" sz="1200" b="0" i="0" u="none" strike="noStrike">
                          <a:effectLst/>
                          <a:latin typeface="Arial"/>
                        </a:rPr>
                        <a:t>0.05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RMS Beam Size Y</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micron</a:t>
                      </a:r>
                    </a:p>
                  </a:txBody>
                  <a:tcPr marL="12700" marR="12700" marT="12700" marB="0" anchor="b">
                    <a:lnL>
                      <a:noFill/>
                    </a:lnL>
                    <a:lnR>
                      <a:noFill/>
                    </a:lnR>
                    <a:lnT>
                      <a:noFill/>
                    </a:lnT>
                    <a:lnB>
                      <a:noFill/>
                    </a:lnB>
                  </a:tcPr>
                </a:tc>
                <a:tc>
                  <a:txBody>
                    <a:bodyPr/>
                    <a:lstStyle/>
                    <a:p>
                      <a:pPr algn="ctr" fontAlgn="b"/>
                      <a:r>
                        <a:rPr lang="nb-NO" sz="1200" b="0" i="0" u="none" strike="noStrike">
                          <a:effectLst/>
                          <a:latin typeface="Arial"/>
                        </a:rPr>
                        <a:t>1.00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nb-NO" sz="1200" b="0" i="0" u="none" strike="noStrike">
                          <a:effectLst/>
                          <a:latin typeface="Arial"/>
                        </a:rPr>
                        <a:t>1.00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Electron Capture Efficiency</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uk-UA" sz="1200" b="0" i="0" u="none" strike="noStrike">
                          <a:effectLst/>
                          <a:latin typeface="Arial"/>
                        </a:rPr>
                        <a:t>#</a:t>
                      </a:r>
                    </a:p>
                  </a:txBody>
                  <a:tcPr marL="12700" marR="12700" marT="12700" marB="0" anchor="b">
                    <a:lnL>
                      <a:noFill/>
                    </a:lnL>
                    <a:lnR>
                      <a:noFill/>
                    </a:lnR>
                    <a:lnT>
                      <a:noFill/>
                    </a:lnT>
                    <a:lnB>
                      <a:noFill/>
                    </a:lnB>
                  </a:tcPr>
                </a:tc>
                <a:tc>
                  <a:txBody>
                    <a:bodyPr/>
                    <a:lstStyle/>
                    <a:p>
                      <a:pPr algn="ctr" fontAlgn="b"/>
                      <a:r>
                        <a:rPr lang="nb-NO" sz="1200" b="0" i="0" u="none" strike="noStrike">
                          <a:effectLst/>
                          <a:latin typeface="Arial"/>
                        </a:rPr>
                        <a:t>0.21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nb-NO" sz="1200" b="0" i="0" u="none" strike="noStrike">
                          <a:effectLst/>
                          <a:latin typeface="Arial"/>
                        </a:rPr>
                        <a:t>0.56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Electron Channel Width</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nm</a:t>
                      </a:r>
                    </a:p>
                  </a:txBody>
                  <a:tcPr marL="12700" marR="12700" marT="12700" marB="0" anchor="b">
                    <a:lnL>
                      <a:noFill/>
                    </a:lnL>
                    <a:lnR>
                      <a:noFill/>
                    </a:lnR>
                    <a:lnT>
                      <a:noFill/>
                    </a:lnT>
                    <a:lnB>
                      <a:noFill/>
                    </a:lnB>
                  </a:tcPr>
                </a:tc>
                <a:tc>
                  <a:txBody>
                    <a:bodyPr/>
                    <a:lstStyle/>
                    <a:p>
                      <a:pPr algn="ctr" fontAlgn="b"/>
                      <a:r>
                        <a:rPr lang="is-IS" sz="1200" b="0" i="0" u="none" strike="noStrike">
                          <a:effectLst/>
                          <a:latin typeface="Arial"/>
                        </a:rPr>
                        <a:t>420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is-IS" sz="1200" b="0" i="0" u="none" strike="noStrike">
                          <a:effectLst/>
                          <a:latin typeface="Arial"/>
                        </a:rPr>
                        <a:t>420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1" i="0" u="none" strike="noStrike">
                          <a:effectLst/>
                          <a:latin typeface="Arial"/>
                        </a:rPr>
                        <a:t>Beam Power</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1" i="0" u="none" strike="noStrike">
                          <a:effectLst/>
                          <a:latin typeface="Arial"/>
                        </a:rPr>
                        <a:t>µW</a:t>
                      </a:r>
                    </a:p>
                  </a:txBody>
                  <a:tcPr marL="12700" marR="12700" marT="12700" marB="0" anchor="b">
                    <a:lnL>
                      <a:noFill/>
                    </a:lnL>
                    <a:lnR>
                      <a:noFill/>
                    </a:lnR>
                    <a:lnT>
                      <a:noFill/>
                    </a:lnT>
                    <a:lnB>
                      <a:noFill/>
                    </a:lnB>
                  </a:tcPr>
                </a:tc>
                <a:tc>
                  <a:txBody>
                    <a:bodyPr/>
                    <a:lstStyle/>
                    <a:p>
                      <a:pPr algn="ctr" fontAlgn="b"/>
                      <a:r>
                        <a:rPr lang="nb-NO" sz="1200" b="1" i="0" u="none" strike="noStrike">
                          <a:effectLst/>
                          <a:latin typeface="Arial"/>
                        </a:rPr>
                        <a:t>0.2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cs-CZ" sz="1200" b="1" i="0" u="none" strike="noStrike">
                          <a:effectLst/>
                          <a:latin typeface="Arial"/>
                        </a:rPr>
                        <a:t>3657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sk-SK" sz="1200" b="0" i="0" u="none" strike="noStrike">
                          <a:effectLst/>
                          <a:latin typeface="Arial"/>
                        </a:rPr>
                        <a:t> </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200" b="0" i="0" u="none" strike="noStrike">
                        <a:effectLst/>
                        <a:latin typeface="Arial"/>
                      </a:endParaRPr>
                    </a:p>
                  </a:txBody>
                  <a:tcPr marL="12700" marR="12700" marT="12700" marB="0" anchor="b">
                    <a:lnL>
                      <a:noFill/>
                    </a:lnL>
                    <a:lnR>
                      <a:noFill/>
                    </a:lnR>
                    <a:lnT>
                      <a:noFill/>
                    </a:lnT>
                    <a:lnB>
                      <a:noFill/>
                    </a:lnB>
                  </a:tcPr>
                </a:tc>
                <a:tc>
                  <a:txBody>
                    <a:bodyPr/>
                    <a:lstStyle/>
                    <a:p>
                      <a:pPr algn="ctr" fontAlgn="b"/>
                      <a:r>
                        <a:rPr lang="sk-SK" sz="1200" b="0" i="0" u="none" strike="noStrike">
                          <a:effectLst/>
                          <a:latin typeface="Arial"/>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sk-SK" sz="1200" b="0" i="0" u="none" strike="noStrike">
                          <a:effectLst/>
                          <a:latin typeface="Arial"/>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Total Laser Power</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W</a:t>
                      </a:r>
                    </a:p>
                  </a:txBody>
                  <a:tcPr marL="12700" marR="12700" marT="12700" marB="0" anchor="b">
                    <a:lnL>
                      <a:noFill/>
                    </a:lnL>
                    <a:lnR>
                      <a:noFill/>
                    </a:lnR>
                    <a:lnT>
                      <a:noFill/>
                    </a:lnT>
                    <a:lnB>
                      <a:noFill/>
                    </a:lnB>
                  </a:tcPr>
                </a:tc>
                <a:tc>
                  <a:txBody>
                    <a:bodyPr/>
                    <a:lstStyle/>
                    <a:p>
                      <a:pPr algn="ctr" fontAlgn="b"/>
                      <a:r>
                        <a:rPr lang="nb-NO" sz="1200" b="0" i="0" u="none" strike="noStrike">
                          <a:effectLst/>
                          <a:latin typeface="Arial"/>
                        </a:rPr>
                        <a:t>0.4</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is-IS" sz="1200" b="0" i="0" u="none" strike="noStrike">
                          <a:effectLst/>
                          <a:latin typeface="Arial"/>
                        </a:rPr>
                        <a:t>2387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Laser Pulse Energy</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µJ</a:t>
                      </a:r>
                    </a:p>
                  </a:txBody>
                  <a:tcPr marL="12700" marR="12700" marT="12700" marB="0" anchor="b">
                    <a:lnL>
                      <a:noFill/>
                    </a:lnL>
                    <a:lnR>
                      <a:noFill/>
                    </a:lnR>
                    <a:lnT>
                      <a:noFill/>
                    </a:lnT>
                    <a:lnB>
                      <a:noFill/>
                    </a:lnB>
                  </a:tcPr>
                </a:tc>
                <a:tc>
                  <a:txBody>
                    <a:bodyPr/>
                    <a:lstStyle/>
                    <a:p>
                      <a:pPr algn="ctr" fontAlgn="b"/>
                      <a:r>
                        <a:rPr lang="hr-HR" sz="1200" b="0" i="0" u="none" strike="noStrike">
                          <a:effectLst/>
                          <a:latin typeface="Arial"/>
                        </a:rPr>
                        <a:t>3.9</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nb-NO" sz="1200" b="0" i="0" u="none" strike="noStrike">
                          <a:effectLst/>
                          <a:latin typeface="Arial"/>
                        </a:rPr>
                        <a:t>7.5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Number of Lasers</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uk-UA" sz="1200" b="0" i="0" u="none" strike="noStrike">
                          <a:effectLst/>
                          <a:latin typeface="Arial"/>
                        </a:rPr>
                        <a:t>#</a:t>
                      </a:r>
                    </a:p>
                  </a:txBody>
                  <a:tcPr marL="12700" marR="12700" marT="12700" marB="0" anchor="b">
                    <a:lnL>
                      <a:noFill/>
                    </a:lnL>
                    <a:lnR>
                      <a:noFill/>
                    </a:lnR>
                    <a:lnT>
                      <a:noFill/>
                    </a:lnT>
                    <a:lnB>
                      <a:noFill/>
                    </a:lnB>
                  </a:tcPr>
                </a:tc>
                <a:tc>
                  <a:txBody>
                    <a:bodyPr/>
                    <a:lstStyle/>
                    <a:p>
                      <a:pPr algn="ctr" fontAlgn="b"/>
                      <a:r>
                        <a:rPr lang="en-US" sz="12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en-US" sz="1200" b="0" i="0" u="none" strike="noStrike">
                          <a:effectLst/>
                          <a:latin typeface="Arial"/>
                        </a:rPr>
                        <a:t>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0" i="0" u="none" strike="noStrike">
                          <a:effectLst/>
                          <a:latin typeface="Arial"/>
                        </a:rPr>
                        <a:t>Geographical Gradient</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200" b="0" i="0" u="none" strike="noStrike">
                          <a:effectLst/>
                          <a:latin typeface="Arial"/>
                        </a:rPr>
                        <a:t>MeV/m</a:t>
                      </a:r>
                    </a:p>
                  </a:txBody>
                  <a:tcPr marL="12700" marR="12700" marT="12700" marB="0" anchor="b">
                    <a:lnL>
                      <a:noFill/>
                    </a:lnL>
                    <a:lnR>
                      <a:noFill/>
                    </a:lnR>
                    <a:lnT>
                      <a:noFill/>
                    </a:lnT>
                    <a:lnB>
                      <a:noFill/>
                    </a:lnB>
                  </a:tcPr>
                </a:tc>
                <a:tc>
                  <a:txBody>
                    <a:bodyPr/>
                    <a:lstStyle/>
                    <a:p>
                      <a:pPr algn="ctr" fontAlgn="b"/>
                      <a:r>
                        <a:rPr lang="is-IS" sz="1200" b="0" i="0" u="none" strike="noStrike">
                          <a:effectLst/>
                          <a:latin typeface="Arial"/>
                        </a:rPr>
                        <a:t>73</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fontAlgn="b"/>
                      <a:r>
                        <a:rPr lang="is-IS" sz="1200" b="0" i="0" u="none" strike="noStrike">
                          <a:effectLst/>
                          <a:latin typeface="Arial"/>
                        </a:rPr>
                        <a:t>204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r>
              <a:tr h="198204">
                <a:tc>
                  <a:txBody>
                    <a:bodyPr/>
                    <a:lstStyle/>
                    <a:p>
                      <a:pPr algn="l" fontAlgn="b"/>
                      <a:r>
                        <a:rPr lang="en-US" sz="1200" b="1" i="0" u="none" strike="noStrike">
                          <a:effectLst/>
                          <a:latin typeface="Arial"/>
                        </a:rPr>
                        <a:t>Total Linac Length</a:t>
                      </a:r>
                    </a:p>
                  </a:txBody>
                  <a:tcPr marL="12700" marR="12700" marT="1270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a:rPr>
                        <a:t>mm</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is-IS" sz="1200" b="1" i="0" u="none" strike="noStrike">
                          <a:effectLst/>
                          <a:latin typeface="Arial"/>
                        </a:rPr>
                        <a:t>13</a:t>
                      </a: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is-IS" sz="1200" b="1" i="0" u="none" strike="noStrike">
                          <a:effectLst/>
                          <a:latin typeface="Arial"/>
                        </a:rPr>
                        <a:t>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CC"/>
                    </a:solidFill>
                  </a:tcPr>
                </a:tc>
              </a:tr>
            </a:tbl>
          </a:graphicData>
        </a:graphic>
      </p:graphicFrame>
    </p:spTree>
    <p:extLst>
      <p:ext uri="{BB962C8B-B14F-4D97-AF65-F5344CB8AC3E}">
        <p14:creationId xmlns:p14="http://schemas.microsoft.com/office/powerpoint/2010/main" val="15972242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6443" y="117332"/>
            <a:ext cx="7998193" cy="753033"/>
          </a:xfrm>
        </p:spPr>
        <p:txBody>
          <a:bodyPr/>
          <a:lstStyle/>
          <a:p>
            <a:pPr>
              <a:defRPr/>
            </a:pPr>
            <a:r>
              <a:rPr lang="en-US" kern="0" dirty="0" smtClean="0">
                <a:ea typeface="ＭＳ Ｐゴシック" charset="-128"/>
                <a:cs typeface="ＭＳ Ｐゴシック" charset="-128"/>
              </a:rPr>
              <a:t>Applications Identified by the March 2018 DLA Applications 1-Day Workshop</a:t>
            </a:r>
            <a:endParaRPr lang="en-US" dirty="0">
              <a:ea typeface="+mj-ea"/>
              <a:cs typeface="+mj-cs"/>
            </a:endParaRPr>
          </a:p>
        </p:txBody>
      </p:sp>
      <p:sp>
        <p:nvSpPr>
          <p:cNvPr id="12" name="文字方塊 1"/>
          <p:cNvSpPr txBox="1"/>
          <p:nvPr/>
        </p:nvSpPr>
        <p:spPr>
          <a:xfrm>
            <a:off x="230330" y="1519897"/>
            <a:ext cx="7225989" cy="2677656"/>
          </a:xfrm>
          <a:prstGeom prst="rect">
            <a:avLst/>
          </a:prstGeom>
          <a:noFill/>
        </p:spPr>
        <p:txBody>
          <a:bodyPr wrap="square" rtlCol="0">
            <a:spAutoFit/>
          </a:bodyPr>
          <a:lstStyle/>
          <a:p>
            <a:r>
              <a:rPr lang="en-US" altLang="zh-TW" sz="2400" b="1" dirty="0" smtClean="0"/>
              <a:t>potential areas of industry interest</a:t>
            </a:r>
          </a:p>
          <a:p>
            <a:pPr marL="571500" indent="-571500">
              <a:buFont typeface="Arial" panose="020B0604020202020204" pitchFamily="34" charset="0"/>
              <a:buChar char="•"/>
            </a:pPr>
            <a:r>
              <a:rPr lang="en-US" altLang="zh-TW" sz="2400" dirty="0" smtClean="0"/>
              <a:t>Biomedicine industry</a:t>
            </a:r>
          </a:p>
          <a:p>
            <a:r>
              <a:rPr lang="en-US" altLang="zh-TW" sz="2400" dirty="0" smtClean="0"/>
              <a:t>     -- Radiation therapy</a:t>
            </a:r>
          </a:p>
          <a:p>
            <a:endParaRPr lang="en-US" altLang="zh-TW" sz="2400" dirty="0"/>
          </a:p>
          <a:p>
            <a:pPr marL="571500" indent="-571500">
              <a:buFont typeface="Arial" panose="020B0604020202020204" pitchFamily="34" charset="0"/>
              <a:buChar char="•"/>
            </a:pPr>
            <a:r>
              <a:rPr lang="en-US" altLang="zh-TW" sz="2400" dirty="0"/>
              <a:t>Semiconductor industry</a:t>
            </a:r>
          </a:p>
          <a:p>
            <a:r>
              <a:rPr lang="en-US" altLang="zh-TW" sz="2400" dirty="0"/>
              <a:t>     -- low-power EUV for mask/wafer </a:t>
            </a:r>
          </a:p>
          <a:p>
            <a:r>
              <a:rPr lang="en-US" altLang="zh-TW" sz="2400" dirty="0"/>
              <a:t>         </a:t>
            </a:r>
            <a:r>
              <a:rPr lang="en-US" altLang="zh-TW" sz="2400" dirty="0" smtClean="0"/>
              <a:t>inspection/calibration</a:t>
            </a:r>
            <a:endParaRPr lang="en-US" altLang="zh-TW" sz="2400" dirty="0"/>
          </a:p>
        </p:txBody>
      </p:sp>
      <p:grpSp>
        <p:nvGrpSpPr>
          <p:cNvPr id="14" name="群組 2"/>
          <p:cNvGrpSpPr/>
          <p:nvPr/>
        </p:nvGrpSpPr>
        <p:grpSpPr>
          <a:xfrm>
            <a:off x="213976" y="4303583"/>
            <a:ext cx="6606175" cy="2057630"/>
            <a:chOff x="1947223" y="4421166"/>
            <a:chExt cx="8808232" cy="2057630"/>
          </a:xfrm>
        </p:grpSpPr>
        <p:sp>
          <p:nvSpPr>
            <p:cNvPr id="16" name="矩形 4"/>
            <p:cNvSpPr/>
            <p:nvPr/>
          </p:nvSpPr>
          <p:spPr>
            <a:xfrm>
              <a:off x="2072650" y="4421166"/>
              <a:ext cx="7133322" cy="461665"/>
            </a:xfrm>
            <a:prstGeom prst="rect">
              <a:avLst/>
            </a:prstGeom>
          </p:spPr>
          <p:txBody>
            <a:bodyPr wrap="none">
              <a:spAutoFit/>
            </a:bodyPr>
            <a:lstStyle/>
            <a:p>
              <a:r>
                <a:rPr lang="en-US" altLang="zh-TW" sz="2400" b="1" dirty="0"/>
                <a:t>potential </a:t>
              </a:r>
              <a:r>
                <a:rPr lang="en-US" altLang="zh-TW" sz="2400" b="1" dirty="0" smtClean="0"/>
                <a:t>areas of scientific </a:t>
              </a:r>
              <a:r>
                <a:rPr lang="en-US" altLang="zh-TW" sz="2400" b="1" dirty="0"/>
                <a:t>interest</a:t>
              </a:r>
            </a:p>
          </p:txBody>
        </p:sp>
        <p:sp>
          <p:nvSpPr>
            <p:cNvPr id="20" name="矩形 5"/>
            <p:cNvSpPr/>
            <p:nvPr/>
          </p:nvSpPr>
          <p:spPr>
            <a:xfrm>
              <a:off x="1947223" y="4864763"/>
              <a:ext cx="8808232" cy="1614033"/>
            </a:xfrm>
            <a:prstGeom prst="rect">
              <a:avLst/>
            </a:prstGeom>
          </p:spPr>
          <p:txBody>
            <a:bodyPr wrap="square">
              <a:spAutoFit/>
            </a:bodyPr>
            <a:lstStyle/>
            <a:p>
              <a:pPr marL="571500" indent="-571500">
                <a:buFont typeface="Arial" panose="020B0604020202020204" pitchFamily="34" charset="0"/>
                <a:buChar char="•"/>
              </a:pPr>
              <a:r>
                <a:rPr lang="en-US" altLang="zh-TW" sz="2400" dirty="0" smtClean="0"/>
                <a:t>Nano- or micro-beam for radiobiology and radiation chemistry </a:t>
              </a:r>
            </a:p>
            <a:p>
              <a:pPr marL="571500" indent="-571500">
                <a:buFont typeface="Arial" panose="020B0604020202020204" pitchFamily="34" charset="0"/>
                <a:buChar char="•"/>
              </a:pPr>
              <a:r>
                <a:rPr lang="en-US" altLang="zh-TW" sz="2400" dirty="0" smtClean="0"/>
                <a:t>Ultrafast electron diffraction, X-ray pulses at sub-</a:t>
              </a:r>
              <a:r>
                <a:rPr lang="en-US" altLang="zh-TW" sz="2400" dirty="0" err="1" smtClean="0"/>
                <a:t>fs</a:t>
              </a:r>
              <a:r>
                <a:rPr lang="en-US" altLang="zh-TW" sz="2400" dirty="0" smtClean="0"/>
                <a:t> time scales</a:t>
              </a:r>
              <a:endParaRPr lang="en-US" altLang="zh-TW" sz="2400" dirty="0"/>
            </a:p>
          </p:txBody>
        </p:sp>
      </p:grpSp>
      <p:pic>
        <p:nvPicPr>
          <p:cNvPr id="4" name="Picture 3" descr="Screen Shot 2018-08-09 at 3.47.39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910" y="3883883"/>
            <a:ext cx="2083883" cy="2324473"/>
          </a:xfrm>
          <a:prstGeom prst="rect">
            <a:avLst/>
          </a:prstGeom>
        </p:spPr>
      </p:pic>
      <p:pic>
        <p:nvPicPr>
          <p:cNvPr id="21" name="Picture 20" descr="Screen Shot 2013-08-05 at 12.12.03 PM.jpg"/>
          <p:cNvPicPr>
            <a:picLocks noChangeAspect="1"/>
          </p:cNvPicPr>
          <p:nvPr/>
        </p:nvPicPr>
        <p:blipFill>
          <a:blip r:embed="rId4"/>
          <a:stretch>
            <a:fillRect/>
          </a:stretch>
        </p:blipFill>
        <p:spPr>
          <a:xfrm>
            <a:off x="5585468" y="1754096"/>
            <a:ext cx="3236385" cy="1644039"/>
          </a:xfrm>
          <a:prstGeom prst="rect">
            <a:avLst/>
          </a:prstGeom>
        </p:spPr>
      </p:pic>
    </p:spTree>
    <p:extLst>
      <p:ext uri="{BB962C8B-B14F-4D97-AF65-F5344CB8AC3E}">
        <p14:creationId xmlns:p14="http://schemas.microsoft.com/office/powerpoint/2010/main" val="40365702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Small Footprint Medical Accelerator Directly Maps to DLA’s Unique Features</a:t>
            </a:r>
          </a:p>
        </p:txBody>
      </p:sp>
      <p:graphicFrame>
        <p:nvGraphicFramePr>
          <p:cNvPr id="6" name="Table 5"/>
          <p:cNvGraphicFramePr>
            <a:graphicFrameLocks noGrp="1"/>
          </p:cNvGraphicFramePr>
          <p:nvPr>
            <p:extLst>
              <p:ext uri="{D42A27DB-BD31-4B8C-83A1-F6EECF244321}">
                <p14:modId xmlns:p14="http://schemas.microsoft.com/office/powerpoint/2010/main" val="2638057635"/>
              </p:ext>
            </p:extLst>
          </p:nvPr>
        </p:nvGraphicFramePr>
        <p:xfrm>
          <a:off x="451822" y="1306551"/>
          <a:ext cx="8185151" cy="2844535"/>
        </p:xfrm>
        <a:graphic>
          <a:graphicData uri="http://schemas.openxmlformats.org/drawingml/2006/table">
            <a:tbl>
              <a:tblPr firstRow="1" bandRow="1">
                <a:tableStyleId>{5C22544A-7EE6-4342-B048-85BDC9FD1C3A}</a:tableStyleId>
              </a:tblPr>
              <a:tblGrid>
                <a:gridCol w="2208816"/>
                <a:gridCol w="2345947"/>
                <a:gridCol w="3630388"/>
              </a:tblGrid>
              <a:tr h="279346">
                <a:tc>
                  <a:txBody>
                    <a:bodyPr/>
                    <a:lstStyle/>
                    <a:p>
                      <a:r>
                        <a:rPr lang="en-US" sz="1400"/>
                        <a:t>Parameter</a:t>
                      </a:r>
                    </a:p>
                  </a:txBody>
                  <a:tcPr/>
                </a:tc>
                <a:tc>
                  <a:txBody>
                    <a:bodyPr/>
                    <a:lstStyle/>
                    <a:p>
                      <a:r>
                        <a:rPr lang="en-US" sz="1400"/>
                        <a:t>Desired Capability</a:t>
                      </a:r>
                    </a:p>
                  </a:txBody>
                  <a:tcPr/>
                </a:tc>
                <a:tc>
                  <a:txBody>
                    <a:bodyPr/>
                    <a:lstStyle/>
                    <a:p>
                      <a:r>
                        <a:rPr lang="en-US" sz="1400"/>
                        <a:t>Unique</a:t>
                      </a:r>
                      <a:r>
                        <a:rPr lang="en-US" sz="1400" baseline="0"/>
                        <a:t> DLA Features</a:t>
                      </a:r>
                      <a:endParaRPr lang="en-US" sz="1400"/>
                    </a:p>
                  </a:txBody>
                  <a:tcPr/>
                </a:tc>
              </a:tr>
              <a:tr h="445090">
                <a:tc>
                  <a:txBody>
                    <a:bodyPr/>
                    <a:lstStyle/>
                    <a:p>
                      <a:r>
                        <a:rPr lang="en-US" sz="1400"/>
                        <a:t>Electron energy</a:t>
                      </a:r>
                    </a:p>
                  </a:txBody>
                  <a:tcPr/>
                </a:tc>
                <a:tc>
                  <a:txBody>
                    <a:bodyPr/>
                    <a:lstStyle/>
                    <a:p>
                      <a:r>
                        <a:rPr lang="en-US" sz="1400"/>
                        <a:t>10-20 MeV</a:t>
                      </a:r>
                    </a:p>
                  </a:txBody>
                  <a:tcPr/>
                </a:tc>
                <a:tc>
                  <a:txBody>
                    <a:bodyPr/>
                    <a:lstStyle/>
                    <a:p>
                      <a:r>
                        <a:rPr lang="en-US" sz="1400"/>
                        <a:t>Single-wafer</a:t>
                      </a:r>
                      <a:r>
                        <a:rPr lang="en-US" sz="1400" baseline="0"/>
                        <a:t> design with 1 GV/m gradient</a:t>
                      </a:r>
                      <a:endParaRPr lang="en-US" sz="1400"/>
                    </a:p>
                  </a:txBody>
                  <a:tcPr/>
                </a:tc>
              </a:tr>
              <a:tr h="288016">
                <a:tc>
                  <a:txBody>
                    <a:bodyPr/>
                    <a:lstStyle/>
                    <a:p>
                      <a:r>
                        <a:rPr lang="en-US" sz="1400"/>
                        <a:t>Useful dose</a:t>
                      </a:r>
                    </a:p>
                  </a:txBody>
                  <a:tcPr/>
                </a:tc>
                <a:tc>
                  <a:txBody>
                    <a:bodyPr/>
                    <a:lstStyle/>
                    <a:p>
                      <a:r>
                        <a:rPr lang="en-US" sz="1400"/>
                        <a:t>1 Gray/sec</a:t>
                      </a:r>
                    </a:p>
                  </a:txBody>
                  <a:tcPr/>
                </a:tc>
                <a:tc>
                  <a:txBody>
                    <a:bodyPr/>
                    <a:lstStyle/>
                    <a:p>
                      <a:r>
                        <a:rPr lang="en-US" sz="1400"/>
                        <a:t>2000 e-</a:t>
                      </a:r>
                      <a:r>
                        <a:rPr lang="en-US" sz="1400" baseline="0"/>
                        <a:t> per bunch; 2 MHz rep rate</a:t>
                      </a:r>
                      <a:endParaRPr lang="en-US" sz="1400"/>
                    </a:p>
                  </a:txBody>
                  <a:tcPr/>
                </a:tc>
              </a:tr>
              <a:tr h="635843">
                <a:tc>
                  <a:txBody>
                    <a:bodyPr/>
                    <a:lstStyle/>
                    <a:p>
                      <a:r>
                        <a:rPr lang="en-US" sz="1400"/>
                        <a:t>Treatment Volume</a:t>
                      </a:r>
                    </a:p>
                  </a:txBody>
                  <a:tcPr/>
                </a:tc>
                <a:tc>
                  <a:txBody>
                    <a:bodyPr/>
                    <a:lstStyle/>
                    <a:p>
                      <a:r>
                        <a:rPr lang="en-US" sz="1400"/>
                        <a:t>5-10</a:t>
                      </a:r>
                      <a:r>
                        <a:rPr lang="en-US" sz="1400" baseline="0"/>
                        <a:t> </a:t>
                      </a:r>
                      <a:r>
                        <a:rPr lang="en-US" sz="1400"/>
                        <a:t>cm</a:t>
                      </a:r>
                      <a:r>
                        <a:rPr lang="en-US" sz="1400" baseline="30000"/>
                        <a:t>3</a:t>
                      </a:r>
                    </a:p>
                  </a:txBody>
                  <a:tcPr/>
                </a:tc>
                <a:tc>
                  <a:txBody>
                    <a:bodyPr/>
                    <a:lstStyle/>
                    <a:p>
                      <a:r>
                        <a:rPr lang="en-US" sz="1400"/>
                        <a:t>Directed (vs omnidirectional) beam and on-chip deflection</a:t>
                      </a:r>
                      <a:r>
                        <a:rPr lang="en-US" sz="1400" baseline="0"/>
                        <a:t> to scan tumor area</a:t>
                      </a:r>
                      <a:endParaRPr lang="en-US" sz="1400"/>
                    </a:p>
                  </a:txBody>
                  <a:tcPr/>
                </a:tc>
              </a:tr>
              <a:tr h="635843">
                <a:tc>
                  <a:txBody>
                    <a:bodyPr/>
                    <a:lstStyle/>
                    <a:p>
                      <a:r>
                        <a:rPr lang="en-US" sz="1400"/>
                        <a:t>Small</a:t>
                      </a:r>
                      <a:r>
                        <a:rPr lang="en-US" sz="1400" baseline="0"/>
                        <a:t> footprint</a:t>
                      </a:r>
                      <a:endParaRPr lang="en-US" sz="1400"/>
                    </a:p>
                  </a:txBody>
                  <a:tcPr/>
                </a:tc>
                <a:tc>
                  <a:txBody>
                    <a:bodyPr/>
                    <a:lstStyle/>
                    <a:p>
                      <a:r>
                        <a:rPr lang="en-US" sz="1400"/>
                        <a:t>~ 1</a:t>
                      </a:r>
                      <a:r>
                        <a:rPr lang="en-US" sz="1400" baseline="0"/>
                        <a:t> cm x 10 cm</a:t>
                      </a:r>
                      <a:endParaRPr lang="en-US" sz="1400"/>
                    </a:p>
                  </a:txBody>
                  <a:tcPr/>
                </a:tc>
                <a:tc>
                  <a:txBody>
                    <a:bodyPr/>
                    <a:lstStyle/>
                    <a:p>
                      <a:r>
                        <a:rPr lang="en-US" sz="1400"/>
                        <a:t>2um wavelength optical</a:t>
                      </a:r>
                      <a:r>
                        <a:rPr lang="en-US" sz="1400" baseline="0"/>
                        <a:t> scale device with 2 cm active linac length</a:t>
                      </a:r>
                      <a:endParaRPr lang="en-US" sz="1400"/>
                    </a:p>
                  </a:txBody>
                  <a:tcPr/>
                </a:tc>
              </a:tr>
              <a:tr h="445090">
                <a:tc>
                  <a:txBody>
                    <a:bodyPr/>
                    <a:lstStyle/>
                    <a:p>
                      <a:r>
                        <a:rPr lang="en-US" sz="1400"/>
                        <a:t>Wall</a:t>
                      </a:r>
                      <a:r>
                        <a:rPr lang="en-US" sz="1400" baseline="0"/>
                        <a:t> Plug Power</a:t>
                      </a:r>
                      <a:endParaRPr lang="en-US" sz="1400"/>
                    </a:p>
                  </a:txBody>
                  <a:tcPr/>
                </a:tc>
                <a:tc>
                  <a:txBody>
                    <a:bodyPr/>
                    <a:lstStyle/>
                    <a:p>
                      <a:r>
                        <a:rPr lang="en-US" sz="1400"/>
                        <a:t>&lt; 100 Watt</a:t>
                      </a:r>
                    </a:p>
                  </a:txBody>
                  <a:tcPr/>
                </a:tc>
                <a:tc>
                  <a:txBody>
                    <a:bodyPr/>
                    <a:lstStyle/>
                    <a:p>
                      <a:r>
                        <a:rPr lang="en-US" sz="1400"/>
                        <a:t>Modest 2.9% wall-plug</a:t>
                      </a:r>
                      <a:r>
                        <a:rPr lang="en-US" sz="1400" baseline="0"/>
                        <a:t> to electron efficiency</a:t>
                      </a:r>
                      <a:endParaRPr lang="en-US" sz="1400"/>
                    </a:p>
                  </a:txBody>
                  <a:tcPr/>
                </a:tc>
              </a:tr>
            </a:tbl>
          </a:graphicData>
        </a:graphic>
      </p:graphicFrame>
      <p:pic>
        <p:nvPicPr>
          <p:cNvPr id="9" name="Picture 8" descr="DLA_tabletop_v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6375"/>
            <a:ext cx="6075176" cy="2255151"/>
          </a:xfrm>
          <a:prstGeom prst="rect">
            <a:avLst/>
          </a:prstGeom>
        </p:spPr>
      </p:pic>
      <p:pic>
        <p:nvPicPr>
          <p:cNvPr id="10" name="Picture 4" descr="New approach.pdf"/>
          <p:cNvPicPr>
            <a:picLocks noChangeAspect="1"/>
          </p:cNvPicPr>
          <p:nvPr/>
        </p:nvPicPr>
        <p:blipFill>
          <a:blip r:embed="rId3"/>
          <a:srcRect/>
          <a:stretch>
            <a:fillRect/>
          </a:stretch>
        </p:blipFill>
        <p:spPr bwMode="auto">
          <a:xfrm>
            <a:off x="6187327" y="4286375"/>
            <a:ext cx="2699955" cy="2080699"/>
          </a:xfrm>
          <a:prstGeom prst="rect">
            <a:avLst/>
          </a:prstGeom>
          <a:noFill/>
          <a:ln w="12700" cap="flat" cmpd="sng">
            <a:noFill/>
            <a:prstDash val="solid"/>
            <a:miter lim="0"/>
            <a:headEnd type="none" w="med" len="med"/>
            <a:tailEnd type="none" w="med" len="med"/>
          </a:ln>
          <a:effectLst/>
        </p:spPr>
      </p:pic>
    </p:spTree>
    <p:extLst>
      <p:ext uri="{BB962C8B-B14F-4D97-AF65-F5344CB8AC3E}">
        <p14:creationId xmlns:p14="http://schemas.microsoft.com/office/powerpoint/2010/main" val="17446907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a:t>What </a:t>
            </a:r>
            <a:r>
              <a:rPr lang="en-US" dirty="0" smtClean="0"/>
              <a:t>about the possibility of a </a:t>
            </a:r>
            <a:r>
              <a:rPr lang="en-US" dirty="0"/>
              <a:t>DLA based light source?</a:t>
            </a:r>
          </a:p>
        </p:txBody>
      </p:sp>
      <p:sp>
        <p:nvSpPr>
          <p:cNvPr id="4" name="Content Placeholder 3"/>
          <p:cNvSpPr>
            <a:spLocks noGrp="1"/>
          </p:cNvSpPr>
          <p:nvPr>
            <p:ph sz="quarter" idx="14"/>
          </p:nvPr>
        </p:nvSpPr>
        <p:spPr>
          <a:xfrm>
            <a:off x="446088" y="1371600"/>
            <a:ext cx="8108950" cy="4946651"/>
          </a:xfrm>
        </p:spPr>
        <p:txBody>
          <a:bodyPr>
            <a:noAutofit/>
          </a:bodyPr>
          <a:lstStyle/>
          <a:p>
            <a:r>
              <a:rPr lang="en-US" sz="1800" dirty="0"/>
              <a:t>Large facilities are often oversubscribed (e.g. </a:t>
            </a:r>
            <a:r>
              <a:rPr lang="en-US" sz="1800" dirty="0" smtClean="0"/>
              <a:t>the Linac Coherent Light Source at SLAC </a:t>
            </a:r>
            <a:r>
              <a:rPr lang="en-US" sz="1800" dirty="0"/>
              <a:t>has ~ 5 times more proposals than it can accommodate)</a:t>
            </a:r>
          </a:p>
          <a:p>
            <a:endParaRPr lang="en-US" sz="1800" dirty="0"/>
          </a:p>
          <a:p>
            <a:r>
              <a:rPr lang="en-US" sz="1800" b="1" dirty="0">
                <a:solidFill>
                  <a:schemeClr val="bg2"/>
                </a:solidFill>
              </a:rPr>
              <a:t>Compact footprint and reduced cost </a:t>
            </a:r>
            <a:r>
              <a:rPr lang="en-US" sz="1800" dirty="0"/>
              <a:t>would give university labs and smaller facilities greater access (e.g. an FEL in every university)</a:t>
            </a:r>
          </a:p>
          <a:p>
            <a:endParaRPr lang="en-US" sz="1800" dirty="0"/>
          </a:p>
          <a:p>
            <a:r>
              <a:rPr lang="en-US" sz="1800" dirty="0"/>
              <a:t>Sub-optical wavelength </a:t>
            </a:r>
            <a:r>
              <a:rPr lang="en-US" sz="1800" b="1" dirty="0">
                <a:solidFill>
                  <a:srgbClr val="A4001D"/>
                </a:solidFill>
              </a:rPr>
              <a:t>(attosecond) temporal bunch structure </a:t>
            </a:r>
            <a:r>
              <a:rPr lang="en-US" sz="1800" dirty="0"/>
              <a:t>if translated into sub-</a:t>
            </a:r>
            <a:r>
              <a:rPr lang="en-US" sz="1800" dirty="0" err="1"/>
              <a:t>fs</a:t>
            </a:r>
            <a:r>
              <a:rPr lang="en-US" sz="1800" dirty="0"/>
              <a:t> radiation pulses would be useful for ultrafast science (molecular movies, atomic physics).</a:t>
            </a:r>
          </a:p>
          <a:p>
            <a:endParaRPr lang="en-US" sz="1800" dirty="0"/>
          </a:p>
          <a:p>
            <a:r>
              <a:rPr lang="en-US" sz="1800" dirty="0"/>
              <a:t>Compact, </a:t>
            </a:r>
            <a:r>
              <a:rPr lang="en-US" sz="1800" b="1" dirty="0">
                <a:solidFill>
                  <a:srgbClr val="A4001D"/>
                </a:solidFill>
              </a:rPr>
              <a:t>portable scanners </a:t>
            </a:r>
            <a:r>
              <a:rPr lang="en-US" sz="1800" dirty="0"/>
              <a:t>for security (Nuclear Fluorescence), phase contrast </a:t>
            </a:r>
            <a:r>
              <a:rPr lang="en-US" sz="1800" dirty="0" smtClean="0"/>
              <a:t>imaging</a:t>
            </a:r>
            <a:r>
              <a:rPr lang="en-US" sz="1800" dirty="0"/>
              <a:t> </a:t>
            </a:r>
            <a:r>
              <a:rPr lang="en-US" sz="1800" dirty="0" smtClean="0"/>
              <a:t>and medicine.</a:t>
            </a: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7085330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smtClean="0"/>
              <a:t>In what ways could </a:t>
            </a:r>
            <a:r>
              <a:rPr lang="en-US" sz="2400"/>
              <a:t>smaller more affordable particle </a:t>
            </a:r>
            <a:br>
              <a:rPr lang="en-US" sz="2400"/>
            </a:br>
            <a:r>
              <a:rPr lang="en-US" sz="2400"/>
              <a:t>accelerators benefit us?</a:t>
            </a:r>
          </a:p>
        </p:txBody>
      </p:sp>
      <p:pic>
        <p:nvPicPr>
          <p:cNvPr id="4" name="Picture 3" descr="Screen Shot 2013-08-05 at 12.12.03 PM.jpg"/>
          <p:cNvPicPr>
            <a:picLocks noChangeAspect="1"/>
          </p:cNvPicPr>
          <p:nvPr/>
        </p:nvPicPr>
        <p:blipFill>
          <a:blip r:embed="rId3"/>
          <a:stretch>
            <a:fillRect/>
          </a:stretch>
        </p:blipFill>
        <p:spPr>
          <a:xfrm>
            <a:off x="6447132" y="4408488"/>
            <a:ext cx="2321937" cy="1179512"/>
          </a:xfrm>
          <a:prstGeom prst="rect">
            <a:avLst/>
          </a:prstGeom>
        </p:spPr>
      </p:pic>
      <p:pic>
        <p:nvPicPr>
          <p:cNvPr id="5" name="Picture 4"/>
          <p:cNvPicPr>
            <a:picLocks noChangeAspect="1"/>
          </p:cNvPicPr>
          <p:nvPr/>
        </p:nvPicPr>
        <p:blipFill>
          <a:blip r:embed="rId4"/>
          <a:stretch>
            <a:fillRect/>
          </a:stretch>
        </p:blipFill>
        <p:spPr>
          <a:xfrm>
            <a:off x="764819" y="1477400"/>
            <a:ext cx="3210982" cy="2653922"/>
          </a:xfrm>
          <a:prstGeom prst="rect">
            <a:avLst/>
          </a:prstGeom>
        </p:spPr>
      </p:pic>
      <p:sp>
        <p:nvSpPr>
          <p:cNvPr id="7" name="TextBox 6"/>
          <p:cNvSpPr txBox="1"/>
          <p:nvPr/>
        </p:nvSpPr>
        <p:spPr>
          <a:xfrm>
            <a:off x="1017862" y="6364152"/>
            <a:ext cx="2840591" cy="369332"/>
          </a:xfrm>
          <a:prstGeom prst="rect">
            <a:avLst/>
          </a:prstGeom>
          <a:noFill/>
        </p:spPr>
        <p:txBody>
          <a:bodyPr wrap="none" rtlCol="0">
            <a:spAutoFit/>
          </a:bodyPr>
          <a:lstStyle/>
          <a:p>
            <a:r>
              <a:rPr lang="en-US" dirty="0" smtClean="0"/>
              <a:t>industrial wafer inspection</a:t>
            </a:r>
            <a:endParaRPr lang="en-US" dirty="0"/>
          </a:p>
        </p:txBody>
      </p:sp>
      <p:sp>
        <p:nvSpPr>
          <p:cNvPr id="8" name="TextBox 7"/>
          <p:cNvSpPr txBox="1"/>
          <p:nvPr/>
        </p:nvSpPr>
        <p:spPr>
          <a:xfrm>
            <a:off x="1179474" y="1127929"/>
            <a:ext cx="2571324" cy="369332"/>
          </a:xfrm>
          <a:prstGeom prst="rect">
            <a:avLst/>
          </a:prstGeom>
          <a:noFill/>
        </p:spPr>
        <p:txBody>
          <a:bodyPr wrap="none" rtlCol="0">
            <a:spAutoFit/>
          </a:bodyPr>
          <a:lstStyle/>
          <a:p>
            <a:r>
              <a:rPr lang="en-US" dirty="0" smtClean="0"/>
              <a:t>phase contrast imaging</a:t>
            </a:r>
            <a:endParaRPr lang="en-US" dirty="0"/>
          </a:p>
        </p:txBody>
      </p:sp>
      <p:sp>
        <p:nvSpPr>
          <p:cNvPr id="9" name="TextBox 8"/>
          <p:cNvSpPr txBox="1"/>
          <p:nvPr/>
        </p:nvSpPr>
        <p:spPr>
          <a:xfrm>
            <a:off x="5014580" y="6375401"/>
            <a:ext cx="2815006" cy="369332"/>
          </a:xfrm>
          <a:prstGeom prst="rect">
            <a:avLst/>
          </a:prstGeom>
          <a:noFill/>
        </p:spPr>
        <p:txBody>
          <a:bodyPr wrap="none" rtlCol="0">
            <a:spAutoFit/>
          </a:bodyPr>
          <a:lstStyle/>
          <a:p>
            <a:r>
              <a:rPr lang="en-US"/>
              <a:t>portable cancer treatment</a:t>
            </a:r>
          </a:p>
        </p:txBody>
      </p:sp>
      <p:pic>
        <p:nvPicPr>
          <p:cNvPr id="11" name="Picture 10" descr="Screen Shot 2013-08-05 at 12.23.06 PM.jpg"/>
          <p:cNvPicPr>
            <a:picLocks noChangeAspect="1"/>
          </p:cNvPicPr>
          <p:nvPr/>
        </p:nvPicPr>
        <p:blipFill>
          <a:blip r:embed="rId5"/>
          <a:stretch>
            <a:fillRect/>
          </a:stretch>
        </p:blipFill>
        <p:spPr>
          <a:xfrm>
            <a:off x="4605867" y="1526583"/>
            <a:ext cx="3683000" cy="2129234"/>
          </a:xfrm>
          <a:prstGeom prst="rect">
            <a:avLst/>
          </a:prstGeom>
        </p:spPr>
      </p:pic>
      <p:sp>
        <p:nvSpPr>
          <p:cNvPr id="12" name="TextBox 11"/>
          <p:cNvSpPr txBox="1"/>
          <p:nvPr/>
        </p:nvSpPr>
        <p:spPr>
          <a:xfrm>
            <a:off x="5156194" y="1147698"/>
            <a:ext cx="2916897" cy="369332"/>
          </a:xfrm>
          <a:prstGeom prst="rect">
            <a:avLst/>
          </a:prstGeom>
          <a:noFill/>
        </p:spPr>
        <p:txBody>
          <a:bodyPr wrap="none" rtlCol="0">
            <a:spAutoFit/>
          </a:bodyPr>
          <a:lstStyle/>
          <a:p>
            <a:r>
              <a:rPr lang="en-US" dirty="0"/>
              <a:t>university-scale x-ray laser</a:t>
            </a:r>
          </a:p>
        </p:txBody>
      </p:sp>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4195142" y="3979333"/>
            <a:ext cx="2315723" cy="2219282"/>
          </a:xfrm>
          <a:prstGeom prst="rect">
            <a:avLst/>
          </a:prstGeom>
          <a:noFill/>
          <a:ln>
            <a:noFill/>
          </a:ln>
        </p:spPr>
      </p:pic>
      <p:sp>
        <p:nvSpPr>
          <p:cNvPr id="14" name="TextBox 13"/>
          <p:cNvSpPr txBox="1"/>
          <p:nvPr/>
        </p:nvSpPr>
        <p:spPr>
          <a:xfrm>
            <a:off x="6959600" y="5604932"/>
            <a:ext cx="1402948" cy="276999"/>
          </a:xfrm>
          <a:prstGeom prst="rect">
            <a:avLst/>
          </a:prstGeom>
          <a:solidFill>
            <a:srgbClr val="FFFF00"/>
          </a:solidFill>
        </p:spPr>
        <p:txBody>
          <a:bodyPr wrap="none" rtlCol="0">
            <a:spAutoFit/>
          </a:bodyPr>
          <a:lstStyle/>
          <a:p>
            <a:r>
              <a:rPr lang="en-US" sz="1200"/>
              <a:t>Gil Travish, UCLA</a:t>
            </a:r>
          </a:p>
        </p:txBody>
      </p:sp>
      <p:sp>
        <p:nvSpPr>
          <p:cNvPr id="15" name="TextBox 14"/>
          <p:cNvSpPr txBox="1"/>
          <p:nvPr/>
        </p:nvSpPr>
        <p:spPr>
          <a:xfrm>
            <a:off x="417686" y="3261749"/>
            <a:ext cx="1270675" cy="276999"/>
          </a:xfrm>
          <a:prstGeom prst="rect">
            <a:avLst/>
          </a:prstGeom>
          <a:solidFill>
            <a:srgbClr val="FFFF00"/>
          </a:solidFill>
        </p:spPr>
        <p:txBody>
          <a:bodyPr wrap="none" rtlCol="0">
            <a:spAutoFit/>
          </a:bodyPr>
          <a:lstStyle/>
          <a:p>
            <a:r>
              <a:rPr lang="en-US" sz="1200" dirty="0"/>
              <a:t>SPRING8, UNE</a:t>
            </a:r>
          </a:p>
        </p:txBody>
      </p:sp>
      <p:sp>
        <p:nvSpPr>
          <p:cNvPr id="16" name="TextBox 15"/>
          <p:cNvSpPr txBox="1"/>
          <p:nvPr/>
        </p:nvSpPr>
        <p:spPr>
          <a:xfrm>
            <a:off x="2916292" y="5994638"/>
            <a:ext cx="620708" cy="276999"/>
          </a:xfrm>
          <a:prstGeom prst="rect">
            <a:avLst/>
          </a:prstGeom>
          <a:solidFill>
            <a:srgbClr val="FFFF00"/>
          </a:solidFill>
        </p:spPr>
        <p:txBody>
          <a:bodyPr wrap="none" rtlCol="0">
            <a:spAutoFit/>
          </a:bodyPr>
          <a:lstStyle/>
          <a:p>
            <a:r>
              <a:rPr lang="en-US" sz="1200"/>
              <a:t>CERN</a:t>
            </a:r>
          </a:p>
        </p:txBody>
      </p:sp>
      <p:sp>
        <p:nvSpPr>
          <p:cNvPr id="17" name="TextBox 16"/>
          <p:cNvSpPr txBox="1"/>
          <p:nvPr/>
        </p:nvSpPr>
        <p:spPr>
          <a:xfrm>
            <a:off x="5604933" y="3344332"/>
            <a:ext cx="1570337" cy="276999"/>
          </a:xfrm>
          <a:prstGeom prst="rect">
            <a:avLst/>
          </a:prstGeom>
          <a:solidFill>
            <a:srgbClr val="FFFF00"/>
          </a:solidFill>
        </p:spPr>
        <p:txBody>
          <a:bodyPr wrap="none" rtlCol="0">
            <a:spAutoFit/>
          </a:bodyPr>
          <a:lstStyle/>
          <a:p>
            <a:r>
              <a:rPr lang="en-US" sz="1200"/>
              <a:t>R. L. Byer,  Stanford</a:t>
            </a:r>
          </a:p>
        </p:txBody>
      </p:sp>
      <p:pic>
        <p:nvPicPr>
          <p:cNvPr id="18" name="図 3">
            <a:extLst>
              <a:ext uri="{FF2B5EF4-FFF2-40B4-BE49-F238E27FC236}">
                <a16:creationId xmlns:a16="http://schemas.microsoft.com/office/drawing/2014/main" xmlns="" id="{3283F3D5-4A6F-4C50-A1F2-B8C21E51069D}"/>
              </a:ext>
            </a:extLst>
          </p:cNvPr>
          <p:cNvPicPr>
            <a:picLocks noChangeAspect="1"/>
          </p:cNvPicPr>
          <p:nvPr/>
        </p:nvPicPr>
        <p:blipFill>
          <a:blip r:embed="rId7"/>
          <a:stretch>
            <a:fillRect/>
          </a:stretch>
        </p:blipFill>
        <p:spPr>
          <a:xfrm>
            <a:off x="682015" y="4177816"/>
            <a:ext cx="3359909" cy="2089330"/>
          </a:xfrm>
          <a:prstGeom prst="rect">
            <a:avLst/>
          </a:prstGeom>
        </p:spPr>
      </p:pic>
      <p:sp>
        <p:nvSpPr>
          <p:cNvPr id="20" name="TextBox 19"/>
          <p:cNvSpPr txBox="1"/>
          <p:nvPr/>
        </p:nvSpPr>
        <p:spPr>
          <a:xfrm>
            <a:off x="287874" y="5577666"/>
            <a:ext cx="1014220" cy="276999"/>
          </a:xfrm>
          <a:prstGeom prst="rect">
            <a:avLst/>
          </a:prstGeom>
          <a:solidFill>
            <a:srgbClr val="FFFF00"/>
          </a:solidFill>
        </p:spPr>
        <p:txBody>
          <a:bodyPr wrap="none" rtlCol="0">
            <a:spAutoFit/>
          </a:bodyPr>
          <a:lstStyle/>
          <a:p>
            <a:r>
              <a:rPr lang="en-US" sz="1200" dirty="0" smtClean="0"/>
              <a:t>Hamamatsu</a:t>
            </a:r>
            <a:endParaRPr lang="en-US" sz="1200" dirty="0"/>
          </a:p>
        </p:txBody>
      </p:sp>
    </p:spTree>
    <p:extLst>
      <p:ext uri="{BB962C8B-B14F-4D97-AF65-F5344CB8AC3E}">
        <p14:creationId xmlns:p14="http://schemas.microsoft.com/office/powerpoint/2010/main" val="40066462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20</a:t>
            </a:fld>
            <a:endParaRPr lang="en-US" dirty="0">
              <a:solidFill>
                <a:srgbClr val="000000"/>
              </a:solidFill>
            </a:endParaRPr>
          </a:p>
        </p:txBody>
      </p:sp>
      <p:sp>
        <p:nvSpPr>
          <p:cNvPr id="3" name="Title 2"/>
          <p:cNvSpPr>
            <a:spLocks noGrp="1"/>
          </p:cNvSpPr>
          <p:nvPr>
            <p:ph type="title"/>
          </p:nvPr>
        </p:nvSpPr>
        <p:spPr/>
        <p:txBody>
          <a:bodyPr/>
          <a:lstStyle/>
          <a:p>
            <a:r>
              <a:rPr lang="en-US"/>
              <a:t>Components of a DLA Light Source</a:t>
            </a:r>
          </a:p>
        </p:txBody>
      </p:sp>
      <p:sp>
        <p:nvSpPr>
          <p:cNvPr id="6" name="TextBox 5"/>
          <p:cNvSpPr txBox="1"/>
          <p:nvPr/>
        </p:nvSpPr>
        <p:spPr>
          <a:xfrm>
            <a:off x="457200" y="1210270"/>
            <a:ext cx="7772400" cy="923330"/>
          </a:xfrm>
          <a:prstGeom prst="rect">
            <a:avLst/>
          </a:prstGeom>
          <a:noFill/>
        </p:spPr>
        <p:txBody>
          <a:bodyPr wrap="square" rtlCol="0">
            <a:spAutoFit/>
          </a:bodyPr>
          <a:lstStyle/>
          <a:p>
            <a:r>
              <a:rPr lang="en-US"/>
              <a:t>Overall goal:  The demonstration of an integrated multi-stage particle “accelerator on a chip” will validate the potential to scale to energy levels of interest for “real-world” applications.</a:t>
            </a:r>
          </a:p>
        </p:txBody>
      </p:sp>
      <p:sp>
        <p:nvSpPr>
          <p:cNvPr id="7" name="TextBox 6"/>
          <p:cNvSpPr txBox="1"/>
          <p:nvPr/>
        </p:nvSpPr>
        <p:spPr>
          <a:xfrm>
            <a:off x="1219200" y="2133600"/>
            <a:ext cx="6724918" cy="1477328"/>
          </a:xfrm>
          <a:prstGeom prst="rect">
            <a:avLst/>
          </a:prstGeom>
          <a:noFill/>
        </p:spPr>
        <p:txBody>
          <a:bodyPr wrap="none" rtlCol="0">
            <a:spAutoFit/>
          </a:bodyPr>
          <a:lstStyle/>
          <a:p>
            <a:pPr marL="342900" indent="-342900">
              <a:buAutoNum type="arabicPeriod"/>
            </a:pPr>
            <a:r>
              <a:rPr lang="en-US"/>
              <a:t>On-chip electron source</a:t>
            </a:r>
          </a:p>
          <a:p>
            <a:pPr marL="342900" indent="-342900">
              <a:buAutoNum type="arabicPeriod"/>
            </a:pPr>
            <a:r>
              <a:rPr lang="en-US"/>
              <a:t>DLA structure development:  (a) subrelativistic, (b) relativistic</a:t>
            </a:r>
          </a:p>
          <a:p>
            <a:pPr marL="342900" indent="-342900">
              <a:buAutoNum type="arabicPeriod"/>
            </a:pPr>
            <a:r>
              <a:rPr lang="en-US"/>
              <a:t>Multi-staged acceleration</a:t>
            </a:r>
          </a:p>
          <a:p>
            <a:pPr marL="342900" indent="-342900">
              <a:buAutoNum type="arabicPeriod"/>
            </a:pPr>
            <a:r>
              <a:rPr lang="en-US"/>
              <a:t>Coupling of laser to DLA</a:t>
            </a:r>
          </a:p>
          <a:p>
            <a:pPr marL="342900" indent="-342900">
              <a:buAutoNum type="arabicPeriod"/>
            </a:pPr>
            <a:r>
              <a:rPr lang="en-US"/>
              <a:t>Laser-driven undulator</a:t>
            </a:r>
          </a:p>
        </p:txBody>
      </p:sp>
      <p:pic>
        <p:nvPicPr>
          <p:cNvPr id="8" name="Picture 7" descr="Screen Shot 2015-06-29 at 6.19.07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553639"/>
            <a:ext cx="8382000" cy="2770961"/>
          </a:xfrm>
          <a:prstGeom prst="rect">
            <a:avLst/>
          </a:prstGeom>
        </p:spPr>
      </p:pic>
      <p:sp>
        <p:nvSpPr>
          <p:cNvPr id="4" name="Oval 3"/>
          <p:cNvSpPr/>
          <p:nvPr/>
        </p:nvSpPr>
        <p:spPr>
          <a:xfrm>
            <a:off x="6714321" y="4573960"/>
            <a:ext cx="1211165" cy="149329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52370" y="3257036"/>
            <a:ext cx="3210175" cy="36450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0282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21</a:t>
            </a:fld>
            <a:endParaRPr lang="en-US" dirty="0">
              <a:solidFill>
                <a:srgbClr val="000000"/>
              </a:solidFill>
            </a:endParaRPr>
          </a:p>
        </p:txBody>
      </p:sp>
      <p:sp>
        <p:nvSpPr>
          <p:cNvPr id="3" name="Title 2"/>
          <p:cNvSpPr>
            <a:spLocks noGrp="1"/>
          </p:cNvSpPr>
          <p:nvPr>
            <p:ph type="title"/>
          </p:nvPr>
        </p:nvSpPr>
        <p:spPr/>
        <p:txBody>
          <a:bodyPr/>
          <a:lstStyle/>
          <a:p>
            <a:r>
              <a:rPr lang="en-US" dirty="0" smtClean="0"/>
              <a:t>Concept for a compact laser-driven </a:t>
            </a:r>
            <a:r>
              <a:rPr lang="en-US" dirty="0" err="1" smtClean="0"/>
              <a:t>undulator</a:t>
            </a:r>
            <a:r>
              <a:rPr lang="en-US" dirty="0" smtClean="0"/>
              <a:t> for EUV production</a:t>
            </a:r>
            <a:endParaRPr lang="en-US" dirty="0"/>
          </a:p>
        </p:txBody>
      </p:sp>
      <p:pic>
        <p:nvPicPr>
          <p:cNvPr id="5" name="Picture 4" descr="Screen Shot 2018-08-09 at 1.16.00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7077"/>
            <a:ext cx="9144000" cy="3802710"/>
          </a:xfrm>
          <a:prstGeom prst="rect">
            <a:avLst/>
          </a:prstGeom>
        </p:spPr>
      </p:pic>
      <p:sp>
        <p:nvSpPr>
          <p:cNvPr id="6" name="TextBox 5"/>
          <p:cNvSpPr txBox="1"/>
          <p:nvPr/>
        </p:nvSpPr>
        <p:spPr>
          <a:xfrm>
            <a:off x="282212" y="5949675"/>
            <a:ext cx="8554796" cy="369332"/>
          </a:xfrm>
          <a:prstGeom prst="rect">
            <a:avLst/>
          </a:prstGeom>
          <a:noFill/>
        </p:spPr>
        <p:txBody>
          <a:bodyPr wrap="none" rtlCol="0">
            <a:spAutoFit/>
          </a:bodyPr>
          <a:lstStyle/>
          <a:p>
            <a:r>
              <a:rPr lang="en-US" dirty="0" smtClean="0"/>
              <a:t>A. </a:t>
            </a:r>
            <a:r>
              <a:rPr lang="en-US" dirty="0" err="1" smtClean="0"/>
              <a:t>Ody</a:t>
            </a:r>
            <a:r>
              <a:rPr lang="en-US" dirty="0" smtClean="0"/>
              <a:t>, R. J. England, Z. Huang, Advanced Accelerator Concepts Workshop 2018</a:t>
            </a:r>
            <a:endParaRPr lang="en-US" dirty="0"/>
          </a:p>
        </p:txBody>
      </p:sp>
      <p:sp>
        <p:nvSpPr>
          <p:cNvPr id="4" name="TextBox 3"/>
          <p:cNvSpPr txBox="1"/>
          <p:nvPr/>
        </p:nvSpPr>
        <p:spPr>
          <a:xfrm>
            <a:off x="282214" y="5244179"/>
            <a:ext cx="8572224" cy="646331"/>
          </a:xfrm>
          <a:prstGeom prst="rect">
            <a:avLst/>
          </a:prstGeom>
          <a:noFill/>
        </p:spPr>
        <p:txBody>
          <a:bodyPr wrap="square" rtlCol="0">
            <a:spAutoFit/>
          </a:bodyPr>
          <a:lstStyle/>
          <a:p>
            <a:r>
              <a:rPr lang="en-US" dirty="0" smtClean="0"/>
              <a:t>An equal superposition of the TE and TM fundamental modes produces a pure deflection mode (i.e. no </a:t>
            </a:r>
            <a:r>
              <a:rPr lang="en-US" i="1" dirty="0" err="1" smtClean="0"/>
              <a:t>E</a:t>
            </a:r>
            <a:r>
              <a:rPr lang="en-US" baseline="-25000" dirty="0" err="1" smtClean="0"/>
              <a:t>z</a:t>
            </a:r>
            <a:r>
              <a:rPr lang="en-US" dirty="0" smtClean="0"/>
              <a:t> component)!</a:t>
            </a:r>
            <a:endParaRPr lang="en-US" dirty="0"/>
          </a:p>
        </p:txBody>
      </p:sp>
      <p:sp>
        <p:nvSpPr>
          <p:cNvPr id="7" name="TextBox 6"/>
          <p:cNvSpPr txBox="1"/>
          <p:nvPr/>
        </p:nvSpPr>
        <p:spPr>
          <a:xfrm>
            <a:off x="3104662" y="6362531"/>
            <a:ext cx="2045076" cy="369332"/>
          </a:xfrm>
          <a:prstGeom prst="rect">
            <a:avLst/>
          </a:prstGeom>
          <a:solidFill>
            <a:srgbClr val="FFFF00"/>
          </a:solidFill>
          <a:ln>
            <a:solidFill>
              <a:schemeClr val="tx1"/>
            </a:solidFill>
          </a:ln>
        </p:spPr>
        <p:txBody>
          <a:bodyPr wrap="none" rtlCol="0">
            <a:spAutoFit/>
          </a:bodyPr>
          <a:lstStyle/>
          <a:p>
            <a:r>
              <a:rPr lang="en-US"/>
              <a:t>see talk by A. Ody</a:t>
            </a:r>
          </a:p>
        </p:txBody>
      </p:sp>
    </p:spTree>
    <p:extLst>
      <p:ext uri="{BB962C8B-B14F-4D97-AF65-F5344CB8AC3E}">
        <p14:creationId xmlns:p14="http://schemas.microsoft.com/office/powerpoint/2010/main" val="42342283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396240" y="853440"/>
            <a:ext cx="8610600" cy="762000"/>
          </a:xfrm>
          <a:ln/>
        </p:spPr>
        <p:txBody>
          <a:bodyPr/>
          <a:lstStyle/>
          <a:p>
            <a:r>
              <a:rPr lang="en-US" sz="1400"/>
              <a:t>Optical structures naturally have sub-fs time scales and favor high repetition rate operation</a:t>
            </a:r>
          </a:p>
        </p:txBody>
      </p:sp>
      <p:pic>
        <p:nvPicPr>
          <p:cNvPr id="25602" name="Picture 2"/>
          <p:cNvPicPr>
            <a:picLocks noChangeAspect="1" noChangeArrowheads="1"/>
          </p:cNvPicPr>
          <p:nvPr/>
        </p:nvPicPr>
        <p:blipFill>
          <a:blip r:embed="rId2"/>
          <a:srcRect/>
          <a:stretch>
            <a:fillRect/>
          </a:stretch>
        </p:blipFill>
        <p:spPr bwMode="auto">
          <a:xfrm>
            <a:off x="1338019" y="1777355"/>
            <a:ext cx="5875422" cy="4513620"/>
          </a:xfrm>
          <a:prstGeom prst="rect">
            <a:avLst/>
          </a:prstGeom>
          <a:noFill/>
          <a:ln w="12700" cap="flat">
            <a:noFill/>
            <a:miter lim="800000"/>
            <a:headEnd/>
            <a:tailEnd/>
          </a:ln>
        </p:spPr>
      </p:pic>
      <p:sp>
        <p:nvSpPr>
          <p:cNvPr id="4" name="Title 1"/>
          <p:cNvSpPr txBox="1">
            <a:spLocks/>
          </p:cNvSpPr>
          <p:nvPr/>
        </p:nvSpPr>
        <p:spPr bwMode="auto">
          <a:xfrm>
            <a:off x="304800" y="152400"/>
            <a:ext cx="861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bg2"/>
                </a:solidFill>
                <a:effectLst/>
                <a:uLnTx/>
                <a:uFillTx/>
                <a:latin typeface="+mj-lt"/>
                <a:ea typeface="ＭＳ Ｐゴシック" charset="-128"/>
                <a:cs typeface="ＭＳ Ｐゴシック" charset="-128"/>
              </a:rPr>
              <a:t>DLA's attosecond bunch</a:t>
            </a:r>
            <a:r>
              <a:rPr kumimoji="0" lang="en-US" sz="2400" b="1" i="0" u="none" strike="noStrike" kern="0" cap="none" spc="0" normalizeH="0" noProof="0" dirty="0">
                <a:ln>
                  <a:noFill/>
                </a:ln>
                <a:solidFill>
                  <a:schemeClr val="bg2"/>
                </a:solidFill>
                <a:effectLst/>
                <a:uLnTx/>
                <a:uFillTx/>
                <a:latin typeface="+mj-lt"/>
                <a:ea typeface="ＭＳ Ｐゴシック" charset="-128"/>
                <a:cs typeface="ＭＳ Ｐゴシック" charset="-128"/>
              </a:rPr>
              <a:t> </a:t>
            </a:r>
            <a:r>
              <a:rPr kumimoji="0" lang="en-US" sz="2400" b="1" i="0" u="none" strike="noStrike" kern="0" cap="none" spc="0" normalizeH="0" baseline="0" noProof="0" dirty="0">
                <a:ln>
                  <a:noFill/>
                </a:ln>
                <a:solidFill>
                  <a:schemeClr val="bg2"/>
                </a:solidFill>
                <a:effectLst/>
                <a:uLnTx/>
                <a:uFillTx/>
                <a:latin typeface="+mj-lt"/>
                <a:ea typeface="ＭＳ Ｐゴシック" charset="-128"/>
                <a:cs typeface="ＭＳ Ｐゴシック" charset="-128"/>
              </a:rPr>
              <a:t>structure raises the possibility</a:t>
            </a:r>
            <a:r>
              <a:rPr kumimoji="0" lang="en-US" sz="2400" b="1" i="0" u="none" strike="noStrike" kern="0" cap="none" spc="0" normalizeH="0" noProof="0" dirty="0">
                <a:ln>
                  <a:noFill/>
                </a:ln>
                <a:solidFill>
                  <a:schemeClr val="bg2"/>
                </a:solidFill>
                <a:effectLst/>
                <a:uLnTx/>
                <a:uFillTx/>
                <a:latin typeface="+mj-lt"/>
                <a:ea typeface="ＭＳ Ｐゴシック" charset="-128"/>
                <a:cs typeface="ＭＳ Ｐゴシック" charset="-128"/>
              </a:rPr>
              <a:t> of</a:t>
            </a:r>
            <a:r>
              <a:rPr kumimoji="0" lang="en-US" sz="2400" b="1" i="0" u="none" strike="noStrike" kern="0" cap="none" spc="0" normalizeH="0" baseline="0" noProof="0" dirty="0">
                <a:ln>
                  <a:noFill/>
                </a:ln>
                <a:solidFill>
                  <a:schemeClr val="bg2"/>
                </a:solidFill>
                <a:effectLst/>
                <a:uLnTx/>
                <a:uFillTx/>
                <a:latin typeface="+mj-lt"/>
                <a:ea typeface="ＭＳ Ｐゴシック" charset="-128"/>
                <a:cs typeface="ＭＳ Ｐゴシック" charset="-128"/>
              </a:rPr>
              <a:t> making attosecond </a:t>
            </a:r>
            <a:r>
              <a:rPr kumimoji="0" lang="en-US" sz="2400" b="1" i="0" u="none" strike="noStrike" kern="0" cap="none" spc="0" normalizeH="0" baseline="0" noProof="0" dirty="0" smtClean="0">
                <a:ln>
                  <a:noFill/>
                </a:ln>
                <a:solidFill>
                  <a:schemeClr val="bg2"/>
                </a:solidFill>
                <a:effectLst/>
                <a:uLnTx/>
                <a:uFillTx/>
                <a:latin typeface="+mj-lt"/>
                <a:ea typeface="ＭＳ Ｐゴシック" charset="-128"/>
                <a:cs typeface="ＭＳ Ｐゴシック" charset="-128"/>
              </a:rPr>
              <a:t>radiation</a:t>
            </a:r>
            <a:r>
              <a:rPr kumimoji="0" lang="en-US" sz="2400" b="1" i="0" u="none" strike="noStrike" kern="0" cap="none" spc="0" normalizeH="0" noProof="0" dirty="0" smtClean="0">
                <a:ln>
                  <a:noFill/>
                </a:ln>
                <a:solidFill>
                  <a:schemeClr val="bg2"/>
                </a:solidFill>
                <a:effectLst/>
                <a:uLnTx/>
                <a:uFillTx/>
                <a:latin typeface="+mj-lt"/>
                <a:ea typeface="ＭＳ Ｐゴシック" charset="-128"/>
                <a:cs typeface="ＭＳ Ｐゴシック" charset="-128"/>
              </a:rPr>
              <a:t> </a:t>
            </a:r>
            <a:r>
              <a:rPr kumimoji="0" lang="en-US" sz="2400" b="1" i="0" u="none" strike="noStrike" kern="0" cap="none" spc="0" normalizeH="0" noProof="0" dirty="0">
                <a:ln>
                  <a:noFill/>
                </a:ln>
                <a:solidFill>
                  <a:schemeClr val="bg2"/>
                </a:solidFill>
                <a:effectLst/>
                <a:uLnTx/>
                <a:uFillTx/>
                <a:latin typeface="+mj-lt"/>
                <a:ea typeface="ＭＳ Ｐゴシック" charset="-128"/>
                <a:cs typeface="ＭＳ Ｐゴシック" charset="-128"/>
              </a:rPr>
              <a:t>pulses</a:t>
            </a:r>
            <a:endParaRPr kumimoji="0" lang="en-US" sz="2400" b="1" i="0" u="none" strike="noStrike" kern="0" cap="none" spc="0" normalizeH="0" baseline="0" noProof="0" dirty="0">
              <a:ln>
                <a:noFill/>
              </a:ln>
              <a:solidFill>
                <a:schemeClr val="bg2"/>
              </a:solidFill>
              <a:effectLst/>
              <a:uLnTx/>
              <a:uFillTx/>
              <a:latin typeface="+mj-lt"/>
              <a:ea typeface="ＭＳ Ｐゴシック" charset="-128"/>
              <a:cs typeface="ＭＳ Ｐゴシック" charset="-128"/>
            </a:endParaRPr>
          </a:p>
        </p:txBody>
      </p:sp>
    </p:spTree>
    <p:extLst>
      <p:ext uri="{BB962C8B-B14F-4D97-AF65-F5344CB8AC3E}">
        <p14:creationId xmlns:p14="http://schemas.microsoft.com/office/powerpoint/2010/main" val="31343200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23</a:t>
            </a:fld>
            <a:endParaRPr lang="en-US" dirty="0">
              <a:solidFill>
                <a:srgbClr val="000000"/>
              </a:solidFill>
            </a:endParaRPr>
          </a:p>
        </p:txBody>
      </p:sp>
      <p:sp>
        <p:nvSpPr>
          <p:cNvPr id="3" name="Title 2"/>
          <p:cNvSpPr>
            <a:spLocks noGrp="1"/>
          </p:cNvSpPr>
          <p:nvPr>
            <p:ph type="title"/>
          </p:nvPr>
        </p:nvSpPr>
        <p:spPr/>
        <p:txBody>
          <a:bodyPr/>
          <a:lstStyle/>
          <a:p>
            <a:r>
              <a:rPr lang="en-US"/>
              <a:t>EUV Attosecond Frequency Comb</a:t>
            </a:r>
          </a:p>
        </p:txBody>
      </p:sp>
      <p:pic>
        <p:nvPicPr>
          <p:cNvPr id="6" name="Picture 5" descr="WEA1PL02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7" y="1999972"/>
            <a:ext cx="5407429" cy="215068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868592461"/>
              </p:ext>
            </p:extLst>
          </p:nvPr>
        </p:nvGraphicFramePr>
        <p:xfrm>
          <a:off x="1100303" y="4395037"/>
          <a:ext cx="6322141" cy="2145598"/>
        </p:xfrm>
        <a:graphic>
          <a:graphicData uri="http://schemas.openxmlformats.org/drawingml/2006/table">
            <a:tbl>
              <a:tblPr firstRow="1" bandRow="1">
                <a:tableStyleId>{5C22544A-7EE6-4342-B048-85BDC9FD1C3A}</a:tableStyleId>
              </a:tblPr>
              <a:tblGrid>
                <a:gridCol w="3972521"/>
                <a:gridCol w="1312142"/>
                <a:gridCol w="1037478"/>
              </a:tblGrid>
              <a:tr h="306514">
                <a:tc>
                  <a:txBody>
                    <a:bodyPr/>
                    <a:lstStyle/>
                    <a:p>
                      <a:r>
                        <a:rPr lang="en-US" sz="1400"/>
                        <a:t>Parameter</a:t>
                      </a:r>
                    </a:p>
                  </a:txBody>
                  <a:tcPr/>
                </a:tc>
                <a:tc>
                  <a:txBody>
                    <a:bodyPr/>
                    <a:lstStyle/>
                    <a:p>
                      <a:r>
                        <a:rPr lang="en-US" sz="1400"/>
                        <a:t>Unit</a:t>
                      </a:r>
                    </a:p>
                  </a:txBody>
                  <a:tcPr/>
                </a:tc>
                <a:tc>
                  <a:txBody>
                    <a:bodyPr/>
                    <a:lstStyle/>
                    <a:p>
                      <a:r>
                        <a:rPr lang="en-US" sz="1400"/>
                        <a:t>Value</a:t>
                      </a:r>
                    </a:p>
                  </a:txBody>
                  <a:tcPr/>
                </a:tc>
              </a:tr>
              <a:tr h="306514">
                <a:tc>
                  <a:txBody>
                    <a:bodyPr/>
                    <a:lstStyle/>
                    <a:p>
                      <a:r>
                        <a:rPr lang="en-US" sz="1400"/>
                        <a:t>Beam</a:t>
                      </a:r>
                      <a:r>
                        <a:rPr lang="en-US" sz="1400" baseline="0"/>
                        <a:t> Energy</a:t>
                      </a:r>
                      <a:endParaRPr lang="en-US" sz="1400"/>
                    </a:p>
                  </a:txBody>
                  <a:tcPr/>
                </a:tc>
                <a:tc>
                  <a:txBody>
                    <a:bodyPr/>
                    <a:lstStyle/>
                    <a:p>
                      <a:r>
                        <a:rPr lang="en-US" sz="1400"/>
                        <a:t>MeV</a:t>
                      </a:r>
                    </a:p>
                  </a:txBody>
                  <a:tcPr/>
                </a:tc>
                <a:tc>
                  <a:txBody>
                    <a:bodyPr/>
                    <a:lstStyle/>
                    <a:p>
                      <a:r>
                        <a:rPr lang="en-US" sz="1400"/>
                        <a:t>40</a:t>
                      </a:r>
                    </a:p>
                  </a:txBody>
                  <a:tcPr/>
                </a:tc>
              </a:tr>
              <a:tr h="306514">
                <a:tc>
                  <a:txBody>
                    <a:bodyPr/>
                    <a:lstStyle/>
                    <a:p>
                      <a:r>
                        <a:rPr lang="en-US" sz="1400"/>
                        <a:t>Microbunch</a:t>
                      </a:r>
                      <a:r>
                        <a:rPr lang="en-US" sz="1400" baseline="0"/>
                        <a:t> Charge</a:t>
                      </a:r>
                      <a:endParaRPr lang="en-US" sz="1400"/>
                    </a:p>
                  </a:txBody>
                  <a:tcPr/>
                </a:tc>
                <a:tc>
                  <a:txBody>
                    <a:bodyPr/>
                    <a:lstStyle/>
                    <a:p>
                      <a:r>
                        <a:rPr lang="en-US" sz="1400"/>
                        <a:t>fC</a:t>
                      </a:r>
                    </a:p>
                  </a:txBody>
                  <a:tcPr/>
                </a:tc>
                <a:tc>
                  <a:txBody>
                    <a:bodyPr/>
                    <a:lstStyle/>
                    <a:p>
                      <a:r>
                        <a:rPr lang="en-US" sz="1400"/>
                        <a:t>10</a:t>
                      </a:r>
                    </a:p>
                  </a:txBody>
                  <a:tcPr/>
                </a:tc>
              </a:tr>
              <a:tr h="306514">
                <a:tc>
                  <a:txBody>
                    <a:bodyPr/>
                    <a:lstStyle/>
                    <a:p>
                      <a:r>
                        <a:rPr lang="en-US" sz="1400"/>
                        <a:t>Undulator Period</a:t>
                      </a:r>
                    </a:p>
                  </a:txBody>
                  <a:tcPr/>
                </a:tc>
                <a:tc>
                  <a:txBody>
                    <a:bodyPr/>
                    <a:lstStyle/>
                    <a:p>
                      <a:r>
                        <a:rPr lang="en-US" sz="1400"/>
                        <a:t>µm</a:t>
                      </a:r>
                    </a:p>
                  </a:txBody>
                  <a:tcPr/>
                </a:tc>
                <a:tc>
                  <a:txBody>
                    <a:bodyPr/>
                    <a:lstStyle/>
                    <a:p>
                      <a:r>
                        <a:rPr lang="en-US" sz="1400"/>
                        <a:t>250</a:t>
                      </a:r>
                    </a:p>
                  </a:txBody>
                  <a:tcPr/>
                </a:tc>
              </a:tr>
              <a:tr h="306514">
                <a:tc>
                  <a:txBody>
                    <a:bodyPr/>
                    <a:lstStyle/>
                    <a:p>
                      <a:r>
                        <a:rPr lang="en-US" sz="1400"/>
                        <a:t>Number of periods / Delay Modules</a:t>
                      </a:r>
                    </a:p>
                  </a:txBody>
                  <a:tcPr/>
                </a:tc>
                <a:tc>
                  <a:txBody>
                    <a:bodyPr/>
                    <a:lstStyle/>
                    <a:p>
                      <a:r>
                        <a:rPr lang="en-US" sz="1400"/>
                        <a:t>#</a:t>
                      </a:r>
                    </a:p>
                  </a:txBody>
                  <a:tcPr/>
                </a:tc>
                <a:tc>
                  <a:txBody>
                    <a:bodyPr/>
                    <a:lstStyle/>
                    <a:p>
                      <a:r>
                        <a:rPr lang="en-US" sz="1400"/>
                        <a:t>10 /</a:t>
                      </a:r>
                      <a:r>
                        <a:rPr lang="en-US" sz="1400" baseline="0"/>
                        <a:t> </a:t>
                      </a:r>
                      <a:r>
                        <a:rPr lang="en-US" sz="1400"/>
                        <a:t>100</a:t>
                      </a:r>
                    </a:p>
                  </a:txBody>
                  <a:tcPr/>
                </a:tc>
              </a:tr>
              <a:tr h="306514">
                <a:tc>
                  <a:txBody>
                    <a:bodyPr/>
                    <a:lstStyle/>
                    <a:p>
                      <a:r>
                        <a:rPr lang="en-US" sz="1400"/>
                        <a:t>EUV Photon Energy</a:t>
                      </a:r>
                    </a:p>
                  </a:txBody>
                  <a:tcPr/>
                </a:tc>
                <a:tc>
                  <a:txBody>
                    <a:bodyPr/>
                    <a:lstStyle/>
                    <a:p>
                      <a:r>
                        <a:rPr lang="en-US" sz="1400"/>
                        <a:t>eV</a:t>
                      </a:r>
                    </a:p>
                  </a:txBody>
                  <a:tcPr/>
                </a:tc>
                <a:tc>
                  <a:txBody>
                    <a:bodyPr/>
                    <a:lstStyle/>
                    <a:p>
                      <a:r>
                        <a:rPr lang="en-US" sz="1400"/>
                        <a:t>50</a:t>
                      </a:r>
                    </a:p>
                  </a:txBody>
                  <a:tcPr/>
                </a:tc>
              </a:tr>
              <a:tr h="306514">
                <a:tc>
                  <a:txBody>
                    <a:bodyPr/>
                    <a:lstStyle/>
                    <a:p>
                      <a:r>
                        <a:rPr lang="en-US" sz="1400"/>
                        <a:t>Radiated Pulse Energy</a:t>
                      </a:r>
                    </a:p>
                  </a:txBody>
                  <a:tcPr/>
                </a:tc>
                <a:tc>
                  <a:txBody>
                    <a:bodyPr/>
                    <a:lstStyle/>
                    <a:p>
                      <a:r>
                        <a:rPr lang="en-US" sz="1400"/>
                        <a:t>nJ</a:t>
                      </a:r>
                    </a:p>
                  </a:txBody>
                  <a:tcPr/>
                </a:tc>
                <a:tc>
                  <a:txBody>
                    <a:bodyPr/>
                    <a:lstStyle/>
                    <a:p>
                      <a:r>
                        <a:rPr lang="en-US" sz="1400"/>
                        <a:t>100</a:t>
                      </a:r>
                    </a:p>
                  </a:txBody>
                  <a:tcPr/>
                </a:tc>
              </a:tr>
            </a:tbl>
          </a:graphicData>
        </a:graphic>
      </p:graphicFrame>
      <p:pic>
        <p:nvPicPr>
          <p:cNvPr id="9" name="Picture 8" descr="WEA1PL02f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544" y="1929450"/>
            <a:ext cx="3338260" cy="2197688"/>
          </a:xfrm>
          <a:prstGeom prst="rect">
            <a:avLst/>
          </a:prstGeom>
        </p:spPr>
      </p:pic>
      <p:sp>
        <p:nvSpPr>
          <p:cNvPr id="10" name="Rectangle 9"/>
          <p:cNvSpPr/>
          <p:nvPr/>
        </p:nvSpPr>
        <p:spPr>
          <a:xfrm>
            <a:off x="451822" y="1276809"/>
            <a:ext cx="8325289" cy="646331"/>
          </a:xfrm>
          <a:prstGeom prst="rect">
            <a:avLst/>
          </a:prstGeom>
        </p:spPr>
        <p:txBody>
          <a:bodyPr wrap="square">
            <a:spAutoFit/>
          </a:bodyPr>
          <a:lstStyle/>
          <a:p>
            <a:r>
              <a:rPr lang="en-US" dirty="0">
                <a:solidFill>
                  <a:srgbClr val="A4001D"/>
                </a:solidFill>
              </a:rPr>
              <a:t>Modelocking scheme proposed could enable attosecond radiation pulses </a:t>
            </a:r>
          </a:p>
          <a:p>
            <a:r>
              <a:rPr lang="en-US" dirty="0">
                <a:solidFill>
                  <a:srgbClr val="A4001D"/>
                </a:solidFill>
              </a:rPr>
              <a:t>(R. J. England, Z. Huang, </a:t>
            </a:r>
            <a:r>
              <a:rPr lang="en-US" dirty="0" smtClean="0">
                <a:solidFill>
                  <a:srgbClr val="A4001D"/>
                </a:solidFill>
              </a:rPr>
              <a:t>FLS 2018)</a:t>
            </a:r>
            <a:endParaRPr lang="en-US" dirty="0">
              <a:solidFill>
                <a:srgbClr val="A4001D"/>
              </a:solidFill>
            </a:endParaRPr>
          </a:p>
        </p:txBody>
      </p:sp>
    </p:spTree>
    <p:extLst>
      <p:ext uri="{BB962C8B-B14F-4D97-AF65-F5344CB8AC3E}">
        <p14:creationId xmlns:p14="http://schemas.microsoft.com/office/powerpoint/2010/main" val="27434846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a:t>DLA </a:t>
            </a:r>
            <a:r>
              <a:rPr lang="en-US" dirty="0" smtClean="0"/>
              <a:t>X-ray FEL </a:t>
            </a:r>
            <a:r>
              <a:rPr lang="en-US" dirty="0" err="1"/>
              <a:t>Strawman</a:t>
            </a:r>
            <a:r>
              <a:rPr lang="en-US" dirty="0"/>
              <a:t> Parameter Table</a:t>
            </a:r>
          </a:p>
        </p:txBody>
      </p:sp>
      <p:sp>
        <p:nvSpPr>
          <p:cNvPr id="6" name="TextBox 5"/>
          <p:cNvSpPr txBox="1"/>
          <p:nvPr/>
        </p:nvSpPr>
        <p:spPr>
          <a:xfrm>
            <a:off x="820928" y="6402917"/>
            <a:ext cx="4095993" cy="369332"/>
          </a:xfrm>
          <a:prstGeom prst="rect">
            <a:avLst/>
          </a:prstGeom>
          <a:noFill/>
        </p:spPr>
        <p:txBody>
          <a:bodyPr wrap="none" rtlCol="0">
            <a:spAutoFit/>
          </a:bodyPr>
          <a:lstStyle/>
          <a:p>
            <a:r>
              <a:rPr lang="en-US"/>
              <a:t>* 1 “SBU” = ph/s/mm</a:t>
            </a:r>
            <a:r>
              <a:rPr lang="en-US" baseline="30000"/>
              <a:t>2</a:t>
            </a:r>
            <a:r>
              <a:rPr lang="en-US"/>
              <a:t>/mrad</a:t>
            </a:r>
            <a:r>
              <a:rPr lang="en-US" baseline="30000"/>
              <a:t>2</a:t>
            </a:r>
            <a:r>
              <a:rPr lang="en-US"/>
              <a:t>/0.1%BW </a:t>
            </a:r>
          </a:p>
        </p:txBody>
      </p:sp>
      <p:graphicFrame>
        <p:nvGraphicFramePr>
          <p:cNvPr id="8" name="Table 7"/>
          <p:cNvGraphicFramePr>
            <a:graphicFrameLocks noGrp="1"/>
          </p:cNvGraphicFramePr>
          <p:nvPr>
            <p:extLst>
              <p:ext uri="{D42A27DB-BD31-4B8C-83A1-F6EECF244321}">
                <p14:modId xmlns:p14="http://schemas.microsoft.com/office/powerpoint/2010/main" val="646509887"/>
              </p:ext>
            </p:extLst>
          </p:nvPr>
        </p:nvGraphicFramePr>
        <p:xfrm>
          <a:off x="451822" y="1151891"/>
          <a:ext cx="5384800" cy="5166360"/>
        </p:xfrm>
        <a:graphic>
          <a:graphicData uri="http://schemas.openxmlformats.org/drawingml/2006/table">
            <a:tbl>
              <a:tblPr/>
              <a:tblGrid>
                <a:gridCol w="2730500"/>
                <a:gridCol w="1333500"/>
                <a:gridCol w="1320800"/>
              </a:tblGrid>
              <a:tr h="228600">
                <a:tc>
                  <a:txBody>
                    <a:bodyPr/>
                    <a:lstStyle/>
                    <a:p>
                      <a:pPr algn="l" fontAlgn="b"/>
                      <a:r>
                        <a:rPr lang="en-US" sz="1800" b="1" i="0" u="none" strike="noStrike">
                          <a:solidFill>
                            <a:srgbClr val="FFFFFF"/>
                          </a:solidFill>
                          <a:effectLst/>
                          <a:latin typeface="Helvetica Neue Light"/>
                          <a:cs typeface="Helvetica Neue Light"/>
                        </a:rPr>
                        <a:t>Parameter</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l" fontAlgn="b"/>
                      <a:r>
                        <a:rPr lang="en-US" sz="1800" b="1" i="0" u="none" strike="noStrike">
                          <a:solidFill>
                            <a:srgbClr val="FFFFFF"/>
                          </a:solidFill>
                          <a:effectLst/>
                          <a:latin typeface="Helvetica Neue Light"/>
                          <a:cs typeface="Helvetica Neue Light"/>
                        </a:rPr>
                        <a:t>Units</a:t>
                      </a:r>
                    </a:p>
                  </a:txBody>
                  <a:tcPr marL="12700" marR="12700" marT="1270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800" b="1" i="0" u="none" strike="noStrike">
                          <a:solidFill>
                            <a:srgbClr val="FFFFFF"/>
                          </a:solidFill>
                          <a:effectLst/>
                          <a:latin typeface="Helvetica Neue Light"/>
                          <a:cs typeface="Helvetica Neue Light"/>
                        </a:rPr>
                        <a:t>Value</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r>
              <a:tr h="215900">
                <a:tc>
                  <a:txBody>
                    <a:bodyPr/>
                    <a:lstStyle/>
                    <a:p>
                      <a:pPr algn="l" fontAlgn="b"/>
                      <a:r>
                        <a:rPr lang="en-US" sz="1800" b="0" i="0" u="none" strike="noStrike">
                          <a:effectLst/>
                          <a:latin typeface="Helvetica Neue Light"/>
                          <a:cs typeface="Helvetica Neue Light"/>
                        </a:rPr>
                        <a:t>Ebeam Energy</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algn="l" fontAlgn="b"/>
                      <a:r>
                        <a:rPr lang="en-US" sz="1800" b="0" i="0" u="none" strike="noStrike">
                          <a:effectLst/>
                          <a:latin typeface="Helvetica Neue Light"/>
                          <a:cs typeface="Helvetica Neue Light"/>
                        </a:rPr>
                        <a:t>GeV</a:t>
                      </a:r>
                    </a:p>
                  </a:txBody>
                  <a:tcPr marL="12700" marR="12700" marT="12700" marB="0" anchor="b">
                    <a:lnL>
                      <a:noFill/>
                    </a:lnL>
                    <a:lnR>
                      <a:noFill/>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algn="ctr" fontAlgn="b"/>
                      <a:r>
                        <a:rPr lang="en-US" sz="1800" b="0" i="0" u="none" strike="noStrike">
                          <a:effectLst/>
                          <a:latin typeface="Helvetica Neue Light"/>
                          <a:cs typeface="Helvetica Neue Light"/>
                        </a:rPr>
                        <a:t>1.056</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EEF3"/>
                    </a:solidFill>
                  </a:tcPr>
                </a:tc>
              </a:tr>
              <a:tr h="215900">
                <a:tc>
                  <a:txBody>
                    <a:bodyPr/>
                    <a:lstStyle/>
                    <a:p>
                      <a:pPr algn="l" fontAlgn="b"/>
                      <a:r>
                        <a:rPr lang="en-US" sz="1800" b="0" i="0" u="none" strike="noStrike">
                          <a:effectLst/>
                          <a:latin typeface="Helvetica Neue Light"/>
                          <a:cs typeface="Helvetica Neue Light"/>
                        </a:rPr>
                        <a:t>Microbunch Charge</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800" b="0" i="0" u="none" strike="noStrike">
                          <a:effectLst/>
                          <a:latin typeface="Helvetica Neue Light"/>
                          <a:cs typeface="Helvetica Neue Light"/>
                        </a:rPr>
                        <a:t>fC</a:t>
                      </a:r>
                    </a:p>
                  </a:txBody>
                  <a:tcPr marL="12700" marR="12700" marT="12700" marB="0" anchor="b">
                    <a:lnL>
                      <a:noFill/>
                    </a:lnL>
                    <a:lnR>
                      <a:noFill/>
                    </a:lnR>
                    <a:lnT>
                      <a:noFill/>
                    </a:lnT>
                    <a:lnB>
                      <a:noFill/>
                    </a:lnB>
                    <a:solidFill>
                      <a:srgbClr val="FFFFFF"/>
                    </a:solidFill>
                  </a:tcPr>
                </a:tc>
                <a:tc>
                  <a:txBody>
                    <a:bodyPr/>
                    <a:lstStyle/>
                    <a:p>
                      <a:pPr algn="ctr" fontAlgn="b"/>
                      <a:r>
                        <a:rPr lang="en-US" sz="1800" b="0" i="0" u="none" strike="noStrike">
                          <a:effectLst/>
                          <a:latin typeface="Helvetica Neue Light"/>
                          <a:cs typeface="Helvetica Neue Light"/>
                        </a:rPr>
                        <a:t>0.5</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15900">
                <a:tc>
                  <a:txBody>
                    <a:bodyPr/>
                    <a:lstStyle/>
                    <a:p>
                      <a:pPr algn="l" fontAlgn="b"/>
                      <a:r>
                        <a:rPr lang="en-US" sz="1800" b="0" i="0" u="none" strike="noStrike">
                          <a:effectLst/>
                          <a:latin typeface="Helvetica Neue Light"/>
                          <a:cs typeface="Helvetica Neue Light"/>
                        </a:rPr>
                        <a:t>Bunches per Train</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DAEEF3"/>
                    </a:solidFill>
                  </a:tcPr>
                </a:tc>
                <a:tc>
                  <a:txBody>
                    <a:bodyPr/>
                    <a:lstStyle/>
                    <a:p>
                      <a:pPr algn="l" fontAlgn="b"/>
                      <a:r>
                        <a:rPr lang="en-US" sz="1800" b="0" i="0" u="none" strike="noStrike">
                          <a:effectLst/>
                          <a:latin typeface="Helvetica Neue Light"/>
                          <a:cs typeface="Helvetica Neue Light"/>
                        </a:rPr>
                        <a:t> </a:t>
                      </a:r>
                    </a:p>
                  </a:txBody>
                  <a:tcPr marL="12700" marR="12700" marT="12700" marB="0" anchor="b">
                    <a:lnL>
                      <a:noFill/>
                    </a:lnL>
                    <a:lnR>
                      <a:noFill/>
                    </a:lnR>
                    <a:lnT>
                      <a:noFill/>
                    </a:lnT>
                    <a:lnB>
                      <a:noFill/>
                    </a:lnB>
                    <a:solidFill>
                      <a:srgbClr val="DAEEF3"/>
                    </a:solidFill>
                  </a:tcPr>
                </a:tc>
                <a:tc>
                  <a:txBody>
                    <a:bodyPr/>
                    <a:lstStyle/>
                    <a:p>
                      <a:pPr algn="ctr" fontAlgn="b"/>
                      <a:r>
                        <a:rPr lang="en-US" sz="1800" b="0" i="0" u="none" strike="noStrike">
                          <a:effectLst/>
                          <a:latin typeface="Helvetica Neue Light"/>
                          <a:cs typeface="Helvetica Neue Light"/>
                        </a:rPr>
                        <a:t>150</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DAEEF3"/>
                    </a:solidFill>
                  </a:tcPr>
                </a:tc>
              </a:tr>
              <a:tr h="215900">
                <a:tc>
                  <a:txBody>
                    <a:bodyPr/>
                    <a:lstStyle/>
                    <a:p>
                      <a:pPr algn="l" fontAlgn="b"/>
                      <a:r>
                        <a:rPr lang="en-US" sz="1800" b="0" i="0" u="none" strike="noStrike">
                          <a:effectLst/>
                          <a:latin typeface="Helvetica Neue Light"/>
                          <a:cs typeface="Helvetica Neue Light"/>
                        </a:rPr>
                        <a:t>Rep Rate</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800" b="0" i="0" u="none" strike="noStrike">
                          <a:effectLst/>
                          <a:latin typeface="Helvetica Neue Light"/>
                          <a:cs typeface="Helvetica Neue Light"/>
                        </a:rPr>
                        <a:t>MHz</a:t>
                      </a:r>
                    </a:p>
                  </a:txBody>
                  <a:tcPr marL="12700" marR="12700" marT="12700" marB="0" anchor="b">
                    <a:lnL>
                      <a:noFill/>
                    </a:lnL>
                    <a:lnR>
                      <a:noFill/>
                    </a:lnR>
                    <a:lnT>
                      <a:noFill/>
                    </a:lnT>
                    <a:lnB>
                      <a:noFill/>
                    </a:lnB>
                    <a:solidFill>
                      <a:srgbClr val="FFFFFF"/>
                    </a:solidFill>
                  </a:tcPr>
                </a:tc>
                <a:tc>
                  <a:txBody>
                    <a:bodyPr/>
                    <a:lstStyle/>
                    <a:p>
                      <a:pPr algn="ctr" fontAlgn="b"/>
                      <a:r>
                        <a:rPr lang="en-US" sz="1800" b="0" i="0" u="none" strike="noStrike">
                          <a:effectLst/>
                          <a:latin typeface="Helvetica Neue Light"/>
                          <a:cs typeface="Helvetica Neue Light"/>
                        </a:rPr>
                        <a:t>100</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15900">
                <a:tc>
                  <a:txBody>
                    <a:bodyPr/>
                    <a:lstStyle/>
                    <a:p>
                      <a:pPr algn="l" fontAlgn="b"/>
                      <a:r>
                        <a:rPr lang="en-US" sz="1800" b="0" i="0" u="none" strike="noStrike">
                          <a:effectLst/>
                          <a:latin typeface="Helvetica Neue Light"/>
                          <a:cs typeface="Helvetica Neue Light"/>
                        </a:rPr>
                        <a:t>Normalized Emittance</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DAEEF3"/>
                    </a:solidFill>
                  </a:tcPr>
                </a:tc>
                <a:tc>
                  <a:txBody>
                    <a:bodyPr/>
                    <a:lstStyle/>
                    <a:p>
                      <a:pPr algn="l" fontAlgn="b"/>
                      <a:r>
                        <a:rPr lang="en-US" sz="1800" b="0" i="0" u="none" strike="noStrike">
                          <a:effectLst/>
                          <a:latin typeface="Helvetica Neue Light"/>
                          <a:cs typeface="Helvetica Neue Light"/>
                        </a:rPr>
                        <a:t>nm</a:t>
                      </a:r>
                    </a:p>
                  </a:txBody>
                  <a:tcPr marL="12700" marR="12700" marT="12700" marB="0" anchor="b">
                    <a:lnL>
                      <a:noFill/>
                    </a:lnL>
                    <a:lnR>
                      <a:noFill/>
                    </a:lnR>
                    <a:lnT>
                      <a:noFill/>
                    </a:lnT>
                    <a:lnB>
                      <a:noFill/>
                    </a:lnB>
                    <a:solidFill>
                      <a:srgbClr val="DAEEF3"/>
                    </a:solidFill>
                  </a:tcPr>
                </a:tc>
                <a:tc>
                  <a:txBody>
                    <a:bodyPr/>
                    <a:lstStyle/>
                    <a:p>
                      <a:pPr algn="ctr" fontAlgn="b"/>
                      <a:r>
                        <a:rPr lang="en-US" sz="1800" b="0" i="0" u="none" strike="noStrike">
                          <a:effectLst/>
                          <a:latin typeface="Helvetica Neue Light"/>
                          <a:cs typeface="Helvetica Neue Light"/>
                        </a:rPr>
                        <a:t>0.87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DAEEF3"/>
                    </a:solidFill>
                  </a:tcPr>
                </a:tc>
              </a:tr>
              <a:tr h="215900">
                <a:tc>
                  <a:txBody>
                    <a:bodyPr/>
                    <a:lstStyle/>
                    <a:p>
                      <a:pPr algn="l" fontAlgn="b"/>
                      <a:r>
                        <a:rPr lang="en-US" sz="1800" b="0" i="0" u="none" strike="noStrike">
                          <a:effectLst/>
                          <a:latin typeface="Helvetica Neue Light"/>
                          <a:cs typeface="Helvetica Neue Light"/>
                        </a:rPr>
                        <a:t>Laser Wavelength</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800" b="0" i="0" u="none" strike="noStrike">
                          <a:effectLst/>
                          <a:latin typeface="Helvetica Neue Light"/>
                          <a:cs typeface="Helvetica Neue Light"/>
                        </a:rPr>
                        <a:t>µm</a:t>
                      </a:r>
                    </a:p>
                  </a:txBody>
                  <a:tcPr marL="12700" marR="12700" marT="12700" marB="0" anchor="b">
                    <a:lnL>
                      <a:noFill/>
                    </a:lnL>
                    <a:lnR>
                      <a:noFill/>
                    </a:lnR>
                    <a:lnT>
                      <a:noFill/>
                    </a:lnT>
                    <a:lnB>
                      <a:noFill/>
                    </a:lnB>
                    <a:solidFill>
                      <a:srgbClr val="FFFFFF"/>
                    </a:solidFill>
                  </a:tcPr>
                </a:tc>
                <a:tc>
                  <a:txBody>
                    <a:bodyPr/>
                    <a:lstStyle/>
                    <a:p>
                      <a:pPr algn="ctr" fontAlgn="b"/>
                      <a:r>
                        <a:rPr lang="en-US" sz="1800" b="0" i="0" u="none" strike="noStrike">
                          <a:effectLst/>
                          <a:latin typeface="Helvetica Neue Light"/>
                          <a:cs typeface="Helvetica Neue Light"/>
                        </a:rPr>
                        <a:t>2</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28600">
                <a:tc>
                  <a:txBody>
                    <a:bodyPr/>
                    <a:lstStyle/>
                    <a:p>
                      <a:pPr algn="l" fontAlgn="b"/>
                      <a:r>
                        <a:rPr lang="en-US" sz="1800" b="0" i="0" u="none" strike="noStrike">
                          <a:effectLst/>
                          <a:latin typeface="Helvetica Neue Light"/>
                          <a:cs typeface="Helvetica Neue Light"/>
                        </a:rPr>
                        <a:t>Laser Pulse Duration</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algn="l" fontAlgn="b"/>
                      <a:r>
                        <a:rPr lang="en-US" sz="1800" b="0" i="0" u="none" strike="noStrike">
                          <a:effectLst/>
                          <a:latin typeface="Helvetica Neue Light"/>
                          <a:cs typeface="Helvetica Neue Light"/>
                        </a:rPr>
                        <a:t>ps</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800" b="0" i="0" u="none" strike="noStrike">
                          <a:effectLst/>
                          <a:latin typeface="Helvetica Neue Light"/>
                          <a:cs typeface="Helvetica Neue Light"/>
                        </a:rPr>
                        <a:t>1</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AEEF3"/>
                    </a:solidFill>
                  </a:tcPr>
                </a:tc>
              </a:tr>
              <a:tr h="215900">
                <a:tc>
                  <a:txBody>
                    <a:bodyPr/>
                    <a:lstStyle/>
                    <a:p>
                      <a:pPr algn="l" fontAlgn="b"/>
                      <a:r>
                        <a:rPr lang="en-US" sz="1800" b="0" i="0" u="none" strike="noStrike">
                          <a:effectLst/>
                          <a:latin typeface="Helvetica Neue Light"/>
                          <a:cs typeface="Helvetica Neue Light"/>
                        </a:rPr>
                        <a:t>Undulator Period</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800" b="0" i="0" u="none" strike="noStrike">
                          <a:effectLst/>
                          <a:latin typeface="Helvetica Neue Light"/>
                          <a:cs typeface="Helvetica Neue Light"/>
                        </a:rPr>
                        <a:t>mm</a:t>
                      </a:r>
                    </a:p>
                  </a:txBody>
                  <a:tcPr marL="12700" marR="12700" marT="1270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800" b="0" i="0" u="none" strike="noStrike">
                          <a:effectLst/>
                          <a:latin typeface="Helvetica Neue Light"/>
                          <a:cs typeface="Helvetica Neue Light"/>
                        </a:rPr>
                        <a:t>0.9</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215900">
                <a:tc>
                  <a:txBody>
                    <a:bodyPr/>
                    <a:lstStyle/>
                    <a:p>
                      <a:pPr algn="l" fontAlgn="b"/>
                      <a:r>
                        <a:rPr lang="en-US" sz="1800" b="0" i="0" u="none" strike="noStrike">
                          <a:effectLst/>
                          <a:latin typeface="Helvetica Neue Light"/>
                          <a:cs typeface="Helvetica Neue Light"/>
                        </a:rPr>
                        <a:t>Equivalent Undulator B</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DAEEF3"/>
                    </a:solidFill>
                  </a:tcPr>
                </a:tc>
                <a:tc>
                  <a:txBody>
                    <a:bodyPr/>
                    <a:lstStyle/>
                    <a:p>
                      <a:pPr algn="l" fontAlgn="b"/>
                      <a:r>
                        <a:rPr lang="en-US" sz="1800" b="0" i="0" u="none" strike="noStrike">
                          <a:effectLst/>
                          <a:latin typeface="Helvetica Neue Light"/>
                          <a:cs typeface="Helvetica Neue Light"/>
                        </a:rPr>
                        <a:t>T</a:t>
                      </a:r>
                    </a:p>
                  </a:txBody>
                  <a:tcPr marL="12700" marR="12700" marT="12700" marB="0" anchor="b">
                    <a:lnL>
                      <a:noFill/>
                    </a:lnL>
                    <a:lnR>
                      <a:noFill/>
                    </a:lnR>
                    <a:lnT>
                      <a:noFill/>
                    </a:lnT>
                    <a:lnB>
                      <a:noFill/>
                    </a:lnB>
                    <a:solidFill>
                      <a:srgbClr val="DAEEF3"/>
                    </a:solidFill>
                  </a:tcPr>
                </a:tc>
                <a:tc>
                  <a:txBody>
                    <a:bodyPr/>
                    <a:lstStyle/>
                    <a:p>
                      <a:pPr algn="ctr" fontAlgn="b"/>
                      <a:r>
                        <a:rPr lang="en-US" sz="1800" b="0" i="0" u="none" strike="noStrike">
                          <a:effectLst/>
                          <a:latin typeface="Helvetica Neue Light"/>
                          <a:cs typeface="Helvetica Neue Light"/>
                        </a:rPr>
                        <a:t>1.6</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DAEEF3"/>
                    </a:solidFill>
                  </a:tcPr>
                </a:tc>
              </a:tr>
              <a:tr h="215900">
                <a:tc>
                  <a:txBody>
                    <a:bodyPr/>
                    <a:lstStyle/>
                    <a:p>
                      <a:pPr algn="l" fontAlgn="b"/>
                      <a:r>
                        <a:rPr lang="en-US" sz="1800" b="0" i="0" u="none" strike="noStrike">
                          <a:effectLst/>
                          <a:latin typeface="Helvetica Neue Light"/>
                          <a:cs typeface="Helvetica Neue Light"/>
                        </a:rPr>
                        <a:t>Undulator K</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800" b="0" i="0" u="none" strike="noStrike">
                          <a:effectLst/>
                          <a:latin typeface="Helvetica Neue Light"/>
                          <a:cs typeface="Helvetica Neue Light"/>
                        </a:rPr>
                        <a:t> </a:t>
                      </a:r>
                    </a:p>
                  </a:txBody>
                  <a:tcPr marL="12700" marR="12700" marT="12700" marB="0" anchor="b">
                    <a:lnL>
                      <a:noFill/>
                    </a:lnL>
                    <a:lnR>
                      <a:noFill/>
                    </a:lnR>
                    <a:lnT>
                      <a:noFill/>
                    </a:lnT>
                    <a:lnB>
                      <a:noFill/>
                    </a:lnB>
                    <a:solidFill>
                      <a:srgbClr val="FFFFFF"/>
                    </a:solidFill>
                  </a:tcPr>
                </a:tc>
                <a:tc>
                  <a:txBody>
                    <a:bodyPr/>
                    <a:lstStyle/>
                    <a:p>
                      <a:pPr algn="ctr" fontAlgn="b"/>
                      <a:r>
                        <a:rPr lang="en-US" sz="1800" b="0" i="0" u="none" strike="noStrike">
                          <a:effectLst/>
                          <a:latin typeface="Helvetica Neue Light"/>
                          <a:cs typeface="Helvetica Neue Light"/>
                        </a:rPr>
                        <a:t>0.14</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15900">
                <a:tc>
                  <a:txBody>
                    <a:bodyPr/>
                    <a:lstStyle/>
                    <a:p>
                      <a:pPr algn="l" fontAlgn="b"/>
                      <a:r>
                        <a:rPr lang="en-US" sz="1800" b="0" i="0" u="none" strike="noStrike">
                          <a:effectLst/>
                          <a:latin typeface="Helvetica Neue Light"/>
                          <a:cs typeface="Helvetica Neue Light"/>
                        </a:rPr>
                        <a:t>Pierce Parameter</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DAEEF3"/>
                    </a:solidFill>
                  </a:tcPr>
                </a:tc>
                <a:tc>
                  <a:txBody>
                    <a:bodyPr/>
                    <a:lstStyle/>
                    <a:p>
                      <a:pPr algn="l" fontAlgn="b"/>
                      <a:r>
                        <a:rPr lang="en-US" sz="1800" b="0" i="0" u="none" strike="noStrike">
                          <a:effectLst/>
                          <a:latin typeface="Helvetica Neue Light"/>
                          <a:cs typeface="Helvetica Neue Light"/>
                        </a:rPr>
                        <a:t> </a:t>
                      </a:r>
                    </a:p>
                  </a:txBody>
                  <a:tcPr marL="12700" marR="12700" marT="12700" marB="0" anchor="b">
                    <a:lnL>
                      <a:noFill/>
                    </a:lnL>
                    <a:lnR>
                      <a:noFill/>
                    </a:lnR>
                    <a:lnT>
                      <a:noFill/>
                    </a:lnT>
                    <a:lnB>
                      <a:noFill/>
                    </a:lnB>
                    <a:solidFill>
                      <a:srgbClr val="DAEEF3"/>
                    </a:solidFill>
                  </a:tcPr>
                </a:tc>
                <a:tc>
                  <a:txBody>
                    <a:bodyPr/>
                    <a:lstStyle/>
                    <a:p>
                      <a:pPr algn="ctr" fontAlgn="b"/>
                      <a:r>
                        <a:rPr lang="en-US" sz="1800" b="0" i="0" u="none" strike="noStrike">
                          <a:effectLst/>
                          <a:latin typeface="Helvetica Neue Light"/>
                          <a:cs typeface="Helvetica Neue Light"/>
                        </a:rPr>
                        <a:t>2.29E-04</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DAEEF3"/>
                    </a:solidFill>
                  </a:tcPr>
                </a:tc>
              </a:tr>
              <a:tr h="228600">
                <a:tc>
                  <a:txBody>
                    <a:bodyPr/>
                    <a:lstStyle/>
                    <a:p>
                      <a:pPr algn="l" fontAlgn="b"/>
                      <a:r>
                        <a:rPr lang="en-US" sz="1800" b="0" i="0" u="none" strike="noStrike">
                          <a:effectLst/>
                          <a:latin typeface="Helvetica Neue Light"/>
                          <a:cs typeface="Helvetica Neue Light"/>
                        </a:rPr>
                        <a:t>Undulator Length</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0" i="0" u="none" strike="noStrike">
                          <a:effectLst/>
                          <a:latin typeface="Helvetica Neue Light"/>
                          <a:cs typeface="Helvetica Neue Light"/>
                        </a:rPr>
                        <a:t>m</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a:effectLst/>
                          <a:latin typeface="Helvetica Neue Light"/>
                          <a:cs typeface="Helvetica Neue Light"/>
                        </a:rPr>
                        <a:t>0.9</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215900">
                <a:tc>
                  <a:txBody>
                    <a:bodyPr/>
                    <a:lstStyle/>
                    <a:p>
                      <a:pPr algn="l" fontAlgn="b"/>
                      <a:r>
                        <a:rPr lang="en-US" sz="1800" b="0" i="0" u="none" strike="noStrike">
                          <a:effectLst/>
                          <a:latin typeface="Helvetica Neue Light"/>
                          <a:cs typeface="Helvetica Neue Light"/>
                        </a:rPr>
                        <a:t>Photon Energy</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algn="l" fontAlgn="b"/>
                      <a:r>
                        <a:rPr lang="en-US" sz="1800" b="0" i="0" u="none" strike="noStrike">
                          <a:effectLst/>
                          <a:latin typeface="Helvetica Neue Light"/>
                          <a:cs typeface="Helvetica Neue Light"/>
                        </a:rPr>
                        <a:t>keV</a:t>
                      </a:r>
                    </a:p>
                  </a:txBody>
                  <a:tcPr marL="12700" marR="12700" marT="12700" marB="0" anchor="b">
                    <a:lnL>
                      <a:noFill/>
                    </a:lnL>
                    <a:lnR>
                      <a:noFill/>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algn="ctr" fontAlgn="b"/>
                      <a:r>
                        <a:rPr lang="en-US" sz="1800" b="0" i="0" u="none" strike="noStrike">
                          <a:effectLst/>
                          <a:latin typeface="Helvetica Neue Light"/>
                          <a:cs typeface="Helvetica Neue Light"/>
                        </a:rPr>
                        <a:t>11.5</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EEF3"/>
                    </a:solidFill>
                  </a:tcPr>
                </a:tc>
              </a:tr>
              <a:tr h="215900">
                <a:tc>
                  <a:txBody>
                    <a:bodyPr/>
                    <a:lstStyle/>
                    <a:p>
                      <a:pPr algn="l" fontAlgn="b"/>
                      <a:r>
                        <a:rPr lang="en-US" sz="1800" b="0" i="0" u="none" strike="noStrike">
                          <a:effectLst/>
                          <a:latin typeface="Helvetica Neue Light"/>
                          <a:cs typeface="Helvetica Neue Light"/>
                        </a:rPr>
                        <a:t>Gain Length</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800" b="0" i="0" u="none" strike="noStrike">
                          <a:effectLst/>
                          <a:latin typeface="Helvetica Neue Light"/>
                          <a:cs typeface="Helvetica Neue Light"/>
                        </a:rPr>
                        <a:t>m</a:t>
                      </a:r>
                    </a:p>
                  </a:txBody>
                  <a:tcPr marL="12700" marR="12700" marT="12700" marB="0" anchor="b">
                    <a:lnL>
                      <a:noFill/>
                    </a:lnL>
                    <a:lnR>
                      <a:noFill/>
                    </a:lnR>
                    <a:lnT>
                      <a:noFill/>
                    </a:lnT>
                    <a:lnB>
                      <a:noFill/>
                    </a:lnB>
                    <a:solidFill>
                      <a:srgbClr val="FFFFFF"/>
                    </a:solidFill>
                  </a:tcPr>
                </a:tc>
                <a:tc>
                  <a:txBody>
                    <a:bodyPr/>
                    <a:lstStyle/>
                    <a:p>
                      <a:pPr algn="ctr" fontAlgn="b"/>
                      <a:r>
                        <a:rPr lang="en-US" sz="1800" b="0" i="0" u="none" strike="noStrike">
                          <a:effectLst/>
                          <a:latin typeface="Helvetica Neue Light"/>
                          <a:cs typeface="Helvetica Neue Light"/>
                        </a:rPr>
                        <a:t>0.18</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15900">
                <a:tc>
                  <a:txBody>
                    <a:bodyPr/>
                    <a:lstStyle/>
                    <a:p>
                      <a:pPr algn="l" fontAlgn="b"/>
                      <a:r>
                        <a:rPr lang="en-US" sz="1800" b="0" i="0" u="none" strike="noStrike">
                          <a:effectLst/>
                          <a:latin typeface="Helvetica Neue Light"/>
                          <a:cs typeface="Helvetica Neue Light"/>
                        </a:rPr>
                        <a:t>Photons per Bunch</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DAEEF3"/>
                    </a:solidFill>
                  </a:tcPr>
                </a:tc>
                <a:tc>
                  <a:txBody>
                    <a:bodyPr/>
                    <a:lstStyle/>
                    <a:p>
                      <a:pPr algn="l" fontAlgn="b"/>
                      <a:r>
                        <a:rPr lang="en-US" sz="1800" b="0" i="0" u="none" strike="noStrike">
                          <a:effectLst/>
                          <a:latin typeface="Helvetica Neue Light"/>
                          <a:cs typeface="Helvetica Neue Light"/>
                        </a:rPr>
                        <a:t> </a:t>
                      </a:r>
                    </a:p>
                  </a:txBody>
                  <a:tcPr marL="12700" marR="12700" marT="12700" marB="0" anchor="b">
                    <a:lnL>
                      <a:noFill/>
                    </a:lnL>
                    <a:lnR>
                      <a:noFill/>
                    </a:lnR>
                    <a:lnT>
                      <a:noFill/>
                    </a:lnT>
                    <a:lnB>
                      <a:noFill/>
                    </a:lnB>
                    <a:solidFill>
                      <a:srgbClr val="DAEEF3"/>
                    </a:solidFill>
                  </a:tcPr>
                </a:tc>
                <a:tc>
                  <a:txBody>
                    <a:bodyPr/>
                    <a:lstStyle/>
                    <a:p>
                      <a:pPr algn="ctr" fontAlgn="b"/>
                      <a:r>
                        <a:rPr lang="en-US" sz="1800" b="0" i="0" u="none" strike="noStrike">
                          <a:effectLst/>
                          <a:latin typeface="Helvetica Neue Light"/>
                          <a:cs typeface="Helvetica Neue Light"/>
                        </a:rPr>
                        <a:t>6.6E+04</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DAEEF3"/>
                    </a:solidFill>
                  </a:tcPr>
                </a:tc>
              </a:tr>
              <a:tr h="215900">
                <a:tc>
                  <a:txBody>
                    <a:bodyPr/>
                    <a:lstStyle/>
                    <a:p>
                      <a:pPr algn="l" fontAlgn="b"/>
                      <a:r>
                        <a:rPr lang="en-US" sz="1800" b="0" i="0" u="none" strike="noStrike">
                          <a:effectLst/>
                          <a:latin typeface="Helvetica Neue Light"/>
                          <a:cs typeface="Helvetica Neue Light"/>
                        </a:rPr>
                        <a:t>Photon Flux</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800" b="0" i="0" u="none" strike="noStrike">
                          <a:effectLst/>
                          <a:latin typeface="Helvetica Neue Light"/>
                          <a:cs typeface="Helvetica Neue Light"/>
                        </a:rPr>
                        <a:t>photons/sec</a:t>
                      </a:r>
                    </a:p>
                  </a:txBody>
                  <a:tcPr marL="12700" marR="12700" marT="12700" marB="0" anchor="b">
                    <a:lnL>
                      <a:noFill/>
                    </a:lnL>
                    <a:lnR>
                      <a:noFill/>
                    </a:lnR>
                    <a:lnT>
                      <a:noFill/>
                    </a:lnT>
                    <a:lnB>
                      <a:noFill/>
                    </a:lnB>
                    <a:solidFill>
                      <a:srgbClr val="FFFFFF"/>
                    </a:solidFill>
                  </a:tcPr>
                </a:tc>
                <a:tc>
                  <a:txBody>
                    <a:bodyPr/>
                    <a:lstStyle/>
                    <a:p>
                      <a:pPr algn="ctr" fontAlgn="b"/>
                      <a:r>
                        <a:rPr lang="en-US" sz="1800" b="0" i="0" u="none" strike="noStrike">
                          <a:effectLst/>
                          <a:latin typeface="Helvetica Neue Light"/>
                          <a:cs typeface="Helvetica Neue Light"/>
                        </a:rPr>
                        <a:t>9.9E+14</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28600">
                <a:tc>
                  <a:txBody>
                    <a:bodyPr/>
                    <a:lstStyle/>
                    <a:p>
                      <a:pPr algn="l" fontAlgn="b"/>
                      <a:r>
                        <a:rPr lang="en-US" sz="1800" b="0" i="0" u="none" strike="noStrike">
                          <a:effectLst/>
                          <a:latin typeface="Helvetica Neue Light"/>
                          <a:cs typeface="Helvetica Neue Light"/>
                        </a:rPr>
                        <a:t>Brightness</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algn="l" fontAlgn="b"/>
                      <a:r>
                        <a:rPr lang="en-US" sz="1800" b="0" i="0" u="none" strike="noStrike">
                          <a:effectLst/>
                          <a:latin typeface="Helvetica Neue Light"/>
                          <a:cs typeface="Helvetica Neue Light"/>
                        </a:rPr>
                        <a:t>SBU*</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800" b="0" i="0" u="none" strike="noStrike">
                          <a:effectLst/>
                          <a:latin typeface="Helvetica Neue Light"/>
                          <a:cs typeface="Helvetica Neue Light"/>
                        </a:rPr>
                        <a:t>1.05E+21</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AEEF3"/>
                    </a:solidFill>
                  </a:tcPr>
                </a:tc>
              </a:tr>
            </a:tbl>
          </a:graphicData>
        </a:graphic>
      </p:graphicFrame>
      <p:cxnSp>
        <p:nvCxnSpPr>
          <p:cNvPr id="11" name="Straight Arrow Connector 10"/>
          <p:cNvCxnSpPr/>
          <p:nvPr/>
        </p:nvCxnSpPr>
        <p:spPr>
          <a:xfrm flipH="1">
            <a:off x="5954889" y="4473223"/>
            <a:ext cx="4656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246304" y="2973442"/>
            <a:ext cx="2638778" cy="923330"/>
          </a:xfrm>
          <a:prstGeom prst="rect">
            <a:avLst/>
          </a:prstGeom>
          <a:noFill/>
        </p:spPr>
        <p:txBody>
          <a:bodyPr wrap="square" rtlCol="0">
            <a:spAutoFit/>
          </a:bodyPr>
          <a:lstStyle/>
          <a:p>
            <a:r>
              <a:rPr lang="en-US"/>
              <a:t>A DLA X-ray source would be in or near the Quantum FEL regime:</a:t>
            </a:r>
          </a:p>
        </p:txBody>
      </p:sp>
      <p:pic>
        <p:nvPicPr>
          <p:cNvPr id="4" name="Picture 3" descr="Screen Shot 2016-03-22 at 9.33.42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678" y="3993073"/>
            <a:ext cx="2507545" cy="1073188"/>
          </a:xfrm>
          <a:prstGeom prst="rect">
            <a:avLst/>
          </a:prstGeom>
        </p:spPr>
      </p:pic>
    </p:spTree>
    <p:extLst>
      <p:ext uri="{BB962C8B-B14F-4D97-AF65-F5344CB8AC3E}">
        <p14:creationId xmlns:p14="http://schemas.microsoft.com/office/powerpoint/2010/main" val="39450134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miniaturized attosecond </a:t>
            </a:r>
            <a:r>
              <a:rPr lang="en-US" dirty="0" smtClean="0"/>
              <a:t>XFEL could </a:t>
            </a:r>
            <a:r>
              <a:rPr lang="en-US" dirty="0"/>
              <a:t>enable revolutionary new science capabilities.</a:t>
            </a:r>
          </a:p>
        </p:txBody>
      </p:sp>
      <p:pic>
        <p:nvPicPr>
          <p:cNvPr id="5" name="Picture 4" descr="DLA FEL concept 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88" y="1295920"/>
            <a:ext cx="8216012" cy="5132918"/>
          </a:xfrm>
          <a:prstGeom prst="rect">
            <a:avLst/>
          </a:prstGeom>
        </p:spPr>
      </p:pic>
      <p:sp>
        <p:nvSpPr>
          <p:cNvPr id="9" name="TextBox 8"/>
          <p:cNvSpPr txBox="1"/>
          <p:nvPr/>
        </p:nvSpPr>
        <p:spPr>
          <a:xfrm>
            <a:off x="253833" y="6428838"/>
            <a:ext cx="8301559" cy="369332"/>
          </a:xfrm>
          <a:prstGeom prst="rect">
            <a:avLst/>
          </a:prstGeom>
          <a:noFill/>
        </p:spPr>
        <p:txBody>
          <a:bodyPr wrap="none" rtlCol="0">
            <a:spAutoFit/>
          </a:bodyPr>
          <a:lstStyle/>
          <a:p>
            <a:r>
              <a:rPr lang="en-US" dirty="0"/>
              <a:t>Concept for multi-axis ultrafast tomography with DLA based XFELs (K. Wootton)</a:t>
            </a:r>
          </a:p>
        </p:txBody>
      </p:sp>
      <p:sp>
        <p:nvSpPr>
          <p:cNvPr id="2" name="TextBox 1"/>
          <p:cNvSpPr txBox="1"/>
          <p:nvPr/>
        </p:nvSpPr>
        <p:spPr>
          <a:xfrm>
            <a:off x="253833" y="1295920"/>
            <a:ext cx="3598500" cy="2031325"/>
          </a:xfrm>
          <a:prstGeom prst="rect">
            <a:avLst/>
          </a:prstGeom>
          <a:noFill/>
        </p:spPr>
        <p:txBody>
          <a:bodyPr wrap="square" rtlCol="0">
            <a:spAutoFit/>
          </a:bodyPr>
          <a:lstStyle/>
          <a:p>
            <a:r>
              <a:rPr lang="en-US">
                <a:solidFill>
                  <a:srgbClr val="A4001D"/>
                </a:solidFill>
              </a:rPr>
              <a:t>• Improved access for universities</a:t>
            </a:r>
          </a:p>
          <a:p>
            <a:r>
              <a:rPr lang="en-US">
                <a:solidFill>
                  <a:srgbClr val="A4001D"/>
                </a:solidFill>
              </a:rPr>
              <a:t>• Ultrafast (attosec) pulses</a:t>
            </a:r>
          </a:p>
          <a:p>
            <a:r>
              <a:rPr lang="en-US">
                <a:solidFill>
                  <a:srgbClr val="A4001D"/>
                </a:solidFill>
              </a:rPr>
              <a:t>	molecular movies</a:t>
            </a:r>
          </a:p>
          <a:p>
            <a:r>
              <a:rPr lang="en-US">
                <a:solidFill>
                  <a:srgbClr val="A4001D"/>
                </a:solidFill>
              </a:rPr>
              <a:t>	atomic physics</a:t>
            </a:r>
          </a:p>
          <a:p>
            <a:r>
              <a:rPr lang="en-US">
                <a:solidFill>
                  <a:srgbClr val="A4001D"/>
                </a:solidFill>
              </a:rPr>
              <a:t>• Inexpensive solid state devices</a:t>
            </a:r>
          </a:p>
          <a:p>
            <a:r>
              <a:rPr lang="en-US">
                <a:solidFill>
                  <a:srgbClr val="A4001D"/>
                </a:solidFill>
              </a:rPr>
              <a:t>• Portable security scanners</a:t>
            </a:r>
          </a:p>
          <a:p>
            <a:endParaRPr lang="en-US">
              <a:solidFill>
                <a:srgbClr val="A4001D"/>
              </a:solidFill>
            </a:endParaRPr>
          </a:p>
        </p:txBody>
      </p:sp>
    </p:spTree>
    <p:extLst>
      <p:ext uri="{BB962C8B-B14F-4D97-AF65-F5344CB8AC3E}">
        <p14:creationId xmlns:p14="http://schemas.microsoft.com/office/powerpoint/2010/main" val="15225372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26</a:t>
            </a:fld>
            <a:endParaRPr lang="en-US" dirty="0">
              <a:solidFill>
                <a:srgbClr val="000000"/>
              </a:solidFill>
            </a:endParaRPr>
          </a:p>
        </p:txBody>
      </p:sp>
      <p:sp>
        <p:nvSpPr>
          <p:cNvPr id="3" name="Title 2"/>
          <p:cNvSpPr>
            <a:spLocks noGrp="1"/>
          </p:cNvSpPr>
          <p:nvPr>
            <p:ph type="title"/>
          </p:nvPr>
        </p:nvSpPr>
        <p:spPr/>
        <p:txBody>
          <a:bodyPr/>
          <a:lstStyle/>
          <a:p>
            <a:r>
              <a:rPr lang="en-US" dirty="0" smtClean="0"/>
              <a:t>What are DLA’s Unique Capabilities?</a:t>
            </a:r>
            <a:endParaRPr lang="en-US" dirty="0"/>
          </a:p>
        </p:txBody>
      </p:sp>
      <p:pic>
        <p:nvPicPr>
          <p:cNvPr id="6" name="Picture 5" descr="tf-hammer-in-hand-na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29" y="3049291"/>
            <a:ext cx="2832100" cy="3568700"/>
          </a:xfrm>
          <a:prstGeom prst="rect">
            <a:avLst/>
          </a:prstGeom>
        </p:spPr>
      </p:pic>
      <p:sp>
        <p:nvSpPr>
          <p:cNvPr id="7" name="TextBox 6"/>
          <p:cNvSpPr txBox="1"/>
          <p:nvPr/>
        </p:nvSpPr>
        <p:spPr>
          <a:xfrm>
            <a:off x="3374799" y="3715607"/>
            <a:ext cx="5389216" cy="2585323"/>
          </a:xfrm>
          <a:prstGeom prst="rect">
            <a:avLst/>
          </a:prstGeom>
          <a:noFill/>
        </p:spPr>
        <p:txBody>
          <a:bodyPr wrap="none" rtlCol="0">
            <a:spAutoFit/>
          </a:bodyPr>
          <a:lstStyle/>
          <a:p>
            <a:r>
              <a:rPr lang="en-US" dirty="0" smtClean="0"/>
              <a:t>• </a:t>
            </a:r>
            <a:r>
              <a:rPr lang="en-US" b="1" u="sng" dirty="0" smtClean="0"/>
              <a:t>C</a:t>
            </a:r>
            <a:r>
              <a:rPr lang="en-US" dirty="0" smtClean="0"/>
              <a:t>ompactness: x10</a:t>
            </a:r>
            <a:r>
              <a:rPr lang="en-US" baseline="30000" dirty="0" smtClean="0"/>
              <a:t>-2</a:t>
            </a:r>
            <a:r>
              <a:rPr lang="en-US" dirty="0" smtClean="0"/>
              <a:t> longitudinal, x10</a:t>
            </a:r>
            <a:r>
              <a:rPr lang="en-US" baseline="30000" dirty="0" smtClean="0"/>
              <a:t>-4</a:t>
            </a:r>
            <a:r>
              <a:rPr lang="en-US" dirty="0" smtClean="0"/>
              <a:t> transverse</a:t>
            </a:r>
          </a:p>
          <a:p>
            <a:endParaRPr lang="en-US" dirty="0" smtClean="0"/>
          </a:p>
          <a:p>
            <a:r>
              <a:rPr lang="en-US" dirty="0" smtClean="0"/>
              <a:t>• </a:t>
            </a:r>
            <a:r>
              <a:rPr lang="en-US" b="1" u="sng" dirty="0" smtClean="0"/>
              <a:t>E</a:t>
            </a:r>
            <a:r>
              <a:rPr lang="en-US" dirty="0" smtClean="0"/>
              <a:t>fficiency: solid state lasers (&gt; 30% wall-plug)</a:t>
            </a:r>
          </a:p>
          <a:p>
            <a:endParaRPr lang="en-US" dirty="0" smtClean="0"/>
          </a:p>
          <a:p>
            <a:r>
              <a:rPr lang="en-US" dirty="0" smtClean="0"/>
              <a:t>• </a:t>
            </a:r>
            <a:r>
              <a:rPr lang="en-US" b="1" u="sng" dirty="0" smtClean="0"/>
              <a:t>B</a:t>
            </a:r>
            <a:r>
              <a:rPr lang="en-US" dirty="0" smtClean="0"/>
              <a:t>unch Format: </a:t>
            </a:r>
            <a:r>
              <a:rPr lang="en-US" dirty="0" err="1" smtClean="0"/>
              <a:t>fC</a:t>
            </a:r>
            <a:r>
              <a:rPr lang="en-US" dirty="0" smtClean="0"/>
              <a:t> charge at MHz rep rates</a:t>
            </a:r>
          </a:p>
          <a:p>
            <a:endParaRPr lang="en-US" dirty="0" smtClean="0"/>
          </a:p>
          <a:p>
            <a:r>
              <a:rPr lang="en-US" dirty="0" smtClean="0"/>
              <a:t>• </a:t>
            </a:r>
            <a:r>
              <a:rPr lang="en-US" b="1" u="sng" dirty="0" smtClean="0"/>
              <a:t>A</a:t>
            </a:r>
            <a:r>
              <a:rPr lang="en-US" dirty="0" smtClean="0"/>
              <a:t>ttosecond Time Scale: intrinsic optical bunching</a:t>
            </a:r>
          </a:p>
          <a:p>
            <a:endParaRPr lang="en-US" dirty="0"/>
          </a:p>
          <a:p>
            <a:r>
              <a:rPr lang="en-US" dirty="0" smtClean="0"/>
              <a:t>• </a:t>
            </a:r>
            <a:r>
              <a:rPr lang="en-US" b="1" u="sng" dirty="0" smtClean="0"/>
              <a:t>U</a:t>
            </a:r>
            <a:r>
              <a:rPr lang="en-US" dirty="0" smtClean="0"/>
              <a:t>niquely enabled by DLA?</a:t>
            </a:r>
          </a:p>
        </p:txBody>
      </p:sp>
      <p:sp>
        <p:nvSpPr>
          <p:cNvPr id="8" name="TextBox 7"/>
          <p:cNvSpPr txBox="1"/>
          <p:nvPr/>
        </p:nvSpPr>
        <p:spPr>
          <a:xfrm>
            <a:off x="4197920" y="3198244"/>
            <a:ext cx="3554053" cy="369332"/>
          </a:xfrm>
          <a:prstGeom prst="rect">
            <a:avLst/>
          </a:prstGeom>
          <a:noFill/>
        </p:spPr>
        <p:txBody>
          <a:bodyPr wrap="none" rtlCol="0">
            <a:spAutoFit/>
          </a:bodyPr>
          <a:lstStyle/>
          <a:p>
            <a:r>
              <a:rPr lang="en-US" b="1" dirty="0" smtClean="0"/>
              <a:t>Features of a DLA Accelerator:</a:t>
            </a:r>
            <a:endParaRPr lang="en-US" b="1" dirty="0"/>
          </a:p>
        </p:txBody>
      </p:sp>
      <p:sp>
        <p:nvSpPr>
          <p:cNvPr id="10" name="Rectangle 9"/>
          <p:cNvSpPr/>
          <p:nvPr/>
        </p:nvSpPr>
        <p:spPr>
          <a:xfrm>
            <a:off x="204677" y="1129384"/>
            <a:ext cx="8555688" cy="1754327"/>
          </a:xfrm>
          <a:prstGeom prst="rect">
            <a:avLst/>
          </a:prstGeom>
        </p:spPr>
        <p:txBody>
          <a:bodyPr wrap="square">
            <a:spAutoFit/>
          </a:bodyPr>
          <a:lstStyle/>
          <a:p>
            <a:r>
              <a:rPr lang="en-US" i="1" dirty="0" smtClean="0"/>
              <a:t>“Create </a:t>
            </a:r>
            <a:r>
              <a:rPr lang="en-US" i="1" dirty="0"/>
              <a:t>a </a:t>
            </a:r>
            <a:r>
              <a:rPr lang="en-US" i="1" dirty="0" err="1"/>
              <a:t>matrixed</a:t>
            </a:r>
            <a:r>
              <a:rPr lang="en-US" i="1" dirty="0"/>
              <a:t> list or table of all DLA related applications that have been proposed or discussed so far, both near and long-term, including industrial, scientific, and medical. Please evaluate each application in terms of area of interest (light source, HEP, industry, medicine, security, etc.), feasibility (is DLA a good match?), time scale (near-term vs. long-term), and </a:t>
            </a:r>
            <a:r>
              <a:rPr lang="en-US" b="1" i="1" dirty="0"/>
              <a:t>degree to which it leverages DLA's unique capabilities</a:t>
            </a:r>
            <a:r>
              <a:rPr lang="en-US" i="1" dirty="0" smtClean="0"/>
              <a:t>.”</a:t>
            </a:r>
            <a:endParaRPr lang="en-US" i="1" dirty="0"/>
          </a:p>
        </p:txBody>
      </p:sp>
    </p:spTree>
    <p:extLst>
      <p:ext uri="{BB962C8B-B14F-4D97-AF65-F5344CB8AC3E}">
        <p14:creationId xmlns:p14="http://schemas.microsoft.com/office/powerpoint/2010/main" val="16751889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27</a:t>
            </a:fld>
            <a:endParaRPr lang="en-US" dirty="0">
              <a:solidFill>
                <a:srgbClr val="000000"/>
              </a:solidFill>
            </a:endParaRPr>
          </a:p>
        </p:txBody>
      </p:sp>
      <p:sp>
        <p:nvSpPr>
          <p:cNvPr id="3" name="Title 2"/>
          <p:cNvSpPr>
            <a:spLocks noGrp="1"/>
          </p:cNvSpPr>
          <p:nvPr>
            <p:ph type="title"/>
          </p:nvPr>
        </p:nvSpPr>
        <p:spPr/>
        <p:txBody>
          <a:bodyPr/>
          <a:lstStyle/>
          <a:p>
            <a:r>
              <a:rPr lang="en-US" dirty="0" smtClean="0"/>
              <a:t>DLA Applications Matrix</a:t>
            </a:r>
            <a:endParaRPr lang="en-US" dirty="0"/>
          </a:p>
        </p:txBody>
      </p:sp>
      <p:sp>
        <p:nvSpPr>
          <p:cNvPr id="11" name="TextBox 10"/>
          <p:cNvSpPr txBox="1"/>
          <p:nvPr/>
        </p:nvSpPr>
        <p:spPr>
          <a:xfrm>
            <a:off x="2763336" y="6547458"/>
            <a:ext cx="3198562" cy="307777"/>
          </a:xfrm>
          <a:prstGeom prst="rect">
            <a:avLst/>
          </a:prstGeom>
          <a:noFill/>
        </p:spPr>
        <p:txBody>
          <a:bodyPr wrap="none" rtlCol="0">
            <a:spAutoFit/>
          </a:bodyPr>
          <a:lstStyle/>
          <a:p>
            <a:r>
              <a:rPr lang="en-US" sz="1400" dirty="0" smtClean="0"/>
              <a:t>*target for additional feasibility studies</a:t>
            </a:r>
            <a:endParaRPr lang="en-US" sz="1400" dirty="0"/>
          </a:p>
        </p:txBody>
      </p:sp>
      <p:pic>
        <p:nvPicPr>
          <p:cNvPr id="13" name="Picture 12" descr="Screen Shot 2018-09-11 at 11.39.39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76" y="1139178"/>
            <a:ext cx="8113629" cy="5265307"/>
          </a:xfrm>
          <a:prstGeom prst="rect">
            <a:avLst/>
          </a:prstGeom>
        </p:spPr>
      </p:pic>
    </p:spTree>
    <p:extLst>
      <p:ext uri="{BB962C8B-B14F-4D97-AF65-F5344CB8AC3E}">
        <p14:creationId xmlns:p14="http://schemas.microsoft.com/office/powerpoint/2010/main" val="41969150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p:cNvSpPr>
            <a:spLocks noGrp="1"/>
          </p:cNvSpPr>
          <p:nvPr>
            <p:ph type="title"/>
          </p:nvPr>
        </p:nvSpPr>
        <p:spPr/>
        <p:txBody>
          <a:bodyPr/>
          <a:lstStyle/>
          <a:p>
            <a:r>
              <a:rPr lang="en-US"/>
              <a:t>Conclusions</a:t>
            </a:r>
          </a:p>
        </p:txBody>
      </p:sp>
      <p:sp>
        <p:nvSpPr>
          <p:cNvPr id="6" name="TextBox 5"/>
          <p:cNvSpPr txBox="1"/>
          <p:nvPr/>
        </p:nvSpPr>
        <p:spPr>
          <a:xfrm>
            <a:off x="224135" y="1208872"/>
            <a:ext cx="8524472" cy="4524316"/>
          </a:xfrm>
          <a:prstGeom prst="rect">
            <a:avLst/>
          </a:prstGeom>
          <a:noFill/>
        </p:spPr>
        <p:txBody>
          <a:bodyPr wrap="square" rtlCol="0">
            <a:spAutoFit/>
          </a:bodyPr>
          <a:lstStyle/>
          <a:p>
            <a:r>
              <a:rPr lang="en-US" b="1" dirty="0">
                <a:solidFill>
                  <a:schemeClr val="bg2"/>
                </a:solidFill>
              </a:rPr>
              <a:t>Significant progress in DLA over the last few years:</a:t>
            </a:r>
          </a:p>
          <a:p>
            <a:r>
              <a:rPr lang="en-US" dirty="0"/>
              <a:t>	</a:t>
            </a:r>
            <a:r>
              <a:rPr lang="en-US" dirty="0" smtClean="0"/>
              <a:t>Ongoing 5-year international collaboration funded by Moore Foundation</a:t>
            </a:r>
            <a:endParaRPr lang="en-US" dirty="0"/>
          </a:p>
          <a:p>
            <a:r>
              <a:rPr lang="en-US" dirty="0"/>
              <a:t>	Gradients ~ 1 GV/m, energy gain &gt; 0.3 MeV recently demonstrated</a:t>
            </a:r>
          </a:p>
          <a:p>
            <a:r>
              <a:rPr lang="en-US" dirty="0"/>
              <a:t>	</a:t>
            </a:r>
            <a:r>
              <a:rPr lang="en-US" dirty="0" smtClean="0"/>
              <a:t>Components for an integrated on-chip system in development</a:t>
            </a:r>
          </a:p>
          <a:p>
            <a:r>
              <a:rPr lang="en-US" dirty="0"/>
              <a:t>	</a:t>
            </a:r>
            <a:r>
              <a:rPr lang="en-US" dirty="0" smtClean="0"/>
              <a:t>Prototype “shoebox” demonstration system ready for testing</a:t>
            </a:r>
            <a:endParaRPr lang="en-US" dirty="0"/>
          </a:p>
          <a:p>
            <a:endParaRPr lang="en-US" b="1" dirty="0" smtClean="0">
              <a:solidFill>
                <a:srgbClr val="A4001D"/>
              </a:solidFill>
            </a:endParaRPr>
          </a:p>
          <a:p>
            <a:r>
              <a:rPr lang="en-US" b="1" dirty="0" smtClean="0">
                <a:solidFill>
                  <a:srgbClr val="A4001D"/>
                </a:solidFill>
              </a:rPr>
              <a:t>Key Strengths of DLA</a:t>
            </a:r>
          </a:p>
          <a:p>
            <a:r>
              <a:rPr lang="en-US" b="1" dirty="0">
                <a:solidFill>
                  <a:srgbClr val="A4001D"/>
                </a:solidFill>
              </a:rPr>
              <a:t>	</a:t>
            </a:r>
            <a:r>
              <a:rPr lang="en-US" dirty="0" smtClean="0"/>
              <a:t>short-bunch </a:t>
            </a:r>
            <a:r>
              <a:rPr lang="en-US" dirty="0" err="1" smtClean="0"/>
              <a:t>superradiance</a:t>
            </a:r>
            <a:r>
              <a:rPr lang="en-US" dirty="0" smtClean="0"/>
              <a:t>, diffraction-limited radiation (high brightness)</a:t>
            </a:r>
            <a:endParaRPr lang="en-US" b="1" dirty="0">
              <a:solidFill>
                <a:srgbClr val="A4001D"/>
              </a:solidFill>
            </a:endParaRPr>
          </a:p>
          <a:p>
            <a:r>
              <a:rPr lang="en-US" dirty="0"/>
              <a:t>	</a:t>
            </a:r>
            <a:r>
              <a:rPr lang="en-US" dirty="0" smtClean="0"/>
              <a:t>nm spatial and temporal resolution</a:t>
            </a:r>
          </a:p>
          <a:p>
            <a:r>
              <a:rPr lang="en-US" dirty="0"/>
              <a:t>	</a:t>
            </a:r>
            <a:r>
              <a:rPr lang="en-US" dirty="0" smtClean="0"/>
              <a:t>energy efficient for applications (precise beam pointing)</a:t>
            </a:r>
          </a:p>
          <a:p>
            <a:r>
              <a:rPr lang="en-US" dirty="0"/>
              <a:t>	</a:t>
            </a:r>
            <a:r>
              <a:rPr lang="en-US" dirty="0" smtClean="0"/>
              <a:t>reduced size and cost</a:t>
            </a:r>
            <a:endParaRPr lang="en-US" dirty="0"/>
          </a:p>
          <a:p>
            <a:endParaRPr lang="en-US" b="1" dirty="0" smtClean="0">
              <a:solidFill>
                <a:srgbClr val="A4001D"/>
              </a:solidFill>
            </a:endParaRPr>
          </a:p>
          <a:p>
            <a:r>
              <a:rPr lang="en-US" b="1" dirty="0" smtClean="0">
                <a:solidFill>
                  <a:srgbClr val="A4001D"/>
                </a:solidFill>
              </a:rPr>
              <a:t>Prospects </a:t>
            </a:r>
            <a:r>
              <a:rPr lang="en-US" b="1" dirty="0">
                <a:solidFill>
                  <a:srgbClr val="A4001D"/>
                </a:solidFill>
              </a:rPr>
              <a:t>for DLA-based </a:t>
            </a:r>
            <a:r>
              <a:rPr lang="en-US" b="1" dirty="0" smtClean="0">
                <a:solidFill>
                  <a:srgbClr val="A4001D"/>
                </a:solidFill>
              </a:rPr>
              <a:t>Applications</a:t>
            </a:r>
            <a:endParaRPr lang="en-US" b="1" dirty="0">
              <a:solidFill>
                <a:srgbClr val="A4001D"/>
              </a:solidFill>
            </a:endParaRPr>
          </a:p>
          <a:p>
            <a:r>
              <a:rPr lang="en-US" dirty="0"/>
              <a:t>	</a:t>
            </a:r>
            <a:r>
              <a:rPr lang="en-US" dirty="0" smtClean="0"/>
              <a:t>medical radiation oncology (direct </a:t>
            </a:r>
            <a:r>
              <a:rPr lang="en-US" dirty="0" err="1" smtClean="0"/>
              <a:t>ebeam</a:t>
            </a:r>
            <a:r>
              <a:rPr lang="en-US" dirty="0" smtClean="0"/>
              <a:t> treatment)</a:t>
            </a:r>
          </a:p>
          <a:p>
            <a:r>
              <a:rPr lang="en-US" dirty="0"/>
              <a:t>	</a:t>
            </a:r>
            <a:r>
              <a:rPr lang="en-US" dirty="0" smtClean="0"/>
              <a:t>industrial EUV sources for low-power wafer inspection</a:t>
            </a:r>
            <a:endParaRPr lang="en-US" dirty="0"/>
          </a:p>
          <a:p>
            <a:r>
              <a:rPr lang="en-US" dirty="0" smtClean="0"/>
              <a:t>	attosecond science, electron diffraction, microscopy</a:t>
            </a:r>
            <a:endParaRPr lang="en-US" dirty="0"/>
          </a:p>
        </p:txBody>
      </p:sp>
      <p:sp>
        <p:nvSpPr>
          <p:cNvPr id="4" name="TextBox 3"/>
          <p:cNvSpPr txBox="1"/>
          <p:nvPr/>
        </p:nvSpPr>
        <p:spPr>
          <a:xfrm>
            <a:off x="2575197" y="5961281"/>
            <a:ext cx="3725749" cy="461665"/>
          </a:xfrm>
          <a:prstGeom prst="rect">
            <a:avLst/>
          </a:prstGeom>
          <a:noFill/>
        </p:spPr>
        <p:txBody>
          <a:bodyPr wrap="none" rtlCol="0">
            <a:spAutoFit/>
          </a:bodyPr>
          <a:lstStyle/>
          <a:p>
            <a:r>
              <a:rPr lang="en-US" sz="2400" b="1" dirty="0" smtClean="0">
                <a:solidFill>
                  <a:schemeClr val="bg2"/>
                </a:solidFill>
              </a:rPr>
              <a:t>New ideas are welcome! </a:t>
            </a:r>
            <a:endParaRPr lang="en-US" sz="2400" b="1" dirty="0">
              <a:solidFill>
                <a:schemeClr val="bg2"/>
              </a:solidFill>
            </a:endParaRPr>
          </a:p>
        </p:txBody>
      </p:sp>
    </p:spTree>
    <p:extLst>
      <p:ext uri="{BB962C8B-B14F-4D97-AF65-F5344CB8AC3E}">
        <p14:creationId xmlns:p14="http://schemas.microsoft.com/office/powerpoint/2010/main" val="5107805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29</a:t>
            </a:fld>
            <a:endParaRPr lang="en-US" dirty="0">
              <a:solidFill>
                <a:srgbClr val="000000"/>
              </a:solidFill>
            </a:endParaRPr>
          </a:p>
        </p:txBody>
      </p:sp>
      <p:sp>
        <p:nvSpPr>
          <p:cNvPr id="3" name="Title 2"/>
          <p:cNvSpPr>
            <a:spLocks noGrp="1"/>
          </p:cNvSpPr>
          <p:nvPr>
            <p:ph type="title"/>
          </p:nvPr>
        </p:nvSpPr>
        <p:spPr/>
        <p:txBody>
          <a:bodyPr/>
          <a:lstStyle/>
          <a:p>
            <a:pPr algn="ctr"/>
            <a:r>
              <a:rPr lang="en-US"/>
              <a:t>Acknowledgments</a:t>
            </a:r>
          </a:p>
        </p:txBody>
      </p:sp>
      <p:sp>
        <p:nvSpPr>
          <p:cNvPr id="6" name="TextBox 4"/>
          <p:cNvSpPr txBox="1">
            <a:spLocks noChangeArrowheads="1"/>
          </p:cNvSpPr>
          <p:nvPr/>
        </p:nvSpPr>
        <p:spPr bwMode="auto">
          <a:xfrm>
            <a:off x="3272520" y="1092720"/>
            <a:ext cx="4403770" cy="1200329"/>
          </a:xfrm>
          <a:prstGeom prst="rect">
            <a:avLst/>
          </a:prstGeom>
          <a:noFill/>
          <a:ln w="9525">
            <a:noFill/>
            <a:miter lim="800000"/>
            <a:headEnd/>
            <a:tailEnd/>
          </a:ln>
        </p:spPr>
        <p:txBody>
          <a:bodyPr wrap="none">
            <a:prstTxWarp prst="textNoShape">
              <a:avLst/>
            </a:prstTxWarp>
            <a:spAutoFit/>
          </a:bodyPr>
          <a:lstStyle/>
          <a:p>
            <a:r>
              <a:rPr lang="en-US" b="1" dirty="0">
                <a:solidFill>
                  <a:srgbClr val="A4001D"/>
                </a:solidFill>
              </a:rPr>
              <a:t>SLAC National Accelerator Laboratory</a:t>
            </a:r>
          </a:p>
          <a:p>
            <a:r>
              <a:rPr lang="en-US" dirty="0">
                <a:solidFill>
                  <a:srgbClr val="000000"/>
                </a:solidFill>
              </a:rPr>
              <a:t>Joel England</a:t>
            </a:r>
          </a:p>
          <a:p>
            <a:r>
              <a:rPr lang="en-US" dirty="0" err="1" smtClean="0">
                <a:solidFill>
                  <a:srgbClr val="000000"/>
                </a:solidFill>
              </a:rPr>
              <a:t>Zhirong</a:t>
            </a:r>
            <a:r>
              <a:rPr lang="en-US" dirty="0" smtClean="0">
                <a:solidFill>
                  <a:srgbClr val="000000"/>
                </a:solidFill>
              </a:rPr>
              <a:t> Huang</a:t>
            </a:r>
            <a:endParaRPr lang="en-US" dirty="0">
              <a:solidFill>
                <a:srgbClr val="000000"/>
              </a:solidFill>
            </a:endParaRPr>
          </a:p>
          <a:p>
            <a:r>
              <a:rPr lang="en-US" dirty="0" smtClean="0">
                <a:solidFill>
                  <a:srgbClr val="000000"/>
                </a:solidFill>
              </a:rPr>
              <a:t>Tor </a:t>
            </a:r>
            <a:r>
              <a:rPr lang="en-US" dirty="0" err="1" smtClean="0">
                <a:solidFill>
                  <a:srgbClr val="000000"/>
                </a:solidFill>
              </a:rPr>
              <a:t>Raubenheimer</a:t>
            </a:r>
            <a:endParaRPr lang="en-US" dirty="0" smtClean="0">
              <a:solidFill>
                <a:srgbClr val="000000"/>
              </a:solidFill>
            </a:endParaRPr>
          </a:p>
        </p:txBody>
      </p:sp>
      <p:sp>
        <p:nvSpPr>
          <p:cNvPr id="7" name="TextBox 5"/>
          <p:cNvSpPr txBox="1">
            <a:spLocks noChangeArrowheads="1"/>
          </p:cNvSpPr>
          <p:nvPr/>
        </p:nvSpPr>
        <p:spPr bwMode="auto">
          <a:xfrm>
            <a:off x="533401" y="1080911"/>
            <a:ext cx="2408544" cy="3139321"/>
          </a:xfrm>
          <a:prstGeom prst="rect">
            <a:avLst/>
          </a:prstGeom>
          <a:noFill/>
          <a:ln w="9525">
            <a:noFill/>
            <a:miter lim="800000"/>
            <a:headEnd/>
            <a:tailEnd/>
          </a:ln>
        </p:spPr>
        <p:txBody>
          <a:bodyPr wrap="none">
            <a:prstTxWarp prst="textNoShape">
              <a:avLst/>
            </a:prstTxWarp>
            <a:spAutoFit/>
          </a:bodyPr>
          <a:lstStyle/>
          <a:p>
            <a:r>
              <a:rPr lang="en-US" b="1" dirty="0">
                <a:solidFill>
                  <a:schemeClr val="bg2"/>
                </a:solidFill>
              </a:rPr>
              <a:t>Stanford University</a:t>
            </a:r>
          </a:p>
          <a:p>
            <a:r>
              <a:rPr lang="en-US" dirty="0">
                <a:solidFill>
                  <a:srgbClr val="000000"/>
                </a:solidFill>
              </a:rPr>
              <a:t>Prof. Bob Byer</a:t>
            </a:r>
          </a:p>
          <a:p>
            <a:r>
              <a:rPr lang="en-US" dirty="0">
                <a:solidFill>
                  <a:srgbClr val="000000"/>
                </a:solidFill>
              </a:rPr>
              <a:t>Prof. James Harris</a:t>
            </a:r>
          </a:p>
          <a:p>
            <a:r>
              <a:rPr lang="en-US" dirty="0">
                <a:solidFill>
                  <a:srgbClr val="000000"/>
                </a:solidFill>
              </a:rPr>
              <a:t>Prof. Olav </a:t>
            </a:r>
            <a:r>
              <a:rPr lang="en-US" dirty="0" err="1">
                <a:solidFill>
                  <a:srgbClr val="000000"/>
                </a:solidFill>
              </a:rPr>
              <a:t>Solgaard</a:t>
            </a:r>
            <a:endParaRPr lang="en-US" dirty="0">
              <a:solidFill>
                <a:srgbClr val="000000"/>
              </a:solidFill>
            </a:endParaRPr>
          </a:p>
          <a:p>
            <a:r>
              <a:rPr lang="en-US" dirty="0">
                <a:solidFill>
                  <a:srgbClr val="000000"/>
                </a:solidFill>
              </a:rPr>
              <a:t>Prof. </a:t>
            </a:r>
            <a:r>
              <a:rPr lang="en-US" dirty="0" err="1">
                <a:solidFill>
                  <a:srgbClr val="000000"/>
                </a:solidFill>
              </a:rPr>
              <a:t>Shanhui</a:t>
            </a:r>
            <a:r>
              <a:rPr lang="en-US" dirty="0">
                <a:solidFill>
                  <a:srgbClr val="000000"/>
                </a:solidFill>
              </a:rPr>
              <a:t> Fan</a:t>
            </a:r>
          </a:p>
          <a:p>
            <a:r>
              <a:rPr lang="en-US" dirty="0">
                <a:solidFill>
                  <a:srgbClr val="000000"/>
                </a:solidFill>
              </a:rPr>
              <a:t>Prof. </a:t>
            </a:r>
            <a:r>
              <a:rPr lang="en-US" dirty="0" err="1">
                <a:solidFill>
                  <a:srgbClr val="000000"/>
                </a:solidFill>
              </a:rPr>
              <a:t>Jelena</a:t>
            </a:r>
            <a:r>
              <a:rPr lang="en-US" dirty="0">
                <a:solidFill>
                  <a:srgbClr val="000000"/>
                </a:solidFill>
              </a:rPr>
              <a:t> </a:t>
            </a:r>
            <a:r>
              <a:rPr lang="en-US" dirty="0" err="1" smtClean="0">
                <a:solidFill>
                  <a:srgbClr val="000000"/>
                </a:solidFill>
              </a:rPr>
              <a:t>Vuckovik</a:t>
            </a:r>
            <a:endParaRPr lang="en-US" dirty="0" smtClean="0">
              <a:solidFill>
                <a:srgbClr val="000000"/>
              </a:solidFill>
            </a:endParaRPr>
          </a:p>
          <a:p>
            <a:r>
              <a:rPr lang="en-US" dirty="0" smtClean="0">
                <a:solidFill>
                  <a:srgbClr val="000000"/>
                </a:solidFill>
              </a:rPr>
              <a:t>K. </a:t>
            </a:r>
            <a:r>
              <a:rPr lang="en-US" dirty="0" err="1" smtClean="0">
                <a:solidFill>
                  <a:srgbClr val="000000"/>
                </a:solidFill>
              </a:rPr>
              <a:t>Leedle</a:t>
            </a:r>
            <a:endParaRPr lang="en-US" dirty="0">
              <a:solidFill>
                <a:srgbClr val="000000"/>
              </a:solidFill>
            </a:endParaRPr>
          </a:p>
          <a:p>
            <a:r>
              <a:rPr lang="en-US" dirty="0">
                <a:solidFill>
                  <a:srgbClr val="3366FF"/>
                </a:solidFill>
              </a:rPr>
              <a:t>Andrew </a:t>
            </a:r>
            <a:r>
              <a:rPr lang="en-US" dirty="0" err="1" smtClean="0">
                <a:solidFill>
                  <a:srgbClr val="3366FF"/>
                </a:solidFill>
              </a:rPr>
              <a:t>Ceballos</a:t>
            </a:r>
            <a:r>
              <a:rPr lang="en-US" dirty="0" smtClean="0">
                <a:solidFill>
                  <a:srgbClr val="3366FF"/>
                </a:solidFill>
              </a:rPr>
              <a:t>*</a:t>
            </a:r>
            <a:endParaRPr lang="en-US" dirty="0">
              <a:solidFill>
                <a:srgbClr val="3366FF"/>
              </a:solidFill>
            </a:endParaRPr>
          </a:p>
          <a:p>
            <a:r>
              <a:rPr lang="en-US" dirty="0" smtClean="0">
                <a:solidFill>
                  <a:srgbClr val="3366FF"/>
                </a:solidFill>
              </a:rPr>
              <a:t>Neil </a:t>
            </a:r>
            <a:r>
              <a:rPr lang="en-US" dirty="0" err="1" smtClean="0">
                <a:solidFill>
                  <a:srgbClr val="3366FF"/>
                </a:solidFill>
              </a:rPr>
              <a:t>Sapra</a:t>
            </a:r>
            <a:r>
              <a:rPr lang="en-US" dirty="0" smtClean="0">
                <a:solidFill>
                  <a:srgbClr val="3366FF"/>
                </a:solidFill>
              </a:rPr>
              <a:t>*</a:t>
            </a:r>
            <a:endParaRPr lang="en-US" dirty="0">
              <a:solidFill>
                <a:srgbClr val="3366FF"/>
              </a:solidFill>
            </a:endParaRPr>
          </a:p>
          <a:p>
            <a:r>
              <a:rPr lang="en-US" dirty="0" err="1">
                <a:solidFill>
                  <a:srgbClr val="3366FF"/>
                </a:solidFill>
              </a:rPr>
              <a:t>Huiyang</a:t>
            </a:r>
            <a:r>
              <a:rPr lang="en-US" dirty="0">
                <a:solidFill>
                  <a:srgbClr val="3366FF"/>
                </a:solidFill>
              </a:rPr>
              <a:t> </a:t>
            </a:r>
            <a:r>
              <a:rPr lang="en-US" dirty="0" smtClean="0">
                <a:solidFill>
                  <a:srgbClr val="3366FF"/>
                </a:solidFill>
              </a:rPr>
              <a:t>Deng</a:t>
            </a:r>
          </a:p>
          <a:p>
            <a:r>
              <a:rPr lang="en-US" dirty="0" smtClean="0">
                <a:solidFill>
                  <a:srgbClr val="3366FF"/>
                </a:solidFill>
              </a:rPr>
              <a:t>Alex </a:t>
            </a:r>
            <a:r>
              <a:rPr lang="en-US" dirty="0" err="1" smtClean="0">
                <a:solidFill>
                  <a:srgbClr val="3366FF"/>
                </a:solidFill>
              </a:rPr>
              <a:t>Ody</a:t>
            </a:r>
            <a:endParaRPr lang="en-US" dirty="0">
              <a:solidFill>
                <a:srgbClr val="3366FF"/>
              </a:solidFill>
            </a:endParaRPr>
          </a:p>
        </p:txBody>
      </p:sp>
      <p:sp>
        <p:nvSpPr>
          <p:cNvPr id="8" name="TextBox 6"/>
          <p:cNvSpPr txBox="1">
            <a:spLocks noChangeArrowheads="1"/>
          </p:cNvSpPr>
          <p:nvPr/>
        </p:nvSpPr>
        <p:spPr bwMode="auto">
          <a:xfrm>
            <a:off x="542107" y="4209766"/>
            <a:ext cx="2322007" cy="646331"/>
          </a:xfrm>
          <a:prstGeom prst="rect">
            <a:avLst/>
          </a:prstGeom>
          <a:noFill/>
          <a:ln w="9525">
            <a:noFill/>
            <a:miter lim="800000"/>
            <a:headEnd/>
            <a:tailEnd/>
          </a:ln>
        </p:spPr>
        <p:txBody>
          <a:bodyPr wrap="none">
            <a:prstTxWarp prst="textNoShape">
              <a:avLst/>
            </a:prstTxWarp>
            <a:spAutoFit/>
          </a:bodyPr>
          <a:lstStyle/>
          <a:p>
            <a:r>
              <a:rPr lang="en-US" b="1" dirty="0">
                <a:solidFill>
                  <a:srgbClr val="A4001D"/>
                </a:solidFill>
              </a:rPr>
              <a:t>Tech-X Corporation</a:t>
            </a:r>
          </a:p>
          <a:p>
            <a:r>
              <a:rPr lang="en-US" dirty="0"/>
              <a:t>Ben Cowan</a:t>
            </a:r>
          </a:p>
        </p:txBody>
      </p:sp>
      <p:sp>
        <p:nvSpPr>
          <p:cNvPr id="9" name="TextBox 7"/>
          <p:cNvSpPr txBox="1">
            <a:spLocks noChangeArrowheads="1"/>
          </p:cNvSpPr>
          <p:nvPr/>
        </p:nvSpPr>
        <p:spPr bwMode="auto">
          <a:xfrm>
            <a:off x="3256056" y="3358958"/>
            <a:ext cx="2941831" cy="1200329"/>
          </a:xfrm>
          <a:prstGeom prst="rect">
            <a:avLst/>
          </a:prstGeom>
          <a:noFill/>
          <a:ln w="9525">
            <a:noFill/>
            <a:miter lim="800000"/>
            <a:headEnd/>
            <a:tailEnd/>
          </a:ln>
        </p:spPr>
        <p:txBody>
          <a:bodyPr wrap="none">
            <a:prstTxWarp prst="textNoShape">
              <a:avLst/>
            </a:prstTxWarp>
            <a:spAutoFit/>
          </a:bodyPr>
          <a:lstStyle/>
          <a:p>
            <a:r>
              <a:rPr lang="en-US" b="1" dirty="0">
                <a:solidFill>
                  <a:srgbClr val="A4001D"/>
                </a:solidFill>
              </a:rPr>
              <a:t>Erlangen Univ., Germany</a:t>
            </a:r>
          </a:p>
          <a:p>
            <a:r>
              <a:rPr lang="en-US" dirty="0"/>
              <a:t>Peter </a:t>
            </a:r>
            <a:r>
              <a:rPr lang="en-US" dirty="0" err="1"/>
              <a:t>Hommelhoff</a:t>
            </a:r>
            <a:endParaRPr lang="en-US" dirty="0"/>
          </a:p>
          <a:p>
            <a:r>
              <a:rPr lang="en-US" dirty="0">
                <a:solidFill>
                  <a:srgbClr val="000000"/>
                </a:solidFill>
              </a:rPr>
              <a:t>Josh </a:t>
            </a:r>
            <a:r>
              <a:rPr lang="en-US" dirty="0" err="1">
                <a:solidFill>
                  <a:srgbClr val="000000"/>
                </a:solidFill>
              </a:rPr>
              <a:t>McNeur</a:t>
            </a:r>
            <a:endParaRPr lang="en-US" dirty="0">
              <a:solidFill>
                <a:srgbClr val="000000"/>
              </a:solidFill>
            </a:endParaRPr>
          </a:p>
          <a:p>
            <a:r>
              <a:rPr lang="en-US" dirty="0">
                <a:solidFill>
                  <a:srgbClr val="000000"/>
                </a:solidFill>
              </a:rPr>
              <a:t>Martin </a:t>
            </a:r>
            <a:r>
              <a:rPr lang="en-US" dirty="0" err="1">
                <a:solidFill>
                  <a:srgbClr val="000000"/>
                </a:solidFill>
              </a:rPr>
              <a:t>Kozak</a:t>
            </a:r>
            <a:endParaRPr lang="en-US" dirty="0">
              <a:solidFill>
                <a:srgbClr val="000000"/>
              </a:solidFill>
            </a:endParaRPr>
          </a:p>
        </p:txBody>
      </p:sp>
      <p:sp>
        <p:nvSpPr>
          <p:cNvPr id="10" name="TextBox 8"/>
          <p:cNvSpPr txBox="1">
            <a:spLocks noChangeArrowheads="1"/>
          </p:cNvSpPr>
          <p:nvPr/>
        </p:nvSpPr>
        <p:spPr bwMode="auto">
          <a:xfrm>
            <a:off x="6449928" y="1527626"/>
            <a:ext cx="2121945" cy="1200329"/>
          </a:xfrm>
          <a:prstGeom prst="rect">
            <a:avLst/>
          </a:prstGeom>
          <a:noFill/>
          <a:ln w="9525">
            <a:noFill/>
            <a:miter lim="800000"/>
            <a:headEnd/>
            <a:tailEnd/>
          </a:ln>
        </p:spPr>
        <p:txBody>
          <a:bodyPr wrap="none">
            <a:prstTxWarp prst="textNoShape">
              <a:avLst/>
            </a:prstTxWarp>
            <a:spAutoFit/>
          </a:bodyPr>
          <a:lstStyle/>
          <a:p>
            <a:r>
              <a:rPr lang="en-US" b="1" dirty="0">
                <a:solidFill>
                  <a:srgbClr val="A4001D"/>
                </a:solidFill>
              </a:rPr>
              <a:t>UCLA</a:t>
            </a:r>
          </a:p>
          <a:p>
            <a:r>
              <a:rPr lang="en-US" dirty="0" err="1"/>
              <a:t>Pietro</a:t>
            </a:r>
            <a:r>
              <a:rPr lang="en-US" dirty="0"/>
              <a:t> </a:t>
            </a:r>
            <a:r>
              <a:rPr lang="en-US" dirty="0" err="1"/>
              <a:t>Musumeci</a:t>
            </a:r>
            <a:endParaRPr lang="en-US" dirty="0"/>
          </a:p>
          <a:p>
            <a:r>
              <a:rPr lang="en-US" dirty="0"/>
              <a:t>Jamie </a:t>
            </a:r>
            <a:r>
              <a:rPr lang="en-US" dirty="0" err="1"/>
              <a:t>Rosenzweig</a:t>
            </a:r>
            <a:endParaRPr lang="en-US" dirty="0"/>
          </a:p>
          <a:p>
            <a:r>
              <a:rPr lang="en-US" dirty="0">
                <a:solidFill>
                  <a:srgbClr val="3366FF"/>
                </a:solidFill>
              </a:rPr>
              <a:t>David </a:t>
            </a:r>
            <a:r>
              <a:rPr lang="en-US" dirty="0" smtClean="0">
                <a:solidFill>
                  <a:srgbClr val="3366FF"/>
                </a:solidFill>
              </a:rPr>
              <a:t>Cesar</a:t>
            </a:r>
            <a:endParaRPr lang="en-US" dirty="0">
              <a:solidFill>
                <a:srgbClr val="3366FF"/>
              </a:solidFill>
            </a:endParaRPr>
          </a:p>
        </p:txBody>
      </p:sp>
      <p:sp>
        <p:nvSpPr>
          <p:cNvPr id="11" name="Rectangle 9"/>
          <p:cNvSpPr>
            <a:spLocks noChangeArrowheads="1"/>
          </p:cNvSpPr>
          <p:nvPr/>
        </p:nvSpPr>
        <p:spPr bwMode="auto">
          <a:xfrm>
            <a:off x="3249630" y="2399063"/>
            <a:ext cx="2081212" cy="923330"/>
          </a:xfrm>
          <a:prstGeom prst="rect">
            <a:avLst/>
          </a:prstGeom>
          <a:noFill/>
          <a:ln w="9525">
            <a:noFill/>
            <a:miter lim="800000"/>
            <a:headEnd/>
            <a:tailEnd/>
          </a:ln>
        </p:spPr>
        <p:txBody>
          <a:bodyPr>
            <a:prstTxWarp prst="textNoShape">
              <a:avLst/>
            </a:prstTxWarp>
            <a:spAutoFit/>
          </a:bodyPr>
          <a:lstStyle/>
          <a:p>
            <a:r>
              <a:rPr lang="en-US" b="1" dirty="0">
                <a:solidFill>
                  <a:srgbClr val="A4001D"/>
                </a:solidFill>
              </a:rPr>
              <a:t>Purdue Univ.</a:t>
            </a:r>
          </a:p>
          <a:p>
            <a:r>
              <a:rPr lang="en-US" dirty="0" err="1"/>
              <a:t>Minghao</a:t>
            </a:r>
            <a:r>
              <a:rPr lang="en-US" dirty="0"/>
              <a:t> </a:t>
            </a:r>
            <a:r>
              <a:rPr lang="en-US" dirty="0" smtClean="0"/>
              <a:t>Qi</a:t>
            </a:r>
          </a:p>
          <a:p>
            <a:r>
              <a:rPr lang="en-US" dirty="0" err="1" smtClean="0">
                <a:solidFill>
                  <a:srgbClr val="3366FF"/>
                </a:solidFill>
              </a:rPr>
              <a:t>Yunjo</a:t>
            </a:r>
            <a:r>
              <a:rPr lang="en-US" dirty="0" smtClean="0">
                <a:solidFill>
                  <a:srgbClr val="3366FF"/>
                </a:solidFill>
              </a:rPr>
              <a:t> Lee</a:t>
            </a:r>
            <a:endParaRPr lang="en-US" dirty="0">
              <a:solidFill>
                <a:srgbClr val="3366FF"/>
              </a:solidFill>
            </a:endParaRPr>
          </a:p>
        </p:txBody>
      </p:sp>
      <p:sp>
        <p:nvSpPr>
          <p:cNvPr id="12" name="TextBox 11"/>
          <p:cNvSpPr txBox="1"/>
          <p:nvPr/>
        </p:nvSpPr>
        <p:spPr>
          <a:xfrm>
            <a:off x="6448046" y="5113352"/>
            <a:ext cx="2339703" cy="1200329"/>
          </a:xfrm>
          <a:prstGeom prst="rect">
            <a:avLst/>
          </a:prstGeom>
          <a:noFill/>
        </p:spPr>
        <p:txBody>
          <a:bodyPr wrap="none" rtlCol="0">
            <a:spAutoFit/>
          </a:bodyPr>
          <a:lstStyle/>
          <a:p>
            <a:r>
              <a:rPr lang="en-US" b="1" dirty="0">
                <a:solidFill>
                  <a:srgbClr val="A4001D"/>
                </a:solidFill>
              </a:rPr>
              <a:t>Livermore Natl. Lab</a:t>
            </a:r>
          </a:p>
          <a:p>
            <a:r>
              <a:rPr lang="en-US" dirty="0"/>
              <a:t>Paul </a:t>
            </a:r>
            <a:r>
              <a:rPr lang="en-US" dirty="0" err="1"/>
              <a:t>Pax</a:t>
            </a:r>
            <a:endParaRPr lang="en-US" dirty="0"/>
          </a:p>
          <a:p>
            <a:r>
              <a:rPr lang="en-US" dirty="0"/>
              <a:t>Mike </a:t>
            </a:r>
            <a:r>
              <a:rPr lang="en-US" dirty="0" err="1"/>
              <a:t>Messerly</a:t>
            </a:r>
            <a:endParaRPr lang="en-US" dirty="0"/>
          </a:p>
          <a:p>
            <a:endParaRPr lang="en-US" dirty="0"/>
          </a:p>
        </p:txBody>
      </p:sp>
      <p:sp>
        <p:nvSpPr>
          <p:cNvPr id="14" name="Rectangle 9"/>
          <p:cNvSpPr>
            <a:spLocks noChangeArrowheads="1"/>
          </p:cNvSpPr>
          <p:nvPr/>
        </p:nvSpPr>
        <p:spPr bwMode="auto">
          <a:xfrm>
            <a:off x="6435715" y="4108336"/>
            <a:ext cx="2081212" cy="923330"/>
          </a:xfrm>
          <a:prstGeom prst="rect">
            <a:avLst/>
          </a:prstGeom>
          <a:noFill/>
          <a:ln w="9525">
            <a:noFill/>
            <a:miter lim="800000"/>
            <a:headEnd/>
            <a:tailEnd/>
          </a:ln>
        </p:spPr>
        <p:txBody>
          <a:bodyPr>
            <a:prstTxWarp prst="textNoShape">
              <a:avLst/>
            </a:prstTxWarp>
            <a:spAutoFit/>
          </a:bodyPr>
          <a:lstStyle/>
          <a:p>
            <a:r>
              <a:rPr lang="en-US" b="1" dirty="0" err="1">
                <a:solidFill>
                  <a:srgbClr val="A4001D"/>
                </a:solidFill>
              </a:rPr>
              <a:t>Technion</a:t>
            </a:r>
            <a:endParaRPr lang="en-US" b="1" dirty="0">
              <a:solidFill>
                <a:srgbClr val="A4001D"/>
              </a:solidFill>
            </a:endParaRPr>
          </a:p>
          <a:p>
            <a:r>
              <a:rPr lang="en-US" dirty="0"/>
              <a:t>Levi </a:t>
            </a:r>
            <a:r>
              <a:rPr lang="en-US" dirty="0" err="1"/>
              <a:t>Schachter</a:t>
            </a:r>
            <a:endParaRPr lang="en-US" dirty="0"/>
          </a:p>
          <a:p>
            <a:r>
              <a:rPr lang="en-US" dirty="0" err="1">
                <a:solidFill>
                  <a:srgbClr val="3366FF"/>
                </a:solidFill>
              </a:rPr>
              <a:t>Adi</a:t>
            </a:r>
            <a:r>
              <a:rPr lang="en-US" dirty="0">
                <a:solidFill>
                  <a:srgbClr val="3366FF"/>
                </a:solidFill>
              </a:rPr>
              <a:t> Hanuka</a:t>
            </a:r>
          </a:p>
        </p:txBody>
      </p:sp>
      <p:sp>
        <p:nvSpPr>
          <p:cNvPr id="15" name="TextBox 14"/>
          <p:cNvSpPr txBox="1"/>
          <p:nvPr/>
        </p:nvSpPr>
        <p:spPr>
          <a:xfrm>
            <a:off x="6437257" y="2802675"/>
            <a:ext cx="2003409" cy="1477328"/>
          </a:xfrm>
          <a:prstGeom prst="rect">
            <a:avLst/>
          </a:prstGeom>
          <a:noFill/>
        </p:spPr>
        <p:txBody>
          <a:bodyPr wrap="square" rtlCol="0">
            <a:spAutoFit/>
          </a:bodyPr>
          <a:lstStyle/>
          <a:p>
            <a:r>
              <a:rPr lang="en-US" b="1" dirty="0">
                <a:solidFill>
                  <a:srgbClr val="A4001D"/>
                </a:solidFill>
              </a:rPr>
              <a:t>Tel-Aviv Univ.</a:t>
            </a:r>
          </a:p>
          <a:p>
            <a:r>
              <a:rPr lang="en-US" dirty="0"/>
              <a:t>Jacob </a:t>
            </a:r>
            <a:r>
              <a:rPr lang="en-US" dirty="0" err="1"/>
              <a:t>Scheuer</a:t>
            </a:r>
            <a:endParaRPr lang="en-US" dirty="0"/>
          </a:p>
          <a:p>
            <a:r>
              <a:rPr lang="en-US" dirty="0" err="1">
                <a:solidFill>
                  <a:srgbClr val="3366FF"/>
                </a:solidFill>
              </a:rPr>
              <a:t>Doron</a:t>
            </a:r>
            <a:r>
              <a:rPr lang="en-US" dirty="0">
                <a:solidFill>
                  <a:srgbClr val="3366FF"/>
                </a:solidFill>
              </a:rPr>
              <a:t> Bar-Lev</a:t>
            </a:r>
          </a:p>
          <a:p>
            <a:r>
              <a:rPr lang="en-US" dirty="0" err="1">
                <a:solidFill>
                  <a:srgbClr val="000000"/>
                </a:solidFill>
              </a:rPr>
              <a:t>Avi</a:t>
            </a:r>
            <a:r>
              <a:rPr lang="en-US" dirty="0">
                <a:solidFill>
                  <a:srgbClr val="000000"/>
                </a:solidFill>
              </a:rPr>
              <a:t> </a:t>
            </a:r>
            <a:r>
              <a:rPr lang="en-US" dirty="0" err="1">
                <a:solidFill>
                  <a:srgbClr val="000000"/>
                </a:solidFill>
              </a:rPr>
              <a:t>Gover</a:t>
            </a:r>
            <a:endParaRPr lang="en-US" dirty="0">
              <a:solidFill>
                <a:srgbClr val="000000"/>
              </a:solidFill>
            </a:endParaRPr>
          </a:p>
          <a:p>
            <a:endParaRPr lang="en-US" dirty="0"/>
          </a:p>
        </p:txBody>
      </p:sp>
      <p:sp>
        <p:nvSpPr>
          <p:cNvPr id="16" name="TextBox 15"/>
          <p:cNvSpPr txBox="1"/>
          <p:nvPr/>
        </p:nvSpPr>
        <p:spPr>
          <a:xfrm>
            <a:off x="545159" y="4922200"/>
            <a:ext cx="1801395" cy="1754327"/>
          </a:xfrm>
          <a:prstGeom prst="rect">
            <a:avLst/>
          </a:prstGeom>
          <a:noFill/>
        </p:spPr>
        <p:txBody>
          <a:bodyPr wrap="none" rtlCol="0">
            <a:spAutoFit/>
          </a:bodyPr>
          <a:lstStyle/>
          <a:p>
            <a:r>
              <a:rPr lang="en-US" b="1" dirty="0">
                <a:solidFill>
                  <a:srgbClr val="A4001D"/>
                </a:solidFill>
              </a:rPr>
              <a:t>DESY</a:t>
            </a:r>
          </a:p>
          <a:p>
            <a:r>
              <a:rPr lang="en-US" dirty="0"/>
              <a:t>Ralph </a:t>
            </a:r>
            <a:r>
              <a:rPr lang="en-US" dirty="0" err="1" smtClean="0"/>
              <a:t>Assmann</a:t>
            </a:r>
            <a:endParaRPr lang="en-US" dirty="0" smtClean="0"/>
          </a:p>
          <a:p>
            <a:r>
              <a:rPr lang="en-US" dirty="0" smtClean="0">
                <a:solidFill>
                  <a:srgbClr val="3366FF"/>
                </a:solidFill>
              </a:rPr>
              <a:t>Frank </a:t>
            </a:r>
            <a:r>
              <a:rPr lang="en-US" dirty="0" err="1" smtClean="0">
                <a:solidFill>
                  <a:srgbClr val="3366FF"/>
                </a:solidFill>
              </a:rPr>
              <a:t>Mayet</a:t>
            </a:r>
            <a:endParaRPr lang="en-US" dirty="0" smtClean="0">
              <a:solidFill>
                <a:srgbClr val="3366FF"/>
              </a:solidFill>
            </a:endParaRPr>
          </a:p>
          <a:p>
            <a:r>
              <a:rPr lang="en-US" dirty="0" err="1" smtClean="0">
                <a:solidFill>
                  <a:srgbClr val="3366FF"/>
                </a:solidFill>
              </a:rPr>
              <a:t>Willi</a:t>
            </a:r>
            <a:r>
              <a:rPr lang="en-US" dirty="0" smtClean="0">
                <a:solidFill>
                  <a:srgbClr val="3366FF"/>
                </a:solidFill>
              </a:rPr>
              <a:t> </a:t>
            </a:r>
            <a:r>
              <a:rPr lang="en-US" dirty="0" err="1" smtClean="0">
                <a:solidFill>
                  <a:srgbClr val="3366FF"/>
                </a:solidFill>
              </a:rPr>
              <a:t>Kuropka</a:t>
            </a:r>
            <a:endParaRPr lang="en-US" dirty="0">
              <a:solidFill>
                <a:srgbClr val="3366FF"/>
              </a:solidFill>
            </a:endParaRPr>
          </a:p>
          <a:p>
            <a:r>
              <a:rPr lang="en-US" dirty="0"/>
              <a:t>Ingmar </a:t>
            </a:r>
            <a:r>
              <a:rPr lang="en-US" dirty="0" err="1"/>
              <a:t>Hartl</a:t>
            </a:r>
            <a:endParaRPr lang="en-US" dirty="0"/>
          </a:p>
          <a:p>
            <a:r>
              <a:rPr lang="en-US" dirty="0"/>
              <a:t>Franz </a:t>
            </a:r>
            <a:r>
              <a:rPr lang="en-US" dirty="0" err="1"/>
              <a:t>Kaertner</a:t>
            </a:r>
            <a:endParaRPr lang="en-US" dirty="0"/>
          </a:p>
        </p:txBody>
      </p:sp>
      <p:sp>
        <p:nvSpPr>
          <p:cNvPr id="17" name="Rectangle 16"/>
          <p:cNvSpPr/>
          <p:nvPr/>
        </p:nvSpPr>
        <p:spPr>
          <a:xfrm>
            <a:off x="3240653" y="4581346"/>
            <a:ext cx="3089802" cy="923330"/>
          </a:xfrm>
          <a:prstGeom prst="rect">
            <a:avLst/>
          </a:prstGeom>
        </p:spPr>
        <p:txBody>
          <a:bodyPr wrap="square">
            <a:spAutoFit/>
          </a:bodyPr>
          <a:lstStyle/>
          <a:p>
            <a:r>
              <a:rPr lang="en-US" b="1" dirty="0">
                <a:solidFill>
                  <a:srgbClr val="A4001D"/>
                </a:solidFill>
              </a:rPr>
              <a:t>Paul </a:t>
            </a:r>
            <a:r>
              <a:rPr lang="en-US" b="1" dirty="0" err="1">
                <a:solidFill>
                  <a:srgbClr val="A4001D"/>
                </a:solidFill>
              </a:rPr>
              <a:t>Scherrer</a:t>
            </a:r>
            <a:r>
              <a:rPr lang="en-US" b="1" dirty="0">
                <a:solidFill>
                  <a:srgbClr val="A4001D"/>
                </a:solidFill>
              </a:rPr>
              <a:t> Inst.</a:t>
            </a:r>
          </a:p>
          <a:p>
            <a:r>
              <a:rPr lang="en-US" dirty="0" err="1"/>
              <a:t>Rasmus</a:t>
            </a:r>
            <a:r>
              <a:rPr lang="en-US" dirty="0"/>
              <a:t> </a:t>
            </a:r>
            <a:r>
              <a:rPr lang="en-US" dirty="0" err="1"/>
              <a:t>Ischebeck</a:t>
            </a:r>
            <a:endParaRPr lang="en-US" dirty="0"/>
          </a:p>
          <a:p>
            <a:endParaRPr lang="en-US" dirty="0"/>
          </a:p>
        </p:txBody>
      </p:sp>
      <p:sp>
        <p:nvSpPr>
          <p:cNvPr id="18" name="TextBox 17"/>
          <p:cNvSpPr txBox="1"/>
          <p:nvPr/>
        </p:nvSpPr>
        <p:spPr>
          <a:xfrm>
            <a:off x="2325993" y="6465152"/>
            <a:ext cx="5240212" cy="369332"/>
          </a:xfrm>
          <a:prstGeom prst="rect">
            <a:avLst/>
          </a:prstGeom>
          <a:noFill/>
        </p:spPr>
        <p:txBody>
          <a:bodyPr wrap="none" rtlCol="0">
            <a:spAutoFit/>
          </a:bodyPr>
          <a:lstStyle/>
          <a:p>
            <a:r>
              <a:rPr lang="en-US" dirty="0">
                <a:solidFill>
                  <a:srgbClr val="3366FF"/>
                </a:solidFill>
              </a:rPr>
              <a:t>blue</a:t>
            </a:r>
            <a:r>
              <a:rPr lang="en-US" dirty="0"/>
              <a:t> = </a:t>
            </a:r>
            <a:r>
              <a:rPr lang="en-US" dirty="0" smtClean="0"/>
              <a:t>students;  </a:t>
            </a:r>
            <a:r>
              <a:rPr lang="en-US" dirty="0" smtClean="0">
                <a:solidFill>
                  <a:srgbClr val="3366FF"/>
                </a:solidFill>
              </a:rPr>
              <a:t>*</a:t>
            </a:r>
            <a:r>
              <a:rPr lang="en-US" dirty="0" smtClean="0"/>
              <a:t> = current Bob </a:t>
            </a:r>
            <a:r>
              <a:rPr lang="en-US" dirty="0" err="1" smtClean="0"/>
              <a:t>Siemann</a:t>
            </a:r>
            <a:r>
              <a:rPr lang="en-US" dirty="0" smtClean="0"/>
              <a:t> fellows</a:t>
            </a:r>
            <a:endParaRPr lang="en-US" dirty="0"/>
          </a:p>
        </p:txBody>
      </p:sp>
      <p:sp>
        <p:nvSpPr>
          <p:cNvPr id="5" name="Rectangle 4"/>
          <p:cNvSpPr/>
          <p:nvPr/>
        </p:nvSpPr>
        <p:spPr>
          <a:xfrm>
            <a:off x="3226710" y="5257531"/>
            <a:ext cx="2887908" cy="923330"/>
          </a:xfrm>
          <a:prstGeom prst="rect">
            <a:avLst/>
          </a:prstGeom>
        </p:spPr>
        <p:txBody>
          <a:bodyPr wrap="square">
            <a:spAutoFit/>
          </a:bodyPr>
          <a:lstStyle/>
          <a:p>
            <a:r>
              <a:rPr lang="en-US" b="1" dirty="0">
                <a:solidFill>
                  <a:srgbClr val="A4001D"/>
                </a:solidFill>
              </a:rPr>
              <a:t>TU Darmstadt</a:t>
            </a:r>
          </a:p>
          <a:p>
            <a:r>
              <a:rPr lang="en-US" dirty="0"/>
              <a:t>Oliver </a:t>
            </a:r>
            <a:r>
              <a:rPr lang="en-US" dirty="0" err="1"/>
              <a:t>Boine-Frankenheim</a:t>
            </a:r>
            <a:endParaRPr lang="en-US" dirty="0"/>
          </a:p>
          <a:p>
            <a:r>
              <a:rPr lang="en-US" dirty="0" err="1"/>
              <a:t>Uwe</a:t>
            </a:r>
            <a:r>
              <a:rPr lang="en-US" dirty="0"/>
              <a:t> </a:t>
            </a:r>
            <a:r>
              <a:rPr lang="en-US" dirty="0" err="1"/>
              <a:t>Niedermayer</a:t>
            </a:r>
            <a:endParaRPr lang="en-US" dirty="0"/>
          </a:p>
        </p:txBody>
      </p:sp>
    </p:spTree>
    <p:extLst>
      <p:ext uri="{BB962C8B-B14F-4D97-AF65-F5344CB8AC3E}">
        <p14:creationId xmlns:p14="http://schemas.microsoft.com/office/powerpoint/2010/main" val="33310215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a:ea typeface="+mj-ea"/>
                <a:cs typeface="+mj-cs"/>
              </a:rPr>
              <a:t>Dielectric Laser Acceleration (DLA) Concept</a:t>
            </a:r>
          </a:p>
        </p:txBody>
      </p:sp>
      <p:sp>
        <p:nvSpPr>
          <p:cNvPr id="17413" name="Text Box 22"/>
          <p:cNvSpPr txBox="1">
            <a:spLocks noChangeArrowheads="1"/>
          </p:cNvSpPr>
          <p:nvPr/>
        </p:nvSpPr>
        <p:spPr bwMode="auto">
          <a:xfrm>
            <a:off x="1851151" y="1435041"/>
            <a:ext cx="3506787" cy="2062162"/>
          </a:xfrm>
          <a:prstGeom prst="rect">
            <a:avLst/>
          </a:prstGeom>
          <a:noFill/>
          <a:ln w="9525">
            <a:noFill/>
            <a:miter lim="800000"/>
            <a:headEnd/>
            <a:tailEnd/>
          </a:ln>
        </p:spPr>
        <p:txBody>
          <a:bodyPr>
            <a:prstTxWarp prst="textNoShape">
              <a:avLst/>
            </a:prstTxWarp>
            <a:spAutoFit/>
          </a:bodyPr>
          <a:lstStyle/>
          <a:p>
            <a:r>
              <a:rPr lang="en-US" sz="1600"/>
              <a:t>laser-driven microstructures</a:t>
            </a:r>
          </a:p>
          <a:p>
            <a:r>
              <a:rPr lang="en-US" sz="1600">
                <a:solidFill>
                  <a:srgbClr val="008000"/>
                </a:solidFill>
              </a:rPr>
              <a:t>  </a:t>
            </a:r>
            <a:r>
              <a:rPr lang="en-US" sz="1600" b="1">
                <a:solidFill>
                  <a:srgbClr val="008000"/>
                </a:solidFill>
              </a:rPr>
              <a:t>• </a:t>
            </a:r>
            <a:r>
              <a:rPr lang="en-US" sz="1600" b="1" u="sng">
                <a:solidFill>
                  <a:srgbClr val="008000"/>
                </a:solidFill>
              </a:rPr>
              <a:t>lasers: </a:t>
            </a:r>
            <a:r>
              <a:rPr lang="en-US" sz="1600">
                <a:solidFill>
                  <a:srgbClr val="008000"/>
                </a:solidFill>
              </a:rPr>
              <a:t>high rep rates, strong  field gradients, commercial support</a:t>
            </a:r>
          </a:p>
          <a:p>
            <a:r>
              <a:rPr lang="en-US" sz="1600" b="1">
                <a:solidFill>
                  <a:srgbClr val="008000"/>
                </a:solidFill>
              </a:rPr>
              <a:t>  • </a:t>
            </a:r>
            <a:r>
              <a:rPr lang="en-US" sz="1600" b="1" u="sng">
                <a:solidFill>
                  <a:srgbClr val="008000"/>
                </a:solidFill>
              </a:rPr>
              <a:t>dielectrics</a:t>
            </a:r>
            <a:r>
              <a:rPr lang="en-US" sz="1600">
                <a:solidFill>
                  <a:srgbClr val="008000"/>
                </a:solidFill>
              </a:rPr>
              <a:t>: higher breakdown threshold </a:t>
            </a:r>
            <a:r>
              <a:rPr lang="en-US" sz="1600">
                <a:solidFill>
                  <a:srgbClr val="008000"/>
                </a:solidFill>
                <a:sym typeface="Wingdings" charset="2"/>
              </a:rPr>
              <a:t> higher gradients</a:t>
            </a:r>
            <a:r>
              <a:rPr lang="en-US" sz="1600">
                <a:solidFill>
                  <a:srgbClr val="008000"/>
                </a:solidFill>
              </a:rPr>
              <a:t> </a:t>
            </a:r>
          </a:p>
          <a:p>
            <a:r>
              <a:rPr lang="en-US" sz="1600">
                <a:solidFill>
                  <a:srgbClr val="008000"/>
                </a:solidFill>
              </a:rPr>
              <a:t>(1-10 GV/m), leverage industrial fabrication processes</a:t>
            </a:r>
          </a:p>
          <a:p>
            <a:endParaRPr lang="en-US" sz="1600"/>
          </a:p>
        </p:txBody>
      </p:sp>
      <p:sp>
        <p:nvSpPr>
          <p:cNvPr id="17" name="TextBox 16"/>
          <p:cNvSpPr txBox="1"/>
          <p:nvPr/>
        </p:nvSpPr>
        <p:spPr>
          <a:xfrm>
            <a:off x="304800" y="3381695"/>
            <a:ext cx="3827378" cy="646331"/>
          </a:xfrm>
          <a:prstGeom prst="rect">
            <a:avLst/>
          </a:prstGeom>
          <a:noFill/>
        </p:spPr>
        <p:txBody>
          <a:bodyPr wrap="none">
            <a:spAutoFit/>
          </a:bodyPr>
          <a:lstStyle/>
          <a:p>
            <a:pPr>
              <a:defRPr/>
            </a:pPr>
            <a:r>
              <a:rPr lang="en-US" b="1" u="sng">
                <a:solidFill>
                  <a:srgbClr val="A4001D"/>
                </a:solidFill>
              </a:rPr>
              <a:t>Goal:  lower cost, more compact, </a:t>
            </a:r>
          </a:p>
          <a:p>
            <a:pPr>
              <a:defRPr/>
            </a:pPr>
            <a:r>
              <a:rPr lang="en-US" b="1" u="sng">
                <a:solidFill>
                  <a:srgbClr val="A4001D"/>
                </a:solidFill>
              </a:rPr>
              <a:t>energy efficient, higher gradient</a:t>
            </a:r>
          </a:p>
        </p:txBody>
      </p:sp>
      <p:sp>
        <p:nvSpPr>
          <p:cNvPr id="17424" name="TextBox 26"/>
          <p:cNvSpPr txBox="1">
            <a:spLocks noChangeArrowheads="1"/>
          </p:cNvSpPr>
          <p:nvPr/>
        </p:nvSpPr>
        <p:spPr bwMode="auto">
          <a:xfrm rot="5400000">
            <a:off x="6060281" y="3759994"/>
            <a:ext cx="1019175" cy="369888"/>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gradient</a:t>
            </a:r>
          </a:p>
        </p:txBody>
      </p:sp>
      <p:sp>
        <p:nvSpPr>
          <p:cNvPr id="37" name="TextBox 6"/>
          <p:cNvSpPr txBox="1">
            <a:spLocks noChangeArrowheads="1"/>
          </p:cNvSpPr>
          <p:nvPr/>
        </p:nvSpPr>
        <p:spPr bwMode="auto">
          <a:xfrm>
            <a:off x="-185649" y="4177700"/>
            <a:ext cx="1582738" cy="1754188"/>
          </a:xfrm>
          <a:prstGeom prst="rect">
            <a:avLst/>
          </a:prstGeom>
          <a:noFill/>
          <a:ln w="9525">
            <a:noFill/>
            <a:miter lim="800000"/>
            <a:headEnd/>
            <a:tailEnd/>
          </a:ln>
        </p:spPr>
        <p:txBody>
          <a:bodyPr>
            <a:prstTxWarp prst="textNoShape">
              <a:avLst/>
            </a:prstTxWarp>
            <a:spAutoFit/>
          </a:bodyPr>
          <a:lstStyle/>
          <a:p>
            <a:pPr marL="342900" indent="-342900" algn="r"/>
            <a:r>
              <a:rPr lang="en-US"/>
              <a:t>Wafer is</a:t>
            </a:r>
          </a:p>
          <a:p>
            <a:pPr marL="342900" indent="-342900" algn="r"/>
            <a:r>
              <a:rPr lang="en-US"/>
              <a:t>diced into</a:t>
            </a:r>
          </a:p>
          <a:p>
            <a:pPr marL="342900" indent="-342900" algn="r"/>
            <a:r>
              <a:rPr lang="en-US"/>
              <a:t>individual </a:t>
            </a:r>
          </a:p>
          <a:p>
            <a:pPr marL="342900" indent="-342900" algn="r"/>
            <a:r>
              <a:rPr lang="en-US"/>
              <a:t>samples</a:t>
            </a:r>
          </a:p>
          <a:p>
            <a:pPr marL="342900" indent="-342900" algn="r"/>
            <a:r>
              <a:rPr lang="en-US"/>
              <a:t>for e-beam</a:t>
            </a:r>
          </a:p>
          <a:p>
            <a:pPr marL="342900" indent="-342900" algn="r"/>
            <a:r>
              <a:rPr lang="en-US"/>
              <a:t>tests.</a:t>
            </a:r>
          </a:p>
        </p:txBody>
      </p:sp>
      <p:pic>
        <p:nvPicPr>
          <p:cNvPr id="38" name="Picture 11"/>
          <p:cNvPicPr>
            <a:picLocks noChangeAspect="1" noChangeArrowheads="1"/>
          </p:cNvPicPr>
          <p:nvPr/>
        </p:nvPicPr>
        <p:blipFill>
          <a:blip r:embed="rId3"/>
          <a:srcRect/>
          <a:stretch>
            <a:fillRect/>
          </a:stretch>
        </p:blipFill>
        <p:spPr bwMode="auto">
          <a:xfrm>
            <a:off x="1393914" y="4252313"/>
            <a:ext cx="3214687" cy="1898650"/>
          </a:xfrm>
          <a:prstGeom prst="rect">
            <a:avLst/>
          </a:prstGeom>
          <a:noFill/>
          <a:ln w="9525">
            <a:noFill/>
            <a:miter lim="800000"/>
            <a:headEnd/>
            <a:tailEnd/>
          </a:ln>
        </p:spPr>
      </p:pic>
      <p:pic>
        <p:nvPicPr>
          <p:cNvPr id="39" name="Picture 2"/>
          <p:cNvPicPr>
            <a:picLocks noChangeAspect="1" noChangeArrowheads="1"/>
          </p:cNvPicPr>
          <p:nvPr/>
        </p:nvPicPr>
        <p:blipFill>
          <a:blip r:embed="rId4"/>
          <a:srcRect/>
          <a:stretch>
            <a:fillRect/>
          </a:stretch>
        </p:blipFill>
        <p:spPr bwMode="auto">
          <a:xfrm>
            <a:off x="5395785" y="1658163"/>
            <a:ext cx="2328863" cy="1911350"/>
          </a:xfrm>
          <a:prstGeom prst="rect">
            <a:avLst/>
          </a:prstGeom>
          <a:noFill/>
          <a:ln w="9525">
            <a:noFill/>
            <a:miter lim="800000"/>
            <a:headEnd/>
            <a:tailEnd/>
          </a:ln>
        </p:spPr>
      </p:pic>
      <p:sp>
        <p:nvSpPr>
          <p:cNvPr id="40" name="TextBox 10"/>
          <p:cNvSpPr txBox="1">
            <a:spLocks noChangeArrowheads="1"/>
          </p:cNvSpPr>
          <p:nvPr/>
        </p:nvSpPr>
        <p:spPr bwMode="auto">
          <a:xfrm>
            <a:off x="5216592" y="1230868"/>
            <a:ext cx="4704264" cy="369332"/>
          </a:xfrm>
          <a:prstGeom prst="rect">
            <a:avLst/>
          </a:prstGeom>
          <a:noFill/>
          <a:ln w="9525">
            <a:noFill/>
            <a:miter lim="800000"/>
            <a:headEnd/>
            <a:tailEnd/>
          </a:ln>
        </p:spPr>
        <p:txBody>
          <a:bodyPr wrap="square">
            <a:prstTxWarp prst="textNoShape">
              <a:avLst/>
            </a:prstTxWarp>
            <a:spAutoFit/>
          </a:bodyPr>
          <a:lstStyle/>
          <a:p>
            <a:pPr marL="342900" indent="-342900"/>
            <a:r>
              <a:rPr lang="en-US"/>
              <a:t>"Accelerator-on-a-chip"</a:t>
            </a:r>
          </a:p>
        </p:txBody>
      </p:sp>
      <p:sp>
        <p:nvSpPr>
          <p:cNvPr id="41" name="Rectangle 40"/>
          <p:cNvSpPr/>
          <p:nvPr/>
        </p:nvSpPr>
        <p:spPr>
          <a:xfrm rot="2741451">
            <a:off x="5864891" y="2270145"/>
            <a:ext cx="312737" cy="44450"/>
          </a:xfrm>
          <a:prstGeom prst="rect">
            <a:avLst/>
          </a:prstGeom>
          <a:noFill/>
          <a:ln w="28575"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3" name="Straight Connector 42"/>
          <p:cNvCxnSpPr/>
          <p:nvPr/>
        </p:nvCxnSpPr>
        <p:spPr>
          <a:xfrm rot="5400000">
            <a:off x="4318048" y="2608455"/>
            <a:ext cx="1918254" cy="1375664"/>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820963" y="1757524"/>
            <a:ext cx="1112247" cy="1384995"/>
          </a:xfrm>
          <a:prstGeom prst="rect">
            <a:avLst/>
          </a:prstGeom>
          <a:noFill/>
        </p:spPr>
        <p:txBody>
          <a:bodyPr wrap="square" rtlCol="0">
            <a:spAutoFit/>
          </a:bodyPr>
          <a:lstStyle/>
          <a:p>
            <a:r>
              <a:rPr lang="en-US" sz="1200"/>
              <a:t>bonded silica phase reset accelerator prototypes fabricated at SLAC/Stanford</a:t>
            </a:r>
          </a:p>
        </p:txBody>
      </p:sp>
      <p:pic>
        <p:nvPicPr>
          <p:cNvPr id="16" name="Picture 15" descr="gratingaccelerator4_t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617814"/>
            <a:ext cx="1632164" cy="1277786"/>
          </a:xfrm>
          <a:prstGeom prst="rect">
            <a:avLst/>
          </a:prstGeom>
        </p:spPr>
      </p:pic>
      <p:pic>
        <p:nvPicPr>
          <p:cNvPr id="18" name="Picture 3" descr="C:\Users\electron\Documents\AARD\Posters and Presentations\0000 - AXiS\Q6\energy.png"/>
          <p:cNvPicPr>
            <a:picLocks noChangeAspect="1" noChangeArrowheads="1"/>
          </p:cNvPicPr>
          <p:nvPr/>
        </p:nvPicPr>
        <p:blipFill>
          <a:blip r:embed="rId6"/>
          <a:srcRect/>
          <a:stretch>
            <a:fillRect/>
          </a:stretch>
        </p:blipFill>
        <p:spPr bwMode="auto">
          <a:xfrm>
            <a:off x="4953000" y="3874538"/>
            <a:ext cx="3980210" cy="2764968"/>
          </a:xfrm>
          <a:prstGeom prst="rect">
            <a:avLst/>
          </a:prstGeom>
          <a:noFill/>
        </p:spPr>
      </p:pic>
      <p:sp>
        <p:nvSpPr>
          <p:cNvPr id="2" name="TextBox 1"/>
          <p:cNvSpPr txBox="1"/>
          <p:nvPr/>
        </p:nvSpPr>
        <p:spPr>
          <a:xfrm>
            <a:off x="5715000" y="4177700"/>
            <a:ext cx="1249561" cy="369332"/>
          </a:xfrm>
          <a:prstGeom prst="rect">
            <a:avLst/>
          </a:prstGeom>
          <a:noFill/>
        </p:spPr>
        <p:txBody>
          <a:bodyPr wrap="none" rtlCol="0">
            <a:spAutoFit/>
          </a:bodyPr>
          <a:lstStyle/>
          <a:p>
            <a:r>
              <a:rPr lang="en-US" b="1">
                <a:solidFill>
                  <a:srgbClr val="FF0000"/>
                </a:solidFill>
              </a:rPr>
              <a:t>300 MV/m</a:t>
            </a:r>
          </a:p>
        </p:txBody>
      </p:sp>
      <p:sp>
        <p:nvSpPr>
          <p:cNvPr id="3" name="Oval 2"/>
          <p:cNvSpPr/>
          <p:nvPr/>
        </p:nvSpPr>
        <p:spPr>
          <a:xfrm>
            <a:off x="8153400" y="4177700"/>
            <a:ext cx="457200" cy="3693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5220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65100"/>
            <a:ext cx="8610600" cy="762000"/>
          </a:xfrm>
        </p:spPr>
        <p:txBody>
          <a:bodyPr/>
          <a:lstStyle/>
          <a:p>
            <a:pPr algn="ctr"/>
            <a:r>
              <a:rPr lang="en-US"/>
              <a:t>Thank you!</a:t>
            </a:r>
          </a:p>
        </p:txBody>
      </p:sp>
      <p:sp>
        <p:nvSpPr>
          <p:cNvPr id="5" name="TextBox 4"/>
          <p:cNvSpPr txBox="1"/>
          <p:nvPr/>
        </p:nvSpPr>
        <p:spPr>
          <a:xfrm>
            <a:off x="2476780" y="4867050"/>
            <a:ext cx="3964696" cy="369332"/>
          </a:xfrm>
          <a:prstGeom prst="rect">
            <a:avLst/>
          </a:prstGeom>
          <a:noFill/>
        </p:spPr>
        <p:txBody>
          <a:bodyPr wrap="square" rtlCol="0">
            <a:spAutoFit/>
          </a:bodyPr>
          <a:lstStyle/>
          <a:p>
            <a:pPr algn="ctr"/>
            <a:r>
              <a:rPr lang="en-US">
                <a:solidFill>
                  <a:srgbClr val="0000FF"/>
                </a:solidFill>
              </a:rPr>
              <a:t>contact:  england@slac.stanford.edu</a:t>
            </a:r>
          </a:p>
        </p:txBody>
      </p:sp>
      <p:sp>
        <p:nvSpPr>
          <p:cNvPr id="3" name="TextBox 2"/>
          <p:cNvSpPr txBox="1"/>
          <p:nvPr/>
        </p:nvSpPr>
        <p:spPr>
          <a:xfrm>
            <a:off x="87294" y="6139047"/>
            <a:ext cx="8943527" cy="646331"/>
          </a:xfrm>
          <a:prstGeom prst="rect">
            <a:avLst/>
          </a:prstGeom>
          <a:noFill/>
        </p:spPr>
        <p:txBody>
          <a:bodyPr wrap="square" rtlCol="0">
            <a:spAutoFit/>
          </a:bodyPr>
          <a:lstStyle/>
          <a:p>
            <a:r>
              <a:rPr lang="en-US" dirty="0"/>
              <a:t>Special thanks to </a:t>
            </a:r>
            <a:r>
              <a:rPr lang="en-US" dirty="0" smtClean="0"/>
              <a:t>K. </a:t>
            </a:r>
            <a:r>
              <a:rPr lang="en-US" dirty="0" err="1" smtClean="0"/>
              <a:t>Leedle</a:t>
            </a:r>
            <a:r>
              <a:rPr lang="en-US" dirty="0" smtClean="0"/>
              <a:t>, Z. Huang, Y-C. Huang, T. Hirano, U. </a:t>
            </a:r>
            <a:r>
              <a:rPr lang="en-US" dirty="0" err="1" smtClean="0"/>
              <a:t>Niedermayer</a:t>
            </a:r>
            <a:r>
              <a:rPr lang="en-US" dirty="0" smtClean="0"/>
              <a:t> for contributions of slides.</a:t>
            </a:r>
            <a:endParaRPr lang="en-US" dirty="0"/>
          </a:p>
        </p:txBody>
      </p:sp>
      <p:pic>
        <p:nvPicPr>
          <p:cNvPr id="7" name="Picture 6" descr="group_photo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534"/>
            <a:ext cx="9144000" cy="3135086"/>
          </a:xfrm>
          <a:prstGeom prst="rect">
            <a:avLst/>
          </a:prstGeom>
        </p:spPr>
      </p:pic>
      <p:sp>
        <p:nvSpPr>
          <p:cNvPr id="8" name="TextBox 7"/>
          <p:cNvSpPr txBox="1"/>
          <p:nvPr/>
        </p:nvSpPr>
        <p:spPr>
          <a:xfrm>
            <a:off x="2681934" y="5340212"/>
            <a:ext cx="3964696" cy="646331"/>
          </a:xfrm>
          <a:prstGeom prst="rect">
            <a:avLst/>
          </a:prstGeom>
          <a:noFill/>
        </p:spPr>
        <p:txBody>
          <a:bodyPr wrap="square" rtlCol="0">
            <a:spAutoFit/>
          </a:bodyPr>
          <a:lstStyle/>
          <a:p>
            <a:pPr algn="ctr"/>
            <a:r>
              <a:rPr lang="en-US">
                <a:solidFill>
                  <a:srgbClr val="0000FF"/>
                </a:solidFill>
                <a:hlinkClick r:id="rId3"/>
              </a:rPr>
              <a:t>http://achip.stanford.edu</a:t>
            </a:r>
            <a:endParaRPr lang="en-US">
              <a:solidFill>
                <a:srgbClr val="0000FF"/>
              </a:solidFill>
            </a:endParaRPr>
          </a:p>
          <a:p>
            <a:pPr algn="ctr"/>
            <a:r>
              <a:rPr lang="en-US">
                <a:solidFill>
                  <a:srgbClr val="0000FF"/>
                </a:solidFill>
                <a:hlinkClick r:id="rId4"/>
              </a:rPr>
              <a:t>http://slac.stanford.edu/dla</a:t>
            </a:r>
            <a:endParaRPr lang="en-US">
              <a:solidFill>
                <a:srgbClr val="0000FF"/>
              </a:solidFill>
            </a:endParaRPr>
          </a:p>
        </p:txBody>
      </p:sp>
      <p:sp>
        <p:nvSpPr>
          <p:cNvPr id="9" name="TextBox 8"/>
          <p:cNvSpPr txBox="1"/>
          <p:nvPr/>
        </p:nvSpPr>
        <p:spPr>
          <a:xfrm>
            <a:off x="986149" y="4426518"/>
            <a:ext cx="6917847" cy="307777"/>
          </a:xfrm>
          <a:prstGeom prst="rect">
            <a:avLst/>
          </a:prstGeom>
          <a:noFill/>
        </p:spPr>
        <p:txBody>
          <a:bodyPr wrap="none" rtlCol="0">
            <a:spAutoFit/>
          </a:bodyPr>
          <a:lstStyle/>
          <a:p>
            <a:r>
              <a:rPr lang="en-US" sz="1400" i="1"/>
              <a:t>Group photo, ACHIP collaboration meeting in Villigen, Switzerland, March 1-3, 2017. </a:t>
            </a:r>
          </a:p>
        </p:txBody>
      </p:sp>
    </p:spTree>
    <p:extLst>
      <p:ext uri="{BB962C8B-B14F-4D97-AF65-F5344CB8AC3E}">
        <p14:creationId xmlns:p14="http://schemas.microsoft.com/office/powerpoint/2010/main" val="31789422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4</a:t>
            </a:fld>
            <a:endParaRPr lang="en-US" dirty="0">
              <a:solidFill>
                <a:srgbClr val="000000"/>
              </a:solidFill>
            </a:endParaRPr>
          </a:p>
        </p:txBody>
      </p:sp>
      <p:sp>
        <p:nvSpPr>
          <p:cNvPr id="3" name="Title 2"/>
          <p:cNvSpPr>
            <a:spLocks noGrp="1"/>
          </p:cNvSpPr>
          <p:nvPr>
            <p:ph type="title"/>
          </p:nvPr>
        </p:nvSpPr>
        <p:spPr/>
        <p:txBody>
          <a:bodyPr/>
          <a:lstStyle/>
          <a:p>
            <a:r>
              <a:rPr lang="en-US"/>
              <a:t>DLA leverages advances in two major industries:</a:t>
            </a:r>
            <a:br>
              <a:rPr lang="en-US"/>
            </a:br>
            <a:r>
              <a:rPr lang="en-US"/>
              <a:t>solid state lasers + semiconductor fabrication</a:t>
            </a:r>
          </a:p>
        </p:txBody>
      </p:sp>
      <p:graphicFrame>
        <p:nvGraphicFramePr>
          <p:cNvPr id="7" name="Table 6"/>
          <p:cNvGraphicFramePr>
            <a:graphicFrameLocks noGrp="1"/>
          </p:cNvGraphicFramePr>
          <p:nvPr>
            <p:extLst>
              <p:ext uri="{D42A27DB-BD31-4B8C-83A1-F6EECF244321}">
                <p14:modId xmlns:p14="http://schemas.microsoft.com/office/powerpoint/2010/main" val="3926706381"/>
              </p:ext>
            </p:extLst>
          </p:nvPr>
        </p:nvGraphicFramePr>
        <p:xfrm>
          <a:off x="423600" y="1861920"/>
          <a:ext cx="3810000" cy="2966720"/>
        </p:xfrm>
        <a:graphic>
          <a:graphicData uri="http://schemas.openxmlformats.org/drawingml/2006/table">
            <a:tbl>
              <a:tblPr firstRow="1" bandRow="1">
                <a:tableStyleId>{5C22544A-7EE6-4342-B048-85BDC9FD1C3A}</a:tableStyleId>
              </a:tblPr>
              <a:tblGrid>
                <a:gridCol w="1905000"/>
                <a:gridCol w="1905000"/>
              </a:tblGrid>
              <a:tr h="370840">
                <a:tc>
                  <a:txBody>
                    <a:bodyPr/>
                    <a:lstStyle/>
                    <a:p>
                      <a:r>
                        <a:rPr lang="en-US" sz="1800"/>
                        <a:t>Parameter</a:t>
                      </a:r>
                    </a:p>
                  </a:txBody>
                  <a:tcPr/>
                </a:tc>
                <a:tc>
                  <a:txBody>
                    <a:bodyPr/>
                    <a:lstStyle/>
                    <a:p>
                      <a:r>
                        <a:rPr lang="en-US" sz="1800" b="1">
                          <a:solidFill>
                            <a:schemeClr val="bg1"/>
                          </a:solidFill>
                        </a:rPr>
                        <a:t>DLA</a:t>
                      </a:r>
                      <a:r>
                        <a:rPr lang="en-US" sz="1800" b="1" baseline="0">
                          <a:solidFill>
                            <a:schemeClr val="bg1"/>
                          </a:solidFill>
                        </a:rPr>
                        <a:t> Value</a:t>
                      </a:r>
                      <a:endParaRPr lang="en-US" sz="1800" b="1">
                        <a:solidFill>
                          <a:schemeClr val="bg1"/>
                        </a:solidFill>
                      </a:endParaRPr>
                    </a:p>
                  </a:txBody>
                  <a:tcPr/>
                </a:tc>
              </a:tr>
              <a:tr h="370840">
                <a:tc>
                  <a:txBody>
                    <a:bodyPr/>
                    <a:lstStyle/>
                    <a:p>
                      <a:r>
                        <a:rPr lang="en-US" sz="1800"/>
                        <a:t>Wavelength</a:t>
                      </a:r>
                    </a:p>
                  </a:txBody>
                  <a:tcPr/>
                </a:tc>
                <a:tc>
                  <a:txBody>
                    <a:bodyPr/>
                    <a:lstStyle/>
                    <a:p>
                      <a:r>
                        <a:rPr lang="en-US" sz="1800" b="1">
                          <a:solidFill>
                            <a:srgbClr val="000090"/>
                          </a:solidFill>
                        </a:rPr>
                        <a:t> 2 µm</a:t>
                      </a:r>
                    </a:p>
                  </a:txBody>
                  <a:tcPr/>
                </a:tc>
              </a:tr>
              <a:tr h="370840">
                <a:tc>
                  <a:txBody>
                    <a:bodyPr/>
                    <a:lstStyle/>
                    <a:p>
                      <a:r>
                        <a:rPr lang="en-US" sz="1800"/>
                        <a:t>Pulse Duration</a:t>
                      </a:r>
                    </a:p>
                  </a:txBody>
                  <a:tcPr/>
                </a:tc>
                <a:tc>
                  <a:txBody>
                    <a:bodyPr/>
                    <a:lstStyle/>
                    <a:p>
                      <a:r>
                        <a:rPr lang="en-US" sz="1800" b="1">
                          <a:solidFill>
                            <a:srgbClr val="000090"/>
                          </a:solidFill>
                        </a:rPr>
                        <a:t>100</a:t>
                      </a:r>
                      <a:r>
                        <a:rPr lang="en-US" sz="1800" b="1" baseline="0">
                          <a:solidFill>
                            <a:srgbClr val="000090"/>
                          </a:solidFill>
                        </a:rPr>
                        <a:t> fs</a:t>
                      </a:r>
                      <a:endParaRPr lang="en-US" sz="1800" b="1">
                        <a:solidFill>
                          <a:srgbClr val="000090"/>
                        </a:solidFill>
                      </a:endParaRPr>
                    </a:p>
                  </a:txBody>
                  <a:tcPr/>
                </a:tc>
              </a:tr>
              <a:tr h="370840">
                <a:tc>
                  <a:txBody>
                    <a:bodyPr/>
                    <a:lstStyle/>
                    <a:p>
                      <a:r>
                        <a:rPr lang="en-US" sz="1800"/>
                        <a:t>Pulse Energy</a:t>
                      </a:r>
                    </a:p>
                  </a:txBody>
                  <a:tcPr/>
                </a:tc>
                <a:tc>
                  <a:txBody>
                    <a:bodyPr/>
                    <a:lstStyle/>
                    <a:p>
                      <a:r>
                        <a:rPr lang="en-US" sz="1800" b="1">
                          <a:solidFill>
                            <a:srgbClr val="000090"/>
                          </a:solidFill>
                        </a:rPr>
                        <a:t>1 µJ</a:t>
                      </a:r>
                    </a:p>
                  </a:txBody>
                  <a:tcPr/>
                </a:tc>
              </a:tr>
              <a:tr h="370840">
                <a:tc>
                  <a:txBody>
                    <a:bodyPr/>
                    <a:lstStyle/>
                    <a:p>
                      <a:r>
                        <a:rPr lang="en-US" sz="1800"/>
                        <a:t>Laser Power</a:t>
                      </a:r>
                    </a:p>
                  </a:txBody>
                  <a:tcPr/>
                </a:tc>
                <a:tc>
                  <a:txBody>
                    <a:bodyPr/>
                    <a:lstStyle/>
                    <a:p>
                      <a:r>
                        <a:rPr lang="en-US" sz="1800" b="1">
                          <a:solidFill>
                            <a:srgbClr val="000090"/>
                          </a:solidFill>
                        </a:rPr>
                        <a:t>100 W</a:t>
                      </a:r>
                    </a:p>
                  </a:txBody>
                  <a:tcPr/>
                </a:tc>
              </a:tr>
              <a:tr h="370840">
                <a:tc>
                  <a:txBody>
                    <a:bodyPr/>
                    <a:lstStyle/>
                    <a:p>
                      <a:r>
                        <a:rPr lang="en-US" sz="1800"/>
                        <a:t>Rep Rate</a:t>
                      </a:r>
                    </a:p>
                  </a:txBody>
                  <a:tcPr/>
                </a:tc>
                <a:tc>
                  <a:txBody>
                    <a:bodyPr/>
                    <a:lstStyle/>
                    <a:p>
                      <a:r>
                        <a:rPr lang="en-US" sz="1800" b="1">
                          <a:solidFill>
                            <a:srgbClr val="000090"/>
                          </a:solidFill>
                        </a:rPr>
                        <a:t>100 MHz</a:t>
                      </a:r>
                    </a:p>
                  </a:txBody>
                  <a:tcPr/>
                </a:tc>
              </a:tr>
              <a:tr h="370840">
                <a:tc>
                  <a:txBody>
                    <a:bodyPr/>
                    <a:lstStyle/>
                    <a:p>
                      <a:r>
                        <a:rPr lang="en-US" sz="1800"/>
                        <a:t>Laser Efficiency</a:t>
                      </a:r>
                    </a:p>
                  </a:txBody>
                  <a:tcPr/>
                </a:tc>
                <a:tc>
                  <a:txBody>
                    <a:bodyPr/>
                    <a:lstStyle/>
                    <a:p>
                      <a:r>
                        <a:rPr lang="en-US" sz="1800" b="1">
                          <a:solidFill>
                            <a:srgbClr val="000090"/>
                          </a:solidFill>
                        </a:rPr>
                        <a:t>30%</a:t>
                      </a:r>
                    </a:p>
                  </a:txBody>
                  <a:tcPr/>
                </a:tc>
              </a:tr>
              <a:tr h="370840">
                <a:tc>
                  <a:txBody>
                    <a:bodyPr/>
                    <a:lstStyle/>
                    <a:p>
                      <a:r>
                        <a:rPr lang="en-US" sz="1800"/>
                        <a:t>Cost/laser</a:t>
                      </a:r>
                    </a:p>
                  </a:txBody>
                  <a:tcPr/>
                </a:tc>
                <a:tc>
                  <a:txBody>
                    <a:bodyPr/>
                    <a:lstStyle/>
                    <a:p>
                      <a:r>
                        <a:rPr lang="en-US" sz="1800" b="1">
                          <a:solidFill>
                            <a:srgbClr val="000090"/>
                          </a:solidFill>
                        </a:rPr>
                        <a:t>$150k</a:t>
                      </a:r>
                    </a:p>
                  </a:txBody>
                  <a:tcPr/>
                </a:tc>
              </a:tr>
            </a:tbl>
          </a:graphicData>
        </a:graphic>
      </p:graphicFrame>
      <p:sp>
        <p:nvSpPr>
          <p:cNvPr id="8" name="TextBox 7"/>
          <p:cNvSpPr txBox="1"/>
          <p:nvPr/>
        </p:nvSpPr>
        <p:spPr>
          <a:xfrm>
            <a:off x="756993" y="1308943"/>
            <a:ext cx="3476607" cy="369332"/>
          </a:xfrm>
          <a:prstGeom prst="rect">
            <a:avLst/>
          </a:prstGeom>
          <a:noFill/>
        </p:spPr>
        <p:txBody>
          <a:bodyPr wrap="square" rtlCol="0">
            <a:spAutoFit/>
          </a:bodyPr>
          <a:lstStyle/>
          <a:p>
            <a:r>
              <a:rPr lang="en-US" dirty="0" smtClean="0">
                <a:solidFill>
                  <a:srgbClr val="A4001D"/>
                </a:solidFill>
              </a:rPr>
              <a:t>Not high </a:t>
            </a:r>
            <a:r>
              <a:rPr lang="en-US" dirty="0">
                <a:solidFill>
                  <a:srgbClr val="A4001D"/>
                </a:solidFill>
              </a:rPr>
              <a:t>peak power lasers!</a:t>
            </a:r>
          </a:p>
        </p:txBody>
      </p:sp>
      <p:sp>
        <p:nvSpPr>
          <p:cNvPr id="9" name="Down Arrow 8"/>
          <p:cNvSpPr/>
          <p:nvPr/>
        </p:nvSpPr>
        <p:spPr>
          <a:xfrm>
            <a:off x="2862000" y="4909920"/>
            <a:ext cx="609600" cy="685800"/>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328600" y="5671920"/>
            <a:ext cx="1723549" cy="646331"/>
          </a:xfrm>
          <a:prstGeom prst="rect">
            <a:avLst/>
          </a:prstGeom>
          <a:noFill/>
        </p:spPr>
        <p:txBody>
          <a:bodyPr wrap="none" rtlCol="0">
            <a:spAutoFit/>
          </a:bodyPr>
          <a:lstStyle/>
          <a:p>
            <a:r>
              <a:rPr lang="en-US" b="1">
                <a:solidFill>
                  <a:srgbClr val="000090"/>
                </a:solidFill>
              </a:rPr>
              <a:t>Available now</a:t>
            </a:r>
          </a:p>
          <a:p>
            <a:r>
              <a:rPr lang="en-US" b="1">
                <a:solidFill>
                  <a:srgbClr val="000090"/>
                </a:solidFill>
              </a:rPr>
              <a:t>“off the shelf”</a:t>
            </a:r>
          </a:p>
        </p:txBody>
      </p:sp>
      <p:pic>
        <p:nvPicPr>
          <p:cNvPr id="11" name="Picture 10"/>
          <p:cNvPicPr>
            <a:picLocks noChangeAspect="1"/>
          </p:cNvPicPr>
          <p:nvPr/>
        </p:nvPicPr>
        <p:blipFill>
          <a:blip r:embed="rId3"/>
          <a:stretch>
            <a:fillRect/>
          </a:stretch>
        </p:blipFill>
        <p:spPr>
          <a:xfrm>
            <a:off x="141644" y="4907787"/>
            <a:ext cx="1941082" cy="1289755"/>
          </a:xfrm>
          <a:prstGeom prst="rect">
            <a:avLst/>
          </a:prstGeom>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580" y="4907787"/>
            <a:ext cx="1851725" cy="122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070924" y="1258837"/>
            <a:ext cx="3560480" cy="646331"/>
          </a:xfrm>
          <a:prstGeom prst="rect">
            <a:avLst/>
          </a:prstGeom>
          <a:noFill/>
        </p:spPr>
        <p:txBody>
          <a:bodyPr wrap="square" rtlCol="0">
            <a:spAutoFit/>
          </a:bodyPr>
          <a:lstStyle/>
          <a:p>
            <a:r>
              <a:rPr lang="en-US">
                <a:solidFill>
                  <a:schemeClr val="bg2"/>
                </a:solidFill>
              </a:rPr>
              <a:t>Fabricated using techniques of the integrated circuit industy.</a:t>
            </a:r>
          </a:p>
        </p:txBody>
      </p:sp>
      <p:sp>
        <p:nvSpPr>
          <p:cNvPr id="14" name="TextBox 13"/>
          <p:cNvSpPr txBox="1"/>
          <p:nvPr/>
        </p:nvSpPr>
        <p:spPr>
          <a:xfrm>
            <a:off x="5269175" y="6103391"/>
            <a:ext cx="1072792" cy="307777"/>
          </a:xfrm>
          <a:prstGeom prst="rect">
            <a:avLst/>
          </a:prstGeom>
          <a:noFill/>
        </p:spPr>
        <p:txBody>
          <a:bodyPr wrap="none" rtlCol="0">
            <a:spAutoFit/>
          </a:bodyPr>
          <a:lstStyle/>
          <a:p>
            <a:pPr algn="ctr"/>
            <a:r>
              <a:rPr lang="en-US" sz="1400" dirty="0"/>
              <a:t>fused </a:t>
            </a:r>
            <a:r>
              <a:rPr lang="en-US" sz="1400" dirty="0" smtClean="0"/>
              <a:t>silica</a:t>
            </a:r>
            <a:endParaRPr lang="en-US" sz="1400" dirty="0"/>
          </a:p>
        </p:txBody>
      </p:sp>
      <p:sp>
        <p:nvSpPr>
          <p:cNvPr id="15" name="TextBox 14"/>
          <p:cNvSpPr txBox="1"/>
          <p:nvPr/>
        </p:nvSpPr>
        <p:spPr>
          <a:xfrm>
            <a:off x="7288672" y="6125689"/>
            <a:ext cx="683563" cy="307777"/>
          </a:xfrm>
          <a:prstGeom prst="rect">
            <a:avLst/>
          </a:prstGeom>
          <a:noFill/>
        </p:spPr>
        <p:txBody>
          <a:bodyPr wrap="none" rtlCol="0">
            <a:spAutoFit/>
          </a:bodyPr>
          <a:lstStyle/>
          <a:p>
            <a:r>
              <a:rPr lang="en-US" sz="1400" dirty="0" smtClean="0"/>
              <a:t>silicon</a:t>
            </a:r>
            <a:endParaRPr lang="en-US" sz="1400" dirty="0"/>
          </a:p>
        </p:txBody>
      </p:sp>
      <p:pic>
        <p:nvPicPr>
          <p:cNvPr id="16" name="Picture 15" descr="Screen Shot 2016-05-27 at 9.16.28 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132" y="2091204"/>
            <a:ext cx="2318434" cy="1839385"/>
          </a:xfrm>
          <a:prstGeom prst="rect">
            <a:avLst/>
          </a:prstGeom>
        </p:spPr>
      </p:pic>
      <p:sp>
        <p:nvSpPr>
          <p:cNvPr id="17" name="TextBox 16"/>
          <p:cNvSpPr txBox="1"/>
          <p:nvPr/>
        </p:nvSpPr>
        <p:spPr>
          <a:xfrm>
            <a:off x="7288672" y="2031397"/>
            <a:ext cx="1596410" cy="1600438"/>
          </a:xfrm>
          <a:prstGeom prst="rect">
            <a:avLst/>
          </a:prstGeom>
          <a:noFill/>
        </p:spPr>
        <p:txBody>
          <a:bodyPr wrap="square" rtlCol="0">
            <a:spAutoFit/>
          </a:bodyPr>
          <a:lstStyle/>
          <a:p>
            <a:r>
              <a:rPr lang="en-US" sz="1400"/>
              <a:t>DLA structures are made by students in the Nanofabrication Facilities at partner universities.</a:t>
            </a:r>
          </a:p>
        </p:txBody>
      </p:sp>
      <p:sp>
        <p:nvSpPr>
          <p:cNvPr id="18" name="TextBox 17"/>
          <p:cNvSpPr txBox="1"/>
          <p:nvPr/>
        </p:nvSpPr>
        <p:spPr>
          <a:xfrm>
            <a:off x="4787580" y="4356430"/>
            <a:ext cx="3176772" cy="523220"/>
          </a:xfrm>
          <a:prstGeom prst="rect">
            <a:avLst/>
          </a:prstGeom>
          <a:noFill/>
        </p:spPr>
        <p:txBody>
          <a:bodyPr wrap="square" rtlCol="0">
            <a:spAutoFit/>
          </a:bodyPr>
          <a:lstStyle/>
          <a:p>
            <a:r>
              <a:rPr lang="en-US" sz="1400"/>
              <a:t>SEM images of DLA prototypes tested at NLCTA</a:t>
            </a:r>
          </a:p>
        </p:txBody>
      </p:sp>
      <p:sp>
        <p:nvSpPr>
          <p:cNvPr id="19" name="TextBox 18"/>
          <p:cNvSpPr txBox="1"/>
          <p:nvPr/>
        </p:nvSpPr>
        <p:spPr>
          <a:xfrm>
            <a:off x="4957772" y="2097091"/>
            <a:ext cx="1681533" cy="307777"/>
          </a:xfrm>
          <a:prstGeom prst="rect">
            <a:avLst/>
          </a:prstGeom>
          <a:solidFill>
            <a:srgbClr val="000090">
              <a:alpha val="15000"/>
            </a:srgbClr>
          </a:solidFill>
        </p:spPr>
        <p:txBody>
          <a:bodyPr wrap="none" rtlCol="0">
            <a:spAutoFit/>
          </a:bodyPr>
          <a:lstStyle/>
          <a:p>
            <a:r>
              <a:rPr lang="en-US" sz="1400">
                <a:solidFill>
                  <a:schemeClr val="bg1"/>
                </a:solidFill>
              </a:rPr>
              <a:t>Stanford - H. Deng</a:t>
            </a:r>
          </a:p>
        </p:txBody>
      </p:sp>
      <p:pic>
        <p:nvPicPr>
          <p:cNvPr id="20" name="Picture 19" descr="Screen Shot 2016-05-27 at 9.27.26 A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8495" y="3696880"/>
            <a:ext cx="1182200" cy="1098913"/>
          </a:xfrm>
          <a:prstGeom prst="rect">
            <a:avLst/>
          </a:prstGeom>
        </p:spPr>
      </p:pic>
      <p:cxnSp>
        <p:nvCxnSpPr>
          <p:cNvPr id="21" name="Straight Connector 20"/>
          <p:cNvCxnSpPr/>
          <p:nvPr/>
        </p:nvCxnSpPr>
        <p:spPr>
          <a:xfrm flipV="1">
            <a:off x="6922751" y="4072922"/>
            <a:ext cx="1485021" cy="8231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8429668" y="4083870"/>
            <a:ext cx="125724" cy="812206"/>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圖片 13" descr="Q1.TIF"/>
          <p:cNvPicPr>
            <a:picLocks noChangeAspect="1"/>
          </p:cNvPicPr>
          <p:nvPr/>
        </p:nvPicPr>
        <p:blipFill>
          <a:blip r:embed="rId7" cstate="print"/>
          <a:stretch>
            <a:fillRect/>
          </a:stretch>
        </p:blipFill>
        <p:spPr>
          <a:xfrm>
            <a:off x="6922751" y="4896076"/>
            <a:ext cx="1629238" cy="1229613"/>
          </a:xfrm>
          <a:prstGeom prst="rect">
            <a:avLst/>
          </a:prstGeom>
          <a:ln w="28575" cmpd="sng">
            <a:solidFill>
              <a:schemeClr val="bg2"/>
            </a:solidFill>
          </a:ln>
        </p:spPr>
      </p:pic>
      <p:sp>
        <p:nvSpPr>
          <p:cNvPr id="6" name="TextBox 5"/>
          <p:cNvSpPr txBox="1"/>
          <p:nvPr/>
        </p:nvSpPr>
        <p:spPr>
          <a:xfrm>
            <a:off x="243010" y="6019800"/>
            <a:ext cx="1839716" cy="369332"/>
          </a:xfrm>
          <a:prstGeom prst="rect">
            <a:avLst/>
          </a:prstGeom>
          <a:noFill/>
        </p:spPr>
        <p:txBody>
          <a:bodyPr wrap="none" rtlCol="0">
            <a:spAutoFit/>
          </a:bodyPr>
          <a:lstStyle/>
          <a:p>
            <a:r>
              <a:rPr lang="en-US"/>
              <a:t>Solid-state laser</a:t>
            </a:r>
          </a:p>
        </p:txBody>
      </p:sp>
    </p:spTree>
    <p:extLst>
      <p:ext uri="{BB962C8B-B14F-4D97-AF65-F5344CB8AC3E}">
        <p14:creationId xmlns:p14="http://schemas.microsoft.com/office/powerpoint/2010/main" val="30756953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5-Year initiative in DLA has been </a:t>
            </a:r>
            <a:r>
              <a:rPr lang="en-US" dirty="0" smtClean="0"/>
              <a:t>funded by </a:t>
            </a:r>
            <a:r>
              <a:rPr lang="en-US" dirty="0"/>
              <a:t>the Gordon and Betty Moore Foundation (</a:t>
            </a:r>
            <a:r>
              <a:rPr lang="en-US" dirty="0" smtClean="0"/>
              <a:t>2015 </a:t>
            </a:r>
            <a:r>
              <a:rPr lang="en-US" dirty="0"/>
              <a:t>– </a:t>
            </a:r>
            <a:r>
              <a:rPr lang="en-US" dirty="0" smtClean="0"/>
              <a:t>2020)</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5</a:t>
            </a:fld>
            <a:endParaRPr lang="uk-UA"/>
          </a:p>
        </p:txBody>
      </p:sp>
      <p:sp>
        <p:nvSpPr>
          <p:cNvPr id="7" name="Ellipse 3"/>
          <p:cNvSpPr/>
          <p:nvPr/>
        </p:nvSpPr>
        <p:spPr>
          <a:xfrm>
            <a:off x="3094314" y="3148626"/>
            <a:ext cx="2773143" cy="1462203"/>
          </a:xfrm>
          <a:prstGeom prst="ellipse">
            <a:avLst/>
          </a:prstGeom>
          <a:gradFill rotWithShape="1">
            <a:gsLst>
              <a:gs pos="0">
                <a:srgbClr val="A4001D">
                  <a:tint val="50000"/>
                  <a:satMod val="300000"/>
                </a:srgbClr>
              </a:gs>
              <a:gs pos="35000">
                <a:srgbClr val="A4001D">
                  <a:tint val="37000"/>
                  <a:satMod val="300000"/>
                </a:srgbClr>
              </a:gs>
              <a:gs pos="100000">
                <a:srgbClr val="A4001D">
                  <a:tint val="15000"/>
                  <a:satMod val="350000"/>
                </a:srgbClr>
              </a:gs>
            </a:gsLst>
            <a:lin ang="16200000" scaled="1"/>
          </a:gradFill>
          <a:ln w="9525" cap="flat" cmpd="sng" algn="ctr">
            <a:solidFill>
              <a:srgbClr val="A4001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System integration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(Core DLA groups)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Stanford: Byer, Harris,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Solgaard</a:t>
            </a:r>
            <a:endParaRPr kumimoji="0" lang="en-US" sz="12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Erlangen: Hommelhoff</a:t>
            </a:r>
          </a:p>
        </p:txBody>
      </p:sp>
      <p:sp>
        <p:nvSpPr>
          <p:cNvPr id="8" name="Abgerundetes Rechteck 14"/>
          <p:cNvSpPr/>
          <p:nvPr/>
        </p:nvSpPr>
        <p:spPr>
          <a:xfrm>
            <a:off x="5963761" y="3874682"/>
            <a:ext cx="2121150" cy="805044"/>
          </a:xfrm>
          <a:prstGeom prst="roundRect">
            <a:avLst/>
          </a:prstGeom>
          <a:gradFill rotWithShape="1">
            <a:gsLst>
              <a:gs pos="0">
                <a:srgbClr val="4D4F53">
                  <a:tint val="50000"/>
                  <a:satMod val="300000"/>
                </a:srgbClr>
              </a:gs>
              <a:gs pos="35000">
                <a:srgbClr val="4D4F53">
                  <a:tint val="37000"/>
                  <a:satMod val="300000"/>
                  <a:alpha val="80000"/>
                </a:srgbClr>
              </a:gs>
              <a:gs pos="100000">
                <a:srgbClr val="4D4F53">
                  <a:tint val="15000"/>
                  <a:satMod val="350000"/>
                  <a:alpha val="90000"/>
                </a:srgbClr>
              </a:gs>
            </a:gsLst>
            <a:lin ang="16200000" scaled="1"/>
          </a:gradFill>
          <a:ln w="9525" cap="flat" cmpd="sng" algn="ctr">
            <a:solidFill>
              <a:srgbClr val="4D4F5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Light Coupling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Stanford: Fan,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Vučković</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 </a:t>
            </a:r>
          </a:p>
        </p:txBody>
      </p:sp>
      <p:sp>
        <p:nvSpPr>
          <p:cNvPr id="9" name="Abgerundetes Rechteck 15"/>
          <p:cNvSpPr/>
          <p:nvPr/>
        </p:nvSpPr>
        <p:spPr>
          <a:xfrm>
            <a:off x="5963761" y="2697883"/>
            <a:ext cx="2121150" cy="1055221"/>
          </a:xfrm>
          <a:prstGeom prst="roundRect">
            <a:avLst/>
          </a:prstGeom>
          <a:gradFill rotWithShape="1">
            <a:gsLst>
              <a:gs pos="0">
                <a:srgbClr val="4D4F53">
                  <a:tint val="50000"/>
                  <a:satMod val="300000"/>
                </a:srgbClr>
              </a:gs>
              <a:gs pos="35000">
                <a:srgbClr val="4D4F53">
                  <a:tint val="37000"/>
                  <a:satMod val="300000"/>
                  <a:alpha val="80000"/>
                </a:srgbClr>
              </a:gs>
              <a:gs pos="100000">
                <a:srgbClr val="4D4F53">
                  <a:tint val="15000"/>
                  <a:satMod val="350000"/>
                  <a:alpha val="90000"/>
                </a:srgbClr>
              </a:gs>
            </a:gsLst>
            <a:lin ang="16200000" scaled="1"/>
          </a:gradFill>
          <a:ln w="9525" cap="flat" cmpd="sng" algn="ctr">
            <a:solidFill>
              <a:srgbClr val="4D4F5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Electron source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 </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UCLA: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Musumeci</a:t>
            </a:r>
            <a:endParaRPr kumimoji="0" lang="en-US" sz="12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Erlangen: Hommelhoff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Stanford: Harris,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Solgaard</a:t>
            </a:r>
            <a:endParaRPr kumimoji="0" lang="en-US" sz="12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0" name="Abgerundetes Rechteck 16"/>
          <p:cNvSpPr/>
          <p:nvPr/>
        </p:nvSpPr>
        <p:spPr>
          <a:xfrm>
            <a:off x="910439" y="2698238"/>
            <a:ext cx="2059307" cy="1054866"/>
          </a:xfrm>
          <a:prstGeom prst="roundRect">
            <a:avLst/>
          </a:prstGeom>
          <a:gradFill rotWithShape="1">
            <a:gsLst>
              <a:gs pos="0">
                <a:srgbClr val="4D4F53">
                  <a:tint val="50000"/>
                  <a:satMod val="300000"/>
                </a:srgbClr>
              </a:gs>
              <a:gs pos="35000">
                <a:srgbClr val="4D4F53">
                  <a:tint val="37000"/>
                  <a:satMod val="300000"/>
                  <a:alpha val="80000"/>
                </a:srgbClr>
              </a:gs>
              <a:gs pos="100000">
                <a:srgbClr val="4D4F53">
                  <a:tint val="15000"/>
                  <a:satMod val="350000"/>
                  <a:alpha val="90000"/>
                </a:srgbClr>
              </a:gs>
            </a:gsLst>
            <a:lin ang="16200000" scaled="1"/>
          </a:gradFill>
          <a:ln w="9525" cap="flat" cmpd="sng" algn="ctr">
            <a:solidFill>
              <a:srgbClr val="4D4F5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Structures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Stanford: Harris,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Solgaard</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 Byer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Erlangen: Hommelhoff</a:t>
            </a:r>
          </a:p>
        </p:txBody>
      </p:sp>
      <p:sp>
        <p:nvSpPr>
          <p:cNvPr id="11" name="Abgerundetes Rechteck 17"/>
          <p:cNvSpPr/>
          <p:nvPr/>
        </p:nvSpPr>
        <p:spPr>
          <a:xfrm>
            <a:off x="910438" y="3865810"/>
            <a:ext cx="2087571" cy="826227"/>
          </a:xfrm>
          <a:prstGeom prst="roundRect">
            <a:avLst/>
          </a:prstGeom>
          <a:gradFill rotWithShape="1">
            <a:gsLst>
              <a:gs pos="0">
                <a:srgbClr val="4D4F53">
                  <a:tint val="50000"/>
                  <a:satMod val="300000"/>
                </a:srgbClr>
              </a:gs>
              <a:gs pos="35000">
                <a:srgbClr val="4D4F53">
                  <a:tint val="37000"/>
                  <a:satMod val="300000"/>
                  <a:alpha val="80000"/>
                </a:srgbClr>
              </a:gs>
              <a:gs pos="100000">
                <a:srgbClr val="4D4F53">
                  <a:tint val="15000"/>
                  <a:satMod val="350000"/>
                  <a:alpha val="90000"/>
                </a:srgbClr>
              </a:gs>
            </a:gsLst>
            <a:lin ang="16200000" scaled="1"/>
          </a:gradFill>
          <a:ln w="9525" cap="flat" cmpd="sng" algn="ctr">
            <a:solidFill>
              <a:srgbClr val="4D4F5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Simulations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 </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Tech-X: Cowan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U Darmstadt: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Boine-Frankenheim</a:t>
            </a:r>
            <a:endParaRPr kumimoji="0" lang="en-US" sz="12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2" name="Abgerundetes Rechteck 18"/>
          <p:cNvSpPr/>
          <p:nvPr/>
        </p:nvSpPr>
        <p:spPr>
          <a:xfrm>
            <a:off x="2908359" y="4709920"/>
            <a:ext cx="3122116" cy="1006672"/>
          </a:xfrm>
          <a:prstGeom prst="roundRect">
            <a:avLst/>
          </a:prstGeom>
          <a:solidFill>
            <a:sysClr val="window" lastClr="FFFFFF">
              <a:alpha val="75000"/>
            </a:sysClr>
          </a:solidFill>
          <a:ln w="25400" cap="flat" cmpd="sng" algn="ctr">
            <a:solidFill>
              <a:srgbClr val="4D4F5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Relativistic DLA experiments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rgbClr val="000000"/>
                </a:solidFill>
                <a:effectLst/>
                <a:uLnTx/>
                <a:uFillTx/>
                <a:latin typeface="Arial"/>
                <a:ea typeface="+mn-ea"/>
                <a:cs typeface="+mn-cs"/>
              </a:rPr>
              <a:t>SLAC: England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DESY/</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UnivHH</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Assmann</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Kaertner</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 Hartl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PSI/EPFL: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Ischebeck</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Rivkin</a:t>
            </a:r>
            <a:endParaRPr kumimoji="0" lang="en-US" sz="12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3" name="Abgerundetes Rechteck 22"/>
          <p:cNvSpPr/>
          <p:nvPr/>
        </p:nvSpPr>
        <p:spPr>
          <a:xfrm>
            <a:off x="405975" y="4793160"/>
            <a:ext cx="2493732" cy="1269754"/>
          </a:xfrm>
          <a:prstGeom prst="roundRect">
            <a:avLst/>
          </a:prstGeom>
          <a:solidFill>
            <a:sysClr val="window" lastClr="FFFFFF"/>
          </a:solidFill>
          <a:ln w="25400" cap="flat" cmpd="sng" algn="ctr">
            <a:noFill/>
            <a:prstDash val="solid"/>
          </a:ln>
          <a:effectLst/>
        </p:spPr>
        <p:txBody>
          <a:bodyPr rtlCol="0" anchor="ctr"/>
          <a:lstStyle/>
          <a:p>
            <a:pPr lvl="0" algn="ctr">
              <a:defRPr/>
            </a:pPr>
            <a:r>
              <a:rPr lang="en-US" sz="1200" b="1" kern="0" dirty="0">
                <a:solidFill>
                  <a:srgbClr val="000000"/>
                </a:solidFill>
                <a:latin typeface="Arial"/>
              </a:rPr>
              <a:t>Associated Scientific  </a:t>
            </a:r>
            <a:r>
              <a:rPr lang="en-US" sz="1200" b="1" kern="0" dirty="0" smtClean="0">
                <a:solidFill>
                  <a:srgbClr val="000000"/>
                </a:solidFill>
                <a:latin typeface="Arial"/>
              </a:rPr>
              <a:t>Collaborators</a:t>
            </a:r>
            <a:endParaRPr kumimoji="0" lang="en-US" sz="1200" b="1" i="0" u="none" strike="noStrike" kern="0" cap="none" spc="0" normalizeH="0" baseline="0" noProof="0" dirty="0" smtClean="0">
              <a:ln>
                <a:noFill/>
              </a:ln>
              <a:solidFill>
                <a:srgbClr val="000000"/>
              </a:solidFill>
              <a:effectLst/>
              <a:uLnTx/>
              <a:uFillTx/>
              <a:latin typeface="Arial"/>
            </a:endParaRPr>
          </a:p>
          <a:p>
            <a:pPr lvl="0" algn="ctr">
              <a:defRPr/>
            </a:pPr>
            <a:r>
              <a:rPr lang="en-US" sz="1200" kern="0" dirty="0" err="1">
                <a:solidFill>
                  <a:srgbClr val="000000"/>
                </a:solidFill>
                <a:latin typeface="Arial"/>
              </a:rPr>
              <a:t>Yenchieh</a:t>
            </a:r>
            <a:r>
              <a:rPr lang="en-US" sz="1200" kern="0" dirty="0">
                <a:solidFill>
                  <a:srgbClr val="000000"/>
                </a:solidFill>
                <a:latin typeface="Arial"/>
              </a:rPr>
              <a:t> Huang (</a:t>
            </a:r>
            <a:r>
              <a:rPr lang="en-US" sz="1200" kern="0" dirty="0" smtClean="0">
                <a:solidFill>
                  <a:srgbClr val="000000"/>
                </a:solidFill>
                <a:latin typeface="Arial"/>
              </a:rPr>
              <a:t>Tsinghua)</a:t>
            </a:r>
          </a:p>
          <a:p>
            <a:pPr lvl="0" algn="ctr">
              <a:defRPr/>
            </a:pPr>
            <a:r>
              <a:rPr lang="en-US" sz="1200" kern="0" dirty="0" err="1" smtClean="0">
                <a:solidFill>
                  <a:srgbClr val="000000"/>
                </a:solidFill>
                <a:latin typeface="Arial"/>
              </a:rPr>
              <a:t>Evgenya</a:t>
            </a:r>
            <a:r>
              <a:rPr lang="en-US" sz="1200" kern="0" dirty="0" smtClean="0">
                <a:solidFill>
                  <a:srgbClr val="000000"/>
                </a:solidFill>
                <a:latin typeface="Arial"/>
              </a:rPr>
              <a:t> </a:t>
            </a:r>
            <a:r>
              <a:rPr lang="en-US" sz="1200" kern="0" dirty="0" err="1" smtClean="0">
                <a:solidFill>
                  <a:srgbClr val="000000"/>
                </a:solidFill>
                <a:latin typeface="Arial"/>
              </a:rPr>
              <a:t>Simakov</a:t>
            </a:r>
            <a:r>
              <a:rPr lang="en-US" sz="1200" kern="0" dirty="0" smtClean="0">
                <a:solidFill>
                  <a:srgbClr val="000000"/>
                </a:solidFill>
                <a:latin typeface="Arial"/>
              </a:rPr>
              <a:t> (Los Alamos)</a:t>
            </a:r>
          </a:p>
          <a:p>
            <a:pPr lvl="0" algn="ctr">
              <a:defRPr/>
            </a:pPr>
            <a:r>
              <a:rPr lang="en-US" sz="1200" kern="0" dirty="0" err="1" smtClean="0">
                <a:solidFill>
                  <a:srgbClr val="000000"/>
                </a:solidFill>
                <a:latin typeface="Arial"/>
              </a:rPr>
              <a:t>Zhirong</a:t>
            </a:r>
            <a:r>
              <a:rPr lang="en-US" sz="1200" kern="0" dirty="0" smtClean="0">
                <a:solidFill>
                  <a:srgbClr val="000000"/>
                </a:solidFill>
                <a:latin typeface="Arial"/>
              </a:rPr>
              <a:t> Huang (SLAC)</a:t>
            </a:r>
          </a:p>
          <a:p>
            <a:pPr lvl="0" algn="ctr">
              <a:defRPr/>
            </a:pPr>
            <a:r>
              <a:rPr lang="en-US" sz="1200" kern="0" dirty="0" err="1">
                <a:solidFill>
                  <a:srgbClr val="000000"/>
                </a:solidFill>
                <a:latin typeface="Arial"/>
              </a:rPr>
              <a:t>Kazu</a:t>
            </a:r>
            <a:r>
              <a:rPr lang="en-US" sz="1200" kern="0" dirty="0">
                <a:solidFill>
                  <a:srgbClr val="000000"/>
                </a:solidFill>
                <a:latin typeface="Arial"/>
              </a:rPr>
              <a:t> </a:t>
            </a:r>
            <a:r>
              <a:rPr lang="en-US" sz="1200" kern="0" dirty="0" smtClean="0">
                <a:solidFill>
                  <a:srgbClr val="000000"/>
                </a:solidFill>
                <a:latin typeface="Arial"/>
              </a:rPr>
              <a:t>Koyama (Tokyo U)</a:t>
            </a:r>
            <a:endParaRPr kumimoji="0" lang="en-US" sz="1200" b="0" i="0" u="none" strike="noStrike" kern="0" cap="none" spc="0" normalizeH="0" baseline="0" noProof="0" dirty="0" smtClean="0">
              <a:ln>
                <a:noFill/>
              </a:ln>
              <a:solidFill>
                <a:srgbClr val="000000"/>
              </a:solidFill>
              <a:effectLst/>
              <a:uLnTx/>
              <a:uFillTx/>
              <a:latin typeface="Arial"/>
            </a:endParaRPr>
          </a:p>
        </p:txBody>
      </p:sp>
      <p:sp>
        <p:nvSpPr>
          <p:cNvPr id="14" name="Abgerundetes Rechteck 18"/>
          <p:cNvSpPr/>
          <p:nvPr/>
        </p:nvSpPr>
        <p:spPr>
          <a:xfrm>
            <a:off x="3437133" y="2110334"/>
            <a:ext cx="2087503" cy="961091"/>
          </a:xfrm>
          <a:prstGeom prst="roundRect">
            <a:avLst/>
          </a:prstGeom>
          <a:solidFill>
            <a:sysClr val="window" lastClr="FFFFFF">
              <a:alpha val="75000"/>
            </a:sysClr>
          </a:solidFill>
          <a:ln w="25400" cap="flat" cmpd="sng" algn="ctr">
            <a:solidFill>
              <a:srgbClr val="4D4F5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Sub-Relativistic DLA experiments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Stanford: Harris, </a:t>
            </a:r>
            <a:r>
              <a:rPr kumimoji="0" lang="en-US" sz="1200" b="0" i="0" u="none" strike="noStrike" kern="0" cap="none" spc="0" normalizeH="0" baseline="0" noProof="0" dirty="0" err="1" smtClean="0">
                <a:ln>
                  <a:noFill/>
                </a:ln>
                <a:solidFill>
                  <a:srgbClr val="000000"/>
                </a:solidFill>
                <a:effectLst/>
                <a:uLnTx/>
                <a:uFillTx/>
                <a:latin typeface="Arial"/>
                <a:ea typeface="+mn-ea"/>
                <a:cs typeface="+mn-cs"/>
              </a:rPr>
              <a:t>Solgaard</a:t>
            </a:r>
            <a:endParaRPr kumimoji="0" lang="en-US" sz="12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mn-cs"/>
              </a:rPr>
              <a:t>Erlangen: Hommelhoff</a:t>
            </a:r>
          </a:p>
        </p:txBody>
      </p:sp>
      <p:pic>
        <p:nvPicPr>
          <p:cNvPr id="15" name="Picture 2" descr="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924" y="1425827"/>
            <a:ext cx="1313516" cy="5139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5"/>
          <p:cNvSpPr txBox="1"/>
          <p:nvPr/>
        </p:nvSpPr>
        <p:spPr>
          <a:xfrm>
            <a:off x="6459695" y="5717604"/>
            <a:ext cx="2319867" cy="338554"/>
          </a:xfrm>
          <a:prstGeom prst="rect">
            <a:avLst/>
          </a:prstGeom>
          <a:noFill/>
        </p:spPr>
        <p:txBody>
          <a:bodyPr wrap="square" rtlCol="0">
            <a:spAutoFit/>
          </a:bodyPr>
          <a:lstStyle/>
          <a:p>
            <a:r>
              <a:rPr lang="en-US" sz="1600" dirty="0" smtClean="0">
                <a:latin typeface="Calibri" panose="020F0502020204030204" pitchFamily="34" charset="0"/>
              </a:rPr>
              <a:t>Program start: Dec. 2015</a:t>
            </a:r>
            <a:endParaRPr lang="en-US" sz="1600" dirty="0">
              <a:latin typeface="Calibri" panose="020F0502020204030204" pitchFamily="34" charset="0"/>
            </a:endParaRPr>
          </a:p>
        </p:txBody>
      </p:sp>
      <p:pic>
        <p:nvPicPr>
          <p:cNvPr id="18" name="Grafi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04" y="1357357"/>
            <a:ext cx="1022507" cy="825935"/>
          </a:xfrm>
          <a:prstGeom prst="rect">
            <a:avLst/>
          </a:prstGeom>
        </p:spPr>
      </p:pic>
      <p:sp>
        <p:nvSpPr>
          <p:cNvPr id="19" name="Textfeld 23"/>
          <p:cNvSpPr txBox="1"/>
          <p:nvPr/>
        </p:nvSpPr>
        <p:spPr>
          <a:xfrm>
            <a:off x="259698" y="5999344"/>
            <a:ext cx="8884302" cy="553998"/>
          </a:xfrm>
          <a:prstGeom prst="rect">
            <a:avLst/>
          </a:prstGeom>
          <a:noFill/>
        </p:spPr>
        <p:txBody>
          <a:bodyPr wrap="square" rtlCol="0">
            <a:spAutoFit/>
          </a:bodyPr>
          <a:lstStyle/>
          <a:p>
            <a:pPr algn="ctr"/>
            <a:r>
              <a:rPr lang="en-US" sz="1500" b="1" dirty="0" smtClean="0">
                <a:latin typeface="Calibri" panose="020F0502020204030204" pitchFamily="34" charset="0"/>
                <a:cs typeface="Calibri" panose="020F0502020204030204" pitchFamily="34" charset="0"/>
              </a:rPr>
              <a:t>ACHIP Scientific Advisory Board</a:t>
            </a:r>
            <a:r>
              <a:rPr lang="en-US" sz="1500" dirty="0" smtClean="0">
                <a:latin typeface="Calibri" panose="020F0502020204030204" pitchFamily="34" charset="0"/>
                <a:cs typeface="Calibri" panose="020F0502020204030204" pitchFamily="34" charset="0"/>
              </a:rPr>
              <a:t>: </a:t>
            </a:r>
          </a:p>
          <a:p>
            <a:pPr algn="ctr"/>
            <a:r>
              <a:rPr lang="en-US" sz="1500" dirty="0" smtClean="0">
                <a:latin typeface="Calibri" panose="020F0502020204030204" pitchFamily="34" charset="0"/>
                <a:cs typeface="Calibri" panose="020F0502020204030204" pitchFamily="34" charset="0"/>
              </a:rPr>
              <a:t>Chan Joshi (UCLA), </a:t>
            </a:r>
            <a:r>
              <a:rPr lang="en-US" sz="1500" dirty="0" smtClean="0">
                <a:solidFill>
                  <a:srgbClr val="000000"/>
                </a:solidFill>
                <a:latin typeface="Calibri" panose="020F0502020204030204" pitchFamily="34" charset="0"/>
                <a:cs typeface="Calibri" panose="020F0502020204030204" pitchFamily="34" charset="0"/>
              </a:rPr>
              <a:t>Tor </a:t>
            </a:r>
            <a:r>
              <a:rPr lang="en-US" sz="1500" dirty="0" err="1" smtClean="0">
                <a:solidFill>
                  <a:srgbClr val="000000"/>
                </a:solidFill>
                <a:latin typeface="Calibri" panose="020F0502020204030204" pitchFamily="34" charset="0"/>
                <a:cs typeface="Calibri" panose="020F0502020204030204" pitchFamily="34" charset="0"/>
              </a:rPr>
              <a:t>Raubenheimer</a:t>
            </a:r>
            <a:r>
              <a:rPr lang="en-US" sz="1500" dirty="0">
                <a:solidFill>
                  <a:srgbClr val="000000"/>
                </a:solidFill>
                <a:latin typeface="Calibri" panose="020F0502020204030204" pitchFamily="34" charset="0"/>
                <a:cs typeface="Calibri" panose="020F0502020204030204" pitchFamily="34" charset="0"/>
              </a:rPr>
              <a:t> </a:t>
            </a:r>
            <a:r>
              <a:rPr lang="en-US" sz="1500" dirty="0" smtClean="0">
                <a:solidFill>
                  <a:srgbClr val="000000"/>
                </a:solidFill>
                <a:latin typeface="Calibri" panose="020F0502020204030204" pitchFamily="34" charset="0"/>
                <a:cs typeface="Calibri" panose="020F0502020204030204" pitchFamily="34" charset="0"/>
              </a:rPr>
              <a:t>(SLAC) </a:t>
            </a:r>
            <a:r>
              <a:rPr lang="en-US" sz="1500" dirty="0" smtClean="0">
                <a:latin typeface="Calibri" panose="020F0502020204030204" pitchFamily="34" charset="0"/>
                <a:cs typeface="Calibri" panose="020F0502020204030204" pitchFamily="34" charset="0"/>
              </a:rPr>
              <a:t>, </a:t>
            </a:r>
            <a:r>
              <a:rPr lang="en-US" sz="1500" dirty="0" err="1" smtClean="0">
                <a:latin typeface="Calibri" panose="020F0502020204030204" pitchFamily="34" charset="0"/>
                <a:cs typeface="Calibri" panose="020F0502020204030204" pitchFamily="34" charset="0"/>
              </a:rPr>
              <a:t>Reinhard</a:t>
            </a:r>
            <a:r>
              <a:rPr lang="en-US" sz="1500" dirty="0" smtClean="0">
                <a:latin typeface="Calibri" panose="020F0502020204030204" pitchFamily="34" charset="0"/>
                <a:cs typeface="Calibri" panose="020F0502020204030204" pitchFamily="34" charset="0"/>
              </a:rPr>
              <a:t> </a:t>
            </a:r>
            <a:r>
              <a:rPr lang="en-US" sz="1500" dirty="0" err="1" smtClean="0">
                <a:latin typeface="Calibri" panose="020F0502020204030204" pitchFamily="34" charset="0"/>
                <a:cs typeface="Calibri" panose="020F0502020204030204" pitchFamily="34" charset="0"/>
              </a:rPr>
              <a:t>Brinkmann</a:t>
            </a:r>
            <a:r>
              <a:rPr lang="en-US" sz="1500" dirty="0">
                <a:latin typeface="Calibri" panose="020F0502020204030204" pitchFamily="34" charset="0"/>
                <a:cs typeface="Calibri" panose="020F0502020204030204" pitchFamily="34" charset="0"/>
              </a:rPr>
              <a:t> </a:t>
            </a:r>
            <a:r>
              <a:rPr lang="en-US" sz="1500" dirty="0" smtClean="0">
                <a:latin typeface="Calibri" panose="020F0502020204030204" pitchFamily="34" charset="0"/>
                <a:cs typeface="Calibri" panose="020F0502020204030204" pitchFamily="34" charset="0"/>
              </a:rPr>
              <a:t>(DESY)</a:t>
            </a:r>
          </a:p>
        </p:txBody>
      </p:sp>
      <p:sp>
        <p:nvSpPr>
          <p:cNvPr id="20" name="Abgerundetes Rechteck 22"/>
          <p:cNvSpPr/>
          <p:nvPr/>
        </p:nvSpPr>
        <p:spPr>
          <a:xfrm>
            <a:off x="6074937" y="4793160"/>
            <a:ext cx="2170019" cy="829065"/>
          </a:xfrm>
          <a:prstGeom prst="roundRect">
            <a:avLst/>
          </a:prstGeom>
          <a:solidFill>
            <a:sysClr val="window" lastClr="FFFFFF"/>
          </a:solidFill>
          <a:ln w="25400" cap="flat" cmpd="sng" algn="ctr">
            <a:noFill/>
            <a:prstDash val="solid"/>
          </a:ln>
          <a:effectLst/>
        </p:spPr>
        <p:txBody>
          <a:bodyPr rtlCol="0" anchor="ctr"/>
          <a:lstStyle/>
          <a:p>
            <a:r>
              <a:rPr lang="en-US" sz="1200" b="1" dirty="0">
                <a:latin typeface="Arial" panose="020B0604020202020204" pitchFamily="34" charset="0"/>
                <a:cs typeface="Arial" panose="020B0604020202020204" pitchFamily="34" charset="0"/>
              </a:rPr>
              <a:t>Industrial </a:t>
            </a:r>
            <a:r>
              <a:rPr lang="en-US" sz="1200" b="1" dirty="0" smtClean="0">
                <a:latin typeface="Arial" panose="020B0604020202020204" pitchFamily="34" charset="0"/>
                <a:cs typeface="Arial" panose="020B0604020202020204" pitchFamily="34" charset="0"/>
              </a:rPr>
              <a:t>affiliate</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Hamamatsu Corp. </a:t>
            </a:r>
            <a:r>
              <a:rPr lang="en-US" sz="1200" dirty="0" smtClean="0">
                <a:latin typeface="Arial" panose="020B0604020202020204" pitchFamily="34" charset="0"/>
                <a:cs typeface="Arial" panose="020B0604020202020204" pitchFamily="34" charset="0"/>
              </a:rPr>
              <a:t>Japan (joined June 2017)</a:t>
            </a:r>
            <a:endParaRPr lang="en-US" sz="1200" dirty="0">
              <a:latin typeface="Arial" panose="020B0604020202020204" pitchFamily="34" charset="0"/>
              <a:cs typeface="Arial" panose="020B0604020202020204" pitchFamily="34" charset="0"/>
            </a:endParaRPr>
          </a:p>
        </p:txBody>
      </p:sp>
      <p:sp>
        <p:nvSpPr>
          <p:cNvPr id="22" name="Textfeld 2"/>
          <p:cNvSpPr txBox="1"/>
          <p:nvPr/>
        </p:nvSpPr>
        <p:spPr>
          <a:xfrm>
            <a:off x="1675288" y="1431431"/>
            <a:ext cx="5340115"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R. L. Byer (Stanford), P. </a:t>
            </a:r>
            <a:r>
              <a:rPr lang="en-US" sz="1200" dirty="0" err="1" smtClean="0">
                <a:latin typeface="Arial" panose="020B0604020202020204" pitchFamily="34" charset="0"/>
                <a:cs typeface="Arial" panose="020B0604020202020204" pitchFamily="34" charset="0"/>
              </a:rPr>
              <a:t>Hommelhoff</a:t>
            </a:r>
            <a:r>
              <a:rPr lang="en-US" sz="1200" dirty="0" smtClean="0">
                <a:latin typeface="Arial" panose="020B0604020202020204" pitchFamily="34" charset="0"/>
                <a:cs typeface="Arial" panose="020B0604020202020204" pitchFamily="34" charset="0"/>
              </a:rPr>
              <a:t> (FAU), R. J. England (SLAC), R. </a:t>
            </a:r>
            <a:r>
              <a:rPr lang="en-US" sz="1200" dirty="0" err="1" smtClean="0">
                <a:latin typeface="Arial" panose="020B0604020202020204" pitchFamily="34" charset="0"/>
                <a:cs typeface="Arial" panose="020B0604020202020204" pitchFamily="34" charset="0"/>
              </a:rPr>
              <a:t>Assmann</a:t>
            </a:r>
            <a:r>
              <a:rPr lang="en-US" sz="1200" dirty="0" smtClean="0">
                <a:latin typeface="Arial" panose="020B0604020202020204" pitchFamily="34" charset="0"/>
                <a:cs typeface="Arial" panose="020B0604020202020204" pitchFamily="34" charset="0"/>
              </a:rPr>
              <a:t> (DESY), R. </a:t>
            </a:r>
            <a:r>
              <a:rPr lang="en-US" sz="1200" dirty="0" err="1" smtClean="0">
                <a:latin typeface="Arial" panose="020B0604020202020204" pitchFamily="34" charset="0"/>
                <a:cs typeface="Arial" panose="020B0604020202020204" pitchFamily="34" charset="0"/>
              </a:rPr>
              <a:t>Ischebeck</a:t>
            </a:r>
            <a:r>
              <a:rPr lang="en-US" sz="1200" dirty="0" smtClean="0">
                <a:latin typeface="Arial" panose="020B0604020202020204" pitchFamily="34" charset="0"/>
                <a:cs typeface="Arial" panose="020B0604020202020204" pitchFamily="34" charset="0"/>
              </a:rPr>
              <a:t> (PSI)</a:t>
            </a:r>
          </a:p>
        </p:txBody>
      </p:sp>
      <p:sp>
        <p:nvSpPr>
          <p:cNvPr id="23" name="Textfeld 37890"/>
          <p:cNvSpPr txBox="1"/>
          <p:nvPr/>
        </p:nvSpPr>
        <p:spPr>
          <a:xfrm>
            <a:off x="3393474" y="1156438"/>
            <a:ext cx="2060417"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Executive Committee:</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8406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Screen Shot 2016-09-21 at 6.39.15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164" y="1551407"/>
            <a:ext cx="1751280" cy="1851869"/>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a:t>What has been done to date?</a:t>
            </a:r>
          </a:p>
        </p:txBody>
      </p:sp>
      <p:pic>
        <p:nvPicPr>
          <p:cNvPr id="5" name="Picture 4" descr="Needle_Emitt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29" y="1512331"/>
            <a:ext cx="4167445" cy="1881176"/>
          </a:xfrm>
          <a:prstGeom prst="rect">
            <a:avLst/>
          </a:prstGeom>
        </p:spPr>
      </p:pic>
      <p:cxnSp>
        <p:nvCxnSpPr>
          <p:cNvPr id="6" name="Straight Arrow Connector 5"/>
          <p:cNvCxnSpPr/>
          <p:nvPr/>
        </p:nvCxnSpPr>
        <p:spPr>
          <a:xfrm>
            <a:off x="1374229" y="3047999"/>
            <a:ext cx="4572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709193" y="1639766"/>
            <a:ext cx="4572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28423" y="1660694"/>
            <a:ext cx="826218" cy="369332"/>
          </a:xfrm>
          <a:prstGeom prst="rect">
            <a:avLst/>
          </a:prstGeom>
          <a:noFill/>
        </p:spPr>
        <p:txBody>
          <a:bodyPr wrap="none" rtlCol="0">
            <a:spAutoFit/>
          </a:bodyPr>
          <a:lstStyle/>
          <a:p>
            <a:r>
              <a:rPr lang="en-US">
                <a:solidFill>
                  <a:schemeClr val="bg1"/>
                </a:solidFill>
              </a:rPr>
              <a:t>10 um</a:t>
            </a:r>
          </a:p>
        </p:txBody>
      </p:sp>
      <p:sp>
        <p:nvSpPr>
          <p:cNvPr id="14" name="TextBox 13"/>
          <p:cNvSpPr txBox="1"/>
          <p:nvPr/>
        </p:nvSpPr>
        <p:spPr>
          <a:xfrm>
            <a:off x="566861" y="3393507"/>
            <a:ext cx="3712149" cy="276999"/>
          </a:xfrm>
          <a:prstGeom prst="rect">
            <a:avLst/>
          </a:prstGeom>
          <a:noFill/>
        </p:spPr>
        <p:txBody>
          <a:bodyPr wrap="none" rtlCol="0">
            <a:spAutoFit/>
          </a:bodyPr>
          <a:lstStyle/>
          <a:p>
            <a:r>
              <a:rPr lang="en-US" sz="1200"/>
              <a:t>Hoffrogge, et al. J. Appl. Phys. 115,  094506 (2014)</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670" y="4317725"/>
            <a:ext cx="2029376" cy="2047698"/>
          </a:xfrm>
          <a:prstGeom prst="rect">
            <a:avLst/>
          </a:prstGeom>
        </p:spPr>
      </p:pic>
      <p:cxnSp>
        <p:nvCxnSpPr>
          <p:cNvPr id="16" name="Straight Arrow Connector 15"/>
          <p:cNvCxnSpPr/>
          <p:nvPr/>
        </p:nvCxnSpPr>
        <p:spPr>
          <a:xfrm>
            <a:off x="845575" y="4792577"/>
            <a:ext cx="40311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6861" y="4792577"/>
            <a:ext cx="830839" cy="369332"/>
          </a:xfrm>
          <a:prstGeom prst="rect">
            <a:avLst/>
          </a:prstGeom>
          <a:noFill/>
        </p:spPr>
        <p:txBody>
          <a:bodyPr wrap="none" rtlCol="0">
            <a:spAutoFit/>
          </a:bodyPr>
          <a:lstStyle/>
          <a:p>
            <a:r>
              <a:rPr lang="en-US">
                <a:solidFill>
                  <a:schemeClr val="bg2"/>
                </a:solidFill>
              </a:rPr>
              <a:t>10 µm</a:t>
            </a:r>
          </a:p>
        </p:txBody>
      </p:sp>
      <p:sp>
        <p:nvSpPr>
          <p:cNvPr id="18" name="TextovéPole 2"/>
          <p:cNvSpPr txBox="1"/>
          <p:nvPr/>
        </p:nvSpPr>
        <p:spPr>
          <a:xfrm>
            <a:off x="2954782" y="4279064"/>
            <a:ext cx="2893791" cy="307777"/>
          </a:xfrm>
          <a:prstGeom prst="rect">
            <a:avLst/>
          </a:prstGeom>
          <a:noFill/>
        </p:spPr>
        <p:txBody>
          <a:bodyPr wrap="square" rtlCol="0">
            <a:spAutoFit/>
          </a:bodyPr>
          <a:lstStyle/>
          <a:p>
            <a:r>
              <a:rPr lang="cs-CZ" sz="1400">
                <a:latin typeface="Calibri" panose="020F0502020204030204" pitchFamily="34" charset="0"/>
              </a:rPr>
              <a:t>M. Kozák et al., arXiv:1512.04394v1 </a:t>
            </a:r>
          </a:p>
        </p:txBody>
      </p:sp>
      <p:pic>
        <p:nvPicPr>
          <p:cNvPr id="20" name="Picture 19" descr="Screen Shot 2016-09-21 at 6.19.26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2522" y="4581670"/>
            <a:ext cx="2836975" cy="1822829"/>
          </a:xfrm>
          <a:prstGeom prst="rect">
            <a:avLst/>
          </a:prstGeom>
        </p:spPr>
      </p:pic>
      <p:sp>
        <p:nvSpPr>
          <p:cNvPr id="21" name="TextBox 20"/>
          <p:cNvSpPr txBox="1"/>
          <p:nvPr/>
        </p:nvSpPr>
        <p:spPr>
          <a:xfrm>
            <a:off x="382313" y="1142999"/>
            <a:ext cx="3956206" cy="369332"/>
          </a:xfrm>
          <a:prstGeom prst="rect">
            <a:avLst/>
          </a:prstGeom>
          <a:noFill/>
        </p:spPr>
        <p:txBody>
          <a:bodyPr wrap="none" rtlCol="0">
            <a:spAutoFit/>
          </a:bodyPr>
          <a:lstStyle/>
          <a:p>
            <a:r>
              <a:rPr lang="en-US" b="1"/>
              <a:t>compact field emission e- sources</a:t>
            </a:r>
          </a:p>
        </p:txBody>
      </p:sp>
      <p:sp>
        <p:nvSpPr>
          <p:cNvPr id="22" name="TextBox 21"/>
          <p:cNvSpPr txBox="1"/>
          <p:nvPr/>
        </p:nvSpPr>
        <p:spPr>
          <a:xfrm>
            <a:off x="145861" y="3909732"/>
            <a:ext cx="2686064" cy="369332"/>
          </a:xfrm>
          <a:prstGeom prst="rect">
            <a:avLst/>
          </a:prstGeom>
          <a:noFill/>
        </p:spPr>
        <p:txBody>
          <a:bodyPr wrap="none" rtlCol="0">
            <a:spAutoFit/>
          </a:bodyPr>
          <a:lstStyle/>
          <a:p>
            <a:r>
              <a:rPr lang="en-US" b="1"/>
              <a:t>“staging” with 2 lasers</a:t>
            </a:r>
          </a:p>
        </p:txBody>
      </p:sp>
      <p:sp>
        <p:nvSpPr>
          <p:cNvPr id="23" name="TextBox 22"/>
          <p:cNvSpPr txBox="1"/>
          <p:nvPr/>
        </p:nvSpPr>
        <p:spPr>
          <a:xfrm>
            <a:off x="2983185" y="3917426"/>
            <a:ext cx="2865388" cy="369332"/>
          </a:xfrm>
          <a:prstGeom prst="rect">
            <a:avLst/>
          </a:prstGeom>
          <a:noFill/>
        </p:spPr>
        <p:txBody>
          <a:bodyPr wrap="none" rtlCol="0">
            <a:spAutoFit/>
          </a:bodyPr>
          <a:lstStyle/>
          <a:p>
            <a:r>
              <a:rPr lang="en-US" b="1"/>
              <a:t>sub-relativistic focusing</a:t>
            </a:r>
          </a:p>
        </p:txBody>
      </p:sp>
      <p:sp>
        <p:nvSpPr>
          <p:cNvPr id="24" name="TextBox 23"/>
          <p:cNvSpPr txBox="1"/>
          <p:nvPr/>
        </p:nvSpPr>
        <p:spPr>
          <a:xfrm>
            <a:off x="5092846" y="1162535"/>
            <a:ext cx="3655944" cy="369332"/>
          </a:xfrm>
          <a:prstGeom prst="rect">
            <a:avLst/>
          </a:prstGeom>
          <a:noFill/>
        </p:spPr>
        <p:txBody>
          <a:bodyPr wrap="none" rtlCol="0">
            <a:spAutoFit/>
          </a:bodyPr>
          <a:lstStyle/>
          <a:p>
            <a:r>
              <a:rPr lang="en-US" b="1" dirty="0"/>
              <a:t>high gradient (0.3 </a:t>
            </a:r>
            <a:r>
              <a:rPr lang="en-US" b="1" dirty="0">
                <a:sym typeface="Wingdings"/>
              </a:rPr>
              <a:t></a:t>
            </a:r>
            <a:r>
              <a:rPr lang="en-US" b="1" dirty="0"/>
              <a:t> </a:t>
            </a:r>
            <a:r>
              <a:rPr lang="en-US" b="1" dirty="0" smtClean="0"/>
              <a:t>0.85 </a:t>
            </a:r>
            <a:r>
              <a:rPr lang="en-US" b="1" dirty="0"/>
              <a:t>GV/m)</a:t>
            </a:r>
          </a:p>
        </p:txBody>
      </p:sp>
      <p:pic>
        <p:nvPicPr>
          <p:cNvPr id="25" name="Picture 7" descr="Screen shot 2012-05-21 at 12.05.58 PM.png"/>
          <p:cNvPicPr>
            <a:picLocks noChangeAspect="1"/>
          </p:cNvPicPr>
          <p:nvPr/>
        </p:nvPicPr>
        <p:blipFill>
          <a:blip r:embed="rId6"/>
          <a:srcRect/>
          <a:stretch>
            <a:fillRect/>
          </a:stretch>
        </p:blipFill>
        <p:spPr bwMode="auto">
          <a:xfrm>
            <a:off x="6174439" y="4324717"/>
            <a:ext cx="2564108" cy="1537618"/>
          </a:xfrm>
          <a:prstGeom prst="rect">
            <a:avLst/>
          </a:prstGeom>
          <a:noFill/>
          <a:ln w="9525">
            <a:noFill/>
            <a:miter lim="800000"/>
            <a:headEnd/>
            <a:tailEnd/>
          </a:ln>
        </p:spPr>
      </p:pic>
      <p:sp>
        <p:nvSpPr>
          <p:cNvPr id="27" name="TextBox 26"/>
          <p:cNvSpPr txBox="1"/>
          <p:nvPr/>
        </p:nvSpPr>
        <p:spPr>
          <a:xfrm>
            <a:off x="6151517" y="3919469"/>
            <a:ext cx="2698237" cy="369332"/>
          </a:xfrm>
          <a:prstGeom prst="rect">
            <a:avLst/>
          </a:prstGeom>
          <a:noFill/>
        </p:spPr>
        <p:txBody>
          <a:bodyPr wrap="none" rtlCol="0">
            <a:spAutoFit/>
          </a:bodyPr>
          <a:lstStyle/>
          <a:p>
            <a:r>
              <a:rPr lang="en-US" b="1"/>
              <a:t>beam position monitor</a:t>
            </a:r>
          </a:p>
        </p:txBody>
      </p:sp>
      <p:sp>
        <p:nvSpPr>
          <p:cNvPr id="28" name="Rectangle 24"/>
          <p:cNvSpPr>
            <a:spLocks noChangeArrowheads="1"/>
          </p:cNvSpPr>
          <p:nvPr/>
        </p:nvSpPr>
        <p:spPr bwMode="auto">
          <a:xfrm>
            <a:off x="6346267" y="5970893"/>
            <a:ext cx="2503487" cy="276999"/>
          </a:xfrm>
          <a:prstGeom prst="rect">
            <a:avLst/>
          </a:prstGeom>
          <a:solidFill>
            <a:schemeClr val="bg1"/>
          </a:solidFill>
          <a:ln w="9525">
            <a:noFill/>
            <a:miter lim="800000"/>
            <a:headEnd/>
            <a:tailEnd/>
          </a:ln>
        </p:spPr>
        <p:txBody>
          <a:bodyPr wrap="square">
            <a:prstTxWarp prst="textNoShape">
              <a:avLst/>
            </a:prstTxWarp>
            <a:spAutoFit/>
          </a:bodyPr>
          <a:lstStyle/>
          <a:p>
            <a:r>
              <a:rPr lang="en-US" sz="1200"/>
              <a:t>Opt. Lett., </a:t>
            </a:r>
            <a:r>
              <a:rPr lang="en-US" sz="1200" b="1"/>
              <a:t>37</a:t>
            </a:r>
            <a:r>
              <a:rPr lang="en-US" sz="1200"/>
              <a:t> (5) 975-977 (2012)</a:t>
            </a:r>
          </a:p>
        </p:txBody>
      </p:sp>
      <p:sp>
        <p:nvSpPr>
          <p:cNvPr id="29" name="Rectangle 24"/>
          <p:cNvSpPr>
            <a:spLocks noChangeArrowheads="1"/>
          </p:cNvSpPr>
          <p:nvPr/>
        </p:nvSpPr>
        <p:spPr bwMode="auto">
          <a:xfrm>
            <a:off x="6356036" y="6186675"/>
            <a:ext cx="2503487" cy="276999"/>
          </a:xfrm>
          <a:prstGeom prst="rect">
            <a:avLst/>
          </a:prstGeom>
          <a:solidFill>
            <a:schemeClr val="bg1"/>
          </a:solidFill>
          <a:ln w="9525">
            <a:noFill/>
            <a:miter lim="800000"/>
            <a:headEnd/>
            <a:tailEnd/>
          </a:ln>
        </p:spPr>
        <p:txBody>
          <a:bodyPr wrap="square">
            <a:prstTxWarp prst="textNoShape">
              <a:avLst/>
            </a:prstTxWarp>
            <a:spAutoFit/>
          </a:bodyPr>
          <a:lstStyle/>
          <a:p>
            <a:r>
              <a:rPr lang="en-US" sz="1200"/>
              <a:t>Opt. Lett., </a:t>
            </a:r>
            <a:r>
              <a:rPr lang="en-US" sz="1200" b="1"/>
              <a:t>39 </a:t>
            </a:r>
            <a:r>
              <a:rPr lang="en-US" sz="1200"/>
              <a:t>(16) 4747 (2014)</a:t>
            </a:r>
          </a:p>
        </p:txBody>
      </p:sp>
      <p:pic>
        <p:nvPicPr>
          <p:cNvPr id="30" name="Picture 29" descr="Screen Shot 2016-09-21 at 6.27.55 P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750" y="1551407"/>
            <a:ext cx="1863646" cy="1851869"/>
          </a:xfrm>
          <a:prstGeom prst="rect">
            <a:avLst/>
          </a:prstGeom>
        </p:spPr>
      </p:pic>
      <p:sp>
        <p:nvSpPr>
          <p:cNvPr id="33" name="Down Arrow 32"/>
          <p:cNvSpPr/>
          <p:nvPr/>
        </p:nvSpPr>
        <p:spPr>
          <a:xfrm>
            <a:off x="7336289" y="1561175"/>
            <a:ext cx="946554" cy="3829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7541844" y="1541638"/>
            <a:ext cx="518216" cy="276999"/>
          </a:xfrm>
          <a:prstGeom prst="rect">
            <a:avLst/>
          </a:prstGeom>
          <a:noFill/>
        </p:spPr>
        <p:txBody>
          <a:bodyPr wrap="none" rtlCol="0">
            <a:spAutoFit/>
          </a:bodyPr>
          <a:lstStyle/>
          <a:p>
            <a:r>
              <a:rPr lang="en-US" sz="1200">
                <a:solidFill>
                  <a:schemeClr val="bg1"/>
                </a:solidFill>
              </a:rPr>
              <a:t>laser</a:t>
            </a:r>
          </a:p>
        </p:txBody>
      </p:sp>
      <p:cxnSp>
        <p:nvCxnSpPr>
          <p:cNvPr id="35" name="Straight Arrow Connector 34"/>
          <p:cNvCxnSpPr/>
          <p:nvPr/>
        </p:nvCxnSpPr>
        <p:spPr>
          <a:xfrm>
            <a:off x="6933164" y="2496880"/>
            <a:ext cx="175128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096696" y="2461449"/>
            <a:ext cx="1481921" cy="307777"/>
          </a:xfrm>
          <a:prstGeom prst="rect">
            <a:avLst/>
          </a:prstGeom>
          <a:noFill/>
          <a:ln>
            <a:noFill/>
          </a:ln>
        </p:spPr>
        <p:txBody>
          <a:bodyPr wrap="none" rtlCol="0">
            <a:spAutoFit/>
          </a:bodyPr>
          <a:lstStyle/>
          <a:p>
            <a:r>
              <a:rPr lang="en-US" sz="1400" dirty="0">
                <a:solidFill>
                  <a:schemeClr val="bg1"/>
                </a:solidFill>
              </a:rPr>
              <a:t>8</a:t>
            </a:r>
            <a:r>
              <a:rPr lang="en-US" sz="1400" dirty="0" smtClean="0">
                <a:solidFill>
                  <a:schemeClr val="bg1"/>
                </a:solidFill>
              </a:rPr>
              <a:t> </a:t>
            </a:r>
            <a:r>
              <a:rPr lang="en-US" sz="1400" dirty="0">
                <a:solidFill>
                  <a:schemeClr val="bg1"/>
                </a:solidFill>
              </a:rPr>
              <a:t>MeV electrons</a:t>
            </a:r>
          </a:p>
        </p:txBody>
      </p:sp>
      <p:sp>
        <p:nvSpPr>
          <p:cNvPr id="41" name="TextBox 40"/>
          <p:cNvSpPr txBox="1"/>
          <p:nvPr/>
        </p:nvSpPr>
        <p:spPr>
          <a:xfrm>
            <a:off x="4916751" y="3393507"/>
            <a:ext cx="1863646" cy="461665"/>
          </a:xfrm>
          <a:prstGeom prst="rect">
            <a:avLst/>
          </a:prstGeom>
          <a:noFill/>
        </p:spPr>
        <p:txBody>
          <a:bodyPr wrap="square" rtlCol="0">
            <a:spAutoFit/>
          </a:bodyPr>
          <a:lstStyle/>
          <a:p>
            <a:r>
              <a:rPr lang="en-US" sz="1200"/>
              <a:t>Leedle, et al. Opt. Lett. 40, 4344 (2015)</a:t>
            </a:r>
          </a:p>
        </p:txBody>
      </p:sp>
      <p:sp>
        <p:nvSpPr>
          <p:cNvPr id="42" name="TextBox 41"/>
          <p:cNvSpPr txBox="1"/>
          <p:nvPr/>
        </p:nvSpPr>
        <p:spPr>
          <a:xfrm>
            <a:off x="6958737" y="3379652"/>
            <a:ext cx="1863646" cy="461665"/>
          </a:xfrm>
          <a:prstGeom prst="rect">
            <a:avLst/>
          </a:prstGeom>
          <a:noFill/>
        </p:spPr>
        <p:txBody>
          <a:bodyPr wrap="square" rtlCol="0">
            <a:spAutoFit/>
          </a:bodyPr>
          <a:lstStyle/>
          <a:p>
            <a:r>
              <a:rPr lang="en-US" sz="1200" dirty="0" smtClean="0"/>
              <a:t>Cesar et al., Nat. Comm. Phys. (2018)</a:t>
            </a:r>
            <a:endParaRPr lang="en-US" sz="1200" dirty="0"/>
          </a:p>
        </p:txBody>
      </p:sp>
      <p:sp>
        <p:nvSpPr>
          <p:cNvPr id="43" name="TextBox 42"/>
          <p:cNvSpPr txBox="1"/>
          <p:nvPr/>
        </p:nvSpPr>
        <p:spPr>
          <a:xfrm>
            <a:off x="6106056" y="3095379"/>
            <a:ext cx="748923" cy="307777"/>
          </a:xfrm>
          <a:prstGeom prst="rect">
            <a:avLst/>
          </a:prstGeom>
          <a:noFill/>
        </p:spPr>
        <p:txBody>
          <a:bodyPr wrap="none" rtlCol="0">
            <a:spAutoFit/>
          </a:bodyPr>
          <a:lstStyle/>
          <a:p>
            <a:r>
              <a:rPr lang="en-US" sz="1400">
                <a:solidFill>
                  <a:srgbClr val="FFFFFF"/>
                </a:solidFill>
              </a:rPr>
              <a:t>30 keV</a:t>
            </a:r>
          </a:p>
        </p:txBody>
      </p:sp>
      <p:sp>
        <p:nvSpPr>
          <p:cNvPr id="45" name="TextBox 44"/>
          <p:cNvSpPr txBox="1"/>
          <p:nvPr/>
        </p:nvSpPr>
        <p:spPr>
          <a:xfrm>
            <a:off x="5092846" y="2749688"/>
            <a:ext cx="583914" cy="246221"/>
          </a:xfrm>
          <a:prstGeom prst="rect">
            <a:avLst/>
          </a:prstGeom>
          <a:noFill/>
        </p:spPr>
        <p:txBody>
          <a:bodyPr wrap="none" rtlCol="0">
            <a:spAutoFit/>
          </a:bodyPr>
          <a:lstStyle/>
          <a:p>
            <a:r>
              <a:rPr lang="en-US" sz="1000">
                <a:solidFill>
                  <a:srgbClr val="FFFF00"/>
                </a:solidFill>
              </a:rPr>
              <a:t>30 keV</a:t>
            </a:r>
          </a:p>
        </p:txBody>
      </p:sp>
    </p:spTree>
    <p:extLst>
      <p:ext uri="{BB962C8B-B14F-4D97-AF65-F5344CB8AC3E}">
        <p14:creationId xmlns:p14="http://schemas.microsoft.com/office/powerpoint/2010/main" val="32742325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1822" y="0"/>
            <a:ext cx="8103570" cy="753033"/>
          </a:xfrm>
        </p:spPr>
        <p:txBody>
          <a:bodyPr/>
          <a:lstStyle/>
          <a:p>
            <a:r>
              <a:rPr lang="en-US" dirty="0"/>
              <a:t>Alternating Phase Focusing DLA structures</a:t>
            </a:r>
            <a:endParaRPr lang="de-DE" dirty="0"/>
          </a:p>
        </p:txBody>
      </p:sp>
      <p:pic>
        <p:nvPicPr>
          <p:cNvPr id="5" name="Grafik 4"/>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486536" y="4970698"/>
            <a:ext cx="4672852" cy="237426"/>
          </a:xfrm>
          <a:prstGeom prst="rect">
            <a:avLst/>
          </a:prstGeom>
        </p:spPr>
      </p:pic>
      <p:pic>
        <p:nvPicPr>
          <p:cNvPr id="6" name="Grafik 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85052" y="5369086"/>
            <a:ext cx="4159894" cy="547589"/>
          </a:xfrm>
          <a:prstGeom prst="rect">
            <a:avLst/>
          </a:prstGeom>
        </p:spPr>
      </p:pic>
      <p:sp>
        <p:nvSpPr>
          <p:cNvPr id="7" name="Rechteck 6"/>
          <p:cNvSpPr/>
          <p:nvPr/>
        </p:nvSpPr>
        <p:spPr>
          <a:xfrm>
            <a:off x="369028" y="4849853"/>
            <a:ext cx="4860540" cy="1171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8" name="Grafik 7"/>
          <p:cNvPicPr>
            <a:picLocks noChangeAspect="1"/>
          </p:cNvPicPr>
          <p:nvPr/>
        </p:nvPicPr>
        <p:blipFill>
          <a:blip r:embed="rId12"/>
          <a:stretch>
            <a:fillRect/>
          </a:stretch>
        </p:blipFill>
        <p:spPr>
          <a:xfrm>
            <a:off x="5580111" y="1265962"/>
            <a:ext cx="3422767" cy="1518008"/>
          </a:xfrm>
          <a:prstGeom prst="rect">
            <a:avLst/>
          </a:prstGeom>
        </p:spPr>
      </p:pic>
      <p:pic>
        <p:nvPicPr>
          <p:cNvPr id="10" name="Inhaltsplatzhalter 4"/>
          <p:cNvPicPr>
            <a:picLocks noGrp="1" noChangeAspect="1"/>
          </p:cNvPicPr>
          <p:nvPr>
            <p:ph idx="1"/>
          </p:nvPr>
        </p:nvPicPr>
        <p:blipFill>
          <a:blip r:embed="rId13" cstate="print">
            <a:extLst>
              <a:ext uri="{28A0092B-C50C-407E-A947-70E740481C1C}">
                <a14:useLocalDpi xmlns:a14="http://schemas.microsoft.com/office/drawing/2010/main" val="0"/>
              </a:ext>
            </a:extLst>
          </a:blip>
          <a:stretch>
            <a:fillRect/>
          </a:stretch>
        </p:blipFill>
        <p:spPr>
          <a:xfrm>
            <a:off x="5786264" y="2828337"/>
            <a:ext cx="3315025" cy="2485321"/>
          </a:xfrm>
        </p:spPr>
      </p:pic>
      <p:sp>
        <p:nvSpPr>
          <p:cNvPr id="11" name="Rechteck 10"/>
          <p:cNvSpPr/>
          <p:nvPr/>
        </p:nvSpPr>
        <p:spPr>
          <a:xfrm>
            <a:off x="311902" y="1454378"/>
            <a:ext cx="5221336" cy="1754326"/>
          </a:xfrm>
          <a:prstGeom prst="rect">
            <a:avLst/>
          </a:prstGeom>
        </p:spPr>
        <p:txBody>
          <a:bodyPr wrap="square">
            <a:spAutoFit/>
          </a:bodyPr>
          <a:lstStyle/>
          <a:p>
            <a:pPr eaLnBrk="0" fontAlgn="base" hangingPunct="0">
              <a:spcBef>
                <a:spcPct val="0"/>
              </a:spcBef>
              <a:spcAft>
                <a:spcPct val="0"/>
              </a:spcAft>
            </a:pPr>
            <a:r>
              <a:rPr lang="de-DE" dirty="0">
                <a:solidFill>
                  <a:srgbClr val="000000"/>
                </a:solidFill>
                <a:cs typeface="Arial" pitchFamily="34" charset="0"/>
              </a:rPr>
              <a:t>APF beam </a:t>
            </a:r>
            <a:r>
              <a:rPr lang="de-DE" dirty="0" err="1">
                <a:solidFill>
                  <a:srgbClr val="000000"/>
                </a:solidFill>
                <a:cs typeface="Arial" pitchFamily="34" charset="0"/>
              </a:rPr>
              <a:t>dynamics</a:t>
            </a:r>
            <a:r>
              <a:rPr lang="de-DE" dirty="0">
                <a:solidFill>
                  <a:srgbClr val="000000"/>
                </a:solidFill>
                <a:cs typeface="Arial" pitchFamily="34" charset="0"/>
              </a:rPr>
              <a:t> </a:t>
            </a:r>
            <a:r>
              <a:rPr lang="de-DE" dirty="0" err="1">
                <a:solidFill>
                  <a:srgbClr val="000000"/>
                </a:solidFill>
                <a:cs typeface="Arial" pitchFamily="34" charset="0"/>
              </a:rPr>
              <a:t>scheme</a:t>
            </a:r>
            <a:r>
              <a:rPr lang="de-DE" dirty="0">
                <a:solidFill>
                  <a:srgbClr val="000000"/>
                </a:solidFill>
                <a:cs typeface="Arial" pitchFamily="34" charset="0"/>
              </a:rPr>
              <a:t> </a:t>
            </a:r>
            <a:r>
              <a:rPr lang="de-DE" dirty="0" err="1">
                <a:solidFill>
                  <a:srgbClr val="000000"/>
                </a:solidFill>
                <a:cs typeface="Arial" pitchFamily="34" charset="0"/>
              </a:rPr>
              <a:t>works</a:t>
            </a:r>
            <a:r>
              <a:rPr lang="de-DE" dirty="0">
                <a:solidFill>
                  <a:srgbClr val="000000"/>
                </a:solidFill>
                <a:cs typeface="Arial" pitchFamily="34" charset="0"/>
              </a:rPr>
              <a:t> in </a:t>
            </a:r>
            <a:r>
              <a:rPr lang="de-DE" dirty="0" err="1">
                <a:solidFill>
                  <a:srgbClr val="000000"/>
                </a:solidFill>
                <a:cs typeface="Arial" pitchFamily="34" charset="0"/>
              </a:rPr>
              <a:t>theory</a:t>
            </a:r>
            <a:endParaRPr lang="de-DE" dirty="0">
              <a:solidFill>
                <a:srgbClr val="000000"/>
              </a:solidFill>
              <a:cs typeface="Arial" pitchFamily="34" charset="0"/>
            </a:endParaRPr>
          </a:p>
          <a:p>
            <a:pPr marL="742950" lvl="1" indent="-285750" eaLnBrk="0" fontAlgn="base" hangingPunct="0">
              <a:spcBef>
                <a:spcPct val="0"/>
              </a:spcBef>
              <a:spcAft>
                <a:spcPct val="0"/>
              </a:spcAft>
              <a:buFontTx/>
              <a:buChar char="-"/>
            </a:pPr>
            <a:r>
              <a:rPr lang="de-DE" dirty="0" err="1" smtClean="0">
                <a:solidFill>
                  <a:srgbClr val="000000"/>
                </a:solidFill>
                <a:cs typeface="Arial" pitchFamily="34" charset="0"/>
              </a:rPr>
              <a:t>Overcomes</a:t>
            </a:r>
            <a:r>
              <a:rPr lang="de-DE" dirty="0" smtClean="0">
                <a:solidFill>
                  <a:srgbClr val="000000"/>
                </a:solidFill>
                <a:cs typeface="Arial" pitchFamily="34" charset="0"/>
              </a:rPr>
              <a:t> </a:t>
            </a:r>
            <a:r>
              <a:rPr lang="de-DE" dirty="0">
                <a:solidFill>
                  <a:srgbClr val="000000"/>
                </a:solidFill>
                <a:cs typeface="Arial" pitchFamily="34" charset="0"/>
              </a:rPr>
              <a:t>resonant </a:t>
            </a:r>
            <a:r>
              <a:rPr lang="de-DE" dirty="0" err="1" smtClean="0">
                <a:solidFill>
                  <a:srgbClr val="000000"/>
                </a:solidFill>
                <a:cs typeface="Arial" pitchFamily="34" charset="0"/>
              </a:rPr>
              <a:t>acceleration</a:t>
            </a:r>
            <a:r>
              <a:rPr lang="de-DE" dirty="0" smtClean="0">
                <a:solidFill>
                  <a:srgbClr val="000000"/>
                </a:solidFill>
                <a:cs typeface="Arial" pitchFamily="34" charset="0"/>
              </a:rPr>
              <a:t> </a:t>
            </a:r>
            <a:r>
              <a:rPr lang="de-DE" dirty="0" err="1" smtClean="0">
                <a:solidFill>
                  <a:srgbClr val="000000"/>
                </a:solidFill>
                <a:cs typeface="Arial" pitchFamily="34" charset="0"/>
              </a:rPr>
              <a:t>defocusing</a:t>
            </a:r>
            <a:r>
              <a:rPr lang="de-DE" dirty="0" smtClean="0">
                <a:solidFill>
                  <a:srgbClr val="000000"/>
                </a:solidFill>
                <a:cs typeface="Arial" pitchFamily="34" charset="0"/>
              </a:rPr>
              <a:t> </a:t>
            </a:r>
            <a:r>
              <a:rPr lang="de-DE" dirty="0" err="1" smtClean="0">
                <a:solidFill>
                  <a:srgbClr val="000000"/>
                </a:solidFill>
                <a:cs typeface="Arial" pitchFamily="34" charset="0"/>
              </a:rPr>
              <a:t>problem</a:t>
            </a:r>
            <a:endParaRPr lang="de-DE" dirty="0">
              <a:solidFill>
                <a:srgbClr val="000000"/>
              </a:solidFill>
              <a:cs typeface="Arial" pitchFamily="34" charset="0"/>
            </a:endParaRPr>
          </a:p>
          <a:p>
            <a:pPr marL="742950" lvl="1" indent="-285750" eaLnBrk="0" fontAlgn="base" hangingPunct="0">
              <a:spcBef>
                <a:spcPct val="0"/>
              </a:spcBef>
              <a:spcAft>
                <a:spcPct val="0"/>
              </a:spcAft>
              <a:buFontTx/>
              <a:buChar char="-"/>
            </a:pPr>
            <a:r>
              <a:rPr lang="de-DE" dirty="0" smtClean="0">
                <a:solidFill>
                  <a:srgbClr val="000000"/>
                </a:solidFill>
                <a:cs typeface="Arial" pitchFamily="34" charset="0"/>
              </a:rPr>
              <a:t>Can </a:t>
            </a:r>
            <a:r>
              <a:rPr lang="de-DE" dirty="0">
                <a:solidFill>
                  <a:srgbClr val="000000"/>
                </a:solidFill>
                <a:cs typeface="Arial" pitchFamily="34" charset="0"/>
              </a:rPr>
              <a:t>also </a:t>
            </a:r>
            <a:r>
              <a:rPr lang="de-DE" dirty="0" err="1">
                <a:solidFill>
                  <a:srgbClr val="000000"/>
                </a:solidFill>
                <a:cs typeface="Arial" pitchFamily="34" charset="0"/>
              </a:rPr>
              <a:t>used</a:t>
            </a:r>
            <a:r>
              <a:rPr lang="de-DE" dirty="0">
                <a:solidFill>
                  <a:srgbClr val="000000"/>
                </a:solidFill>
                <a:cs typeface="Arial" pitchFamily="34" charset="0"/>
              </a:rPr>
              <a:t> </a:t>
            </a:r>
            <a:r>
              <a:rPr lang="de-DE" dirty="0" err="1">
                <a:solidFill>
                  <a:srgbClr val="000000"/>
                </a:solidFill>
                <a:cs typeface="Arial" pitchFamily="34" charset="0"/>
              </a:rPr>
              <a:t>for</a:t>
            </a:r>
            <a:r>
              <a:rPr lang="de-DE" dirty="0">
                <a:solidFill>
                  <a:srgbClr val="000000"/>
                </a:solidFill>
                <a:cs typeface="Arial" pitchFamily="34" charset="0"/>
              </a:rPr>
              <a:t> </a:t>
            </a:r>
            <a:r>
              <a:rPr lang="de-DE" dirty="0" err="1">
                <a:solidFill>
                  <a:srgbClr val="000000"/>
                </a:solidFill>
                <a:cs typeface="Arial" pitchFamily="34" charset="0"/>
              </a:rPr>
              <a:t>bunching</a:t>
            </a:r>
            <a:r>
              <a:rPr lang="de-DE" dirty="0">
                <a:solidFill>
                  <a:srgbClr val="000000"/>
                </a:solidFill>
                <a:cs typeface="Arial" pitchFamily="34" charset="0"/>
              </a:rPr>
              <a:t> in </a:t>
            </a:r>
            <a:r>
              <a:rPr lang="de-DE" dirty="0" err="1">
                <a:solidFill>
                  <a:srgbClr val="000000"/>
                </a:solidFill>
                <a:cs typeface="Arial" pitchFamily="34" charset="0"/>
              </a:rPr>
              <a:t>the</a:t>
            </a:r>
            <a:r>
              <a:rPr lang="de-DE" dirty="0">
                <a:solidFill>
                  <a:srgbClr val="000000"/>
                </a:solidFill>
                <a:cs typeface="Arial" pitchFamily="34" charset="0"/>
              </a:rPr>
              <a:t> </a:t>
            </a:r>
            <a:r>
              <a:rPr lang="de-DE" dirty="0" err="1">
                <a:solidFill>
                  <a:srgbClr val="000000"/>
                </a:solidFill>
                <a:cs typeface="Arial" pitchFamily="34" charset="0"/>
              </a:rPr>
              <a:t>attosecond</a:t>
            </a:r>
            <a:r>
              <a:rPr lang="de-DE" dirty="0">
                <a:solidFill>
                  <a:srgbClr val="000000"/>
                </a:solidFill>
                <a:cs typeface="Arial" pitchFamily="34" charset="0"/>
              </a:rPr>
              <a:t> </a:t>
            </a:r>
            <a:r>
              <a:rPr lang="de-DE" dirty="0" err="1" smtClean="0">
                <a:solidFill>
                  <a:srgbClr val="000000"/>
                </a:solidFill>
                <a:cs typeface="Arial" pitchFamily="34" charset="0"/>
              </a:rPr>
              <a:t>range</a:t>
            </a:r>
            <a:endParaRPr lang="de-DE" dirty="0">
              <a:solidFill>
                <a:srgbClr val="000000"/>
              </a:solidFill>
              <a:cs typeface="Arial" pitchFamily="34" charset="0"/>
            </a:endParaRPr>
          </a:p>
          <a:p>
            <a:pPr marL="742950" lvl="1" indent="-285750" eaLnBrk="0" fontAlgn="base" hangingPunct="0">
              <a:spcBef>
                <a:spcPct val="0"/>
              </a:spcBef>
              <a:spcAft>
                <a:spcPct val="0"/>
              </a:spcAft>
              <a:buFontTx/>
              <a:buChar char="-"/>
            </a:pPr>
            <a:r>
              <a:rPr lang="de-DE" dirty="0" err="1" smtClean="0">
                <a:solidFill>
                  <a:srgbClr val="000000"/>
                </a:solidFill>
                <a:cs typeface="Arial" pitchFamily="34" charset="0"/>
              </a:rPr>
              <a:t>Makes</a:t>
            </a:r>
            <a:r>
              <a:rPr lang="de-DE" dirty="0" smtClean="0">
                <a:solidFill>
                  <a:srgbClr val="000000"/>
                </a:solidFill>
                <a:cs typeface="Arial" pitchFamily="34" charset="0"/>
              </a:rPr>
              <a:t> </a:t>
            </a:r>
            <a:r>
              <a:rPr lang="de-DE" dirty="0">
                <a:solidFill>
                  <a:srgbClr val="000000"/>
                </a:solidFill>
                <a:cs typeface="Arial" pitchFamily="34" charset="0"/>
              </a:rPr>
              <a:t>DLA </a:t>
            </a:r>
            <a:r>
              <a:rPr lang="de-DE" dirty="0" err="1">
                <a:solidFill>
                  <a:srgbClr val="000000"/>
                </a:solidFill>
                <a:cs typeface="Arial" pitchFamily="34" charset="0"/>
              </a:rPr>
              <a:t>scalable</a:t>
            </a:r>
            <a:r>
              <a:rPr lang="de-DE" dirty="0">
                <a:solidFill>
                  <a:srgbClr val="000000"/>
                </a:solidFill>
                <a:cs typeface="Arial" pitchFamily="34" charset="0"/>
              </a:rPr>
              <a:t>!</a:t>
            </a:r>
          </a:p>
        </p:txBody>
      </p:sp>
      <p:pic>
        <p:nvPicPr>
          <p:cNvPr id="66" name="Grafik 6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157323"/>
            <a:ext cx="9144000" cy="302281"/>
          </a:xfrm>
          <a:prstGeom prst="rect">
            <a:avLst/>
          </a:prstGeom>
        </p:spPr>
      </p:pic>
      <p:grpSp>
        <p:nvGrpSpPr>
          <p:cNvPr id="67" name="Gruppieren 66"/>
          <p:cNvGrpSpPr/>
          <p:nvPr/>
        </p:nvGrpSpPr>
        <p:grpSpPr>
          <a:xfrm>
            <a:off x="441902" y="3198921"/>
            <a:ext cx="4446193" cy="1475470"/>
            <a:chOff x="1115616" y="1617633"/>
            <a:chExt cx="5832648" cy="2131884"/>
          </a:xfrm>
        </p:grpSpPr>
        <p:sp>
          <p:nvSpPr>
            <p:cNvPr id="68" name="Ellipse 67"/>
            <p:cNvSpPr/>
            <p:nvPr/>
          </p:nvSpPr>
          <p:spPr>
            <a:xfrm>
              <a:off x="1367644" y="216886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69" name="Ellipse 68"/>
            <p:cNvSpPr/>
            <p:nvPr/>
          </p:nvSpPr>
          <p:spPr>
            <a:xfrm>
              <a:off x="2844409" y="216318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0" name="Ellipse 69"/>
            <p:cNvSpPr/>
            <p:nvPr/>
          </p:nvSpPr>
          <p:spPr>
            <a:xfrm>
              <a:off x="2106026" y="216886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1" name="Ellipse 70"/>
            <p:cNvSpPr/>
            <p:nvPr/>
          </p:nvSpPr>
          <p:spPr>
            <a:xfrm>
              <a:off x="3582791" y="216886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2" name="Ellipse 71"/>
            <p:cNvSpPr/>
            <p:nvPr/>
          </p:nvSpPr>
          <p:spPr>
            <a:xfrm>
              <a:off x="4321173" y="2162182"/>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3" name="Ellipse 72"/>
            <p:cNvSpPr/>
            <p:nvPr/>
          </p:nvSpPr>
          <p:spPr>
            <a:xfrm>
              <a:off x="1366443" y="2895618"/>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4" name="Ellipse 73"/>
            <p:cNvSpPr/>
            <p:nvPr/>
          </p:nvSpPr>
          <p:spPr>
            <a:xfrm>
              <a:off x="2843208" y="2889938"/>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5" name="Ellipse 74"/>
            <p:cNvSpPr/>
            <p:nvPr/>
          </p:nvSpPr>
          <p:spPr>
            <a:xfrm>
              <a:off x="2104825" y="2895618"/>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6" name="Ellipse 75"/>
            <p:cNvSpPr/>
            <p:nvPr/>
          </p:nvSpPr>
          <p:spPr>
            <a:xfrm>
              <a:off x="3581590" y="2895618"/>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7" name="Ellipse 76"/>
            <p:cNvSpPr/>
            <p:nvPr/>
          </p:nvSpPr>
          <p:spPr>
            <a:xfrm>
              <a:off x="4319972" y="288894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8" name="Ellipse 77"/>
            <p:cNvSpPr/>
            <p:nvPr/>
          </p:nvSpPr>
          <p:spPr>
            <a:xfrm>
              <a:off x="5578911" y="2162182"/>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9" name="Ellipse 78"/>
            <p:cNvSpPr/>
            <p:nvPr/>
          </p:nvSpPr>
          <p:spPr>
            <a:xfrm>
              <a:off x="6317293" y="2162182"/>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80" name="Ellipse 79"/>
            <p:cNvSpPr/>
            <p:nvPr/>
          </p:nvSpPr>
          <p:spPr>
            <a:xfrm>
              <a:off x="5577710" y="288894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81" name="Ellipse 80"/>
            <p:cNvSpPr/>
            <p:nvPr/>
          </p:nvSpPr>
          <p:spPr>
            <a:xfrm>
              <a:off x="6316092" y="2888940"/>
              <a:ext cx="540060" cy="3960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82" name="Rechteck 81"/>
            <p:cNvSpPr/>
            <p:nvPr/>
          </p:nvSpPr>
          <p:spPr>
            <a:xfrm>
              <a:off x="4608004" y="2240868"/>
              <a:ext cx="1224136" cy="2520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83" name="Rechteck 82"/>
            <p:cNvSpPr/>
            <p:nvPr/>
          </p:nvSpPr>
          <p:spPr>
            <a:xfrm>
              <a:off x="4625975" y="2967626"/>
              <a:ext cx="1224136" cy="2520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84" name="Ellipse 83"/>
            <p:cNvSpPr/>
            <p:nvPr/>
          </p:nvSpPr>
          <p:spPr>
            <a:xfrm>
              <a:off x="2502071" y="2611276"/>
              <a:ext cx="342338" cy="263965"/>
            </a:xfrm>
            <a:prstGeom prst="ellipse">
              <a:avLst/>
            </a:prstGeom>
            <a:solidFill>
              <a:srgbClr val="F5A300"/>
            </a:solidFill>
            <a:ln>
              <a:noFill/>
            </a:ln>
            <a:scene3d>
              <a:camera prst="orthographicFront">
                <a:rot lat="0" lon="0" rev="0"/>
              </a:camera>
              <a:lightRig rig="threePt" dir="t"/>
            </a:scene3d>
            <a:sp3d extrusionH="127000" prstMaterial="matte">
              <a:bevelT w="336550" h="241300"/>
              <a:bevelB w="1143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85" name="Gerade Verbindung mit Pfeil 84"/>
            <p:cNvCxnSpPr/>
            <p:nvPr/>
          </p:nvCxnSpPr>
          <p:spPr>
            <a:xfrm flipH="1">
              <a:off x="2348904" y="2743258"/>
              <a:ext cx="306334" cy="0"/>
            </a:xfrm>
            <a:prstGeom prst="straightConnector1">
              <a:avLst/>
            </a:prstGeom>
            <a:ln>
              <a:solidFill>
                <a:srgbClr val="0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6" name="Gruppieren 85"/>
            <p:cNvGrpSpPr/>
            <p:nvPr/>
          </p:nvGrpSpPr>
          <p:grpSpPr>
            <a:xfrm>
              <a:off x="1115616" y="2161841"/>
              <a:ext cx="573164" cy="799107"/>
              <a:chOff x="2238807" y="4784658"/>
              <a:chExt cx="573164" cy="799107"/>
            </a:xfrm>
          </p:grpSpPr>
          <p:grpSp>
            <p:nvGrpSpPr>
              <p:cNvPr id="112" name="Gruppieren 111"/>
              <p:cNvGrpSpPr/>
              <p:nvPr/>
            </p:nvGrpSpPr>
            <p:grpSpPr>
              <a:xfrm>
                <a:off x="2320849" y="5036640"/>
                <a:ext cx="380611" cy="351489"/>
                <a:chOff x="2320849" y="5036640"/>
                <a:chExt cx="380611" cy="351489"/>
              </a:xfrm>
            </p:grpSpPr>
            <p:cxnSp>
              <p:nvCxnSpPr>
                <p:cNvPr id="116" name="Gerade Verbindung mit Pfeil 115"/>
                <p:cNvCxnSpPr/>
                <p:nvPr/>
              </p:nvCxnSpPr>
              <p:spPr>
                <a:xfrm flipV="1">
                  <a:off x="2388776" y="5036640"/>
                  <a:ext cx="0" cy="28803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p:nvPr/>
              </p:nvCxnSpPr>
              <p:spPr>
                <a:xfrm>
                  <a:off x="2384306" y="5333522"/>
                  <a:ext cx="317154"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8" name="Ellipse 117"/>
                <p:cNvSpPr/>
                <p:nvPr/>
              </p:nvSpPr>
              <p:spPr>
                <a:xfrm>
                  <a:off x="2320849" y="5265204"/>
                  <a:ext cx="126915" cy="122925"/>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119" name="Gerader Verbinder 118"/>
                <p:cNvCxnSpPr/>
                <p:nvPr/>
              </p:nvCxnSpPr>
              <p:spPr>
                <a:xfrm flipV="1">
                  <a:off x="2339752" y="5293828"/>
                  <a:ext cx="90310" cy="793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a:stCxn id="118" idx="5"/>
                  <a:endCxn id="118" idx="1"/>
                </p:cNvCxnSpPr>
                <p:nvPr/>
              </p:nvCxnSpPr>
              <p:spPr>
                <a:xfrm flipH="1" flipV="1">
                  <a:off x="2339435" y="5283206"/>
                  <a:ext cx="89743" cy="8692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3" name="Textfeld 112"/>
              <p:cNvSpPr txBox="1"/>
              <p:nvPr/>
            </p:nvSpPr>
            <p:spPr>
              <a:xfrm>
                <a:off x="2631351" y="5186172"/>
                <a:ext cx="180620" cy="276999"/>
              </a:xfrm>
              <a:prstGeom prst="rect">
                <a:avLst/>
              </a:prstGeom>
              <a:noFill/>
            </p:spPr>
            <p:txBody>
              <a:bodyPr wrap="square" rtlCol="0">
                <a:spAutoFit/>
              </a:bodyPr>
              <a:lstStyle/>
              <a:p>
                <a:pPr eaLnBrk="0" fontAlgn="base" hangingPunct="0">
                  <a:spcBef>
                    <a:spcPct val="0"/>
                  </a:spcBef>
                  <a:spcAft>
                    <a:spcPct val="0"/>
                  </a:spcAft>
                </a:pPr>
                <a:r>
                  <a:rPr lang="de-DE" sz="1200" i="1" dirty="0" smtClean="0">
                    <a:solidFill>
                      <a:srgbClr val="000000"/>
                    </a:solidFill>
                    <a:cs typeface="Arial" pitchFamily="34" charset="0"/>
                  </a:rPr>
                  <a:t>z</a:t>
                </a:r>
                <a:endParaRPr lang="en-US" i="1" dirty="0">
                  <a:solidFill>
                    <a:srgbClr val="000000"/>
                  </a:solidFill>
                  <a:cs typeface="Arial" pitchFamily="34" charset="0"/>
                </a:endParaRPr>
              </a:p>
            </p:txBody>
          </p:sp>
          <p:sp>
            <p:nvSpPr>
              <p:cNvPr id="114" name="Textfeld 113"/>
              <p:cNvSpPr txBox="1"/>
              <p:nvPr/>
            </p:nvSpPr>
            <p:spPr>
              <a:xfrm>
                <a:off x="2259186" y="4784658"/>
                <a:ext cx="180620" cy="276999"/>
              </a:xfrm>
              <a:prstGeom prst="rect">
                <a:avLst/>
              </a:prstGeom>
              <a:noFill/>
            </p:spPr>
            <p:txBody>
              <a:bodyPr wrap="square" rtlCol="0">
                <a:spAutoFit/>
              </a:bodyPr>
              <a:lstStyle/>
              <a:p>
                <a:pPr eaLnBrk="0" fontAlgn="base" hangingPunct="0">
                  <a:spcBef>
                    <a:spcPct val="0"/>
                  </a:spcBef>
                  <a:spcAft>
                    <a:spcPct val="0"/>
                  </a:spcAft>
                </a:pPr>
                <a:r>
                  <a:rPr lang="de-DE" sz="1200" i="1" dirty="0">
                    <a:solidFill>
                      <a:srgbClr val="000000"/>
                    </a:solidFill>
                    <a:cs typeface="Arial" pitchFamily="34" charset="0"/>
                  </a:rPr>
                  <a:t>y</a:t>
                </a:r>
                <a:endParaRPr lang="en-US" i="1" dirty="0">
                  <a:solidFill>
                    <a:srgbClr val="000000"/>
                  </a:solidFill>
                  <a:cs typeface="Arial" pitchFamily="34" charset="0"/>
                </a:endParaRPr>
              </a:p>
            </p:txBody>
          </p:sp>
          <p:sp>
            <p:nvSpPr>
              <p:cNvPr id="115" name="Textfeld 114"/>
              <p:cNvSpPr txBox="1"/>
              <p:nvPr/>
            </p:nvSpPr>
            <p:spPr>
              <a:xfrm>
                <a:off x="2238807" y="5306766"/>
                <a:ext cx="180620" cy="276999"/>
              </a:xfrm>
              <a:prstGeom prst="rect">
                <a:avLst/>
              </a:prstGeom>
              <a:noFill/>
            </p:spPr>
            <p:txBody>
              <a:bodyPr wrap="square" rtlCol="0">
                <a:spAutoFit/>
              </a:bodyPr>
              <a:lstStyle/>
              <a:p>
                <a:pPr eaLnBrk="0" fontAlgn="base" hangingPunct="0">
                  <a:spcBef>
                    <a:spcPct val="0"/>
                  </a:spcBef>
                  <a:spcAft>
                    <a:spcPct val="0"/>
                  </a:spcAft>
                </a:pPr>
                <a:r>
                  <a:rPr lang="de-DE" sz="1200" i="1" dirty="0" smtClean="0">
                    <a:solidFill>
                      <a:srgbClr val="000000"/>
                    </a:solidFill>
                    <a:cs typeface="Arial" pitchFamily="34" charset="0"/>
                  </a:rPr>
                  <a:t>x</a:t>
                </a:r>
                <a:endParaRPr lang="en-US" i="1" dirty="0">
                  <a:solidFill>
                    <a:srgbClr val="000000"/>
                  </a:solidFill>
                  <a:cs typeface="Arial" pitchFamily="34" charset="0"/>
                </a:endParaRPr>
              </a:p>
            </p:txBody>
          </p:sp>
        </p:grpSp>
        <p:sp>
          <p:nvSpPr>
            <p:cNvPr id="87" name="Textfeld 86"/>
            <p:cNvSpPr txBox="1"/>
            <p:nvPr/>
          </p:nvSpPr>
          <p:spPr>
            <a:xfrm>
              <a:off x="2147624" y="2585281"/>
              <a:ext cx="201280" cy="276999"/>
            </a:xfrm>
            <a:prstGeom prst="rect">
              <a:avLst/>
            </a:prstGeom>
            <a:noFill/>
          </p:spPr>
          <p:txBody>
            <a:bodyPr wrap="square" rtlCol="0">
              <a:spAutoFit/>
            </a:bodyPr>
            <a:lstStyle/>
            <a:p>
              <a:pPr eaLnBrk="0" fontAlgn="base" hangingPunct="0">
                <a:spcBef>
                  <a:spcPct val="0"/>
                </a:spcBef>
                <a:spcAft>
                  <a:spcPct val="0"/>
                </a:spcAft>
              </a:pPr>
              <a:r>
                <a:rPr lang="de-DE" sz="1200" i="1" dirty="0" smtClean="0">
                  <a:solidFill>
                    <a:srgbClr val="000000"/>
                  </a:solidFill>
                  <a:cs typeface="Arial" pitchFamily="34" charset="0"/>
                </a:rPr>
                <a:t>s</a:t>
              </a:r>
              <a:endParaRPr lang="en-US" i="1" dirty="0">
                <a:solidFill>
                  <a:srgbClr val="000000"/>
                </a:solidFill>
                <a:cs typeface="Arial" pitchFamily="34" charset="0"/>
              </a:endParaRPr>
            </a:p>
          </p:txBody>
        </p:sp>
        <p:cxnSp>
          <p:nvCxnSpPr>
            <p:cNvPr id="88" name="Gerade Verbindung mit Pfeil 87"/>
            <p:cNvCxnSpPr/>
            <p:nvPr/>
          </p:nvCxnSpPr>
          <p:spPr>
            <a:xfrm flipH="1">
              <a:off x="3501632" y="2852813"/>
              <a:ext cx="710328" cy="0"/>
            </a:xfrm>
            <a:prstGeom prst="straightConnector1">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p:nvPr/>
          </p:nvCxnSpPr>
          <p:spPr>
            <a:xfrm flipH="1">
              <a:off x="4221712" y="2852936"/>
              <a:ext cx="710328" cy="0"/>
            </a:xfrm>
            <a:prstGeom prst="straightConnector1">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Gerade Verbindung mit Pfeil 89"/>
            <p:cNvCxnSpPr/>
            <p:nvPr/>
          </p:nvCxnSpPr>
          <p:spPr>
            <a:xfrm flipH="1">
              <a:off x="5508104" y="2852813"/>
              <a:ext cx="710328" cy="0"/>
            </a:xfrm>
            <a:prstGeom prst="straightConnector1">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flipH="1">
              <a:off x="6228184" y="2852936"/>
              <a:ext cx="710328" cy="0"/>
            </a:xfrm>
            <a:prstGeom prst="straightConnector1">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Gerade Verbindung mit Pfeil 91"/>
            <p:cNvCxnSpPr/>
            <p:nvPr/>
          </p:nvCxnSpPr>
          <p:spPr>
            <a:xfrm flipH="1" flipV="1">
              <a:off x="4932040" y="2852813"/>
              <a:ext cx="557928" cy="123"/>
            </a:xfrm>
            <a:prstGeom prst="straightConnector1">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Gerader Verbinder 92"/>
            <p:cNvCxnSpPr/>
            <p:nvPr/>
          </p:nvCxnSpPr>
          <p:spPr>
            <a:xfrm>
              <a:off x="3507920" y="2772270"/>
              <a:ext cx="0" cy="180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p:cNvCxnSpPr/>
            <p:nvPr/>
          </p:nvCxnSpPr>
          <p:spPr>
            <a:xfrm>
              <a:off x="4211960" y="2780928"/>
              <a:ext cx="0" cy="180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p:cNvCxnSpPr/>
            <p:nvPr/>
          </p:nvCxnSpPr>
          <p:spPr>
            <a:xfrm>
              <a:off x="4932040" y="2780928"/>
              <a:ext cx="0" cy="180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p:cNvCxnSpPr/>
            <p:nvPr/>
          </p:nvCxnSpPr>
          <p:spPr>
            <a:xfrm>
              <a:off x="5508104" y="2780928"/>
              <a:ext cx="0" cy="180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p:nvCxnSpPr>
          <p:spPr>
            <a:xfrm>
              <a:off x="6228184" y="2780928"/>
              <a:ext cx="0" cy="180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p:nvCxnSpPr>
          <p:spPr>
            <a:xfrm>
              <a:off x="6948264" y="2780928"/>
              <a:ext cx="0" cy="180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Pfeil nach unten 98"/>
            <p:cNvSpPr/>
            <p:nvPr/>
          </p:nvSpPr>
          <p:spPr>
            <a:xfrm>
              <a:off x="1543075" y="1700808"/>
              <a:ext cx="4508449"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0" name="Pfeil nach unten 99"/>
            <p:cNvSpPr/>
            <p:nvPr/>
          </p:nvSpPr>
          <p:spPr>
            <a:xfrm flipV="1">
              <a:off x="1597395" y="3341246"/>
              <a:ext cx="4508449" cy="4082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1" name="Textfeld 100"/>
            <p:cNvSpPr txBox="1"/>
            <p:nvPr/>
          </p:nvSpPr>
          <p:spPr>
            <a:xfrm>
              <a:off x="3362692" y="3277147"/>
              <a:ext cx="1476164" cy="369331"/>
            </a:xfrm>
            <a:prstGeom prst="rect">
              <a:avLst/>
            </a:prstGeom>
            <a:noFill/>
          </p:spPr>
          <p:txBody>
            <a:bodyPr wrap="square" rtlCol="0">
              <a:spAutoFit/>
            </a:bodyPr>
            <a:lstStyle/>
            <a:p>
              <a:pPr eaLnBrk="0" fontAlgn="base" hangingPunct="0">
                <a:spcBef>
                  <a:spcPct val="0"/>
                </a:spcBef>
                <a:spcAft>
                  <a:spcPct val="0"/>
                </a:spcAft>
              </a:pPr>
              <a:r>
                <a:rPr lang="de-DE" b="1" dirty="0" smtClean="0">
                  <a:solidFill>
                    <a:srgbClr val="FFFFFF"/>
                  </a:solidFill>
                  <a:cs typeface="Arial" pitchFamily="34" charset="0"/>
                </a:rPr>
                <a:t>Laser</a:t>
              </a:r>
              <a:endParaRPr lang="en-US" b="1" dirty="0">
                <a:solidFill>
                  <a:srgbClr val="FFFFFF"/>
                </a:solidFill>
                <a:cs typeface="Arial" pitchFamily="34" charset="0"/>
              </a:endParaRPr>
            </a:p>
          </p:txBody>
        </p:sp>
        <p:sp>
          <p:nvSpPr>
            <p:cNvPr id="102" name="Textfeld 101"/>
            <p:cNvSpPr txBox="1"/>
            <p:nvPr/>
          </p:nvSpPr>
          <p:spPr>
            <a:xfrm>
              <a:off x="3268230" y="1617633"/>
              <a:ext cx="1476164" cy="369331"/>
            </a:xfrm>
            <a:prstGeom prst="rect">
              <a:avLst/>
            </a:prstGeom>
            <a:noFill/>
          </p:spPr>
          <p:txBody>
            <a:bodyPr wrap="square" rtlCol="0">
              <a:spAutoFit/>
            </a:bodyPr>
            <a:lstStyle/>
            <a:p>
              <a:pPr eaLnBrk="0" fontAlgn="base" hangingPunct="0">
                <a:spcBef>
                  <a:spcPct val="0"/>
                </a:spcBef>
                <a:spcAft>
                  <a:spcPct val="0"/>
                </a:spcAft>
              </a:pPr>
              <a:r>
                <a:rPr lang="de-DE" b="1" dirty="0" smtClean="0">
                  <a:solidFill>
                    <a:srgbClr val="FFFFFF"/>
                  </a:solidFill>
                  <a:cs typeface="Arial" pitchFamily="34" charset="0"/>
                </a:rPr>
                <a:t>Laser</a:t>
              </a:r>
              <a:endParaRPr lang="en-US" b="1" dirty="0">
                <a:solidFill>
                  <a:srgbClr val="FFFFFF"/>
                </a:solidFill>
                <a:cs typeface="Arial" pitchFamily="34" charset="0"/>
              </a:endParaRPr>
            </a:p>
          </p:txBody>
        </p:sp>
        <p:sp>
          <p:nvSpPr>
            <p:cNvPr id="103" name="Textfeld 102"/>
            <p:cNvSpPr txBox="1"/>
            <p:nvPr/>
          </p:nvSpPr>
          <p:spPr>
            <a:xfrm>
              <a:off x="2076635" y="2164791"/>
              <a:ext cx="594367" cy="400110"/>
            </a:xfrm>
            <a:prstGeom prst="rect">
              <a:avLst/>
            </a:prstGeom>
            <a:noFill/>
          </p:spPr>
          <p:txBody>
            <a:bodyPr wrap="square" rtlCol="0">
              <a:spAutoFit/>
            </a:bodyPr>
            <a:lstStyle/>
            <a:p>
              <a:pPr algn="ctr" eaLnBrk="0" fontAlgn="base" hangingPunct="0">
                <a:spcBef>
                  <a:spcPct val="0"/>
                </a:spcBef>
                <a:spcAft>
                  <a:spcPct val="0"/>
                </a:spcAft>
              </a:pPr>
              <a:r>
                <a:rPr lang="de-DE" sz="1000" dirty="0" smtClean="0">
                  <a:solidFill>
                    <a:srgbClr val="FFFFFF"/>
                  </a:solidFill>
                  <a:cs typeface="Arial" pitchFamily="34" charset="0"/>
                </a:rPr>
                <a:t>Silicon </a:t>
              </a:r>
            </a:p>
            <a:p>
              <a:pPr algn="ctr" eaLnBrk="0" fontAlgn="base" hangingPunct="0">
                <a:spcBef>
                  <a:spcPct val="0"/>
                </a:spcBef>
                <a:spcAft>
                  <a:spcPct val="0"/>
                </a:spcAft>
              </a:pPr>
              <a:r>
                <a:rPr lang="de-DE" sz="1000" dirty="0" err="1" smtClean="0">
                  <a:solidFill>
                    <a:srgbClr val="FFFFFF"/>
                  </a:solidFill>
                  <a:cs typeface="Arial" pitchFamily="34" charset="0"/>
                </a:rPr>
                <a:t>pillar</a:t>
              </a:r>
              <a:endParaRPr lang="en-US" sz="1000" dirty="0">
                <a:solidFill>
                  <a:srgbClr val="FFFFFF"/>
                </a:solidFill>
                <a:cs typeface="Arial" pitchFamily="34" charset="0"/>
              </a:endParaRPr>
            </a:p>
          </p:txBody>
        </p:sp>
        <p:pic>
          <p:nvPicPr>
            <p:cNvPr id="104" name="Grafik 103"/>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3797299" y="2636912"/>
              <a:ext cx="162133" cy="174933"/>
            </a:xfrm>
            <a:prstGeom prst="rect">
              <a:avLst/>
            </a:prstGeom>
          </p:spPr>
        </p:pic>
        <p:pic>
          <p:nvPicPr>
            <p:cNvPr id="105" name="Grafik 104"/>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4518036" y="2636945"/>
              <a:ext cx="162133" cy="174933"/>
            </a:xfrm>
            <a:prstGeom prst="rect">
              <a:avLst/>
            </a:prstGeom>
          </p:spPr>
        </p:pic>
        <p:pic>
          <p:nvPicPr>
            <p:cNvPr id="106" name="Grafik 105"/>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847715" y="2659843"/>
              <a:ext cx="162133" cy="174933"/>
            </a:xfrm>
            <a:prstGeom prst="rect">
              <a:avLst/>
            </a:prstGeom>
          </p:spPr>
        </p:pic>
        <p:pic>
          <p:nvPicPr>
            <p:cNvPr id="107" name="Grafik 106"/>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515694" y="2659843"/>
              <a:ext cx="162133" cy="174933"/>
            </a:xfrm>
            <a:prstGeom prst="rect">
              <a:avLst/>
            </a:prstGeom>
          </p:spPr>
        </p:pic>
        <p:pic>
          <p:nvPicPr>
            <p:cNvPr id="108" name="Grafik 107"/>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5181672" y="2692132"/>
              <a:ext cx="38400" cy="124800"/>
            </a:xfrm>
            <a:prstGeom prst="rect">
              <a:avLst/>
            </a:prstGeom>
          </p:spPr>
        </p:pic>
        <p:sp>
          <p:nvSpPr>
            <p:cNvPr id="109" name="Textfeld 108"/>
            <p:cNvSpPr txBox="1"/>
            <p:nvPr/>
          </p:nvSpPr>
          <p:spPr>
            <a:xfrm>
              <a:off x="2087724" y="2884874"/>
              <a:ext cx="594367" cy="400110"/>
            </a:xfrm>
            <a:prstGeom prst="rect">
              <a:avLst/>
            </a:prstGeom>
            <a:noFill/>
          </p:spPr>
          <p:txBody>
            <a:bodyPr wrap="square" rtlCol="0">
              <a:spAutoFit/>
            </a:bodyPr>
            <a:lstStyle/>
            <a:p>
              <a:pPr algn="ctr" eaLnBrk="0" fontAlgn="base" hangingPunct="0">
                <a:spcBef>
                  <a:spcPct val="0"/>
                </a:spcBef>
                <a:spcAft>
                  <a:spcPct val="0"/>
                </a:spcAft>
              </a:pPr>
              <a:r>
                <a:rPr lang="de-DE" sz="1000" dirty="0" smtClean="0">
                  <a:solidFill>
                    <a:srgbClr val="FFFFFF"/>
                  </a:solidFill>
                  <a:cs typeface="Arial" pitchFamily="34" charset="0"/>
                </a:rPr>
                <a:t>Silicon </a:t>
              </a:r>
            </a:p>
            <a:p>
              <a:pPr algn="ctr" eaLnBrk="0" fontAlgn="base" hangingPunct="0">
                <a:spcBef>
                  <a:spcPct val="0"/>
                </a:spcBef>
                <a:spcAft>
                  <a:spcPct val="0"/>
                </a:spcAft>
              </a:pPr>
              <a:r>
                <a:rPr lang="de-DE" sz="1000" dirty="0" err="1" smtClean="0">
                  <a:solidFill>
                    <a:srgbClr val="FFFFFF"/>
                  </a:solidFill>
                  <a:cs typeface="Arial" pitchFamily="34" charset="0"/>
                </a:rPr>
                <a:t>pillar</a:t>
              </a:r>
              <a:endParaRPr lang="en-US" sz="1000" dirty="0">
                <a:solidFill>
                  <a:srgbClr val="FFFFFF"/>
                </a:solidFill>
                <a:cs typeface="Arial" pitchFamily="34" charset="0"/>
              </a:endParaRPr>
            </a:p>
          </p:txBody>
        </p:sp>
        <p:sp>
          <p:nvSpPr>
            <p:cNvPr id="110" name="Pfeil nach rechts 109"/>
            <p:cNvSpPr/>
            <p:nvPr/>
          </p:nvSpPr>
          <p:spPr>
            <a:xfrm>
              <a:off x="2907206" y="2585281"/>
              <a:ext cx="513266" cy="31033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111" name="Grafik 110"/>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2949022" y="2667697"/>
              <a:ext cx="386743" cy="136229"/>
            </a:xfrm>
            <a:prstGeom prst="rect">
              <a:avLst/>
            </a:prstGeom>
          </p:spPr>
        </p:pic>
      </p:grpSp>
      <p:grpSp>
        <p:nvGrpSpPr>
          <p:cNvPr id="220" name="Gruppieren 219"/>
          <p:cNvGrpSpPr/>
          <p:nvPr/>
        </p:nvGrpSpPr>
        <p:grpSpPr>
          <a:xfrm>
            <a:off x="7795945" y="5178800"/>
            <a:ext cx="1186765" cy="949776"/>
            <a:chOff x="9730562" y="3528679"/>
            <a:chExt cx="2319275" cy="1883564"/>
          </a:xfrm>
        </p:grpSpPr>
        <p:sp>
          <p:nvSpPr>
            <p:cNvPr id="121" name="Textfeld 120"/>
            <p:cNvSpPr txBox="1"/>
            <p:nvPr/>
          </p:nvSpPr>
          <p:spPr>
            <a:xfrm>
              <a:off x="11031146" y="3531583"/>
              <a:ext cx="495945" cy="307777"/>
            </a:xfrm>
            <a:prstGeom prst="rect">
              <a:avLst/>
            </a:prstGeom>
            <a:noFill/>
          </p:spPr>
          <p:txBody>
            <a:bodyPr wrap="square" rtlCol="0">
              <a:spAutoFit/>
            </a:bodyPr>
            <a:lstStyle/>
            <a:p>
              <a:pPr eaLnBrk="0" fontAlgn="base" hangingPunct="0">
                <a:spcBef>
                  <a:spcPct val="0"/>
                </a:spcBef>
                <a:spcAft>
                  <a:spcPct val="0"/>
                </a:spcAft>
              </a:pPr>
              <a:r>
                <a:rPr lang="de-DE" sz="1400" dirty="0" smtClean="0">
                  <a:solidFill>
                    <a:srgbClr val="000000"/>
                  </a:solidFill>
                  <a:cs typeface="Arial" pitchFamily="34" charset="0"/>
                </a:rPr>
                <a:t>N S</a:t>
              </a:r>
              <a:endParaRPr lang="en-US" sz="1400" dirty="0">
                <a:solidFill>
                  <a:srgbClr val="000000"/>
                </a:solidFill>
                <a:cs typeface="Arial" pitchFamily="34" charset="0"/>
              </a:endParaRPr>
            </a:p>
          </p:txBody>
        </p:sp>
        <p:grpSp>
          <p:nvGrpSpPr>
            <p:cNvPr id="122" name="Gruppieren 121"/>
            <p:cNvGrpSpPr/>
            <p:nvPr/>
          </p:nvGrpSpPr>
          <p:grpSpPr>
            <a:xfrm>
              <a:off x="10977838" y="3537135"/>
              <a:ext cx="853348" cy="899722"/>
              <a:chOff x="2610480" y="3140968"/>
              <a:chExt cx="853348" cy="899722"/>
            </a:xfrm>
          </p:grpSpPr>
          <p:grpSp>
            <p:nvGrpSpPr>
              <p:cNvPr id="123" name="Gruppieren 122"/>
              <p:cNvGrpSpPr/>
              <p:nvPr/>
            </p:nvGrpSpPr>
            <p:grpSpPr>
              <a:xfrm>
                <a:off x="2627784" y="3140968"/>
                <a:ext cx="836044" cy="842078"/>
                <a:chOff x="2683518" y="3140968"/>
                <a:chExt cx="836044" cy="842078"/>
              </a:xfrm>
            </p:grpSpPr>
            <p:sp>
              <p:nvSpPr>
                <p:cNvPr id="126" name="Rechteck 125"/>
                <p:cNvSpPr/>
                <p:nvPr/>
              </p:nvSpPr>
              <p:spPr>
                <a:xfrm rot="19202172">
                  <a:off x="2683518" y="3498032"/>
                  <a:ext cx="836044" cy="236591"/>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27" name="Rechteck 126"/>
                <p:cNvSpPr/>
                <p:nvPr/>
              </p:nvSpPr>
              <p:spPr>
                <a:xfrm>
                  <a:off x="3117967" y="3144730"/>
                  <a:ext cx="399283" cy="288032"/>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28" name="Rechteck 127"/>
                <p:cNvSpPr/>
                <p:nvPr/>
              </p:nvSpPr>
              <p:spPr>
                <a:xfrm>
                  <a:off x="2776679" y="3140968"/>
                  <a:ext cx="310769" cy="2880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129" name="Gerader Verbinder 128"/>
                <p:cNvCxnSpPr/>
                <p:nvPr/>
              </p:nvCxnSpPr>
              <p:spPr>
                <a:xfrm flipH="1">
                  <a:off x="2683578" y="3441766"/>
                  <a:ext cx="416444" cy="34438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3102708" y="3140968"/>
                  <a:ext cx="2248" cy="297557"/>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3102707" y="3140968"/>
                  <a:ext cx="41679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flipH="1">
                  <a:off x="2843808" y="3448051"/>
                  <a:ext cx="675694" cy="53499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p:cNvCxnSpPr/>
                <p:nvPr/>
              </p:nvCxnSpPr>
              <p:spPr>
                <a:xfrm flipH="1">
                  <a:off x="3519499" y="3140968"/>
                  <a:ext cx="1" cy="31284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a:off x="2935655" y="3515320"/>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a:off x="2838874" y="359084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a:off x="2890465" y="3553978"/>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a:off x="2790314" y="36266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a:off x="2982973" y="34911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a:off x="2751573" y="3670065"/>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25" name="Freihandform 124"/>
              <p:cNvSpPr/>
              <p:nvPr/>
            </p:nvSpPr>
            <p:spPr>
              <a:xfrm rot="3206212">
                <a:off x="2547443" y="3844428"/>
                <a:ext cx="259299" cy="133225"/>
              </a:xfrm>
              <a:custGeom>
                <a:avLst/>
                <a:gdLst>
                  <a:gd name="connsiteX0" fmla="*/ 0 w 128588"/>
                  <a:gd name="connsiteY0" fmla="*/ 0 h 76200"/>
                  <a:gd name="connsiteX1" fmla="*/ 61913 w 128588"/>
                  <a:gd name="connsiteY1" fmla="*/ 76200 h 76200"/>
                  <a:gd name="connsiteX2" fmla="*/ 128588 w 128588"/>
                  <a:gd name="connsiteY2" fmla="*/ 0 h 76200"/>
                </a:gdLst>
                <a:ahLst/>
                <a:cxnLst>
                  <a:cxn ang="0">
                    <a:pos x="connsiteX0" y="connsiteY0"/>
                  </a:cxn>
                  <a:cxn ang="0">
                    <a:pos x="connsiteX1" y="connsiteY1"/>
                  </a:cxn>
                  <a:cxn ang="0">
                    <a:pos x="connsiteX2" y="connsiteY2"/>
                  </a:cxn>
                </a:cxnLst>
                <a:rect l="l" t="t" r="r" b="b"/>
                <a:pathLst>
                  <a:path w="128588" h="76200">
                    <a:moveTo>
                      <a:pt x="0" y="0"/>
                    </a:moveTo>
                    <a:cubicBezTo>
                      <a:pt x="20241" y="38100"/>
                      <a:pt x="40482" y="76200"/>
                      <a:pt x="61913" y="76200"/>
                    </a:cubicBezTo>
                    <a:cubicBezTo>
                      <a:pt x="83344" y="76200"/>
                      <a:pt x="105966" y="38100"/>
                      <a:pt x="128588"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grpSp>
          <p:nvGrpSpPr>
            <p:cNvPr id="140" name="Gruppieren 139"/>
            <p:cNvGrpSpPr/>
            <p:nvPr/>
          </p:nvGrpSpPr>
          <p:grpSpPr>
            <a:xfrm flipH="1">
              <a:off x="9983812" y="3539707"/>
              <a:ext cx="835117" cy="899722"/>
              <a:chOff x="2610480" y="3140968"/>
              <a:chExt cx="853348" cy="899722"/>
            </a:xfrm>
          </p:grpSpPr>
          <p:grpSp>
            <p:nvGrpSpPr>
              <p:cNvPr id="141" name="Gruppieren 140"/>
              <p:cNvGrpSpPr/>
              <p:nvPr/>
            </p:nvGrpSpPr>
            <p:grpSpPr>
              <a:xfrm>
                <a:off x="2627784" y="3140968"/>
                <a:ext cx="836044" cy="842078"/>
                <a:chOff x="2683518" y="3140968"/>
                <a:chExt cx="836044" cy="842078"/>
              </a:xfrm>
            </p:grpSpPr>
            <p:sp>
              <p:nvSpPr>
                <p:cNvPr id="144" name="Rechteck 143"/>
                <p:cNvSpPr/>
                <p:nvPr/>
              </p:nvSpPr>
              <p:spPr>
                <a:xfrm rot="19202172">
                  <a:off x="2683518" y="3498032"/>
                  <a:ext cx="836044" cy="236591"/>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45" name="Rechteck 144"/>
                <p:cNvSpPr/>
                <p:nvPr/>
              </p:nvSpPr>
              <p:spPr>
                <a:xfrm>
                  <a:off x="3117967" y="3144730"/>
                  <a:ext cx="399283" cy="288032"/>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46" name="Rechteck 145"/>
                <p:cNvSpPr/>
                <p:nvPr/>
              </p:nvSpPr>
              <p:spPr>
                <a:xfrm>
                  <a:off x="2776679" y="3140968"/>
                  <a:ext cx="310769" cy="2880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147" name="Gerader Verbinder 146"/>
                <p:cNvCxnSpPr/>
                <p:nvPr/>
              </p:nvCxnSpPr>
              <p:spPr>
                <a:xfrm flipH="1">
                  <a:off x="2683578" y="3441766"/>
                  <a:ext cx="416444" cy="34438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p:cNvCxnSpPr/>
                <p:nvPr/>
              </p:nvCxnSpPr>
              <p:spPr>
                <a:xfrm flipV="1">
                  <a:off x="3102708" y="3140968"/>
                  <a:ext cx="2248" cy="297557"/>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p:cNvCxnSpPr/>
                <p:nvPr/>
              </p:nvCxnSpPr>
              <p:spPr>
                <a:xfrm flipH="1">
                  <a:off x="3102707" y="3140968"/>
                  <a:ext cx="41679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p:cNvCxnSpPr/>
                <p:nvPr/>
              </p:nvCxnSpPr>
              <p:spPr>
                <a:xfrm flipH="1">
                  <a:off x="2843808" y="3448051"/>
                  <a:ext cx="675694" cy="53499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p:cNvCxnSpPr/>
                <p:nvPr/>
              </p:nvCxnSpPr>
              <p:spPr>
                <a:xfrm flipH="1">
                  <a:off x="3519499" y="3140968"/>
                  <a:ext cx="1" cy="31284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p:nvPr/>
              </p:nvCxnSpPr>
              <p:spPr>
                <a:xfrm>
                  <a:off x="2935655" y="3515320"/>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p:cNvCxnSpPr/>
                <p:nvPr/>
              </p:nvCxnSpPr>
              <p:spPr>
                <a:xfrm>
                  <a:off x="2838874" y="359084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4" name="Gerader Verbinder 153"/>
                <p:cNvCxnSpPr/>
                <p:nvPr/>
              </p:nvCxnSpPr>
              <p:spPr>
                <a:xfrm>
                  <a:off x="2890465" y="3553978"/>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p:cNvCxnSpPr/>
                <p:nvPr/>
              </p:nvCxnSpPr>
              <p:spPr>
                <a:xfrm>
                  <a:off x="2790314" y="36266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p:cNvCxnSpPr/>
                <p:nvPr/>
              </p:nvCxnSpPr>
              <p:spPr>
                <a:xfrm>
                  <a:off x="2982973" y="34911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p:cNvCxnSpPr/>
                <p:nvPr/>
              </p:nvCxnSpPr>
              <p:spPr>
                <a:xfrm>
                  <a:off x="2751573" y="3670065"/>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43" name="Freihandform 142"/>
              <p:cNvSpPr/>
              <p:nvPr/>
            </p:nvSpPr>
            <p:spPr>
              <a:xfrm rot="3206212">
                <a:off x="2547443" y="3844428"/>
                <a:ext cx="259299" cy="133225"/>
              </a:xfrm>
              <a:custGeom>
                <a:avLst/>
                <a:gdLst>
                  <a:gd name="connsiteX0" fmla="*/ 0 w 128588"/>
                  <a:gd name="connsiteY0" fmla="*/ 0 h 76200"/>
                  <a:gd name="connsiteX1" fmla="*/ 61913 w 128588"/>
                  <a:gd name="connsiteY1" fmla="*/ 76200 h 76200"/>
                  <a:gd name="connsiteX2" fmla="*/ 128588 w 128588"/>
                  <a:gd name="connsiteY2" fmla="*/ 0 h 76200"/>
                </a:gdLst>
                <a:ahLst/>
                <a:cxnLst>
                  <a:cxn ang="0">
                    <a:pos x="connsiteX0" y="connsiteY0"/>
                  </a:cxn>
                  <a:cxn ang="0">
                    <a:pos x="connsiteX1" y="connsiteY1"/>
                  </a:cxn>
                  <a:cxn ang="0">
                    <a:pos x="connsiteX2" y="connsiteY2"/>
                  </a:cxn>
                </a:cxnLst>
                <a:rect l="l" t="t" r="r" b="b"/>
                <a:pathLst>
                  <a:path w="128588" h="76200">
                    <a:moveTo>
                      <a:pt x="0" y="0"/>
                    </a:moveTo>
                    <a:cubicBezTo>
                      <a:pt x="20241" y="38100"/>
                      <a:pt x="40482" y="76200"/>
                      <a:pt x="61913" y="76200"/>
                    </a:cubicBezTo>
                    <a:cubicBezTo>
                      <a:pt x="83344" y="76200"/>
                      <a:pt x="105966" y="38100"/>
                      <a:pt x="128588"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grpSp>
          <p:nvGrpSpPr>
            <p:cNvPr id="158" name="Gruppieren 157"/>
            <p:cNvGrpSpPr/>
            <p:nvPr/>
          </p:nvGrpSpPr>
          <p:grpSpPr>
            <a:xfrm flipV="1">
              <a:off x="10977778" y="4451023"/>
              <a:ext cx="853348" cy="958648"/>
              <a:chOff x="2610480" y="3140968"/>
              <a:chExt cx="853348" cy="899722"/>
            </a:xfrm>
          </p:grpSpPr>
          <p:grpSp>
            <p:nvGrpSpPr>
              <p:cNvPr id="159" name="Gruppieren 158"/>
              <p:cNvGrpSpPr/>
              <p:nvPr/>
            </p:nvGrpSpPr>
            <p:grpSpPr>
              <a:xfrm>
                <a:off x="2627784" y="3140968"/>
                <a:ext cx="836044" cy="842078"/>
                <a:chOff x="2683518" y="3140968"/>
                <a:chExt cx="836044" cy="842078"/>
              </a:xfrm>
            </p:grpSpPr>
            <p:sp>
              <p:nvSpPr>
                <p:cNvPr id="162" name="Rechteck 161"/>
                <p:cNvSpPr/>
                <p:nvPr/>
              </p:nvSpPr>
              <p:spPr>
                <a:xfrm rot="19202172">
                  <a:off x="2683518" y="3498032"/>
                  <a:ext cx="836044" cy="236591"/>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63" name="Rechteck 162"/>
                <p:cNvSpPr/>
                <p:nvPr/>
              </p:nvSpPr>
              <p:spPr>
                <a:xfrm>
                  <a:off x="3117967" y="3144730"/>
                  <a:ext cx="399283" cy="288032"/>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64" name="Rechteck 163"/>
                <p:cNvSpPr/>
                <p:nvPr/>
              </p:nvSpPr>
              <p:spPr>
                <a:xfrm>
                  <a:off x="2776679" y="3140968"/>
                  <a:ext cx="310769" cy="2880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165" name="Gerader Verbinder 164"/>
                <p:cNvCxnSpPr/>
                <p:nvPr/>
              </p:nvCxnSpPr>
              <p:spPr>
                <a:xfrm flipH="1">
                  <a:off x="2683578" y="3441766"/>
                  <a:ext cx="416444" cy="34438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p:cNvCxnSpPr/>
                <p:nvPr/>
              </p:nvCxnSpPr>
              <p:spPr>
                <a:xfrm flipV="1">
                  <a:off x="3102708" y="3140968"/>
                  <a:ext cx="2248" cy="297557"/>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p:cNvCxnSpPr/>
                <p:nvPr/>
              </p:nvCxnSpPr>
              <p:spPr>
                <a:xfrm flipH="1">
                  <a:off x="3102707" y="3140968"/>
                  <a:ext cx="41679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p:cNvCxnSpPr/>
                <p:nvPr/>
              </p:nvCxnSpPr>
              <p:spPr>
                <a:xfrm flipH="1">
                  <a:off x="2843808" y="3448051"/>
                  <a:ext cx="675694" cy="53499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p:cNvCxnSpPr/>
                <p:nvPr/>
              </p:nvCxnSpPr>
              <p:spPr>
                <a:xfrm flipH="1">
                  <a:off x="3519499" y="3140968"/>
                  <a:ext cx="1" cy="31284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p:cNvCxnSpPr/>
                <p:nvPr/>
              </p:nvCxnSpPr>
              <p:spPr>
                <a:xfrm>
                  <a:off x="2935655" y="3515320"/>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p:cNvCxnSpPr/>
                <p:nvPr/>
              </p:nvCxnSpPr>
              <p:spPr>
                <a:xfrm>
                  <a:off x="2838874" y="359084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p:cNvCxnSpPr/>
                <p:nvPr/>
              </p:nvCxnSpPr>
              <p:spPr>
                <a:xfrm>
                  <a:off x="2890465" y="3553978"/>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p:cNvCxnSpPr/>
                <p:nvPr/>
              </p:nvCxnSpPr>
              <p:spPr>
                <a:xfrm>
                  <a:off x="2790314" y="36266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p:cNvCxnSpPr/>
                <p:nvPr/>
              </p:nvCxnSpPr>
              <p:spPr>
                <a:xfrm>
                  <a:off x="2982973" y="3491101"/>
                  <a:ext cx="220207" cy="32968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p:cNvCxnSpPr/>
                <p:nvPr/>
              </p:nvCxnSpPr>
              <p:spPr>
                <a:xfrm>
                  <a:off x="2751573" y="3670065"/>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61" name="Freihandform 160"/>
              <p:cNvSpPr/>
              <p:nvPr/>
            </p:nvSpPr>
            <p:spPr>
              <a:xfrm rot="3206212">
                <a:off x="2547443" y="3844428"/>
                <a:ext cx="259299" cy="133225"/>
              </a:xfrm>
              <a:custGeom>
                <a:avLst/>
                <a:gdLst>
                  <a:gd name="connsiteX0" fmla="*/ 0 w 128588"/>
                  <a:gd name="connsiteY0" fmla="*/ 0 h 76200"/>
                  <a:gd name="connsiteX1" fmla="*/ 61913 w 128588"/>
                  <a:gd name="connsiteY1" fmla="*/ 76200 h 76200"/>
                  <a:gd name="connsiteX2" fmla="*/ 128588 w 128588"/>
                  <a:gd name="connsiteY2" fmla="*/ 0 h 76200"/>
                </a:gdLst>
                <a:ahLst/>
                <a:cxnLst>
                  <a:cxn ang="0">
                    <a:pos x="connsiteX0" y="connsiteY0"/>
                  </a:cxn>
                  <a:cxn ang="0">
                    <a:pos x="connsiteX1" y="connsiteY1"/>
                  </a:cxn>
                  <a:cxn ang="0">
                    <a:pos x="connsiteX2" y="connsiteY2"/>
                  </a:cxn>
                </a:cxnLst>
                <a:rect l="l" t="t" r="r" b="b"/>
                <a:pathLst>
                  <a:path w="128588" h="76200">
                    <a:moveTo>
                      <a:pt x="0" y="0"/>
                    </a:moveTo>
                    <a:cubicBezTo>
                      <a:pt x="20241" y="38100"/>
                      <a:pt x="40482" y="76200"/>
                      <a:pt x="61913" y="76200"/>
                    </a:cubicBezTo>
                    <a:cubicBezTo>
                      <a:pt x="83344" y="76200"/>
                      <a:pt x="105966" y="38100"/>
                      <a:pt x="128588"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grpSp>
          <p:nvGrpSpPr>
            <p:cNvPr id="176" name="Gruppieren 175"/>
            <p:cNvGrpSpPr/>
            <p:nvPr/>
          </p:nvGrpSpPr>
          <p:grpSpPr>
            <a:xfrm flipH="1" flipV="1">
              <a:off x="9983751" y="4453595"/>
              <a:ext cx="835117" cy="958648"/>
              <a:chOff x="2610480" y="3140968"/>
              <a:chExt cx="853348" cy="899722"/>
            </a:xfrm>
          </p:grpSpPr>
          <p:grpSp>
            <p:nvGrpSpPr>
              <p:cNvPr id="177" name="Gruppieren 176"/>
              <p:cNvGrpSpPr/>
              <p:nvPr/>
            </p:nvGrpSpPr>
            <p:grpSpPr>
              <a:xfrm>
                <a:off x="2627784" y="3140968"/>
                <a:ext cx="836044" cy="842078"/>
                <a:chOff x="2683518" y="3140968"/>
                <a:chExt cx="836044" cy="842078"/>
              </a:xfrm>
            </p:grpSpPr>
            <p:sp>
              <p:nvSpPr>
                <p:cNvPr id="180" name="Rechteck 179"/>
                <p:cNvSpPr/>
                <p:nvPr/>
              </p:nvSpPr>
              <p:spPr>
                <a:xfrm rot="19202172">
                  <a:off x="2683518" y="3498032"/>
                  <a:ext cx="836044" cy="236591"/>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81" name="Rechteck 180"/>
                <p:cNvSpPr/>
                <p:nvPr/>
              </p:nvSpPr>
              <p:spPr>
                <a:xfrm>
                  <a:off x="3117967" y="3144730"/>
                  <a:ext cx="399283" cy="288032"/>
                </a:xfrm>
                <a:prstGeom prst="rect">
                  <a:avLst/>
                </a:prstGeom>
                <a:solidFill>
                  <a:srgbClr val="B5B5B5"/>
                </a:solidFill>
                <a:ln>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82" name="Rechteck 181"/>
                <p:cNvSpPr/>
                <p:nvPr/>
              </p:nvSpPr>
              <p:spPr>
                <a:xfrm>
                  <a:off x="2776679" y="3140968"/>
                  <a:ext cx="310769" cy="2880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183" name="Gerader Verbinder 182"/>
                <p:cNvCxnSpPr/>
                <p:nvPr/>
              </p:nvCxnSpPr>
              <p:spPr>
                <a:xfrm flipH="1">
                  <a:off x="2683578" y="3441766"/>
                  <a:ext cx="416444" cy="34438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4" name="Gerader Verbinder 183"/>
                <p:cNvCxnSpPr/>
                <p:nvPr/>
              </p:nvCxnSpPr>
              <p:spPr>
                <a:xfrm flipV="1">
                  <a:off x="3102708" y="3140968"/>
                  <a:ext cx="2248" cy="297557"/>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5" name="Gerader Verbinder 184"/>
                <p:cNvCxnSpPr/>
                <p:nvPr/>
              </p:nvCxnSpPr>
              <p:spPr>
                <a:xfrm flipH="1">
                  <a:off x="3102707" y="3140968"/>
                  <a:ext cx="41679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6" name="Gerader Verbinder 185"/>
                <p:cNvCxnSpPr/>
                <p:nvPr/>
              </p:nvCxnSpPr>
              <p:spPr>
                <a:xfrm flipH="1">
                  <a:off x="2843808" y="3448051"/>
                  <a:ext cx="675694" cy="53499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7" name="Gerader Verbinder 186"/>
                <p:cNvCxnSpPr/>
                <p:nvPr/>
              </p:nvCxnSpPr>
              <p:spPr>
                <a:xfrm flipH="1">
                  <a:off x="3519499" y="3140968"/>
                  <a:ext cx="1" cy="31284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8" name="Gerader Verbinder 187"/>
                <p:cNvCxnSpPr/>
                <p:nvPr/>
              </p:nvCxnSpPr>
              <p:spPr>
                <a:xfrm>
                  <a:off x="2935655" y="3515320"/>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9" name="Gerader Verbinder 188"/>
                <p:cNvCxnSpPr/>
                <p:nvPr/>
              </p:nvCxnSpPr>
              <p:spPr>
                <a:xfrm>
                  <a:off x="2838874" y="359084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0" name="Gerader Verbinder 189"/>
                <p:cNvCxnSpPr/>
                <p:nvPr/>
              </p:nvCxnSpPr>
              <p:spPr>
                <a:xfrm>
                  <a:off x="2890465" y="3553978"/>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1" name="Gerader Verbinder 190"/>
                <p:cNvCxnSpPr/>
                <p:nvPr/>
              </p:nvCxnSpPr>
              <p:spPr>
                <a:xfrm>
                  <a:off x="2790314" y="36266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2" name="Gerader Verbinder 191"/>
                <p:cNvCxnSpPr/>
                <p:nvPr/>
              </p:nvCxnSpPr>
              <p:spPr>
                <a:xfrm>
                  <a:off x="2982973" y="3491102"/>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3" name="Gerader Verbinder 192"/>
                <p:cNvCxnSpPr/>
                <p:nvPr/>
              </p:nvCxnSpPr>
              <p:spPr>
                <a:xfrm>
                  <a:off x="2751573" y="3670065"/>
                  <a:ext cx="189140" cy="28359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79" name="Freihandform 178"/>
              <p:cNvSpPr/>
              <p:nvPr/>
            </p:nvSpPr>
            <p:spPr>
              <a:xfrm rot="3206212">
                <a:off x="2547443" y="3844428"/>
                <a:ext cx="259299" cy="133225"/>
              </a:xfrm>
              <a:custGeom>
                <a:avLst/>
                <a:gdLst>
                  <a:gd name="connsiteX0" fmla="*/ 0 w 128588"/>
                  <a:gd name="connsiteY0" fmla="*/ 0 h 76200"/>
                  <a:gd name="connsiteX1" fmla="*/ 61913 w 128588"/>
                  <a:gd name="connsiteY1" fmla="*/ 76200 h 76200"/>
                  <a:gd name="connsiteX2" fmla="*/ 128588 w 128588"/>
                  <a:gd name="connsiteY2" fmla="*/ 0 h 76200"/>
                </a:gdLst>
                <a:ahLst/>
                <a:cxnLst>
                  <a:cxn ang="0">
                    <a:pos x="connsiteX0" y="connsiteY0"/>
                  </a:cxn>
                  <a:cxn ang="0">
                    <a:pos x="connsiteX1" y="connsiteY1"/>
                  </a:cxn>
                  <a:cxn ang="0">
                    <a:pos x="connsiteX2" y="connsiteY2"/>
                  </a:cxn>
                </a:cxnLst>
                <a:rect l="l" t="t" r="r" b="b"/>
                <a:pathLst>
                  <a:path w="128588" h="76200">
                    <a:moveTo>
                      <a:pt x="0" y="0"/>
                    </a:moveTo>
                    <a:cubicBezTo>
                      <a:pt x="20241" y="38100"/>
                      <a:pt x="40482" y="76200"/>
                      <a:pt x="61913" y="76200"/>
                    </a:cubicBezTo>
                    <a:cubicBezTo>
                      <a:pt x="83344" y="76200"/>
                      <a:pt x="105966" y="38100"/>
                      <a:pt x="128588"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sp>
          <p:nvSpPr>
            <p:cNvPr id="200" name="Rechteck 199"/>
            <p:cNvSpPr/>
            <p:nvPr/>
          </p:nvSpPr>
          <p:spPr>
            <a:xfrm>
              <a:off x="10799242" y="4430275"/>
              <a:ext cx="216024" cy="940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01" name="Gerade Verbindung mit Pfeil 200"/>
            <p:cNvCxnSpPr/>
            <p:nvPr/>
          </p:nvCxnSpPr>
          <p:spPr>
            <a:xfrm>
              <a:off x="9730562" y="4463471"/>
              <a:ext cx="87203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Gerade Verbindung mit Pfeil 201"/>
            <p:cNvCxnSpPr/>
            <p:nvPr/>
          </p:nvCxnSpPr>
          <p:spPr>
            <a:xfrm flipH="1">
              <a:off x="11204325" y="4463471"/>
              <a:ext cx="84551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5" name="Textfeld 204"/>
            <p:cNvSpPr txBox="1"/>
            <p:nvPr/>
          </p:nvSpPr>
          <p:spPr>
            <a:xfrm>
              <a:off x="10620224" y="4337593"/>
              <a:ext cx="647974" cy="305186"/>
            </a:xfrm>
            <a:prstGeom prst="rect">
              <a:avLst/>
            </a:prstGeom>
            <a:noFill/>
          </p:spPr>
          <p:txBody>
            <a:bodyPr wrap="square" rtlCol="0">
              <a:spAutoFit/>
            </a:bodyPr>
            <a:lstStyle/>
            <a:p>
              <a:pPr eaLnBrk="0" fontAlgn="base" hangingPunct="0">
                <a:spcBef>
                  <a:spcPct val="0"/>
                </a:spcBef>
                <a:spcAft>
                  <a:spcPct val="0"/>
                </a:spcAft>
              </a:pPr>
              <a:r>
                <a:rPr lang="de-DE" sz="400" dirty="0" smtClean="0">
                  <a:solidFill>
                    <a:srgbClr val="000000"/>
                  </a:solidFill>
                  <a:cs typeface="Arial" pitchFamily="34" charset="0"/>
                </a:rPr>
                <a:t>DLA</a:t>
              </a:r>
              <a:endParaRPr lang="en-US" sz="300" dirty="0">
                <a:solidFill>
                  <a:srgbClr val="000000"/>
                </a:solidFill>
                <a:cs typeface="Arial" pitchFamily="34" charset="0"/>
              </a:endParaRPr>
            </a:p>
          </p:txBody>
        </p:sp>
        <p:sp>
          <p:nvSpPr>
            <p:cNvPr id="206" name="Rechteck 205"/>
            <p:cNvSpPr/>
            <p:nvPr/>
          </p:nvSpPr>
          <p:spPr>
            <a:xfrm>
              <a:off x="11432500" y="3528679"/>
              <a:ext cx="405300" cy="1867533"/>
            </a:xfrm>
            <a:prstGeom prst="rect">
              <a:avLst/>
            </a:prstGeom>
            <a:solidFill>
              <a:srgbClr val="F5A300">
                <a:alpha val="20000"/>
              </a:srgbClr>
            </a:solidFill>
            <a:ln>
              <a:solidFill>
                <a:srgbClr val="F5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07" name="Rechteck 206"/>
            <p:cNvSpPr/>
            <p:nvPr/>
          </p:nvSpPr>
          <p:spPr>
            <a:xfrm>
              <a:off x="9996607" y="3540897"/>
              <a:ext cx="405300" cy="1867533"/>
            </a:xfrm>
            <a:prstGeom prst="rect">
              <a:avLst/>
            </a:prstGeom>
            <a:solidFill>
              <a:srgbClr val="F5A300">
                <a:alpha val="20000"/>
              </a:srgbClr>
            </a:solidFill>
            <a:ln>
              <a:solidFill>
                <a:srgbClr val="F5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08" name="Ellipse 207"/>
            <p:cNvSpPr/>
            <p:nvPr/>
          </p:nvSpPr>
          <p:spPr>
            <a:xfrm>
              <a:off x="11661425" y="5168809"/>
              <a:ext cx="108012" cy="140913"/>
            </a:xfrm>
            <a:prstGeom prst="ellipse">
              <a:avLst/>
            </a:prstGeom>
            <a:solidFill>
              <a:srgbClr val="B5B5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09" name="Ellipse 208"/>
            <p:cNvSpPr/>
            <p:nvPr/>
          </p:nvSpPr>
          <p:spPr>
            <a:xfrm>
              <a:off x="11653793" y="3612246"/>
              <a:ext cx="108012" cy="140913"/>
            </a:xfrm>
            <a:prstGeom prst="ellipse">
              <a:avLst/>
            </a:prstGeom>
            <a:solidFill>
              <a:srgbClr val="B5B5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10" name="Ellipse 209"/>
            <p:cNvSpPr/>
            <p:nvPr/>
          </p:nvSpPr>
          <p:spPr>
            <a:xfrm>
              <a:off x="10049497" y="5191804"/>
              <a:ext cx="108012" cy="140913"/>
            </a:xfrm>
            <a:prstGeom prst="ellipse">
              <a:avLst/>
            </a:prstGeom>
            <a:solidFill>
              <a:srgbClr val="B5B5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11" name="Ellipse 210"/>
            <p:cNvSpPr/>
            <p:nvPr/>
          </p:nvSpPr>
          <p:spPr>
            <a:xfrm>
              <a:off x="10061441" y="3616818"/>
              <a:ext cx="108012" cy="140913"/>
            </a:xfrm>
            <a:prstGeom prst="ellipse">
              <a:avLst/>
            </a:prstGeom>
            <a:solidFill>
              <a:srgbClr val="B5B5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sp>
        <p:nvSpPr>
          <p:cNvPr id="3" name="Rechteck 2"/>
          <p:cNvSpPr/>
          <p:nvPr/>
        </p:nvSpPr>
        <p:spPr>
          <a:xfrm>
            <a:off x="8310114" y="5178800"/>
            <a:ext cx="167705" cy="156659"/>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de-DE">
              <a:solidFill>
                <a:srgbClr val="FFFFFF"/>
              </a:solidFill>
            </a:endParaRPr>
          </a:p>
        </p:txBody>
      </p:sp>
      <p:sp>
        <p:nvSpPr>
          <p:cNvPr id="212" name="Rechteck 211"/>
          <p:cNvSpPr/>
          <p:nvPr/>
        </p:nvSpPr>
        <p:spPr>
          <a:xfrm>
            <a:off x="8315501" y="5973986"/>
            <a:ext cx="167705" cy="156659"/>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de-DE">
              <a:solidFill>
                <a:srgbClr val="FFFFFF"/>
              </a:solidFill>
            </a:endParaRPr>
          </a:p>
        </p:txBody>
      </p:sp>
      <p:sp>
        <p:nvSpPr>
          <p:cNvPr id="9" name="Textfeld 8"/>
          <p:cNvSpPr txBox="1"/>
          <p:nvPr/>
        </p:nvSpPr>
        <p:spPr>
          <a:xfrm>
            <a:off x="6002608" y="5376975"/>
            <a:ext cx="1974059" cy="738664"/>
          </a:xfrm>
          <a:prstGeom prst="rect">
            <a:avLst/>
          </a:prstGeom>
          <a:noFill/>
        </p:spPr>
        <p:txBody>
          <a:bodyPr wrap="square" rtlCol="0">
            <a:spAutoFit/>
          </a:bodyPr>
          <a:lstStyle/>
          <a:p>
            <a:pPr eaLnBrk="0" fontAlgn="base" hangingPunct="0">
              <a:spcBef>
                <a:spcPct val="0"/>
              </a:spcBef>
              <a:spcAft>
                <a:spcPct val="0"/>
              </a:spcAft>
            </a:pPr>
            <a:r>
              <a:rPr lang="de-DE" sz="1400" dirty="0" smtClean="0">
                <a:solidFill>
                  <a:srgbClr val="000000"/>
                </a:solidFill>
                <a:cs typeface="Arial" pitchFamily="34" charset="0"/>
              </a:rPr>
              <a:t>Quadrupole </a:t>
            </a:r>
            <a:r>
              <a:rPr lang="de-DE" sz="1400" dirty="0" err="1" smtClean="0">
                <a:solidFill>
                  <a:srgbClr val="000000"/>
                </a:solidFill>
                <a:cs typeface="Arial" pitchFamily="34" charset="0"/>
              </a:rPr>
              <a:t>magnet</a:t>
            </a:r>
            <a:r>
              <a:rPr lang="de-DE" sz="1400" dirty="0" smtClean="0">
                <a:solidFill>
                  <a:srgbClr val="000000"/>
                </a:solidFill>
                <a:cs typeface="Arial" pitchFamily="34" charset="0"/>
              </a:rPr>
              <a:t> </a:t>
            </a:r>
            <a:r>
              <a:rPr lang="de-DE" sz="1400" dirty="0" err="1" smtClean="0">
                <a:solidFill>
                  <a:srgbClr val="000000"/>
                </a:solidFill>
                <a:cs typeface="Arial" pitchFamily="34" charset="0"/>
              </a:rPr>
              <a:t>for</a:t>
            </a:r>
            <a:r>
              <a:rPr lang="de-DE" sz="1400" dirty="0" smtClean="0">
                <a:solidFill>
                  <a:srgbClr val="000000"/>
                </a:solidFill>
                <a:cs typeface="Arial" pitchFamily="34" charset="0"/>
              </a:rPr>
              <a:t> </a:t>
            </a:r>
            <a:r>
              <a:rPr lang="de-DE" sz="1400" dirty="0" err="1" smtClean="0">
                <a:solidFill>
                  <a:srgbClr val="000000"/>
                </a:solidFill>
                <a:cs typeface="Arial" pitchFamily="34" charset="0"/>
              </a:rPr>
              <a:t>focusing</a:t>
            </a:r>
            <a:r>
              <a:rPr lang="de-DE" sz="1400" dirty="0" smtClean="0">
                <a:solidFill>
                  <a:srgbClr val="000000"/>
                </a:solidFill>
                <a:cs typeface="Arial" pitchFamily="34" charset="0"/>
              </a:rPr>
              <a:t> in </a:t>
            </a:r>
            <a:r>
              <a:rPr lang="de-DE" sz="1400" dirty="0" err="1" smtClean="0">
                <a:solidFill>
                  <a:srgbClr val="000000"/>
                </a:solidFill>
                <a:cs typeface="Arial" pitchFamily="34" charset="0"/>
              </a:rPr>
              <a:t>the</a:t>
            </a:r>
            <a:r>
              <a:rPr lang="de-DE" sz="1400" dirty="0" smtClean="0">
                <a:solidFill>
                  <a:srgbClr val="000000"/>
                </a:solidFill>
                <a:cs typeface="Arial" pitchFamily="34" charset="0"/>
              </a:rPr>
              <a:t> invariant </a:t>
            </a:r>
            <a:r>
              <a:rPr lang="de-DE" sz="1400" dirty="0" err="1" smtClean="0">
                <a:solidFill>
                  <a:srgbClr val="000000"/>
                </a:solidFill>
                <a:cs typeface="Arial" pitchFamily="34" charset="0"/>
              </a:rPr>
              <a:t>direction</a:t>
            </a:r>
            <a:endParaRPr lang="de-DE" sz="1400" dirty="0">
              <a:solidFill>
                <a:srgbClr val="000000"/>
              </a:solidFill>
              <a:cs typeface="Arial" pitchFamily="34" charset="0"/>
            </a:endParaRPr>
          </a:p>
        </p:txBody>
      </p:sp>
      <p:sp>
        <p:nvSpPr>
          <p:cNvPr id="160" name="TextBox 159"/>
          <p:cNvSpPr txBox="1"/>
          <p:nvPr/>
        </p:nvSpPr>
        <p:spPr>
          <a:xfrm>
            <a:off x="90488" y="6412686"/>
            <a:ext cx="451931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GB" b="1" dirty="0" smtClean="0">
                <a:solidFill>
                  <a:srgbClr val="0070C0"/>
                </a:solidFill>
              </a:rPr>
              <a:t>U. </a:t>
            </a:r>
            <a:r>
              <a:rPr lang="en-GB" b="1" dirty="0" err="1" smtClean="0">
                <a:solidFill>
                  <a:srgbClr val="0070C0"/>
                </a:solidFill>
              </a:rPr>
              <a:t>Niedermayer</a:t>
            </a:r>
            <a:r>
              <a:rPr lang="en-GB" b="1" dirty="0" smtClean="0">
                <a:solidFill>
                  <a:srgbClr val="0070C0"/>
                </a:solidFill>
              </a:rPr>
              <a:t>, T. </a:t>
            </a:r>
            <a:r>
              <a:rPr lang="en-GB" b="1" dirty="0" err="1" smtClean="0">
                <a:solidFill>
                  <a:srgbClr val="0070C0"/>
                </a:solidFill>
              </a:rPr>
              <a:t>Egenolf</a:t>
            </a:r>
            <a:r>
              <a:rPr lang="en-GB" b="1" dirty="0" smtClean="0">
                <a:solidFill>
                  <a:srgbClr val="0070C0"/>
                </a:solidFill>
              </a:rPr>
              <a:t> (Darmstadt)</a:t>
            </a:r>
            <a:endParaRPr lang="en-US" dirty="0"/>
          </a:p>
        </p:txBody>
      </p:sp>
      <p:sp>
        <p:nvSpPr>
          <p:cNvPr id="4" name="TextBox 3"/>
          <p:cNvSpPr txBox="1"/>
          <p:nvPr/>
        </p:nvSpPr>
        <p:spPr>
          <a:xfrm>
            <a:off x="364525" y="1011210"/>
            <a:ext cx="4769868" cy="369332"/>
          </a:xfrm>
          <a:prstGeom prst="rect">
            <a:avLst/>
          </a:prstGeom>
          <a:noFill/>
        </p:spPr>
        <p:txBody>
          <a:bodyPr wrap="none" rtlCol="0">
            <a:spAutoFit/>
          </a:bodyPr>
          <a:lstStyle/>
          <a:p>
            <a:r>
              <a:rPr lang="en-US"/>
              <a:t>Niedermayer, et al., PRL </a:t>
            </a:r>
            <a:r>
              <a:rPr lang="en-US" b="1"/>
              <a:t>121</a:t>
            </a:r>
            <a:r>
              <a:rPr lang="en-US"/>
              <a:t>, 214801 (2018)</a:t>
            </a:r>
          </a:p>
        </p:txBody>
      </p:sp>
    </p:spTree>
    <p:extLst>
      <p:ext uri="{BB962C8B-B14F-4D97-AF65-F5344CB8AC3E}">
        <p14:creationId xmlns:p14="http://schemas.microsoft.com/office/powerpoint/2010/main" val="3176108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z="2400" dirty="0">
                <a:ea typeface="ＭＳ Ｐゴシック" pitchFamily="-110" charset="-128"/>
                <a:cs typeface="ＭＳ Ｐゴシック" pitchFamily="-110" charset="-128"/>
              </a:rPr>
              <a:t>combined with ultra-small </a:t>
            </a:r>
            <a:r>
              <a:rPr lang="en-US" sz="2400" dirty="0" smtClean="0">
                <a:ea typeface="ＭＳ Ｐゴシック" pitchFamily="-110" charset="-128"/>
                <a:cs typeface="ＭＳ Ｐゴシック" pitchFamily="-110" charset="-128"/>
              </a:rPr>
              <a:t>electron sources </a:t>
            </a:r>
            <a:r>
              <a:rPr lang="en-US" sz="2400" dirty="0">
                <a:ea typeface="ＭＳ Ｐゴシック" pitchFamily="-110" charset="-128"/>
                <a:cs typeface="ＭＳ Ｐゴシック" pitchFamily="-110" charset="-128"/>
              </a:rPr>
              <a:t>that are well matched to the structures…</a:t>
            </a:r>
          </a:p>
        </p:txBody>
      </p:sp>
      <p:sp>
        <p:nvSpPr>
          <p:cNvPr id="69635" name="TextBox 3"/>
          <p:cNvSpPr txBox="1">
            <a:spLocks noChangeArrowheads="1"/>
          </p:cNvSpPr>
          <p:nvPr/>
        </p:nvSpPr>
        <p:spPr bwMode="auto">
          <a:xfrm>
            <a:off x="244475" y="1136650"/>
            <a:ext cx="8590361" cy="3139321"/>
          </a:xfrm>
          <a:prstGeom prst="rect">
            <a:avLst/>
          </a:prstGeom>
          <a:noFill/>
          <a:ln w="9525">
            <a:noFill/>
            <a:miter lim="800000"/>
            <a:headEnd/>
            <a:tailEnd/>
          </a:ln>
        </p:spPr>
        <p:txBody>
          <a:bodyPr wrap="square">
            <a:prstTxWarp prst="textNoShape">
              <a:avLst/>
            </a:prstTxWarp>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Rectangle 5"/>
          <p:cNvSpPr/>
          <p:nvPr/>
        </p:nvSpPr>
        <p:spPr>
          <a:xfrm>
            <a:off x="4733925" y="1593273"/>
            <a:ext cx="4017530" cy="34248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4999391" y="4451563"/>
            <a:ext cx="3265378" cy="738664"/>
          </a:xfrm>
          <a:prstGeom prst="rect">
            <a:avLst/>
          </a:prstGeom>
        </p:spPr>
        <p:txBody>
          <a:bodyPr wrap="square">
            <a:spAutoFit/>
          </a:bodyPr>
          <a:lstStyle/>
          <a:p>
            <a:r>
              <a:rPr lang="en-US" sz="1400"/>
              <a:t>J. Hoffrogge et. al, “A tip-based source of femtosecond electron pulses at 30keV”. arXiv:1303.2383 (2013). </a:t>
            </a:r>
          </a:p>
        </p:txBody>
      </p:sp>
      <p:pic>
        <p:nvPicPr>
          <p:cNvPr id="2" name="Picture 1" descr="sem_t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818" y="1549401"/>
            <a:ext cx="2769789" cy="2810372"/>
          </a:xfrm>
          <a:prstGeom prst="rect">
            <a:avLst/>
          </a:prstGeom>
        </p:spPr>
      </p:pic>
      <p:pic>
        <p:nvPicPr>
          <p:cNvPr id="3" name="Picture 2" descr="Screen Shot 2017-04-30 at 12.03.46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36" y="1575268"/>
            <a:ext cx="3175001" cy="2843119"/>
          </a:xfrm>
          <a:prstGeom prst="rect">
            <a:avLst/>
          </a:prstGeom>
        </p:spPr>
      </p:pic>
      <p:sp>
        <p:nvSpPr>
          <p:cNvPr id="4" name="TextBox 3"/>
          <p:cNvSpPr txBox="1"/>
          <p:nvPr/>
        </p:nvSpPr>
        <p:spPr>
          <a:xfrm>
            <a:off x="1037897" y="4480868"/>
            <a:ext cx="2960077" cy="523220"/>
          </a:xfrm>
          <a:prstGeom prst="rect">
            <a:avLst/>
          </a:prstGeom>
          <a:noFill/>
        </p:spPr>
        <p:txBody>
          <a:bodyPr wrap="square" rtlCol="0">
            <a:spAutoFit/>
          </a:bodyPr>
          <a:lstStyle/>
          <a:p>
            <a:r>
              <a:rPr lang="en-US" sz="1400"/>
              <a:t>A. Ceballos, Solgaard group, Stanford EE Dept., Ginzton Lab</a:t>
            </a:r>
          </a:p>
        </p:txBody>
      </p:sp>
      <p:sp>
        <p:nvSpPr>
          <p:cNvPr id="15" name="Rectangle 14"/>
          <p:cNvSpPr/>
          <p:nvPr/>
        </p:nvSpPr>
        <p:spPr>
          <a:xfrm>
            <a:off x="4759341" y="5346535"/>
            <a:ext cx="4075495" cy="1200329"/>
          </a:xfrm>
          <a:prstGeom prst="rect">
            <a:avLst/>
          </a:prstGeom>
        </p:spPr>
        <p:txBody>
          <a:bodyPr wrap="square">
            <a:spAutoFit/>
          </a:bodyPr>
          <a:lstStyle/>
          <a:p>
            <a:r>
              <a:rPr lang="en-US"/>
              <a:t>30 keV electron pulses triggered by a 10 femtosecond 800nm Ti:Sapphire laser with up to 2000 electrons per pulse.</a:t>
            </a:r>
          </a:p>
        </p:txBody>
      </p:sp>
      <p:sp>
        <p:nvSpPr>
          <p:cNvPr id="16" name="Rectangle 15"/>
          <p:cNvSpPr/>
          <p:nvPr/>
        </p:nvSpPr>
        <p:spPr>
          <a:xfrm>
            <a:off x="451822" y="5202761"/>
            <a:ext cx="4075495" cy="1477328"/>
          </a:xfrm>
          <a:prstGeom prst="rect">
            <a:avLst/>
          </a:prstGeom>
        </p:spPr>
        <p:txBody>
          <a:bodyPr wrap="square">
            <a:spAutoFit/>
          </a:bodyPr>
          <a:lstStyle/>
          <a:p>
            <a:r>
              <a:rPr lang="en-US"/>
              <a:t>Integrated Si photocathode fabrication with lithographically defined vertical tip array + several additional electrodes in a tetrode configuration (grounded anode not shown). </a:t>
            </a:r>
          </a:p>
        </p:txBody>
      </p:sp>
    </p:spTree>
    <p:extLst>
      <p:ext uri="{BB962C8B-B14F-4D97-AF65-F5344CB8AC3E}">
        <p14:creationId xmlns:p14="http://schemas.microsoft.com/office/powerpoint/2010/main" val="28696002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46" y="0"/>
            <a:ext cx="8103570" cy="753033"/>
          </a:xfrm>
        </p:spPr>
        <p:txBody>
          <a:bodyPr/>
          <a:lstStyle/>
          <a:p>
            <a:r>
              <a:rPr lang="en-US" sz="2400" dirty="0"/>
              <a:t>would pave the way for a </a:t>
            </a:r>
            <a:r>
              <a:rPr lang="en-US" sz="2400" dirty="0" smtClean="0"/>
              <a:t>MeV-scale device </a:t>
            </a:r>
            <a:r>
              <a:rPr lang="en-US" sz="2400" dirty="0"/>
              <a:t>on a </a:t>
            </a:r>
            <a:r>
              <a:rPr lang="en-US" sz="2400" dirty="0" smtClean="0"/>
              <a:t>wafer.</a:t>
            </a:r>
            <a:endParaRPr lang="en-US" sz="2400" dirty="0"/>
          </a:p>
        </p:txBody>
      </p:sp>
      <p:pic>
        <p:nvPicPr>
          <p:cNvPr id="5" name="Picture 32"/>
          <p:cNvPicPr>
            <a:picLocks noChangeAspect="1" noChangeArrowheads="1"/>
          </p:cNvPicPr>
          <p:nvPr/>
        </p:nvPicPr>
        <p:blipFill>
          <a:blip r:embed="rId2"/>
          <a:srcRect/>
          <a:stretch>
            <a:fillRect/>
          </a:stretch>
        </p:blipFill>
        <p:spPr bwMode="auto">
          <a:xfrm>
            <a:off x="698067" y="1412009"/>
            <a:ext cx="7724775" cy="4495800"/>
          </a:xfrm>
          <a:prstGeom prst="rect">
            <a:avLst/>
          </a:prstGeom>
          <a:noFill/>
          <a:ln w="9525">
            <a:noFill/>
            <a:miter lim="800000"/>
            <a:headEnd/>
            <a:tailEnd/>
          </a:ln>
        </p:spPr>
      </p:pic>
      <p:sp>
        <p:nvSpPr>
          <p:cNvPr id="7" name="TextBox 4"/>
          <p:cNvSpPr txBox="1">
            <a:spLocks noChangeArrowheads="1"/>
          </p:cNvSpPr>
          <p:nvPr/>
        </p:nvSpPr>
        <p:spPr bwMode="auto">
          <a:xfrm>
            <a:off x="3536806" y="4515717"/>
            <a:ext cx="1690687" cy="461963"/>
          </a:xfrm>
          <a:prstGeom prst="rect">
            <a:avLst/>
          </a:prstGeom>
          <a:noFill/>
          <a:ln w="9525">
            <a:noFill/>
            <a:miter lim="800000"/>
            <a:headEnd/>
            <a:tailEnd/>
          </a:ln>
        </p:spPr>
        <p:txBody>
          <a:bodyPr>
            <a:prstTxWarp prst="textNoShape">
              <a:avLst/>
            </a:prstTxWarp>
            <a:spAutoFit/>
          </a:bodyPr>
          <a:lstStyle/>
          <a:p>
            <a:r>
              <a:rPr lang="en-US" sz="2400" b="1">
                <a:latin typeface="Calibri" pitchFamily="-110" charset="0"/>
              </a:rPr>
              <a:t>SiO</a:t>
            </a:r>
            <a:r>
              <a:rPr lang="en-US" sz="2400" b="1" baseline="-25000">
                <a:latin typeface="Calibri" pitchFamily="-110" charset="0"/>
              </a:rPr>
              <a:t>2</a:t>
            </a:r>
            <a:r>
              <a:rPr lang="en-US" sz="2400" b="1">
                <a:latin typeface="Calibri" pitchFamily="-110" charset="0"/>
              </a:rPr>
              <a:t> wafer</a:t>
            </a:r>
          </a:p>
        </p:txBody>
      </p:sp>
      <p:cxnSp>
        <p:nvCxnSpPr>
          <p:cNvPr id="8" name="Straight Arrow Connector 7"/>
          <p:cNvCxnSpPr>
            <a:cxnSpLocks noChangeShapeType="1"/>
          </p:cNvCxnSpPr>
          <p:nvPr/>
        </p:nvCxnSpPr>
        <p:spPr bwMode="auto">
          <a:xfrm>
            <a:off x="963265" y="2027959"/>
            <a:ext cx="1207573" cy="557598"/>
          </a:xfrm>
          <a:prstGeom prst="straightConnector1">
            <a:avLst/>
          </a:prstGeom>
          <a:noFill/>
          <a:ln w="38100">
            <a:solidFill>
              <a:srgbClr val="3366FF"/>
            </a:solidFill>
            <a:round/>
            <a:headEnd/>
            <a:tailEnd type="arrow" w="med" len="med"/>
          </a:ln>
          <a:effectLst>
            <a:outerShdw blurRad="63500" dist="23000" dir="5400000" rotWithShape="0">
              <a:srgbClr val="000000">
                <a:alpha val="34998"/>
              </a:srgbClr>
            </a:outerShdw>
          </a:effectLst>
        </p:spPr>
      </p:cxnSp>
      <p:sp>
        <p:nvSpPr>
          <p:cNvPr id="9" name="TextBox 9"/>
          <p:cNvSpPr txBox="1">
            <a:spLocks noChangeArrowheads="1"/>
          </p:cNvSpPr>
          <p:nvPr/>
        </p:nvSpPr>
        <p:spPr bwMode="auto">
          <a:xfrm>
            <a:off x="5017654" y="1359622"/>
            <a:ext cx="287338" cy="368300"/>
          </a:xfrm>
          <a:prstGeom prst="rect">
            <a:avLst/>
          </a:prstGeom>
          <a:noFill/>
          <a:ln w="9525">
            <a:noFill/>
            <a:miter lim="800000"/>
            <a:headEnd/>
            <a:tailEnd/>
          </a:ln>
        </p:spPr>
        <p:txBody>
          <a:bodyPr>
            <a:prstTxWarp prst="textNoShape">
              <a:avLst/>
            </a:prstTxWarp>
            <a:spAutoFit/>
          </a:bodyPr>
          <a:lstStyle/>
          <a:p>
            <a:r>
              <a:rPr lang="en-US" b="1">
                <a:solidFill>
                  <a:srgbClr val="005024"/>
                </a:solidFill>
                <a:latin typeface="Calibri" pitchFamily="-110" charset="0"/>
              </a:rPr>
              <a:t>Z</a:t>
            </a:r>
          </a:p>
        </p:txBody>
      </p:sp>
      <p:sp>
        <p:nvSpPr>
          <p:cNvPr id="10" name="TextBox 10"/>
          <p:cNvSpPr txBox="1">
            <a:spLocks noChangeArrowheads="1"/>
          </p:cNvSpPr>
          <p:nvPr/>
        </p:nvSpPr>
        <p:spPr bwMode="auto">
          <a:xfrm>
            <a:off x="485342" y="5287097"/>
            <a:ext cx="331787" cy="369887"/>
          </a:xfrm>
          <a:prstGeom prst="rect">
            <a:avLst/>
          </a:prstGeom>
          <a:noFill/>
          <a:ln w="9525">
            <a:noFill/>
            <a:miter lim="800000"/>
            <a:headEnd/>
            <a:tailEnd/>
          </a:ln>
        </p:spPr>
        <p:txBody>
          <a:bodyPr>
            <a:prstTxWarp prst="textNoShape">
              <a:avLst/>
            </a:prstTxWarp>
            <a:spAutoFit/>
          </a:bodyPr>
          <a:lstStyle/>
          <a:p>
            <a:r>
              <a:rPr lang="en-US" b="1">
                <a:solidFill>
                  <a:srgbClr val="C00000"/>
                </a:solidFill>
                <a:latin typeface="Calibri" pitchFamily="-110" charset="0"/>
              </a:rPr>
              <a:t>X</a:t>
            </a:r>
          </a:p>
        </p:txBody>
      </p:sp>
      <p:sp>
        <p:nvSpPr>
          <p:cNvPr id="11" name="TextBox 11"/>
          <p:cNvSpPr txBox="1">
            <a:spLocks noChangeArrowheads="1"/>
          </p:cNvSpPr>
          <p:nvPr/>
        </p:nvSpPr>
        <p:spPr bwMode="auto">
          <a:xfrm>
            <a:off x="8149792" y="5593484"/>
            <a:ext cx="287337" cy="368300"/>
          </a:xfrm>
          <a:prstGeom prst="rect">
            <a:avLst/>
          </a:prstGeom>
          <a:noFill/>
          <a:ln w="9525">
            <a:noFill/>
            <a:miter lim="800000"/>
            <a:headEnd/>
            <a:tailEnd/>
          </a:ln>
        </p:spPr>
        <p:txBody>
          <a:bodyPr>
            <a:prstTxWarp prst="textNoShape">
              <a:avLst/>
            </a:prstTxWarp>
            <a:spAutoFit/>
          </a:bodyPr>
          <a:lstStyle/>
          <a:p>
            <a:r>
              <a:rPr lang="en-US" b="1">
                <a:solidFill>
                  <a:srgbClr val="0000C0"/>
                </a:solidFill>
                <a:latin typeface="Calibri" pitchFamily="-110" charset="0"/>
              </a:rPr>
              <a:t>y</a:t>
            </a:r>
          </a:p>
        </p:txBody>
      </p:sp>
      <p:sp>
        <p:nvSpPr>
          <p:cNvPr id="12" name="TextBox 12"/>
          <p:cNvSpPr txBox="1">
            <a:spLocks noChangeArrowheads="1"/>
          </p:cNvSpPr>
          <p:nvPr/>
        </p:nvSpPr>
        <p:spPr bwMode="auto">
          <a:xfrm>
            <a:off x="1818842" y="1380259"/>
            <a:ext cx="1511300" cy="647700"/>
          </a:xfrm>
          <a:prstGeom prst="rect">
            <a:avLst/>
          </a:prstGeom>
          <a:noFill/>
          <a:ln w="9525">
            <a:noFill/>
            <a:miter lim="800000"/>
            <a:headEnd/>
            <a:tailEnd/>
          </a:ln>
        </p:spPr>
        <p:txBody>
          <a:bodyPr>
            <a:prstTxWarp prst="textNoShape">
              <a:avLst/>
            </a:prstTxWarp>
            <a:spAutoFit/>
          </a:bodyPr>
          <a:lstStyle/>
          <a:p>
            <a:r>
              <a:rPr lang="en-US" b="1">
                <a:latin typeface="Calibri" pitchFamily="-110" charset="0"/>
              </a:rPr>
              <a:t>Etched</a:t>
            </a:r>
          </a:p>
          <a:p>
            <a:r>
              <a:rPr lang="en-US" b="1">
                <a:latin typeface="Calibri" pitchFamily="-110" charset="0"/>
              </a:rPr>
              <a:t>Channel</a:t>
            </a:r>
          </a:p>
        </p:txBody>
      </p:sp>
      <p:cxnSp>
        <p:nvCxnSpPr>
          <p:cNvPr id="13" name="Straight Arrow Connector 12"/>
          <p:cNvCxnSpPr/>
          <p:nvPr/>
        </p:nvCxnSpPr>
        <p:spPr bwMode="auto">
          <a:xfrm rot="16200000" flipH="1">
            <a:off x="1937110" y="2273228"/>
            <a:ext cx="5286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35"/>
          <p:cNvSpPr txBox="1">
            <a:spLocks noChangeArrowheads="1"/>
          </p:cNvSpPr>
          <p:nvPr/>
        </p:nvSpPr>
        <p:spPr bwMode="auto">
          <a:xfrm>
            <a:off x="394995" y="1007920"/>
            <a:ext cx="1444625" cy="708025"/>
          </a:xfrm>
          <a:prstGeom prst="rect">
            <a:avLst/>
          </a:prstGeom>
          <a:noFill/>
          <a:ln w="9525">
            <a:noFill/>
            <a:miter lim="800000"/>
            <a:headEnd/>
            <a:tailEnd/>
          </a:ln>
        </p:spPr>
        <p:txBody>
          <a:bodyPr>
            <a:prstTxWarp prst="textNoShape">
              <a:avLst/>
            </a:prstTxWarp>
            <a:spAutoFit/>
          </a:bodyPr>
          <a:lstStyle/>
          <a:p>
            <a:r>
              <a:rPr lang="en-US" sz="2000" b="1">
                <a:latin typeface="Calibri" pitchFamily="-110" charset="0"/>
              </a:rPr>
              <a:t>Electron</a:t>
            </a:r>
          </a:p>
          <a:p>
            <a:r>
              <a:rPr lang="en-US" sz="2000" b="1">
                <a:latin typeface="Calibri" pitchFamily="-110" charset="0"/>
              </a:rPr>
              <a:t>Source</a:t>
            </a:r>
          </a:p>
        </p:txBody>
      </p:sp>
      <p:sp>
        <p:nvSpPr>
          <p:cNvPr id="18" name="TextBox 44"/>
          <p:cNvSpPr txBox="1">
            <a:spLocks noChangeArrowheads="1"/>
          </p:cNvSpPr>
          <p:nvPr/>
        </p:nvSpPr>
        <p:spPr bwMode="auto">
          <a:xfrm>
            <a:off x="3916377" y="2255895"/>
            <a:ext cx="1396107" cy="830997"/>
          </a:xfrm>
          <a:prstGeom prst="rect">
            <a:avLst/>
          </a:prstGeom>
          <a:noFill/>
          <a:ln w="9525">
            <a:noFill/>
            <a:miter lim="800000"/>
            <a:headEnd/>
            <a:tailEnd/>
          </a:ln>
        </p:spPr>
        <p:txBody>
          <a:bodyPr>
            <a:spAutoFit/>
          </a:bodyPr>
          <a:lstStyle/>
          <a:p>
            <a:pPr>
              <a:defRPr/>
            </a:pPr>
            <a:r>
              <a:rPr lang="en-US" sz="2400" b="1" dirty="0">
                <a:ln>
                  <a:solidFill>
                    <a:srgbClr val="00B0F0"/>
                  </a:solidFill>
                </a:ln>
                <a:latin typeface="Calibri" pitchFamily="34" charset="0"/>
                <a:ea typeface="ＭＳ Ｐゴシック" pitchFamily="34" charset="-128"/>
              </a:rPr>
              <a:t>Laser Couplers</a:t>
            </a:r>
          </a:p>
        </p:txBody>
      </p:sp>
      <p:cxnSp>
        <p:nvCxnSpPr>
          <p:cNvPr id="19" name="Straight Arrow Connector 18"/>
          <p:cNvCxnSpPr/>
          <p:nvPr/>
        </p:nvCxnSpPr>
        <p:spPr bwMode="auto">
          <a:xfrm rot="16200000" flipH="1">
            <a:off x="4196916" y="3259860"/>
            <a:ext cx="390525" cy="6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69253" y="2168749"/>
            <a:ext cx="370188" cy="369332"/>
          </a:xfrm>
          <a:prstGeom prst="rect">
            <a:avLst/>
          </a:prstGeom>
          <a:noFill/>
        </p:spPr>
        <p:txBody>
          <a:bodyPr wrap="none" rtlCol="0">
            <a:spAutoFit/>
          </a:bodyPr>
          <a:lstStyle/>
          <a:p>
            <a:r>
              <a:rPr lang="en-US">
                <a:solidFill>
                  <a:srgbClr val="3366FF"/>
                </a:solidFill>
              </a:rPr>
              <a:t>e-</a:t>
            </a:r>
          </a:p>
        </p:txBody>
      </p:sp>
      <p:cxnSp>
        <p:nvCxnSpPr>
          <p:cNvPr id="23" name="Straight Arrow Connector 22"/>
          <p:cNvCxnSpPr>
            <a:cxnSpLocks noChangeShapeType="1"/>
          </p:cNvCxnSpPr>
          <p:nvPr/>
        </p:nvCxnSpPr>
        <p:spPr bwMode="auto">
          <a:xfrm>
            <a:off x="6871812" y="4827375"/>
            <a:ext cx="1862480" cy="888561"/>
          </a:xfrm>
          <a:prstGeom prst="straightConnector1">
            <a:avLst/>
          </a:prstGeom>
          <a:noFill/>
          <a:ln w="38100">
            <a:solidFill>
              <a:srgbClr val="3366FF"/>
            </a:solidFill>
            <a:round/>
            <a:headEnd/>
            <a:tailEnd type="arrow" w="med" len="med"/>
          </a:ln>
          <a:effectLst>
            <a:outerShdw blurRad="63500" dist="23000" dir="5400000" rotWithShape="0">
              <a:srgbClr val="000000">
                <a:alpha val="34998"/>
              </a:srgbClr>
            </a:outerShdw>
          </a:effectLst>
        </p:spPr>
      </p:cxnSp>
      <p:sp>
        <p:nvSpPr>
          <p:cNvPr id="24" name="TextBox 23"/>
          <p:cNvSpPr txBox="1"/>
          <p:nvPr/>
        </p:nvSpPr>
        <p:spPr>
          <a:xfrm rot="1485972">
            <a:off x="1141207" y="1935367"/>
            <a:ext cx="903312" cy="369332"/>
          </a:xfrm>
          <a:prstGeom prst="rect">
            <a:avLst/>
          </a:prstGeom>
          <a:noFill/>
        </p:spPr>
        <p:txBody>
          <a:bodyPr wrap="none" rtlCol="0">
            <a:spAutoFit/>
          </a:bodyPr>
          <a:lstStyle/>
          <a:p>
            <a:r>
              <a:rPr lang="en-US"/>
              <a:t>30 keV</a:t>
            </a:r>
          </a:p>
        </p:txBody>
      </p:sp>
      <p:sp>
        <p:nvSpPr>
          <p:cNvPr id="25" name="TextBox 24"/>
          <p:cNvSpPr txBox="1"/>
          <p:nvPr/>
        </p:nvSpPr>
        <p:spPr>
          <a:xfrm rot="1485972">
            <a:off x="7413544" y="4888646"/>
            <a:ext cx="1261884" cy="461665"/>
          </a:xfrm>
          <a:prstGeom prst="rect">
            <a:avLst/>
          </a:prstGeom>
          <a:noFill/>
        </p:spPr>
        <p:txBody>
          <a:bodyPr wrap="none" rtlCol="0">
            <a:spAutoFit/>
          </a:bodyPr>
          <a:lstStyle/>
          <a:p>
            <a:r>
              <a:rPr lang="en-US" sz="2400" b="1">
                <a:solidFill>
                  <a:srgbClr val="3366FF"/>
                </a:solidFill>
              </a:rPr>
              <a:t>40 MeV</a:t>
            </a:r>
          </a:p>
        </p:txBody>
      </p:sp>
      <p:sp>
        <p:nvSpPr>
          <p:cNvPr id="26" name="TextBox 25"/>
          <p:cNvSpPr txBox="1"/>
          <p:nvPr/>
        </p:nvSpPr>
        <p:spPr>
          <a:xfrm>
            <a:off x="7244195" y="5307950"/>
            <a:ext cx="458329" cy="461665"/>
          </a:xfrm>
          <a:prstGeom prst="rect">
            <a:avLst/>
          </a:prstGeom>
          <a:noFill/>
        </p:spPr>
        <p:txBody>
          <a:bodyPr wrap="none" rtlCol="0">
            <a:spAutoFit/>
          </a:bodyPr>
          <a:lstStyle/>
          <a:p>
            <a:r>
              <a:rPr lang="en-US" sz="2400" b="1">
                <a:solidFill>
                  <a:srgbClr val="3366FF"/>
                </a:solidFill>
              </a:rPr>
              <a:t>e-</a:t>
            </a:r>
          </a:p>
        </p:txBody>
      </p:sp>
      <p:pic>
        <p:nvPicPr>
          <p:cNvPr id="27" name="Picture 26" descr="Screen Shot 2014-03-11 at 11.00.0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062" y="1212273"/>
            <a:ext cx="2265300" cy="1870363"/>
          </a:xfrm>
          <a:prstGeom prst="rect">
            <a:avLst/>
          </a:prstGeom>
          <a:ln w="57150" cmpd="sng">
            <a:solidFill>
              <a:srgbClr val="FF0000"/>
            </a:solidFill>
          </a:ln>
        </p:spPr>
      </p:pic>
      <p:sp>
        <p:nvSpPr>
          <p:cNvPr id="29" name="Parallelogram 28"/>
          <p:cNvSpPr/>
          <p:nvPr/>
        </p:nvSpPr>
        <p:spPr>
          <a:xfrm rot="20646986" flipH="1">
            <a:off x="5427354" y="3911832"/>
            <a:ext cx="721429" cy="397208"/>
          </a:xfrm>
          <a:prstGeom prst="parallelogram">
            <a:avLst>
              <a:gd name="adj" fmla="val 116247"/>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5634182" y="1281545"/>
            <a:ext cx="611911" cy="2667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188364" y="3105728"/>
            <a:ext cx="2262908" cy="10968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2" name="Picture 31" descr="sem_ti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7090" y="4019637"/>
            <a:ext cx="2239818" cy="2272636"/>
          </a:xfrm>
          <a:prstGeom prst="rect">
            <a:avLst/>
          </a:prstGeom>
          <a:ln w="38100" cmpd="sng">
            <a:solidFill>
              <a:schemeClr val="accent3">
                <a:lumMod val="75000"/>
              </a:schemeClr>
            </a:solidFill>
          </a:ln>
        </p:spPr>
      </p:pic>
      <p:sp>
        <p:nvSpPr>
          <p:cNvPr id="3" name="Isosceles Triangle 2"/>
          <p:cNvSpPr/>
          <p:nvPr/>
        </p:nvSpPr>
        <p:spPr>
          <a:xfrm rot="6782987">
            <a:off x="602143" y="1615375"/>
            <a:ext cx="137496" cy="557664"/>
          </a:xfrm>
          <a:prstGeom prst="triangle">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819727" y="2112818"/>
            <a:ext cx="1720273" cy="1870364"/>
          </a:xfrm>
          <a:prstGeom prst="line">
            <a:avLst/>
          </a:prstGeom>
          <a:ln>
            <a:solidFill>
              <a:srgbClr val="BFBFB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77092" y="2055091"/>
            <a:ext cx="380999" cy="1985818"/>
          </a:xfrm>
          <a:prstGeom prst="line">
            <a:avLst/>
          </a:prstGeom>
          <a:ln>
            <a:solidFill>
              <a:srgbClr val="BFBFB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2687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9,7338"/>
  <p:tag name="ORIGINALWIDTH" val="2554,931"/>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 $&#10;V(x,y,s=s_{f1}+\Delta s)=-V(x,y,s=s_{f2}+\Delta s)  &#10;$&#10;\end{document}"/>
  <p:tag name="IGUANATEXSIZE" val="18"/>
  <p:tag name="IGUANATEXCURSOR" val="11973"/>
  <p:tag name="TRANSPARENCY" val="Wahr"/>
  <p:tag name="FILENAME" val=""/>
  <p:tag name="LATEXENGINEID" val="0"/>
  <p:tag name="TEMPFOLDER" val="c:\temp\"/>
  <p:tag name="LATEXFORMHEIGHT" val="312"/>
  <p:tag name="LATEXFORMWIDTH" val="384"/>
  <p:tag name="LATEXFORMWRAP" val="Wahr"/>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274,466"/>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 $ &#10;=\frac{q|e_1|\lambda_g}{2\pi}&#10;\left[\frac12 \left(\frac{\omega y}{\beta\gamma c}\right)^2&#10;-\frac12 \left(\frac{2\pi}{\lambda_g}\Delta s\right)^2 \right] \sin(\phi_0)&#10;$&#10;\end{document}"/>
  <p:tag name="IGUANATEXSIZE" val="18"/>
  <p:tag name="IGUANATEXCURSOR" val="11919"/>
  <p:tag name="TRANSPARENCY" val="Wahr"/>
  <p:tag name="FILENAME" val=""/>
  <p:tag name="LATEXENGINEID" val="0"/>
  <p:tag name="TEMPFOLDER" val="c:\temp\"/>
  <p:tag name="LATEXFORMHEIGHT" val="312"/>
  <p:tag name="LATEXFORMWIDTH" val="384"/>
  <p:tag name="LATEXFORMWRAP" val="Wahr"/>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2,9846"/>
  <p:tag name="ORIGINALWIDTH" val="113,9857"/>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10;\lambda_g&#10;$&#10;\end{document}"/>
  <p:tag name="IGUANATEXSIZE" val="14"/>
  <p:tag name="IGUANATEXCURSOR" val="11919"/>
  <p:tag name="TRANSPARENCY" val="Wahr"/>
  <p:tag name="FILENAME" val=""/>
  <p:tag name="LATEXENGINEID" val="0"/>
  <p:tag name="TEMPFOLDER" val="c:\temp\"/>
  <p:tag name="LATEXFORMHEIGHT" val="312"/>
  <p:tag name="LATEXFORMWIDTH" val="384"/>
  <p:tag name="LATEXFORMWRAP" val="Wahr"/>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22,9846"/>
  <p:tag name="ORIGINALWIDTH" val="113,9857"/>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10;\lambda_g&#10;$&#10;\end{document}"/>
  <p:tag name="IGUANATEXSIZE" val="14"/>
  <p:tag name="IGUANATEXCURSOR" val="11919"/>
  <p:tag name="TRANSPARENCY" val="Wahr"/>
  <p:tag name="FILENAME" val=""/>
  <p:tag name="LATEXENGINEID" val="0"/>
  <p:tag name="TEMPFOLDER" val="c:\temp\"/>
  <p:tag name="LATEXFORMHEIGHT" val="312"/>
  <p:tag name="LATEXFORMWIDTH" val="384"/>
  <p:tag name="LATEXFORMWRAP" val="Wahr"/>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2,9846"/>
  <p:tag name="ORIGINALWIDTH" val="113,9857"/>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10;\lambda_g&#10;$&#10;\end{document}"/>
  <p:tag name="IGUANATEXSIZE" val="14"/>
  <p:tag name="IGUANATEXCURSOR" val="11919"/>
  <p:tag name="TRANSPARENCY" val="Wahr"/>
  <p:tag name="FILENAME" val=""/>
  <p:tag name="LATEXENGINEID" val="0"/>
  <p:tag name="TEMPFOLDER" val="c:\temp\"/>
  <p:tag name="LATEXFORMHEIGHT" val="312"/>
  <p:tag name="LATEXFORMWIDTH" val="384"/>
  <p:tag name="LATEXFORMWRAP" val="Wahr"/>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2,9846"/>
  <p:tag name="ORIGINALWIDTH" val="113,9857"/>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10;\lambda_g&#10;$&#10;\end{document}"/>
  <p:tag name="IGUANATEXSIZE" val="14"/>
  <p:tag name="IGUANATEXCURSOR" val="11919"/>
  <p:tag name="TRANSPARENCY" val="Wahr"/>
  <p:tag name="FILENAME" val=""/>
  <p:tag name="LATEXENGINEID" val="0"/>
  <p:tag name="TEMPFOLDER" val="c:\temp\"/>
  <p:tag name="LATEXFORMHEIGHT" val="312"/>
  <p:tag name="LATEXFORMWIDTH" val="384"/>
  <p:tag name="LATEXFORMWRAP" val="Wahr"/>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26,99661"/>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10;l&#10;$&#10;\end{document}"/>
  <p:tag name="IGUANATEXSIZE" val="14"/>
  <p:tag name="IGUANATEXCURSOR" val="11920"/>
  <p:tag name="TRANSPARENCY" val="Wahr"/>
  <p:tag name="FILENAME" val=""/>
  <p:tag name="LATEXENGINEID" val="0"/>
  <p:tag name="TEMPFOLDER" val="c:\temp\"/>
  <p:tag name="LATEXFORMHEIGHT" val="312"/>
  <p:tag name="LATEXFORMWIDTH" val="384"/>
  <p:tag name="LATEXFORMWRAP" val="Wahr"/>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317,2103"/>
  <p:tag name="LATEXADDIN" val="\documentclass{article}&#10;\usepackage{amsmath}&#10;&#10;&#10;\pagestyle{empty}&#10;\begin{document}&#10;&#10;\catcode`@=11&#10;\def\frownfill{$\scriptscriptstyle\m@th\mathord\frown\mkern-0.2mu%&#10;  \cleaders\hbox{$\mkern-2mu\smash-\mkern-2mu$}\hfill&#10;  \mkern-0.2mu$}&#10;\def\bow#1{\vbox{\m@th\ialign{##\crcr%&#10;      \frownfill\crcr\noalign{\kern-0.2\p@\nointerlineskip}%&#10;      $\hfil\displaystyle{#1}\hfil$\crcr}}}&#10;\def\bbow#1{\vbox{\m@th\ialign{##\crcr%&#10;     \frownfill\crcr\noalign{\kern-0.7\p@\nointerlineskip}%&#10;     \frownfill\crcr\noalign{\kern-0.3\p@\nointerlineskip}%&#10;      $\hfil\displaystyle{#1}\hfil$\crcr}}}&#10;\def\widefrownfill{$\m@th\mathord\frown$}&#10;\def\widebow#1{\vbox{\m@th\ialign{##\crcr&#10;      \hfil\widefrownfill\hfil\crcr\noalign{\kern-0.9\p@\nointerlineskip}&#10;      $\hfil\displaystyle{#1}\hfil$\crcr}}}&#10;\def\widebbow#1{\vbox{\m@th\ialign{##\crcr&#10;     \hfil\widefrownfill\hfil\crcr\noalign{\kern-1.8\p@\nointerlineskip}&#10;     \hfil\widefrownfill\hfil\crcr\noalign{\kern-0.9\p@\nointerlineskip}&#10;      $\hfil\displaystyle{#1}\hfil$\crcr}}}&#10;&#10;\newcommand{\ul}{\underline}&#10;\newcommand{\ve}{\protect\bow{\rm\bf e}}&#10;\newcommand{\vE}{\hspace{1pt}\protect\bow{\hspace{-1pt}e}}&#10;\newcommand{\va}{\protect\bow{\rm\bf a}}&#10;\newcommand{\vA}{\hspace{1pt}\protect\bow{\hspace{-1pt} a}}&#10;\newcommand{\fb}{\protect\bbow{\rm\bf b}}&#10;\newcommand{\fB}{\hspace{1pt}\protect\bbow{\hspace{-1pt} b}}&#10;\newcommand{\vh}{\protect\bow{\rm\bf h}}&#10;\newcommand{\vH}{\hspace{1pt}\protect\bow{\hspace{-1pt} h}}&#10;\newcommand{\vm}{\protect\widebow{\rm\bf m}}&#10;\newcommand{\vM}{\hspace{1pt}\protect\widebow{\hspace{-1pt} m}}&#10;\newcommand{\fd}{\protect\bbow{\rm\bf d}}&#10;\newcommand{\fD}{\hspace{1pt}\protect\bbow{\hspace{-1pt} d}}&#10;\newcommand{\fj}{\protect\bbow{\rm\bf j}}&#10;\newcommand{\vvi}{\protect\bow{\rm\bf v}}&#10;%\newcommand{\vV}{\hspace{1pt}\protect\bow{\hspace{-1pt} v}}&#10;\newcommand{\fJ}{\hspace{1pt}\protect\bbow{\hspace{-1pt} j}}&#10;&#10;\newcommand{\vke}{\ul{\protect\bow{\rm\bf e}}}&#10;\newcommand{\fkb}{\ul{\protect\bbow{\rm\bf b}}}&#10;\newcommand{\vkh}{\ul{\protect\bow{\rm\bf h}}}&#10;\newcommand{\fkd}{\ul{\protect\bbow{\rm\bf d}}}&#10;\newcommand{\fkj}{\ul{\protect\bbow{\rm\bf j}}}&#10;&#10;\newcommand{\rhs}{\mbox{\rm\bf r}}&#10;\newcommand{\q}{\mbox{\rm\bf q}}&#10;\newcommand{\T}{\mbox{\rm\bf T}}&#10;&#10;\newcommand{\bfb}{{\rm\bf b}}&#10;\newcommand{\bfe}{{\rm\bf e}}&#10;\newcommand{\bfh}{{\rm\bf h}}&#10;\newcommand{\bfd}{{\rm\bf d}}&#10;\newcommand{\bfj}{{\rm\bf j}}&#10;&#10;\newcommand{\fDeps}{\mbox{\rm\bf D}_{\epsilon}}&#10;\newcommand{\fDkap}{\mbox{\rm\bf D}_{\kappa}}&#10;\newcommand{\fDmu}{\mbox{\rm\bf D}_{\mu}}&#10;\newcommand{\fDmuinv}{\mbox{\rm\bf D}_{\mu^{-1}}}&#10;\newcommand{\fDnu}{\mbox{\rm\bf D}_{\nu}}&#10;\newcommand{\fDD}{\mbox{\rm\bf D}}&#10;\newcommand{\fDvi}{\mbox{\rm\bf D}_{\V}^{-1}}&#10;\newcommand{\C}{\mbox{\rm\bf  C}}&#10;\newcommand{\A}{\mbox{\rm\bf  A}}&#10;\newcommand{\V}{\mbox{\rm\bf  V}}&#10;\newcommand{\F}{\mbox{\rm\bf  F}}&#10;\newcommand{\G}{\mbox{\rm\bf  G}}&#10;\renewcommand{\S}{\mbox{\rm\bf S}}&#10;\newcommand{\fDP}{\mbox{\rm\bf P}}&#10;\newcommand{\x}{\mbox{\rm\bf  x}}&#10;\newcommand{\e}{\mbox{\rm\bf  e}}&#10;%\newcommand{\vv}{\mbox{\rm\bf  v}}&#10;&#10;\newcommand{\Gt}{\widetilde{G}}&#10;\newcommand{\Gtt}{\widetilde{\rm\bf G}}&#10;\newcommand{\Ct}{\widetilde{\rm\bf C}}&#10;\newcommand{\St}{\widetilde{\rm\bf S}}&#10;\newcommand{\Dt}{\widetilde{\rm\bf D}}&#10;\newcommand{\Pt}{\widetilde{\rm\bf P}}&#10;&#10;%&#10;% ---- Matrizen:&#10;%&#10;&#10;\newcommand{\fMeps}{{\bf M}_{\epsilon}}&#10;\newcommand{\fMkap}{{\bf M}_{\kappa}}&#10;\newcommand{\fMsig}{{\bf M}_{\sigma}}&#10;\newcommand{\fMmu}{{\bf M}_{\mu}}&#10;\newcommand{\fMmuinv}{{\bf M}_{\mu^{-1}}}&#10;\newcommand{\fMnu}{{\bf M}_{\nu}}&#10;\newcommand{\fkMeps}{\ul{\bf M}_{\epsilon}}&#10;&#10;\newcommand{\fM}{{\bf M}}&#10;\newcommand{\fMvi}{{\bf M}_{\V}^{-1}}&#10;\newcommand{\I}{{\bf I}}&#10;&#10;&#10;\newcommand{\beq}{\begin{equation}}&#10;\newcommand{\eeq}{\end{equation}}&#10;%%%%%%%%%%%%%%%%%%%% Symbole %%%%%%%%%%%%%%%%%%%%%%%%%&#10;&#10;%% Materialkonstanten&#10;\newcommand{\eps}{\varepsilon}&#10;\newcommand{\pc}{\underline{p}}&#10;\newcommand{\epsc}{\underline{\varepsilon}}&#10;\newcommand{\kap}{\kappa}&#10;&#10;%% rho, phi, theta&#10;\renewcommand{\rho}{\varrho}&#10;\renewcommand{\theta}{\vartheta}&#10;\renewcommand{\phi}{\varphi}&#10;&#10;&#10;%% Mengenabk rzungen&#10;\newcommand{\nat}{\ensuremath{\mathbb{N}}}             % nat&quot;urliche Zahlen&#10;\newcommand{\real}{\ensuremath{\mathbb{R}}}            % reelle Zahlen&#10;\newcommand{\realk}{\ensuremath{\mathbb{R}^k}}         % Abschl. IR&#10;\newcommand{\realn}{\ensuremath{\mathbb{R}^N}}         % IR hoch N&#10;\newcommand{\complexn}{\ensuremath{\mathbb{C}^N}}      % IC^N&#10;\newcommand{\complex}{\ensuremath{\mathbb{C}}}         % IC komplexe Zahlen&#10;&#10;&#10;%%%%%%%%%%%%%%%%%%%% OPERATOREN UND FUNKTIONEN %%%%%%%%%%%%%%%%%%%%&#10;&#10;%\newcommand{\grad}{\ensuremath{ \mathrm{grad}\,} }&#10;%\newcommand{\rot}{\ensuremath{ \mathrm{rot}\,} }&#10;%\renewcommand{\div}{\ensuremath{ \mathrm{div}\,} }&#10;%\newcommand{\sign}{\ensuremath{\mathrm{sgn}}}&#10;%\newcommand{\arsinh}{\ensuremath{\mathrm{arsinh}}}&#10;%\newcommand{\arcosh}{\ensuremath{\mathrm{arcosh}}}&#10;%\newcommand{\artanh}{\ensuremath{\mathrm{artanh}}}&#10;&#10;% TE 16.10.2006: defined operators as \DeclareMathOperator to get correct spacing in equations&#10;%\DeclareMathOperator{\grad}{grad}&#10;%\DeclareMathOperator{\rot}{rot}&#10;%\DeclareMathOperator{\curl}{curl}&#10;%\let \div \relax&#10;%\DeclareMathOperator{\div}{div}&#10;%\DeclareMathOperator{\sign}{sgn}&#10;%\DeclareMathOperator{\arsinh}{arsinh}&#10;%\DeclareMathOperator{\arcosh}{arcosh}&#10;%\DeclareMathOperator{\artanh}{artanh}&#10;&#10;%%%%%%%%%%%%%%%%%%%%%%%%%%%%% VEKTOREN %%%%%%%%%%%%%%%%%%%%%%%%%%%%%%%%%%%%%5&#10;&#10;%% Einheitsvektoren&#10;\newcommand{\ex}{\ensuremath{ \vec{e}_x} }&#10;\newcommand{\exy}{\ensuremath{ \vec{e}_{x,y}} }&#10;\newcommand{\ey}{\ensuremath{ \vec{e}_y} }&#10;\newcommand{\ez}{\ensuremath{ \vec{e}_z} }&#10;\newcommand{\eu}{\ensuremath{ \vec{e}_u} }&#10;\newcommand{\ev}{\ensuremath{ \vec{e}_v} }&#10;\newcommand{\ew}{\ensuremath{ \vec{e}_w} }&#10;\newcommand{\erho}{\ensuremath{ \vec{e}_\varrho} }&#10;\newcommand{\ephi}{\ensuremath{ \vec{e}_\varphi} }&#10;\newcommand{\er}{\ensuremath{ \vec{e}_r} }&#10;\newcommand{\etheta}{\ensuremath{ \vec{e}_\vartheta} }&#10;\newcommand{\en}{\vec{e}_n}&#10;\newcommand{\ei}{\vec{e}_i}&#10;\newcommand{\ej}{\vec{e}_j}&#10;\newcommand{\et}{\vec{e}_t}&#10;&#10;%% reelle Vektorgr  en&#10;\newcommand{\Gv}{\ensuremath{ \vec{G} }}&#10;\newcommand{\Wv}{\ensuremath{ \protect\vec{W} }}&#10;\newcommand{\Wvt}{\ensuremath{ \protect\vec{W}_\perp }}&#10;\newcommand{\Ev}{\ensuremath{ \vec{E} }}&#10;\newcommand{\Dv}{\ensuremath{ \vec{D} }}&#10;\newcommand{\Hv}{\ensuremath{ \vec{H} }}&#10;\newcommand{\Bv}{\ensuremath{ \vec{B} }}&#10;\newcommand{\Pv}{\ensuremath{ \vec{P} }}&#10;\newcommand{\Jv}{\ensuremath{ \vec{J} }}&#10;\newcommand{\Av}{\ensuremath{ \vec{A} }}&#10;\newcommand{\Mv}{\ensuremath{ \vec{M} }}&#10;\newcommand{\Fv}{\ensuremath{ \vec{F} }}&#10;\newcommand{\Sv}{\ensuremath{ \vec{S} }}&#10;\newcommand{\Rv}{\ensuremath{ \vec{R} }}&#10;\newcommand{\Psiv}{\ensuremath{ \vec{\Psi} }}&#10;&#10;&#10;%% komplexe Gr  en&#10;\newcommand{\Zvc}{\ensuremath{\protect \underline{\vec{Z}} }}&#10;\newcommand{\Zvct}{\ensuremath{\protect \underline{\vec{Z}_\perp} }}&#10;\newcommand{\Evc}{\ensuremath{ \underline{\vec{E}} }}&#10;\newcommand{\Dvc}{\ensuremath{ \underline{\vec{D}} }}&#10;\newcommand{\Hvc}{\ensuremath{ \underline{\vec{H}} }}&#10;\newcommand{\Bvc}{\ensuremath{ \underline{\vec{B}} }}&#10;\newcommand{\Pvc}{\ensuremath{ \underline{\vec{P}} }}&#10;\newcommand{\Jvc}{\ensuremath{ \underline{\vec{J}} }}&#10;\newcommand{\Avc}{\ensuremath{ \underline{\vec{A}} }}&#10;\newcommand{\Mvc}{\ensuremath{ \underline{\vec{M}} }}&#10;\newcommand{\Svc}{\ensuremath{ \underline{\vec{S}} }}&#10;\newcommand{\Fvc}{\ensuremath{ \underline{\vec{F}} }}&#10;\newcommand{\Zc}{\ensuremath{\protect \underline{Z} }}&#10;\newcommand{\Sc}{\ensuremath{ \protect\underline{S} }}&#10;&#10;\newcommand{\ec}{\ensuremath{ \underline{e} }}&#10;\newcommand{\fvc}{\ensuremath{ \underline{\vec f} }}&#10;\newcommand{\Ec}{\ensuremath{ \underline{E} }}&#10;\newcommand{\Dc}{\ensuremath{ \underline{D} }}&#10;\newcommand{\Hc}{\ensuremath{ \underline{H} }}&#10;\newcommand{\Bc}{\ensuremath{ \underline{B} }}&#10;\newcommand{\Pc}{\ensuremath{ \underline{P} }}&#10;\newcommand{\Jc}{\ensuremath{ \underline{J} }}&#10;\newcommand{\Ac}{\ensuremath{ \underline{A}}}&#10;\newcommand{\Phic}{\ensuremath{ \underline{\Phi} }}&#10;\newcommand{\Exc}{\ensuremath{ \underline{E}_x }}&#10;\newcommand{\Eyc}{\ensuremath{ \underline{E}_y }}&#10;\newcommand{\Ezc}{\ensuremath{ \underline{E}_z }}&#10;\newcommand{\Hxc}{\ensuremath{ \underline{H}_x }}&#10;\newcommand{\Hyc}{\ensuremath{ \underline{H}_y }}&#10;\newcommand{\Hzc}{\ensuremath{ \underline{H}_z }}&#10;\newcommand{\Jxc}{\ensuremath{ \underline{J}_x }}&#10;\newcommand{\Jyc}{\ensuremath{ \underline{J}_y }}&#10;\newcommand{\Jzc}{\ensuremath{ \underline{J}_z }}&#10;\newcommand{\Azc}{\ensuremath{ \underline{A}_z }}&#10;\newcommand{\sigmac}{\ensuremath{ \underline{\sigma} }}&#10;\newcommand{\muc}{\ensuremath{ \underline{\mu} }}&#10;%\newcommand{\epsc}{\ensuremath{ \underline{\varepsilon} }}&#10;&#10;\newcommand{\gammac}{\ensuremath{ \protect\underline{\gamma} }}&#10;\newcommand{\alphac}{\ensuremath{ \protect\underline{\alpha} }}&#10;\newcommand{\betac}{\ensuremath{ \protect\underline{\beta} }}&#10;\newcommand{\Uc}{\ensuremath{ \protect\underline{U} }}&#10;\newcommand{\Fc}{\ensuremath{ \protect\underline{F} }}&#10;\newcommand{\Ic}{\ensuremath{ \protect\underline{I} }}&#10;&#10;% andere Vektoren&#10;\newcommand{\rv}{\ensuremath{ \vec{r} }}&#10;\newcommand{\dv}{\ensuremath{ \vec{d} }}&#10;\newcommand{\pv}{\ensuremath{ \vec{p} }}&#10;\newcommand{\rvs}{\ensuremath{ \vec{r}\,' }}&#10;\newcommand{\nv}{\ensuremath{ \vec{n} }}&#10;\newcommand{\kv}{\ensuremath{ \vec{k} }}&#10;\newcommand{\vv}{\ensuremath{ \vec{v} }}&#10;\newcommand{\Ov}{\ensuremath{ \vec{0} }}&#10;&#10;&#10;%%%%%%%%%%%%%%%%%%%%%%%%%%%%% ABLEITUNGEN %%%%%%%%%%%%%%%%%%%%%%%%%%%&#10;&#10;%% allgemeine makros&#10;\renewcommand{\d}{\ensuremath{ \mathrm{d}} }&#10;\newcommand{\pa}{\partial}&#10;\newcommand{\dd}[3][]{\ensuremath{ \frac{\d^{#1} #2}{\d #3^{#1}}} }&#10;\newcommand{\pp}[3][]{\ensuremath{ \frac{\pa^{#1} #2}{\pa #3^{#1}}} }&#10;&#10;% spezielle Ableitungen&#10;\newcommand{\dds}{\frac{\partial}{\partial \, s}\,}&#10;\newcommand{\ddx}{\frac{\partial}{\partial \, x}\,}&#10;\newcommand{\ddy}{\frac{\partial}{\partial \, y}\,}&#10;\newcommand{\ddz}{\frac{\partial}{\partial \, z}\,}&#10;\newcommand{\ddt}{\frac{\partial}{\partial \, t}\,}&#10;\newcommand{\ddxx}{\frac{\partial^2}{\partial \, x^2}\,}&#10;\newcommand{\ddyy}{\frac{\partial^2}{\partial \, y^2}\,}&#10;\newcommand{\ddzz}{\frac{\partial^2}{\partial \, z^2}\,}&#10;\newcommand{\ddtt}{\frac{\partial^2}{\partial \, t^2}\,}&#10;\newcommand{\ddrho}{\frac{\partial}{\partial \, \varrho}\,}&#10;\newcommand{\ddphi}{\frac{\partial}{\partial \, \varphi}\,}&#10;\newcommand{\ddtheta}{\frac{\partial}{\partial \, \theta}\,}&#10;&#10;&#10;%%%%%%%%%%%%%%%%%%%% INTEGRALE %%%%%%%%%%%%%%%%%%%%%%%%%%%%%%%%%%&#10;&#10;%% Integralzeichen&#10;\newcommand{\intinf}{\int_{-\infty} ^\infty }&#10;\newcommand{\intlim}{\int\limits}&#10;\newcommand{\iintlim}{\iint\limits}&#10;\newcommand{\iiintlim}{\iiint\limits}&#10;\newcommand{\intA}{\intlim_{A}}&#10;\newcommand{\intpA}{\intlim_{\partial A}}&#10;\newcommand{\intV}{\intlim_{V}}&#10;\newcommand{\intVi}{\intlim_{V_i}}&#10;\newcommand{\intVs}{\intlim_{V'}}&#10;\newcommand{\intVis}{\intlim_{V_i'}}&#10;\newcommand{\intVip}{\intlim_{V_{i+}}}&#10;\newcommand{\intVim}{\intlim_{V_{i-}}}&#10;\newcommand{\intVjs}{\intlim_{V_j'}}&#10;\newcommand{\intVns}{\intlim_{V_n'}}&#10;\newcommand{\intVms}{\intlim_{V_m'}}&#10;\newcommand{\intpV}{\intlim_{\partial V}}&#10;\newcommand{\intpVs}{\intlim_{\partial V'}}&#10;\newcommand{\intpVms}{\intlim_{\partial V_m'}}&#10;\newcommand{\intpVi}{\intlim_{\partial V_i}}&#10;\newcommand{\intpVjs}{\intlim_{\partial V_j'}}&#10;\newcommand{\intC}{\intlim_{C}}&#10;&#10;%% Differentiale&#10;\newcommand{\dsv}{\ensuremath{ \mathrm{d}\vec{s}} }&#10;\newcommand{\dAv}{\ensuremath{ \mathrm{d}\vec{A}} }&#10;\newcommand{\ds}{\ensuremath{ \mathrm{d}s}}&#10;\newcommand{\dA}{\ensuremath{ \mathrm{d}A}}&#10;\newcommand{\dV}{\ensuremath{ \mathrm{d}V}}&#10;\newcommand{\dx}{\ensuremath{ \mathrm{d}x}}&#10;\newcommand{\dy}{\ensuremath{ \mathrm{d}y}}&#10;\newcommand{\dz}{\ensuremath{ \mathrm{d}z}}&#10;\newcommand{\dt}{\ensuremath{ \mathrm{d}t}}&#10;\newcommand{\dr}{\ensuremath{ \mathrm{d}r}}&#10;\newcommand{\drho}{\ensuremath{ \mathrm{d}\varrho}}&#10;\newcommand{\dphi}{\ensuremath{ \mathrm{d}\varphi}}&#10;\newcommand{\dtheta}{\ensuremath{ \mathrm{d}\theta}}&#10;&#10;&#10;\newcommand{\bs}{\boldmath}&#10;&#10;&#10;&#10;&#10;%%%%%%%%%%%%%%%%%&#10;$&#10;v\!=\!\beta c&#10;$&#10;\end{document}"/>
  <p:tag name="IGUANATEXSIZE" val="12"/>
  <p:tag name="IGUANATEXCURSOR" val="11922"/>
  <p:tag name="TRANSPARENCY" val="Wahr"/>
  <p:tag name="FILENAME" val=""/>
  <p:tag name="LATEXENGINEID" val="0"/>
  <p:tag name="TEMPFOLDER" val="c:\temp\"/>
  <p:tag name="LATEXFORMHEIGHT" val="312"/>
  <p:tag name="LATEXFORMWIDTH" val="384"/>
  <p:tag name="LATEXFORMWRAP" val="Wahr"/>
  <p:tag name="BITMAPVECTOR" val="0"/>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6014</TotalTime>
  <Words>3293</Words>
  <Application>Microsoft Macintosh PowerPoint</Application>
  <PresentationFormat>On-screen Show (4:3)</PresentationFormat>
  <Paragraphs>584</Paragraphs>
  <Slides>30</Slides>
  <Notes>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Blank</vt:lpstr>
      <vt:lpstr>Applications for a Laser-Driven Accelerator on a Chip</vt:lpstr>
      <vt:lpstr>In what ways could smaller more affordable particle  accelerators benefit us?</vt:lpstr>
      <vt:lpstr>Dielectric Laser Acceleration (DLA) Concept</vt:lpstr>
      <vt:lpstr>DLA leverages advances in two major industries: solid state lasers + semiconductor fabrication</vt:lpstr>
      <vt:lpstr>A 5-Year initiative in DLA has been funded by the Gordon and Betty Moore Foundation (2015 – 2020)</vt:lpstr>
      <vt:lpstr>What has been done to date?</vt:lpstr>
      <vt:lpstr>Alternating Phase Focusing DLA structures</vt:lpstr>
      <vt:lpstr>combined with ultra-small electron sources that are well matched to the structures…</vt:lpstr>
      <vt:lpstr>would pave the way for a MeV-scale device on a wafer.</vt:lpstr>
      <vt:lpstr>A compact prototype “shoebox” test system is now operating at Stanford University – goal of 1 MeV energy</vt:lpstr>
      <vt:lpstr>Concept for 1 MeV “Shoebox” Injector (1.5 Year)</vt:lpstr>
      <vt:lpstr>Multistage Waveguide Network Design for a Dielectric Laser accelerator</vt:lpstr>
      <vt:lpstr>Direct Coupling to a Waveguide Network with MZI Control Removes Bottlneck at the Input Facet</vt:lpstr>
      <vt:lpstr>Phase Fiber Array Distribution System for a Multi-Stage Dielectric Laser Accelerator</vt:lpstr>
      <vt:lpstr>Concept for Injector + Multistage Accelerator (5 Year)</vt:lpstr>
      <vt:lpstr>Strawman Parameters (1.5 vs. 2-5 Year Time Scale)</vt:lpstr>
      <vt:lpstr>Applications Identified by the March 2018 DLA Applications 1-Day Workshop</vt:lpstr>
      <vt:lpstr>A Small Footprint Medical Accelerator Directly Maps to DLA’s Unique Features</vt:lpstr>
      <vt:lpstr>What about the possibility of a DLA based light source?</vt:lpstr>
      <vt:lpstr>Components of a DLA Light Source</vt:lpstr>
      <vt:lpstr>Concept for a compact laser-driven undulator for EUV production</vt:lpstr>
      <vt:lpstr>Optical structures naturally have sub-fs time scales and favor high repetition rate operation</vt:lpstr>
      <vt:lpstr>EUV Attosecond Frequency Comb</vt:lpstr>
      <vt:lpstr>DLA X-ray FEL Strawman Parameter Table</vt:lpstr>
      <vt:lpstr>A miniaturized attosecond XFEL could enable revolutionary new science capabilities.</vt:lpstr>
      <vt:lpstr>What are DLA’s Unique Capabilities?</vt:lpstr>
      <vt:lpstr>DLA Applications Matrix</vt:lpstr>
      <vt:lpstr>Conclusions</vt:lpstr>
      <vt:lpstr>Acknowledgments</vt:lpstr>
      <vt:lpstr>Thank you!</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Accelerator: Initiatives</dc:title>
  <dc:creator>Robert Hettel</dc:creator>
  <cp:lastModifiedBy>Joel England</cp:lastModifiedBy>
  <cp:revision>450</cp:revision>
  <dcterms:created xsi:type="dcterms:W3CDTF">2013-12-13T03:17:05Z</dcterms:created>
  <dcterms:modified xsi:type="dcterms:W3CDTF">2019-03-26T16:56:04Z</dcterms:modified>
</cp:coreProperties>
</file>