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1" r:id="rId2"/>
  </p:sldMasterIdLst>
  <p:notesMasterIdLst>
    <p:notesMasterId r:id="rId22"/>
  </p:notesMasterIdLst>
  <p:handoutMasterIdLst>
    <p:handoutMasterId r:id="rId23"/>
  </p:handoutMasterIdLst>
  <p:sldIdLst>
    <p:sldId id="267" r:id="rId3"/>
    <p:sldId id="279" r:id="rId4"/>
    <p:sldId id="307" r:id="rId5"/>
    <p:sldId id="283" r:id="rId6"/>
    <p:sldId id="285" r:id="rId7"/>
    <p:sldId id="305" r:id="rId8"/>
    <p:sldId id="316" r:id="rId9"/>
    <p:sldId id="323" r:id="rId10"/>
    <p:sldId id="308" r:id="rId11"/>
    <p:sldId id="328" r:id="rId12"/>
    <p:sldId id="329" r:id="rId13"/>
    <p:sldId id="330" r:id="rId14"/>
    <p:sldId id="332" r:id="rId15"/>
    <p:sldId id="334" r:id="rId16"/>
    <p:sldId id="333" r:id="rId17"/>
    <p:sldId id="335" r:id="rId18"/>
    <p:sldId id="297" r:id="rId19"/>
    <p:sldId id="303" r:id="rId20"/>
    <p:sldId id="294" r:id="rId21"/>
  </p:sldIdLst>
  <p:sldSz cx="12192000" cy="6858000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05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7" autoAdjust="0"/>
    <p:restoredTop sz="86387" autoAdjust="0"/>
  </p:normalViewPr>
  <p:slideViewPr>
    <p:cSldViewPr showGuides="1">
      <p:cViewPr varScale="1">
        <p:scale>
          <a:sx n="139" d="100"/>
          <a:sy n="139" d="100"/>
        </p:scale>
        <p:origin x="-378" y="-108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orient="horz" pos="3105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44539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2F381-D355-6E4B-9F2A-E14AD05ADE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4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94" y="233502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9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CH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8" y="5669852"/>
            <a:ext cx="793751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9" y="6261924"/>
            <a:ext cx="2168483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4" y="1406427"/>
            <a:ext cx="752475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4" y="3963533"/>
            <a:ext cx="752475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8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8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4" y="1406427"/>
            <a:ext cx="752475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4" y="3963533"/>
            <a:ext cx="752475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9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9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5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5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8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8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94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5" y="1449394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43" y="1449394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5" y="1449394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4" y="1449394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86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90" y="451674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2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F. Burkart | LUXE accelerator update |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1E25C-5EB0-D947-B991-83559977D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4" y="349615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94" y="233502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9" y="409679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CH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9" y="6261924"/>
            <a:ext cx="2168483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8" y="5669852"/>
            <a:ext cx="793751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9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9" y="2335016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2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3" y="5669844"/>
            <a:ext cx="793751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6"/>
            <a:ext cx="2168483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82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9" y="349614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9" y="2335016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7" y="409678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6"/>
            <a:ext cx="2168483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3" y="5669844"/>
            <a:ext cx="793751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13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9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9797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9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8775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7851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90" y="1406429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9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5540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9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4" y="1406429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4" y="1406429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7175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0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0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9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3364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0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0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443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3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3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948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4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4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4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719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3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4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3356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91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81482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0" y="1449391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8" y="1449391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7686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0" y="1449391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4" y="1449391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5275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4429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3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81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>
                <a:solidFill>
                  <a:prstClr val="black"/>
                </a:solidFill>
              </a:rPr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9" y="4516741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>
                <a:solidFill>
                  <a:prstClr val="black"/>
                </a:solidFill>
              </a:rPr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2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41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4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95" y="1406433"/>
            <a:ext cx="5616575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45" y="1406433"/>
            <a:ext cx="5616575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33"/>
            <a:ext cx="3708400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5" y="1406433"/>
            <a:ext cx="3673475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9" y="1406433"/>
            <a:ext cx="3708399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5" y="1406427"/>
            <a:ext cx="5616575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5" y="3963533"/>
            <a:ext cx="5616575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9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5" y="1406427"/>
            <a:ext cx="5616575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5" y="3963533"/>
            <a:ext cx="5616575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43" y="1449388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43" y="4005263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94" y="1406433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85" y="658081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F. Burkart | LUXE accelerator update |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1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2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720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406429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80" y="6580802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2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dirty="0">
                <a:solidFill>
                  <a:prstClr val="black"/>
                </a:solidFill>
              </a:rPr>
              <a:t>Page </a:t>
            </a:r>
            <a:fld id="{0427E4B2-AC28-443E-BE04-5CD55098A90B}" type="slidenum">
              <a:rPr lang="en-US" sz="1000" b="1">
                <a:solidFill>
                  <a:prstClr val="black"/>
                </a:solidFill>
              </a:rPr>
              <a:pPr algn="r"/>
              <a:t>‹#›</a:t>
            </a:fld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21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The LUXE experiment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Laser Und XFEL.EU Experiment </a:t>
            </a:r>
            <a:endParaRPr lang="de-DE" dirty="0">
              <a:effectLst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Florian Burkart</a:t>
            </a:r>
          </a:p>
          <a:p>
            <a:r>
              <a:rPr lang="en-US" dirty="0" smtClean="0"/>
              <a:t>For discussion</a:t>
            </a:r>
            <a:endParaRPr lang="en-US" dirty="0"/>
          </a:p>
          <a:p>
            <a:r>
              <a:rPr lang="en-US" dirty="0"/>
              <a:t>Hamburg, </a:t>
            </a:r>
            <a:r>
              <a:rPr lang="en-US" dirty="0" smtClean="0"/>
              <a:t>18</a:t>
            </a:r>
            <a:r>
              <a:rPr lang="en-US" dirty="0" smtClean="0"/>
              <a:t>/10/2018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Magnets - </a:t>
            </a:r>
            <a:r>
              <a:rPr lang="de-DE" dirty="0" err="1" smtClean="0"/>
              <a:t>proposal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6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964" y="962012"/>
            <a:ext cx="4177900" cy="3069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Kicker </a:t>
            </a:r>
            <a:r>
              <a:rPr lang="de-DE" dirty="0" err="1"/>
              <a:t>and</a:t>
            </a:r>
            <a:r>
              <a:rPr lang="de-DE" dirty="0"/>
              <a:t> Septa </a:t>
            </a:r>
            <a:r>
              <a:rPr lang="de-DE" dirty="0" err="1"/>
              <a:t>parameters</a:t>
            </a:r>
            <a:endParaRPr lang="de-D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8858"/>
              </p:ext>
            </p:extLst>
          </p:nvPr>
        </p:nvGraphicFramePr>
        <p:xfrm>
          <a:off x="6456040" y="332656"/>
          <a:ext cx="541866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Kicker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</a:t>
                      </a:r>
                      <a:r>
                        <a:rPr lang="en-US" baseline="0" dirty="0"/>
                        <a:t>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Rise</a:t>
                      </a:r>
                      <a:r>
                        <a:rPr lang="en-US" baseline="0" dirty="0"/>
                        <a:t> / Fall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Kick</a:t>
                      </a:r>
                      <a:r>
                        <a:rPr lang="en-US" baseline="0" dirty="0"/>
                        <a:t> angle per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6.25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/>
                        <a:t>rad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Aperture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Pulser</a:t>
                      </a:r>
                      <a:r>
                        <a:rPr lang="en-US" baseline="0" dirty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41138"/>
              </p:ext>
            </p:extLst>
          </p:nvPr>
        </p:nvGraphicFramePr>
        <p:xfrm>
          <a:off x="119336" y="4221088"/>
          <a:ext cx="64863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Lambertson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Deflection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mrad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0" dirty="0"/>
                        <a:t>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Septum bar width (incl.</a:t>
                      </a:r>
                      <a:r>
                        <a:rPr lang="en-US" baseline="0" dirty="0"/>
                        <a:t> beam pipe)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baseline="0" dirty="0"/>
                        <a:t> mm (10 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40216" y="5229200"/>
            <a:ext cx="887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FOTOS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4" y="4031460"/>
            <a:ext cx="4367785" cy="273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3806351">
            <a:off x="2541873" y="1947930"/>
            <a:ext cx="936104" cy="360040"/>
          </a:xfrm>
          <a:prstGeom prst="lef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BB4426-88B4-BD43-BB88-AD23D8350349}"/>
              </a:ext>
            </a:extLst>
          </p:cNvPr>
          <p:cNvSpPr/>
          <p:nvPr/>
        </p:nvSpPr>
        <p:spPr>
          <a:xfrm>
            <a:off x="6456040" y="1484784"/>
            <a:ext cx="5418666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37926A3-2214-104C-B0D6-6FF024C2706A}"/>
              </a:ext>
            </a:extLst>
          </p:cNvPr>
          <p:cNvSpPr/>
          <p:nvPr/>
        </p:nvSpPr>
        <p:spPr>
          <a:xfrm>
            <a:off x="73581" y="4977763"/>
            <a:ext cx="6532068" cy="10697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Triplet Magnet Parameters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1412776"/>
            <a:ext cx="6138863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1680" y="23718"/>
            <a:ext cx="2880320" cy="32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8164" y="3068961"/>
            <a:ext cx="4329687" cy="37890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552" y="2492896"/>
            <a:ext cx="2952328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Gradient: 100 T/m</a:t>
            </a:r>
          </a:p>
          <a:p>
            <a:r>
              <a:rPr lang="en-US" sz="2400" dirty="0"/>
              <a:t>Length: 10 cm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Aperture: 16 mm</a:t>
            </a:r>
          </a:p>
        </p:txBody>
      </p:sp>
    </p:spTree>
    <p:extLst>
      <p:ext uri="{BB962C8B-B14F-4D97-AF65-F5344CB8AC3E}">
        <p14:creationId xmlns:p14="http://schemas.microsoft.com/office/powerpoint/2010/main" val="19123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Spectrometer</a:t>
            </a:r>
            <a:r>
              <a:rPr lang="de-DE" dirty="0" smtClean="0"/>
              <a:t> Dipole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" y="1196752"/>
            <a:ext cx="6453983" cy="526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015" y="-29146"/>
            <a:ext cx="5469806" cy="41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4"/>
          <a:stretch/>
        </p:blipFill>
        <p:spPr bwMode="auto">
          <a:xfrm>
            <a:off x="6698016" y="3265087"/>
            <a:ext cx="5469806" cy="359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00256" y="4221088"/>
            <a:ext cx="194155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/>
              <a:t>Massive </a:t>
            </a:r>
            <a:r>
              <a:rPr lang="de-DE" b="1" dirty="0" err="1" smtClean="0"/>
              <a:t>device</a:t>
            </a:r>
            <a:r>
              <a:rPr lang="de-DE" b="1" dirty="0" smtClean="0"/>
              <a:t>:</a:t>
            </a:r>
          </a:p>
          <a:p>
            <a:r>
              <a:rPr lang="de-DE" dirty="0" smtClean="0"/>
              <a:t>1500 A, 240 V</a:t>
            </a:r>
          </a:p>
          <a:p>
            <a:r>
              <a:rPr lang="de-DE" dirty="0" err="1" smtClean="0"/>
              <a:t>Bdl</a:t>
            </a:r>
            <a:r>
              <a:rPr lang="de-DE" dirty="0" smtClean="0"/>
              <a:t>: 2.31 Tm</a:t>
            </a:r>
          </a:p>
          <a:p>
            <a:r>
              <a:rPr lang="de-DE" dirty="0" smtClean="0"/>
              <a:t>Big </a:t>
            </a:r>
            <a:r>
              <a:rPr lang="de-DE" dirty="0" err="1" smtClean="0"/>
              <a:t>aperture</a:t>
            </a:r>
            <a:endParaRPr lang="de-DE" dirty="0" smtClean="0"/>
          </a:p>
          <a:p>
            <a:r>
              <a:rPr lang="de-DE" dirty="0" smtClean="0"/>
              <a:t>7.5 t, 1 m </a:t>
            </a:r>
            <a:r>
              <a:rPr lang="de-DE" dirty="0" err="1" smtClean="0"/>
              <a:t>long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5622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5025" y="849629"/>
            <a:ext cx="6797027" cy="509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21502" r="16157" b="11987"/>
          <a:stretch/>
        </p:blipFill>
        <p:spPr bwMode="auto">
          <a:xfrm rot="10800000">
            <a:off x="8707688" y="4005063"/>
            <a:ext cx="3165362" cy="2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6401" y="974360"/>
            <a:ext cx="6131211" cy="459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88088" y="2276872"/>
            <a:ext cx="1819600" cy="41022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88088" y="1772816"/>
            <a:ext cx="1819600" cy="223224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08168" y="1772816"/>
            <a:ext cx="4264882" cy="223224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08168" y="2276872"/>
            <a:ext cx="1800200" cy="17281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2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Next: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479376" y="1628800"/>
            <a:ext cx="57695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Iteration </a:t>
            </a:r>
            <a:r>
              <a:rPr lang="de-DE" dirty="0" err="1" smtClean="0"/>
              <a:t>with</a:t>
            </a:r>
            <a:r>
              <a:rPr lang="de-DE" dirty="0" smtClean="0"/>
              <a:t> D3 (</a:t>
            </a:r>
            <a:r>
              <a:rPr lang="de-DE" dirty="0" err="1" smtClean="0"/>
              <a:t>head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D3, </a:t>
            </a:r>
            <a:r>
              <a:rPr lang="de-DE" dirty="0" err="1" smtClean="0"/>
              <a:t>local</a:t>
            </a:r>
            <a:r>
              <a:rPr lang="de-DE" dirty="0" smtClean="0"/>
              <a:t> SSB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Winni</a:t>
            </a:r>
            <a:r>
              <a:rPr lang="de-DE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Infrastructure </a:t>
            </a:r>
            <a:r>
              <a:rPr lang="de-DE" dirty="0" err="1" smtClean="0"/>
              <a:t>checks</a:t>
            </a:r>
            <a:r>
              <a:rPr lang="de-DE" dirty="0" smtClean="0"/>
              <a:t>: </a:t>
            </a:r>
            <a:r>
              <a:rPr lang="de-DE" dirty="0" err="1" smtClean="0"/>
              <a:t>Water</a:t>
            </a:r>
            <a:r>
              <a:rPr lang="de-DE" dirty="0" smtClean="0"/>
              <a:t>, power, </a:t>
            </a:r>
            <a:r>
              <a:rPr lang="de-DE" dirty="0" err="1" smtClean="0"/>
              <a:t>supports</a:t>
            </a:r>
            <a:r>
              <a:rPr lang="de-DE" dirty="0" smtClean="0"/>
              <a:t>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IP design/</a:t>
            </a:r>
            <a:r>
              <a:rPr lang="de-DE" dirty="0" err="1" smtClean="0"/>
              <a:t>integration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Study </a:t>
            </a:r>
            <a:r>
              <a:rPr lang="de-DE" dirty="0" err="1" smtClean="0"/>
              <a:t>adiabatic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lens</a:t>
            </a:r>
            <a:r>
              <a:rPr lang="de-DE" dirty="0" smtClean="0"/>
              <a:t> after </a:t>
            </a:r>
            <a:r>
              <a:rPr lang="de-DE" dirty="0" err="1" smtClean="0"/>
              <a:t>the</a:t>
            </a:r>
            <a:r>
              <a:rPr lang="de-DE" dirty="0" smtClean="0"/>
              <a:t> 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discussed</a:t>
            </a:r>
            <a:r>
              <a:rPr lang="de-DE" dirty="0" smtClean="0"/>
              <a:t>…</a:t>
            </a:r>
            <a:endParaRPr lang="de-D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068960"/>
            <a:ext cx="6248904" cy="132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5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Optics</a:t>
            </a:r>
            <a:r>
              <a:rPr lang="de-DE" dirty="0"/>
              <a:t> in XTD5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LUXE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13" y="1065106"/>
            <a:ext cx="11291255" cy="580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28048" y="1412776"/>
            <a:ext cx="1152128" cy="216024"/>
          </a:xfrm>
          <a:prstGeom prst="rect">
            <a:avLst/>
          </a:prstGeom>
          <a:solidFill>
            <a:srgbClr val="00AA9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0256" y="1398121"/>
            <a:ext cx="288032" cy="21602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8048" y="1124744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Kicker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4237" y="955467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Septa</a:t>
            </a:r>
          </a:p>
        </p:txBody>
      </p:sp>
    </p:spTree>
    <p:extLst>
      <p:ext uri="{BB962C8B-B14F-4D97-AF65-F5344CB8AC3E}">
        <p14:creationId xmlns:p14="http://schemas.microsoft.com/office/powerpoint/2010/main" val="4431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692696"/>
            <a:ext cx="7255544" cy="582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Final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optics</a:t>
            </a:r>
            <a:r>
              <a:rPr lang="de-DE" dirty="0"/>
              <a:t> – </a:t>
            </a:r>
            <a:r>
              <a:rPr lang="de-DE" dirty="0" err="1"/>
              <a:t>downstream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Septum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073" y="2285583"/>
            <a:ext cx="5671939" cy="415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96200" y="1316601"/>
            <a:ext cx="349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size at the IP: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= 5.4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</a:t>
            </a:r>
          </a:p>
          <a:p>
            <a:r>
              <a:rPr lang="en-US" dirty="0"/>
              <a:t>Distance to first Quad: 9 m</a:t>
            </a:r>
          </a:p>
        </p:txBody>
      </p:sp>
    </p:spTree>
    <p:extLst>
      <p:ext uri="{BB962C8B-B14F-4D97-AF65-F5344CB8AC3E}">
        <p14:creationId xmlns:p14="http://schemas.microsoft.com/office/powerpoint/2010/main" val="36296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 </a:t>
            </a:r>
            <a:r>
              <a:rPr lang="de-DE" dirty="0" err="1"/>
              <a:t>Bunch</a:t>
            </a:r>
            <a:r>
              <a:rPr lang="de-DE" dirty="0"/>
              <a:t> Beam </a:t>
            </a:r>
            <a:r>
              <a:rPr lang="de-DE" dirty="0" err="1"/>
              <a:t>Dump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First design </a:t>
            </a:r>
            <a:r>
              <a:rPr lang="de-DE" dirty="0" err="1"/>
              <a:t>considerations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720" y="2433757"/>
            <a:ext cx="732382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684" y="1683934"/>
            <a:ext cx="5771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~ 200 W power </a:t>
            </a:r>
            <a:r>
              <a:rPr lang="de-DE" dirty="0" err="1"/>
              <a:t>deposition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Al-</a:t>
            </a:r>
            <a:r>
              <a:rPr lang="de-DE" dirty="0" err="1"/>
              <a:t>Cu</a:t>
            </a:r>
            <a:r>
              <a:rPr lang="de-DE" dirty="0"/>
              <a:t> design,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dimensions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discussed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vacuum</a:t>
            </a:r>
            <a:r>
              <a:rPr lang="de-DE" dirty="0"/>
              <a:t> – Design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beam </a:t>
            </a:r>
            <a:r>
              <a:rPr lang="de-DE" dirty="0" err="1"/>
              <a:t>window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studied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Shield</a:t>
            </a:r>
            <a:r>
              <a:rPr lang="de-DE" dirty="0"/>
              <a:t> </a:t>
            </a:r>
            <a:r>
              <a:rPr lang="de-DE" dirty="0" err="1"/>
              <a:t>dimensions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discussed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protection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 rot="999420">
            <a:off x="9095414" y="1640482"/>
            <a:ext cx="307007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Injector Beam Dump Design</a:t>
            </a:r>
          </a:p>
        </p:txBody>
      </p:sp>
    </p:spTree>
    <p:extLst>
      <p:ext uri="{BB962C8B-B14F-4D97-AF65-F5344CB8AC3E}">
        <p14:creationId xmlns:p14="http://schemas.microsoft.com/office/powerpoint/2010/main" val="2701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Location at </a:t>
            </a:r>
            <a:r>
              <a:rPr lang="de-DE" dirty="0" err="1"/>
              <a:t>the</a:t>
            </a:r>
            <a:r>
              <a:rPr lang="de-DE" dirty="0"/>
              <a:t> XFEL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7974" y="839884"/>
            <a:ext cx="11655473" cy="5355486"/>
            <a:chOff x="42863" y="942975"/>
            <a:chExt cx="9061450" cy="4040188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3" y="942975"/>
              <a:ext cx="9061450" cy="404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5695950" y="2686070"/>
              <a:ext cx="355428" cy="20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1200" b="1">
                  <a:latin typeface="Times New Roman" pitchFamily="18" charset="0"/>
                  <a:cs typeface="Times New Roman" pitchFamily="18" charset="0"/>
                </a:rPr>
                <a:t>XS4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00000">
              <a:off x="6276067" y="2602972"/>
              <a:ext cx="417740" cy="1915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XTD5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9225" y="2998788"/>
              <a:ext cx="417740" cy="1915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XTD3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20640000">
              <a:off x="7699261" y="2369610"/>
              <a:ext cx="417740" cy="1915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XTD7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88212" y="2870200"/>
              <a:ext cx="417740" cy="1915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XTD8</a:t>
              </a:r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742950" y="3670320"/>
              <a:ext cx="355428" cy="20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1200" b="1">
                  <a:latin typeface="Times New Roman" pitchFamily="18" charset="0"/>
                  <a:cs typeface="Times New Roman" pitchFamily="18" charset="0"/>
                </a:rPr>
                <a:t>XS1</a:t>
              </a: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1760721" y="3104392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(480 m)</a:t>
              </a:r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3321565" y="3376362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(595 m)</a:t>
              </a:r>
            </a:p>
          </p:txBody>
        </p: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4424171" y="3021984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(263 m)</a:t>
              </a:r>
            </a:p>
          </p:txBody>
        </p:sp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6395638" y="3918516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(301 m)</a:t>
              </a:r>
            </a:p>
          </p:txBody>
        </p: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 rot="20664953">
              <a:off x="6661782" y="2532926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(204 m)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 rot="20664953">
              <a:off x="7751539" y="2187938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(137 m)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5765966" y="2034710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(660 m)</a:t>
              </a: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7300447" y="3010804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(365 m)</a:t>
              </a:r>
            </a:p>
          </p:txBody>
        </p:sp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7118937" y="3404048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(546 m)</a:t>
              </a:r>
            </a:p>
          </p:txBody>
        </p:sp>
        <p:sp>
          <p:nvSpPr>
            <p:cNvPr id="26" name="TextBox 22"/>
            <p:cNvSpPr txBox="1">
              <a:spLocks noChangeArrowheads="1"/>
            </p:cNvSpPr>
            <p:nvPr/>
          </p:nvSpPr>
          <p:spPr bwMode="auto">
            <a:xfrm>
              <a:off x="8147637" y="4445448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(221 m)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4653719" y="2746896"/>
              <a:ext cx="2981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UN1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 rot="20523626">
              <a:off x="6711626" y="2792125"/>
              <a:ext cx="2981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UN2</a:t>
              </a:r>
            </a:p>
          </p:txBody>
        </p:sp>
      </p:grpSp>
      <p:pic>
        <p:nvPicPr>
          <p:cNvPr id="29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02888">
            <a:off x="8166270" y="3193823"/>
            <a:ext cx="535516" cy="16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>
          <a:xfrm>
            <a:off x="8899534" y="2853473"/>
            <a:ext cx="796866" cy="5755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31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169" y="3440150"/>
            <a:ext cx="535516" cy="16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6090927" y="836712"/>
            <a:ext cx="2459328" cy="5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None/>
            </a:pPr>
            <a:r>
              <a:rPr lang="de-DE" altLang="de-DE" sz="1100"/>
              <a:t>End of UN2           Begining of Dump</a:t>
            </a:r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None/>
            </a:pPr>
            <a:r>
              <a:rPr lang="de-DE" altLang="de-DE" sz="1800"/>
              <a:t>3039 m  –  3145 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76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768" y="1578625"/>
            <a:ext cx="7776464" cy="44241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4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608" y="404664"/>
            <a:ext cx="7200000" cy="60631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000" y="692696"/>
            <a:ext cx="7200000" cy="573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97C5463-277C-FF4A-B8A2-6F93794390B9}"/>
              </a:ext>
            </a:extLst>
          </p:cNvPr>
          <p:cNvSpPr txBox="1"/>
          <p:nvPr/>
        </p:nvSpPr>
        <p:spPr>
          <a:xfrm>
            <a:off x="703231" y="2564905"/>
            <a:ext cx="98572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Proposal from </a:t>
            </a:r>
            <a:r>
              <a:rPr lang="en-GB" sz="1600" b="1" dirty="0" smtClean="0"/>
              <a:t>XFEL: Could </a:t>
            </a:r>
            <a:r>
              <a:rPr lang="en-GB" sz="1600" b="1" dirty="0" smtClean="0"/>
              <a:t>use area in the beam dump cavern.</a:t>
            </a:r>
            <a:endParaRPr lang="en-GB" sz="1600" b="1" dirty="0"/>
          </a:p>
          <a:p>
            <a:r>
              <a:rPr lang="en-GB" sz="1600" dirty="0"/>
              <a:t>In case of a severe beam dump failure (dump exchange), the </a:t>
            </a:r>
            <a:r>
              <a:rPr lang="en-GB" sz="1600" dirty="0" smtClean="0"/>
              <a:t>full experimental </a:t>
            </a:r>
            <a:r>
              <a:rPr lang="en-GB" sz="1600" dirty="0"/>
              <a:t>setup has to be removed.</a:t>
            </a:r>
          </a:p>
        </p:txBody>
      </p:sp>
    </p:spTree>
    <p:extLst>
      <p:ext uri="{BB962C8B-B14F-4D97-AF65-F5344CB8AC3E}">
        <p14:creationId xmlns:p14="http://schemas.microsoft.com/office/powerpoint/2010/main" val="21206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Experimental Scenarios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baseline="30000" dirty="0"/>
              <a:t>-</a:t>
            </a:r>
            <a:r>
              <a:rPr lang="de-DE" dirty="0"/>
              <a:t> Beam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Option 1: </a:t>
            </a:r>
            <a:r>
              <a:rPr lang="de-DE" dirty="0" err="1"/>
              <a:t>collide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pulse</a:t>
            </a:r>
          </a:p>
          <a:p>
            <a:r>
              <a:rPr lang="de-DE" dirty="0"/>
              <a:t>Option 2: </a:t>
            </a:r>
            <a:r>
              <a:rPr lang="de-DE" dirty="0" err="1"/>
              <a:t>collide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foil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photon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generation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dirty="0" err="1">
                <a:sym typeface="Wingdings" panose="05000000000000000000" pitchFamily="2" charset="2"/>
              </a:rPr>
              <a:t>collide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photons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laser</a:t>
            </a:r>
            <a:r>
              <a:rPr lang="de-DE" dirty="0">
                <a:sym typeface="Wingdings" panose="05000000000000000000" pitchFamily="2" charset="2"/>
              </a:rPr>
              <a:t> pulse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u="sng" dirty="0" err="1">
                <a:sym typeface="Wingdings" panose="05000000000000000000" pitchFamily="2" charset="2"/>
              </a:rPr>
              <a:t>Electron</a:t>
            </a:r>
            <a:r>
              <a:rPr lang="de-DE" u="sng" dirty="0">
                <a:sym typeface="Wingdings" panose="05000000000000000000" pitchFamily="2" charset="2"/>
              </a:rPr>
              <a:t> beam </a:t>
            </a:r>
            <a:r>
              <a:rPr lang="de-DE" u="sng" dirty="0" err="1">
                <a:sym typeface="Wingdings" panose="05000000000000000000" pitchFamily="2" charset="2"/>
              </a:rPr>
              <a:t>parameters</a:t>
            </a:r>
            <a:r>
              <a:rPr lang="de-DE" u="sng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de-DE" dirty="0" err="1">
                <a:sym typeface="Wingdings" panose="05000000000000000000" pitchFamily="2" charset="2"/>
              </a:rPr>
              <a:t>Electron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energy</a:t>
            </a:r>
            <a:r>
              <a:rPr lang="de-DE" dirty="0">
                <a:sym typeface="Wingdings" panose="05000000000000000000" pitchFamily="2" charset="2"/>
              </a:rPr>
              <a:t>: 17.5 </a:t>
            </a:r>
            <a:r>
              <a:rPr lang="de-DE" dirty="0" err="1">
                <a:sym typeface="Wingdings" panose="05000000000000000000" pitchFamily="2" charset="2"/>
              </a:rPr>
              <a:t>GeV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err="1">
                <a:sym typeface="Wingdings" panose="05000000000000000000" pitchFamily="2" charset="2"/>
              </a:rPr>
              <a:t>Bunch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intensity</a:t>
            </a:r>
            <a:r>
              <a:rPr lang="de-DE" dirty="0">
                <a:sym typeface="Wingdings" panose="05000000000000000000" pitchFamily="2" charset="2"/>
              </a:rPr>
              <a:t>: 1 </a:t>
            </a:r>
            <a:r>
              <a:rPr lang="de-DE" dirty="0" err="1">
                <a:sym typeface="Wingdings" panose="05000000000000000000" pitchFamily="2" charset="2"/>
              </a:rPr>
              <a:t>nC</a:t>
            </a:r>
            <a:r>
              <a:rPr lang="de-DE" dirty="0">
                <a:sym typeface="Wingdings" panose="05000000000000000000" pitchFamily="2" charset="2"/>
              </a:rPr>
              <a:t> ( 6.25E9 </a:t>
            </a:r>
            <a:r>
              <a:rPr lang="de-DE" dirty="0" err="1">
                <a:sym typeface="Wingdings" panose="05000000000000000000" pitchFamily="2" charset="2"/>
              </a:rPr>
              <a:t>e</a:t>
            </a:r>
            <a:r>
              <a:rPr lang="de-DE" dirty="0">
                <a:sym typeface="Wingdings" panose="05000000000000000000" pitchFamily="2" charset="2"/>
              </a:rPr>
              <a:t>-)</a:t>
            </a:r>
          </a:p>
          <a:p>
            <a:pPr marL="0" indent="0">
              <a:buNone/>
            </a:pPr>
            <a:r>
              <a:rPr lang="de-DE" dirty="0" err="1">
                <a:sym typeface="Wingdings" panose="05000000000000000000" pitchFamily="2" charset="2"/>
              </a:rPr>
              <a:t>Bunch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length</a:t>
            </a:r>
            <a:r>
              <a:rPr lang="de-DE" dirty="0">
                <a:sym typeface="Wingdings" panose="05000000000000000000" pitchFamily="2" charset="2"/>
              </a:rPr>
              <a:t>: 80 </a:t>
            </a:r>
            <a:r>
              <a:rPr lang="de-DE" dirty="0" err="1">
                <a:sym typeface="Wingdings" panose="05000000000000000000" pitchFamily="2" charset="2"/>
              </a:rPr>
              <a:t>fs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err="1">
                <a:sym typeface="Wingdings" panose="05000000000000000000" pitchFamily="2" charset="2"/>
              </a:rPr>
              <a:t>Spotsize</a:t>
            </a:r>
            <a:r>
              <a:rPr lang="de-DE" dirty="0">
                <a:sym typeface="Wingdings" panose="05000000000000000000" pitchFamily="2" charset="2"/>
              </a:rPr>
              <a:t> @ IP: </a:t>
            </a:r>
            <a:r>
              <a:rPr lang="de-DE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de-DE" dirty="0">
                <a:sym typeface="Wingdings" panose="05000000000000000000" pitchFamily="2" charset="2"/>
              </a:rPr>
              <a:t> = 5 </a:t>
            </a:r>
            <a:r>
              <a:rPr lang="de-DE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de-DE" dirty="0">
                <a:sym typeface="Wingdings" panose="05000000000000000000" pitchFamily="2" charset="2"/>
              </a:rPr>
              <a:t>m</a:t>
            </a:r>
          </a:p>
          <a:p>
            <a:pPr marL="0" indent="0">
              <a:buNone/>
            </a:pPr>
            <a:r>
              <a:rPr lang="de-DE" b="1" dirty="0">
                <a:sym typeface="Wingdings" panose="05000000000000000000" pitchFamily="2" charset="2"/>
              </a:rPr>
              <a:t>Repetition Rate: 1 – 10 Hz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25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4833139" y="5432488"/>
            <a:ext cx="80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Dump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978" y="3454338"/>
            <a:ext cx="5534581" cy="1866540"/>
            <a:chOff x="66978" y="3454338"/>
            <a:chExt cx="5534581" cy="1866540"/>
          </a:xfrm>
        </p:grpSpPr>
        <p:sp>
          <p:nvSpPr>
            <p:cNvPr id="28" name="TextBox 27"/>
            <p:cNvSpPr txBox="1"/>
            <p:nvPr/>
          </p:nvSpPr>
          <p:spPr>
            <a:xfrm>
              <a:off x="66978" y="3454338"/>
              <a:ext cx="10214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17.5 GeV e</a:t>
              </a:r>
              <a:r>
                <a:rPr lang="en-US" sz="1200" b="1" baseline="30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−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42957" y="4127687"/>
              <a:ext cx="2329746" cy="44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76" idx="1"/>
            </p:cNvCxnSpPr>
            <p:nvPr/>
          </p:nvCxnSpPr>
          <p:spPr>
            <a:xfrm>
              <a:off x="2532258" y="4127687"/>
              <a:ext cx="2428121" cy="859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an 75">
              <a:extLst>
                <a:ext uri="{FF2B5EF4-FFF2-40B4-BE49-F238E27FC236}">
                  <a16:creationId xmlns="" xmlns:a16="http://schemas.microsoft.com/office/drawing/2014/main" id="{CF252DE6-311F-2E40-8EF1-639A8693A93B}"/>
                </a:ext>
              </a:extLst>
            </p:cNvPr>
            <p:cNvSpPr/>
            <p:nvPr/>
          </p:nvSpPr>
          <p:spPr>
            <a:xfrm rot="17201202">
              <a:off x="5060898" y="4780216"/>
              <a:ext cx="426352" cy="654971"/>
            </a:xfrm>
            <a:prstGeom prst="can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riangle 29"/>
            <p:cNvSpPr/>
            <p:nvPr/>
          </p:nvSpPr>
          <p:spPr>
            <a:xfrm rot="10800000">
              <a:off x="2337260" y="3945809"/>
              <a:ext cx="422921" cy="432828"/>
            </a:xfrm>
            <a:prstGeom prst="triangl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38515" y="4560755"/>
              <a:ext cx="69602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XSDU1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1784" y="3969312"/>
              <a:ext cx="57740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XTD5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147539" y="4418900"/>
            <a:ext cx="80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Dipole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7695" y="2276872"/>
            <a:ext cx="2024530" cy="2637740"/>
            <a:chOff x="577695" y="2243846"/>
            <a:chExt cx="2024530" cy="2637740"/>
          </a:xfrm>
        </p:grpSpPr>
        <p:sp>
          <p:nvSpPr>
            <p:cNvPr id="94" name="TextBox 93"/>
            <p:cNvSpPr txBox="1"/>
            <p:nvPr/>
          </p:nvSpPr>
          <p:spPr>
            <a:xfrm>
              <a:off x="577695" y="4419921"/>
              <a:ext cx="802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Kicker &amp; Septa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6801" y="2243846"/>
              <a:ext cx="1865424" cy="2103932"/>
              <a:chOff x="736801" y="2243846"/>
              <a:chExt cx="1865424" cy="21039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799863" y="2243846"/>
                <a:ext cx="8023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892662" y="2750199"/>
                <a:ext cx="1323491" cy="13819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riangle 29"/>
              <p:cNvSpPr/>
              <p:nvPr/>
            </p:nvSpPr>
            <p:spPr>
              <a:xfrm rot="10800000">
                <a:off x="736801" y="3876738"/>
                <a:ext cx="419612" cy="47104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Triangle 29"/>
              <p:cNvSpPr/>
              <p:nvPr/>
            </p:nvSpPr>
            <p:spPr>
              <a:xfrm rot="10800000">
                <a:off x="2004693" y="2568939"/>
                <a:ext cx="422921" cy="432828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8769618">
                <a:off x="1211204" y="3226190"/>
                <a:ext cx="6864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1bunch</a:t>
                </a:r>
              </a:p>
            </p:txBody>
          </p:sp>
        </p:grpSp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layout</a:t>
            </a:r>
            <a:endParaRPr lang="de-DE" dirty="0"/>
          </a:p>
        </p:txBody>
      </p:sp>
      <p:sp>
        <p:nvSpPr>
          <p:cNvPr id="77" name="TextBox 76"/>
          <p:cNvSpPr txBox="1"/>
          <p:nvPr/>
        </p:nvSpPr>
        <p:spPr>
          <a:xfrm>
            <a:off x="4511824" y="5877272"/>
            <a:ext cx="7144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black"/>
                </a:solidFill>
              </a:rPr>
              <a:t>Kick out </a:t>
            </a:r>
            <a:r>
              <a:rPr lang="de-DE" sz="1600" b="1" dirty="0" err="1" smtClean="0">
                <a:solidFill>
                  <a:prstClr val="black"/>
                </a:solidFill>
              </a:rPr>
              <a:t>one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bunch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and</a:t>
            </a:r>
            <a:r>
              <a:rPr lang="de-DE" sz="1600" dirty="0" smtClean="0">
                <a:solidFill>
                  <a:prstClr val="black"/>
                </a:solidFill>
              </a:rPr>
              <a:t> send </a:t>
            </a:r>
            <a:r>
              <a:rPr lang="de-DE" sz="1600" dirty="0" err="1" smtClean="0">
                <a:solidFill>
                  <a:prstClr val="black"/>
                </a:solidFill>
              </a:rPr>
              <a:t>it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to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the</a:t>
            </a:r>
            <a:r>
              <a:rPr lang="de-DE" sz="1600" dirty="0" smtClean="0">
                <a:solidFill>
                  <a:prstClr val="black"/>
                </a:solidFill>
              </a:rPr>
              <a:t> experimental </a:t>
            </a:r>
            <a:r>
              <a:rPr lang="de-DE" sz="1600" dirty="0" err="1" smtClean="0">
                <a:solidFill>
                  <a:prstClr val="black"/>
                </a:solidFill>
              </a:rPr>
              <a:t>area</a:t>
            </a:r>
            <a:r>
              <a:rPr lang="de-DE" sz="1600" dirty="0" smtClean="0">
                <a:solidFill>
                  <a:prstClr val="black"/>
                </a:solidFill>
              </a:rPr>
              <a:t> in </a:t>
            </a:r>
            <a:r>
              <a:rPr lang="de-DE" sz="1600" dirty="0" err="1" smtClean="0">
                <a:solidFill>
                  <a:prstClr val="black"/>
                </a:solidFill>
              </a:rPr>
              <a:t>the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dump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cavern</a:t>
            </a:r>
            <a:r>
              <a:rPr lang="de-DE" sz="1600" dirty="0" smtClean="0">
                <a:solidFill>
                  <a:prstClr val="black"/>
                </a:solidFill>
              </a:rPr>
              <a:t>.</a:t>
            </a:r>
          </a:p>
          <a:p>
            <a:pPr defTabSz="457200"/>
            <a:r>
              <a:rPr lang="de-DE" sz="1600" dirty="0" err="1" smtClean="0">
                <a:solidFill>
                  <a:prstClr val="black"/>
                </a:solidFill>
              </a:rPr>
              <a:t>Collide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it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with</a:t>
            </a:r>
            <a:r>
              <a:rPr lang="de-DE" sz="1600" dirty="0" smtClean="0">
                <a:solidFill>
                  <a:prstClr val="black"/>
                </a:solidFill>
              </a:rPr>
              <a:t> Laser/</a:t>
            </a:r>
            <a:r>
              <a:rPr lang="de-DE" sz="1600" dirty="0" err="1" smtClean="0">
                <a:solidFill>
                  <a:prstClr val="black"/>
                </a:solidFill>
              </a:rPr>
              <a:t>foil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and</a:t>
            </a:r>
            <a:r>
              <a:rPr lang="de-DE" sz="1600" dirty="0" smtClean="0">
                <a:solidFill>
                  <a:prstClr val="black"/>
                </a:solidFill>
              </a:rPr>
              <a:t> send </a:t>
            </a:r>
            <a:r>
              <a:rPr lang="de-DE" sz="1600" dirty="0" err="1" smtClean="0">
                <a:solidFill>
                  <a:prstClr val="black"/>
                </a:solidFill>
              </a:rPr>
              <a:t>the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rest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to</a:t>
            </a:r>
            <a:r>
              <a:rPr lang="de-DE" sz="1600" dirty="0" smtClean="0">
                <a:solidFill>
                  <a:prstClr val="black"/>
                </a:solidFill>
              </a:rPr>
              <a:t> a </a:t>
            </a:r>
            <a:r>
              <a:rPr lang="de-DE" sz="1600" dirty="0" err="1" smtClean="0">
                <a:solidFill>
                  <a:prstClr val="black"/>
                </a:solidFill>
              </a:rPr>
              <a:t>single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bunch</a:t>
            </a:r>
            <a:r>
              <a:rPr lang="de-DE" sz="1600" dirty="0" smtClean="0">
                <a:solidFill>
                  <a:prstClr val="black"/>
                </a:solidFill>
              </a:rPr>
              <a:t> beam </a:t>
            </a:r>
            <a:r>
              <a:rPr lang="de-DE" sz="1600" dirty="0" err="1" smtClean="0">
                <a:solidFill>
                  <a:prstClr val="black"/>
                </a:solidFill>
              </a:rPr>
              <a:t>dump</a:t>
            </a:r>
            <a:endParaRPr lang="de-DE" sz="1600" dirty="0">
              <a:solidFill>
                <a:prstClr val="black"/>
              </a:solidFill>
            </a:endParaRPr>
          </a:p>
          <a:p>
            <a:pPr defTabSz="457200"/>
            <a:r>
              <a:rPr lang="de-DE" sz="1600" dirty="0">
                <a:solidFill>
                  <a:prstClr val="black"/>
                </a:solidFill>
              </a:rPr>
              <a:t>Kicker </a:t>
            </a:r>
            <a:r>
              <a:rPr lang="de-DE" sz="1600" dirty="0" err="1">
                <a:solidFill>
                  <a:prstClr val="black"/>
                </a:solidFill>
              </a:rPr>
              <a:t>and</a:t>
            </a:r>
            <a:r>
              <a:rPr lang="de-DE" sz="1600" dirty="0">
                <a:solidFill>
                  <a:prstClr val="black"/>
                </a:solidFill>
              </a:rPr>
              <a:t> Septa design </a:t>
            </a:r>
            <a:r>
              <a:rPr lang="de-DE" sz="1600" dirty="0" err="1">
                <a:solidFill>
                  <a:prstClr val="black"/>
                </a:solidFill>
              </a:rPr>
              <a:t>can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be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copy-pasted</a:t>
            </a:r>
            <a:r>
              <a:rPr lang="de-DE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F. Burkart | LUXE accelerator update |</a:t>
            </a: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207568" y="2780928"/>
            <a:ext cx="71922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151784" y="1988840"/>
            <a:ext cx="5976664" cy="22713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33139" y="2382345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Dump</a:t>
            </a:r>
            <a:r>
              <a:rPr lang="de-DE" sz="1600" dirty="0" smtClean="0"/>
              <a:t> </a:t>
            </a:r>
            <a:r>
              <a:rPr lang="de-DE" sz="1600" dirty="0" err="1" smtClean="0"/>
              <a:t>cavern</a:t>
            </a:r>
            <a:endParaRPr lang="de-DE" sz="1600" dirty="0" smtClean="0"/>
          </a:p>
        </p:txBody>
      </p:sp>
      <p:sp>
        <p:nvSpPr>
          <p:cNvPr id="145" name="TextBox 144"/>
          <p:cNvSpPr txBox="1"/>
          <p:nvPr/>
        </p:nvSpPr>
        <p:spPr>
          <a:xfrm>
            <a:off x="10272464" y="2646853"/>
            <a:ext cx="5774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XTD7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522614" y="2551622"/>
            <a:ext cx="100177" cy="44966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7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717510" y="2558408"/>
            <a:ext cx="115962" cy="4428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7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921360" y="2551622"/>
            <a:ext cx="115962" cy="44966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7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374310" y="3023625"/>
            <a:ext cx="802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00" b="1" dirty="0">
                <a:solidFill>
                  <a:srgbClr val="00B0F0"/>
                </a:solidFill>
                <a:ea typeface="Arial" charset="0"/>
                <a:cs typeface="Arial" panose="020B0604020202020204" pitchFamily="34" charset="0"/>
              </a:rPr>
              <a:t>Triplet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E25C-5EB0-D947-B991-83559977DC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333873" y="-410218"/>
            <a:ext cx="200055" cy="1777406"/>
            <a:chOff x="5311520" y="791633"/>
            <a:chExt cx="200056" cy="2369873"/>
          </a:xfrm>
        </p:grpSpPr>
        <p:grpSp>
          <p:nvGrpSpPr>
            <p:cNvPr id="29" name="Group 28"/>
            <p:cNvGrpSpPr/>
            <p:nvPr/>
          </p:nvGrpSpPr>
          <p:grpSpPr>
            <a:xfrm>
              <a:off x="5393680" y="2381333"/>
              <a:ext cx="92584" cy="780173"/>
              <a:chOff x="4704383" y="3015914"/>
              <a:chExt cx="113322" cy="78017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015914"/>
                <a:ext cx="113322" cy="30223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7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470544"/>
                <a:ext cx="113322" cy="32554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7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rot="16200000">
              <a:off x="4700650" y="1402503"/>
              <a:ext cx="1421795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de-DE" sz="700" b="1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Collimation</a:t>
              </a:r>
              <a:endParaRPr lang="de-DE" sz="7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719241" y="449819"/>
            <a:ext cx="2539377" cy="787358"/>
            <a:chOff x="9489281" y="2025828"/>
            <a:chExt cx="2539377" cy="1049811"/>
          </a:xfrm>
        </p:grpSpPr>
        <p:sp>
          <p:nvSpPr>
            <p:cNvPr id="60" name="TextBox 59"/>
            <p:cNvSpPr txBox="1"/>
            <p:nvPr/>
          </p:nvSpPr>
          <p:spPr>
            <a:xfrm>
              <a:off x="11611556" y="2282780"/>
              <a:ext cx="417102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l-GR" sz="7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γ</a:t>
              </a:r>
              <a:r>
                <a:rPr lang="en-GB" sz="7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CAL</a:t>
              </a:r>
              <a:endParaRPr lang="en-US" sz="700" b="1" dirty="0">
                <a:solidFill>
                  <a:srgbClr val="FF0000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9489281" y="2025828"/>
              <a:ext cx="2435622" cy="1049811"/>
              <a:chOff x="9489281" y="2025828"/>
              <a:chExt cx="2435622" cy="1049811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9489281" y="2552633"/>
                <a:ext cx="0" cy="41569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riangle 66"/>
              <p:cNvSpPr/>
              <p:nvPr/>
            </p:nvSpPr>
            <p:spPr>
              <a:xfrm rot="10800000">
                <a:off x="10033960" y="2564259"/>
                <a:ext cx="439745" cy="457916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956254" y="2025828"/>
                <a:ext cx="699812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0070C0"/>
                    </a:solidFill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758902" y="2552633"/>
                <a:ext cx="166001" cy="4140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>
                <a:off x="11442435" y="2759642"/>
                <a:ext cx="316467" cy="8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10637187" y="2483659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10750238" y="2483659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10863558" y="2483793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10976609" y="2483657"/>
                <a:ext cx="90097" cy="2250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0637187" y="2828760"/>
                <a:ext cx="429519" cy="230579"/>
                <a:chOff x="9797143" y="3370259"/>
                <a:chExt cx="545805" cy="239626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9797143" y="337026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9940800" y="337026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10084800" y="337040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Rectangle 80"/>
                <p:cNvSpPr/>
                <p:nvPr/>
              </p:nvSpPr>
              <p:spPr>
                <a:xfrm>
                  <a:off x="10228458" y="3370259"/>
                  <a:ext cx="114490" cy="23384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700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72" name="Straight Arrow Connector 71"/>
              <p:cNvCxnSpPr>
                <a:endCxn id="70" idx="1"/>
              </p:cNvCxnSpPr>
              <p:nvPr/>
            </p:nvCxnSpPr>
            <p:spPr>
              <a:xfrm flipV="1">
                <a:off x="10264703" y="2596165"/>
                <a:ext cx="711906" cy="1605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endCxn id="81" idx="1"/>
              </p:cNvCxnSpPr>
              <p:nvPr/>
            </p:nvCxnSpPr>
            <p:spPr>
              <a:xfrm>
                <a:off x="10252310" y="2763297"/>
                <a:ext cx="724299" cy="17796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10413883" y="2463755"/>
                <a:ext cx="269626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0397211" y="2808899"/>
                <a:ext cx="269626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−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1302317" y="2483657"/>
                <a:ext cx="234360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l-GR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γ</a:t>
                </a:r>
                <a:endParaRPr lang="en-US" sz="7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0847295" y="2218392"/>
                <a:ext cx="561113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CAL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21549" y="4357839"/>
            <a:ext cx="12109287" cy="2358351"/>
            <a:chOff x="221549" y="4357839"/>
            <a:chExt cx="12109287" cy="2358351"/>
          </a:xfrm>
        </p:grpSpPr>
        <p:grpSp>
          <p:nvGrpSpPr>
            <p:cNvPr id="82" name="Group 81"/>
            <p:cNvGrpSpPr/>
            <p:nvPr/>
          </p:nvGrpSpPr>
          <p:grpSpPr>
            <a:xfrm>
              <a:off x="221549" y="5013177"/>
              <a:ext cx="8082696" cy="718224"/>
              <a:chOff x="2216154" y="2486343"/>
              <a:chExt cx="8082697" cy="957631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2216154" y="2750199"/>
                <a:ext cx="8082697" cy="359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2517157" y="2486343"/>
                <a:ext cx="100177" cy="59955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de-DE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712053" y="2495391"/>
                <a:ext cx="115962" cy="5905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de-DE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15903" y="2486343"/>
                <a:ext cx="115962" cy="59955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de-DE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368853" y="3115680"/>
                <a:ext cx="802361" cy="328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000" b="1" dirty="0">
                    <a:solidFill>
                      <a:srgbClr val="00B0F0"/>
                    </a:solidFill>
                    <a:ea typeface="Arial" charset="0"/>
                    <a:cs typeface="Arial" panose="020B0604020202020204" pitchFamily="34" charset="0"/>
                  </a:rPr>
                  <a:t>Triplet</a:t>
                </a:r>
                <a:endParaRPr lang="en-US" sz="1200" b="1" dirty="0">
                  <a:solidFill>
                    <a:srgbClr val="00B0F0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514655" y="4357839"/>
              <a:ext cx="1844819" cy="1361874"/>
              <a:chOff x="3461244" y="1656263"/>
              <a:chExt cx="1844817" cy="1815831"/>
            </a:xfrm>
          </p:grpSpPr>
          <p:sp>
            <p:nvSpPr>
              <p:cNvPr id="89" name="Notched Right Arrow 88"/>
              <p:cNvSpPr/>
              <p:nvPr/>
            </p:nvSpPr>
            <p:spPr>
              <a:xfrm>
                <a:off x="4143807" y="2034924"/>
                <a:ext cx="769954" cy="346408"/>
              </a:xfrm>
              <a:prstGeom prst="notchedRightArrow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Laser</a:t>
                </a:r>
              </a:p>
            </p:txBody>
          </p:sp>
          <p:sp>
            <p:nvSpPr>
              <p:cNvPr id="90" name="Arc 89"/>
              <p:cNvSpPr/>
              <p:nvPr/>
            </p:nvSpPr>
            <p:spPr>
              <a:xfrm>
                <a:off x="4705310" y="2090799"/>
                <a:ext cx="416901" cy="684350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" name="Notched Right Arrow 13"/>
              <p:cNvSpPr/>
              <p:nvPr/>
            </p:nvSpPr>
            <p:spPr>
              <a:xfrm rot="8700000">
                <a:off x="4145320" y="2620013"/>
                <a:ext cx="769954" cy="346408"/>
              </a:xfrm>
              <a:custGeom>
                <a:avLst/>
                <a:gdLst>
                  <a:gd name="connsiteX0" fmla="*/ 0 w 978408"/>
                  <a:gd name="connsiteY0" fmla="*/ 90000 h 360000"/>
                  <a:gd name="connsiteX1" fmla="*/ 798408 w 978408"/>
                  <a:gd name="connsiteY1" fmla="*/ 90000 h 360000"/>
                  <a:gd name="connsiteX2" fmla="*/ 798408 w 978408"/>
                  <a:gd name="connsiteY2" fmla="*/ 0 h 360000"/>
                  <a:gd name="connsiteX3" fmla="*/ 978408 w 978408"/>
                  <a:gd name="connsiteY3" fmla="*/ 180000 h 360000"/>
                  <a:gd name="connsiteX4" fmla="*/ 798408 w 978408"/>
                  <a:gd name="connsiteY4" fmla="*/ 360000 h 360000"/>
                  <a:gd name="connsiteX5" fmla="*/ 798408 w 978408"/>
                  <a:gd name="connsiteY5" fmla="*/ 270000 h 360000"/>
                  <a:gd name="connsiteX6" fmla="*/ 0 w 978408"/>
                  <a:gd name="connsiteY6" fmla="*/ 270000 h 360000"/>
                  <a:gd name="connsiteX7" fmla="*/ 90000 w 978408"/>
                  <a:gd name="connsiteY7" fmla="*/ 180000 h 360000"/>
                  <a:gd name="connsiteX8" fmla="*/ 0 w 978408"/>
                  <a:gd name="connsiteY8" fmla="*/ 90000 h 360000"/>
                  <a:gd name="connsiteX0" fmla="*/ 0 w 978408"/>
                  <a:gd name="connsiteY0" fmla="*/ 90000 h 360000"/>
                  <a:gd name="connsiteX1" fmla="*/ 798408 w 978408"/>
                  <a:gd name="connsiteY1" fmla="*/ 90000 h 360000"/>
                  <a:gd name="connsiteX2" fmla="*/ 798408 w 978408"/>
                  <a:gd name="connsiteY2" fmla="*/ 0 h 360000"/>
                  <a:gd name="connsiteX3" fmla="*/ 978408 w 978408"/>
                  <a:gd name="connsiteY3" fmla="*/ 180000 h 360000"/>
                  <a:gd name="connsiteX4" fmla="*/ 798408 w 978408"/>
                  <a:gd name="connsiteY4" fmla="*/ 360000 h 360000"/>
                  <a:gd name="connsiteX5" fmla="*/ 798408 w 978408"/>
                  <a:gd name="connsiteY5" fmla="*/ 270000 h 360000"/>
                  <a:gd name="connsiteX6" fmla="*/ 405867 w 978408"/>
                  <a:gd name="connsiteY6" fmla="*/ 202534 h 360000"/>
                  <a:gd name="connsiteX7" fmla="*/ 0 w 978408"/>
                  <a:gd name="connsiteY7" fmla="*/ 270000 h 360000"/>
                  <a:gd name="connsiteX8" fmla="*/ 90000 w 978408"/>
                  <a:gd name="connsiteY8" fmla="*/ 180000 h 360000"/>
                  <a:gd name="connsiteX9" fmla="*/ 0 w 978408"/>
                  <a:gd name="connsiteY9" fmla="*/ 90000 h 360000"/>
                  <a:gd name="connsiteX0" fmla="*/ 0 w 978408"/>
                  <a:gd name="connsiteY0" fmla="*/ 90000 h 360000"/>
                  <a:gd name="connsiteX1" fmla="*/ 405281 w 978408"/>
                  <a:gd name="connsiteY1" fmla="*/ 140109 h 360000"/>
                  <a:gd name="connsiteX2" fmla="*/ 798408 w 978408"/>
                  <a:gd name="connsiteY2" fmla="*/ 90000 h 360000"/>
                  <a:gd name="connsiteX3" fmla="*/ 798408 w 978408"/>
                  <a:gd name="connsiteY3" fmla="*/ 0 h 360000"/>
                  <a:gd name="connsiteX4" fmla="*/ 978408 w 978408"/>
                  <a:gd name="connsiteY4" fmla="*/ 180000 h 360000"/>
                  <a:gd name="connsiteX5" fmla="*/ 798408 w 978408"/>
                  <a:gd name="connsiteY5" fmla="*/ 360000 h 360000"/>
                  <a:gd name="connsiteX6" fmla="*/ 798408 w 978408"/>
                  <a:gd name="connsiteY6" fmla="*/ 270000 h 360000"/>
                  <a:gd name="connsiteX7" fmla="*/ 405867 w 978408"/>
                  <a:gd name="connsiteY7" fmla="*/ 202534 h 360000"/>
                  <a:gd name="connsiteX8" fmla="*/ 0 w 978408"/>
                  <a:gd name="connsiteY8" fmla="*/ 270000 h 360000"/>
                  <a:gd name="connsiteX9" fmla="*/ 90000 w 978408"/>
                  <a:gd name="connsiteY9" fmla="*/ 180000 h 360000"/>
                  <a:gd name="connsiteX10" fmla="*/ 0 w 978408"/>
                  <a:gd name="connsiteY10" fmla="*/ 9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8408" h="360000">
                    <a:moveTo>
                      <a:pt x="0" y="90000"/>
                    </a:moveTo>
                    <a:cubicBezTo>
                      <a:pt x="140050" y="95407"/>
                      <a:pt x="265231" y="134702"/>
                      <a:pt x="405281" y="140109"/>
                    </a:cubicBezTo>
                    <a:lnTo>
                      <a:pt x="798408" y="90000"/>
                    </a:lnTo>
                    <a:lnTo>
                      <a:pt x="798408" y="0"/>
                    </a:lnTo>
                    <a:lnTo>
                      <a:pt x="978408" y="180000"/>
                    </a:lnTo>
                    <a:lnTo>
                      <a:pt x="798408" y="360000"/>
                    </a:lnTo>
                    <a:lnTo>
                      <a:pt x="798408" y="270000"/>
                    </a:lnTo>
                    <a:cubicBezTo>
                      <a:pt x="672313" y="274464"/>
                      <a:pt x="531962" y="198070"/>
                      <a:pt x="405867" y="202534"/>
                    </a:cubicBezTo>
                    <a:lnTo>
                      <a:pt x="0" y="270000"/>
                    </a:lnTo>
                    <a:lnTo>
                      <a:pt x="90000" y="180000"/>
                    </a:lnTo>
                    <a:lnTo>
                      <a:pt x="0" y="90000"/>
                    </a:ln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Notched Right Arrow 91"/>
              <p:cNvSpPr/>
              <p:nvPr/>
            </p:nvSpPr>
            <p:spPr>
              <a:xfrm>
                <a:off x="4143807" y="3059823"/>
                <a:ext cx="769954" cy="346408"/>
              </a:xfrm>
              <a:prstGeom prst="notchedRightArrow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pulse</a:t>
                </a:r>
              </a:p>
            </p:txBody>
          </p:sp>
          <p:sp>
            <p:nvSpPr>
              <p:cNvPr id="93" name="Arc 92"/>
              <p:cNvSpPr/>
              <p:nvPr/>
            </p:nvSpPr>
            <p:spPr>
              <a:xfrm rot="10800000">
                <a:off x="3935355" y="2721882"/>
                <a:ext cx="416901" cy="684350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280098" y="1656263"/>
                <a:ext cx="497369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IP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1341382">
                <a:off x="4860105" y="1818930"/>
                <a:ext cx="445956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Mirror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461244" y="3205354"/>
                <a:ext cx="445956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Mirror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759363" y="5113536"/>
              <a:ext cx="4301717" cy="276999"/>
              <a:chOff x="7080890" y="2602252"/>
              <a:chExt cx="4301717" cy="369332"/>
            </a:xfrm>
          </p:grpSpPr>
          <p:cxnSp>
            <p:nvCxnSpPr>
              <p:cNvPr id="101" name="Straight Connector 100"/>
              <p:cNvCxnSpPr>
                <a:endCxn id="122" idx="1"/>
              </p:cNvCxnSpPr>
              <p:nvPr/>
            </p:nvCxnSpPr>
            <p:spPr>
              <a:xfrm flipV="1">
                <a:off x="7080890" y="2763007"/>
                <a:ext cx="4301717" cy="973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8751470" y="2602252"/>
                <a:ext cx="26962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l-GR" sz="12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γ</a:t>
                </a:r>
                <a:endParaRPr lang="en-US" sz="12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7475135" y="4362270"/>
              <a:ext cx="2049496" cy="1987110"/>
              <a:chOff x="5510575" y="1437969"/>
              <a:chExt cx="2313444" cy="2932177"/>
            </a:xfrm>
          </p:grpSpPr>
          <p:sp>
            <p:nvSpPr>
              <p:cNvPr id="104" name="Triangle 29"/>
              <p:cNvSpPr/>
              <p:nvPr/>
            </p:nvSpPr>
            <p:spPr>
              <a:xfrm rot="10800000">
                <a:off x="5593920" y="2472750"/>
                <a:ext cx="572012" cy="642450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510575" y="3322831"/>
                <a:ext cx="802363" cy="29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700" b="1" dirty="0">
                    <a:solidFill>
                      <a:srgbClr val="0070C0"/>
                    </a:solidFill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582394" y="1720277"/>
                <a:ext cx="262705" cy="66105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934312" y="3059823"/>
                <a:ext cx="262705" cy="66105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493599" y="1437969"/>
                <a:ext cx="703417" cy="29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PDET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675834" y="3757038"/>
                <a:ext cx="1148185" cy="61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EDET</a:t>
                </a:r>
              </a:p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E &lt; 16 GeV</a:t>
                </a:r>
              </a:p>
              <a:p>
                <a:pPr defTabSz="457200"/>
                <a:endParaRPr lang="en-US" sz="7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>
                <a:off x="5911936" y="2760478"/>
                <a:ext cx="1009237" cy="4645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>
                <a:off x="5925075" y="2765735"/>
                <a:ext cx="982960" cy="8522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>
                <a:off x="6667888" y="3179627"/>
                <a:ext cx="304350" cy="29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−</a:t>
                </a:r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>
              <a:xfrm flipV="1">
                <a:off x="5917326" y="2274817"/>
                <a:ext cx="659499" cy="48851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flipV="1">
                <a:off x="5911756" y="1874445"/>
                <a:ext cx="657819" cy="8941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>
                <a:off x="6346898" y="2032961"/>
                <a:ext cx="304350" cy="29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9791459" y="4683741"/>
              <a:ext cx="2539377" cy="787358"/>
              <a:chOff x="9489281" y="2025828"/>
              <a:chExt cx="2539377" cy="1049811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1611556" y="2282780"/>
                <a:ext cx="417102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l-GR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γ</a:t>
                </a:r>
                <a:r>
                  <a:rPr lang="en-GB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CAL</a:t>
                </a:r>
                <a:endParaRPr lang="en-US" sz="7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9489281" y="2025828"/>
                <a:ext cx="2435622" cy="1049811"/>
                <a:chOff x="9489281" y="2025828"/>
                <a:chExt cx="2435622" cy="1049811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9489281" y="2552633"/>
                  <a:ext cx="0" cy="415690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Triangle 66"/>
                <p:cNvSpPr/>
                <p:nvPr/>
              </p:nvSpPr>
              <p:spPr>
                <a:xfrm rot="10800000">
                  <a:off x="10033960" y="2564259"/>
                  <a:ext cx="439745" cy="457916"/>
                </a:xfrm>
                <a:prstGeom prst="triangl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700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9956254" y="2025828"/>
                  <a:ext cx="699812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/>
                  <a:r>
                    <a:rPr lang="en-US" sz="700" b="1" dirty="0">
                      <a:solidFill>
                        <a:srgbClr val="0070C0"/>
                      </a:solidFill>
                      <a:ea typeface="Arial" charset="0"/>
                      <a:cs typeface="Arial" panose="020B0604020202020204" pitchFamily="34" charset="0"/>
                    </a:rPr>
                    <a:t>Dipole</a:t>
                  </a: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11758902" y="2552633"/>
                  <a:ext cx="166001" cy="41401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700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23" name="Straight Arrow Connector 122"/>
                <p:cNvCxnSpPr/>
                <p:nvPr/>
              </p:nvCxnSpPr>
              <p:spPr>
                <a:xfrm>
                  <a:off x="11442435" y="2759642"/>
                  <a:ext cx="316467" cy="83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10637187" y="2483659"/>
                  <a:ext cx="0" cy="230443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>
                  <a:off x="10750238" y="2483659"/>
                  <a:ext cx="0" cy="230443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H="1">
                  <a:off x="10863558" y="2483793"/>
                  <a:ext cx="0" cy="230443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26"/>
                <p:cNvSpPr/>
                <p:nvPr/>
              </p:nvSpPr>
              <p:spPr>
                <a:xfrm>
                  <a:off x="10976609" y="2483657"/>
                  <a:ext cx="90097" cy="22501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700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>
                <a:xfrm>
                  <a:off x="10637187" y="2828760"/>
                  <a:ext cx="429519" cy="230579"/>
                  <a:chOff x="9797143" y="3370259"/>
                  <a:chExt cx="545805" cy="239626"/>
                </a:xfrm>
              </p:grpSpPr>
              <p:cxnSp>
                <p:nvCxnSpPr>
                  <p:cNvPr id="135" name="Straight Connector 134"/>
                  <p:cNvCxnSpPr/>
                  <p:nvPr/>
                </p:nvCxnSpPr>
                <p:spPr>
                  <a:xfrm flipH="1">
                    <a:off x="9797143" y="3370260"/>
                    <a:ext cx="0" cy="239485"/>
                  </a:xfrm>
                  <a:prstGeom prst="line">
                    <a:avLst/>
                  </a:prstGeom>
                  <a:ln w="158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flipH="1">
                    <a:off x="9940800" y="3370260"/>
                    <a:ext cx="0" cy="239485"/>
                  </a:xfrm>
                  <a:prstGeom prst="line">
                    <a:avLst/>
                  </a:prstGeom>
                  <a:ln w="158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flipH="1">
                    <a:off x="10084800" y="3370400"/>
                    <a:ext cx="0" cy="239485"/>
                  </a:xfrm>
                  <a:prstGeom prst="line">
                    <a:avLst/>
                  </a:prstGeom>
                  <a:ln w="158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10228458" y="3370259"/>
                    <a:ext cx="114490" cy="233841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sz="700" dirty="0">
                      <a:solidFill>
                        <a:prstClr val="white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29" name="Straight Arrow Connector 128"/>
                <p:cNvCxnSpPr>
                  <a:endCxn id="127" idx="1"/>
                </p:cNvCxnSpPr>
                <p:nvPr/>
              </p:nvCxnSpPr>
              <p:spPr>
                <a:xfrm flipV="1">
                  <a:off x="10264703" y="2596165"/>
                  <a:ext cx="711906" cy="16056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>
                  <a:endCxn id="138" idx="1"/>
                </p:cNvCxnSpPr>
                <p:nvPr/>
              </p:nvCxnSpPr>
              <p:spPr>
                <a:xfrm>
                  <a:off x="10252310" y="2763297"/>
                  <a:ext cx="724299" cy="17796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30"/>
                <p:cNvSpPr txBox="1"/>
                <p:nvPr/>
              </p:nvSpPr>
              <p:spPr>
                <a:xfrm>
                  <a:off x="10413883" y="2463755"/>
                  <a:ext cx="269626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700" b="1" dirty="0">
                      <a:solidFill>
                        <a:prstClr val="black"/>
                      </a:solidFill>
                      <a:ea typeface="Arial" charset="0"/>
                      <a:cs typeface="Arial" panose="020B0604020202020204" pitchFamily="34" charset="0"/>
                    </a:rPr>
                    <a:t>e</a:t>
                  </a:r>
                  <a:r>
                    <a:rPr lang="en-US" sz="700" b="1" baseline="30000" dirty="0">
                      <a:solidFill>
                        <a:prstClr val="black"/>
                      </a:solidFill>
                      <a:ea typeface="Arial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10397211" y="2808899"/>
                  <a:ext cx="269626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700" b="1" dirty="0">
                      <a:solidFill>
                        <a:prstClr val="black"/>
                      </a:solidFill>
                      <a:ea typeface="Arial" charset="0"/>
                      <a:cs typeface="Arial" panose="020B0604020202020204" pitchFamily="34" charset="0"/>
                    </a:rPr>
                    <a:t>e</a:t>
                  </a:r>
                  <a:r>
                    <a:rPr lang="en-US" sz="700" b="1" baseline="30000" dirty="0">
                      <a:solidFill>
                        <a:prstClr val="black"/>
                      </a:solidFill>
                      <a:ea typeface="Arial" charset="0"/>
                      <a:cs typeface="Arial" panose="020B0604020202020204" pitchFamily="34" charset="0"/>
                    </a:rPr>
                    <a:t>−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11302317" y="2483657"/>
                  <a:ext cx="234360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l-GR" sz="700" b="1" dirty="0">
                      <a:solidFill>
                        <a:prstClr val="black"/>
                      </a:solidFill>
                      <a:ea typeface="Arial" charset="0"/>
                      <a:cs typeface="Arial" panose="020B0604020202020204" pitchFamily="34" charset="0"/>
                    </a:rPr>
                    <a:t>γ</a:t>
                  </a:r>
                  <a:endPara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10847295" y="2218392"/>
                  <a:ext cx="561113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/>
                  <a:r>
                    <a:rPr lang="en-US" sz="700" b="1" dirty="0">
                      <a:solidFill>
                        <a:srgbClr val="FF0000"/>
                      </a:solidFill>
                      <a:ea typeface="Arial" charset="0"/>
                      <a:cs typeface="Arial" panose="020B0604020202020204" pitchFamily="34" charset="0"/>
                    </a:rPr>
                    <a:t>CAL</a:t>
                  </a:r>
                </a:p>
              </p:txBody>
            </p:sp>
          </p:grpSp>
        </p:grpSp>
        <p:grpSp>
          <p:nvGrpSpPr>
            <p:cNvPr id="146" name="Group 145"/>
            <p:cNvGrpSpPr/>
            <p:nvPr/>
          </p:nvGrpSpPr>
          <p:grpSpPr>
            <a:xfrm>
              <a:off x="7924748" y="5249045"/>
              <a:ext cx="2242213" cy="474816"/>
              <a:chOff x="5911756" y="2753498"/>
              <a:chExt cx="2942665" cy="818914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5911756" y="2753498"/>
                <a:ext cx="2650984" cy="381997"/>
                <a:chOff x="5911756" y="2753498"/>
                <a:chExt cx="2650984" cy="381997"/>
              </a:xfrm>
            </p:grpSpPr>
            <p:cxnSp>
              <p:nvCxnSpPr>
                <p:cNvPr id="149" name="Straight Arrow Connector 148"/>
                <p:cNvCxnSpPr/>
                <p:nvPr/>
              </p:nvCxnSpPr>
              <p:spPr>
                <a:xfrm>
                  <a:off x="5911756" y="2753498"/>
                  <a:ext cx="2438406" cy="23923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Can 149">
                  <a:extLst>
                    <a:ext uri="{FF2B5EF4-FFF2-40B4-BE49-F238E27FC236}">
                      <a16:creationId xmlns:a16="http://schemas.microsoft.com/office/drawing/2014/main" xmlns="" id="{CF252DE6-311F-2E40-8EF1-639A8693A93B}"/>
                    </a:ext>
                  </a:extLst>
                </p:cNvPr>
                <p:cNvSpPr/>
                <p:nvPr/>
              </p:nvSpPr>
              <p:spPr>
                <a:xfrm rot="16499120">
                  <a:off x="8324859" y="2897613"/>
                  <a:ext cx="256762" cy="219001"/>
                </a:xfrm>
                <a:prstGeom prst="can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sz="1200" dirty="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8" name="TextBox 147"/>
              <p:cNvSpPr txBox="1"/>
              <p:nvPr/>
            </p:nvSpPr>
            <p:spPr>
              <a:xfrm>
                <a:off x="7750574" y="3147755"/>
                <a:ext cx="1103847" cy="424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0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Dump</a:t>
                </a:r>
              </a:p>
            </p:txBody>
          </p:sp>
        </p:grpSp>
        <p:sp>
          <p:nvSpPr>
            <p:cNvPr id="156" name="TextBox 155"/>
            <p:cNvSpPr txBox="1"/>
            <p:nvPr/>
          </p:nvSpPr>
          <p:spPr>
            <a:xfrm>
              <a:off x="6169009" y="634685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3 m</a:t>
              </a:r>
              <a:endParaRPr lang="de-DE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520753" y="6121600"/>
              <a:ext cx="6033057" cy="100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2228847" y="613169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21 m</a:t>
              </a:r>
              <a:endParaRPr lang="de-DE" dirty="0"/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>
              <a:off x="5955070" y="6304992"/>
              <a:ext cx="11365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>
              <a:off x="7110515" y="6289916"/>
              <a:ext cx="27797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TextBox 170"/>
          <p:cNvSpPr txBox="1"/>
          <p:nvPr/>
        </p:nvSpPr>
        <p:spPr>
          <a:xfrm>
            <a:off x="7984587" y="6505940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 m</a:t>
            </a:r>
            <a:endParaRPr lang="de-DE" dirty="0"/>
          </a:p>
        </p:txBody>
      </p:sp>
      <p:grpSp>
        <p:nvGrpSpPr>
          <p:cNvPr id="2" name="Group 1"/>
          <p:cNvGrpSpPr/>
          <p:nvPr/>
        </p:nvGrpSpPr>
        <p:grpSpPr>
          <a:xfrm>
            <a:off x="199846" y="208153"/>
            <a:ext cx="11839530" cy="2721525"/>
            <a:chOff x="221549" y="156831"/>
            <a:chExt cx="11839530" cy="2721525"/>
          </a:xfrm>
        </p:grpSpPr>
        <p:grpSp>
          <p:nvGrpSpPr>
            <p:cNvPr id="6" name="Group 5"/>
            <p:cNvGrpSpPr/>
            <p:nvPr/>
          </p:nvGrpSpPr>
          <p:grpSpPr>
            <a:xfrm>
              <a:off x="221549" y="836712"/>
              <a:ext cx="3474184" cy="672058"/>
              <a:chOff x="2216154" y="2486343"/>
              <a:chExt cx="3474183" cy="896077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216154" y="2750199"/>
                <a:ext cx="3474183" cy="19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2517157" y="2486343"/>
                <a:ext cx="100177" cy="59955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de-DE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12053" y="2495391"/>
                <a:ext cx="115962" cy="5905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de-DE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15903" y="2486343"/>
                <a:ext cx="115962" cy="59955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de-DE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68853" y="3115680"/>
                <a:ext cx="802362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700" b="1" dirty="0">
                    <a:solidFill>
                      <a:srgbClr val="00B0F0"/>
                    </a:solidFill>
                    <a:ea typeface="Arial" charset="0"/>
                    <a:cs typeface="Arial" panose="020B0604020202020204" pitchFamily="34" charset="0"/>
                  </a:rPr>
                  <a:t>Triplet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639617" y="490063"/>
              <a:ext cx="927660" cy="706871"/>
              <a:chOff x="3216145" y="2025828"/>
              <a:chExt cx="927660" cy="94249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787683" y="2552633"/>
                <a:ext cx="0" cy="41569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216145" y="2025828"/>
                <a:ext cx="927660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700" b="1" dirty="0">
                    <a:solidFill>
                      <a:srgbClr val="004B7D"/>
                    </a:solidFill>
                    <a:ea typeface="Arial" charset="0"/>
                    <a:cs typeface="Arial" panose="020B0604020202020204" pitchFamily="34" charset="0"/>
                  </a:rPr>
                  <a:t>Photon converter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08623" y="156831"/>
              <a:ext cx="2049496" cy="1987110"/>
              <a:chOff x="5510575" y="1437969"/>
              <a:chExt cx="2313444" cy="2932177"/>
            </a:xfrm>
          </p:grpSpPr>
          <p:sp>
            <p:nvSpPr>
              <p:cNvPr id="16" name="Triangle 29"/>
              <p:cNvSpPr/>
              <p:nvPr/>
            </p:nvSpPr>
            <p:spPr>
              <a:xfrm rot="10800000">
                <a:off x="5593920" y="2472750"/>
                <a:ext cx="572012" cy="642450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10575" y="3322831"/>
                <a:ext cx="802363" cy="29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700" b="1" dirty="0">
                    <a:solidFill>
                      <a:srgbClr val="0070C0"/>
                    </a:solidFill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645847" y="1905986"/>
                <a:ext cx="262187" cy="41553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93599" y="1437969"/>
                <a:ext cx="756326" cy="29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 smtClean="0">
                    <a:ea typeface="Arial" charset="0"/>
                    <a:cs typeface="Arial" panose="020B0604020202020204" pitchFamily="34" charset="0"/>
                  </a:rPr>
                  <a:t>Counter</a:t>
                </a:r>
                <a:endParaRPr lang="en-US" sz="700" b="1" dirty="0">
                  <a:ea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675834" y="3757038"/>
                <a:ext cx="1148185" cy="61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 smtClean="0">
                    <a:ea typeface="Arial" charset="0"/>
                    <a:cs typeface="Arial" panose="020B0604020202020204" pitchFamily="34" charset="0"/>
                  </a:rPr>
                  <a:t>Counter</a:t>
                </a:r>
                <a:endParaRPr lang="en-US" sz="700" b="1" dirty="0">
                  <a:ea typeface="Arial" charset="0"/>
                  <a:cs typeface="Arial" panose="020B0604020202020204" pitchFamily="34" charset="0"/>
                </a:endParaRPr>
              </a:p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E &lt; 16 GeV</a:t>
                </a:r>
              </a:p>
              <a:p>
                <a:pPr defTabSz="457200"/>
                <a:endParaRPr lang="en-US" sz="7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5911936" y="2760478"/>
                <a:ext cx="1009237" cy="4645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925075" y="2765735"/>
                <a:ext cx="982960" cy="8522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667888" y="3179627"/>
                <a:ext cx="304350" cy="29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−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5917326" y="2274817"/>
                <a:ext cx="659499" cy="48851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911756" y="1874445"/>
                <a:ext cx="657819" cy="8941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6346898" y="2032961"/>
                <a:ext cx="304350" cy="29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567276" y="922554"/>
              <a:ext cx="6812707" cy="200055"/>
              <a:chOff x="4871864" y="2602252"/>
              <a:chExt cx="6812707" cy="26674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4871864" y="2760478"/>
                <a:ext cx="6812707" cy="204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8751470" y="2602252"/>
                <a:ext cx="234360" cy="2667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l-GR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γ</a:t>
                </a:r>
                <a:endParaRPr lang="en-US" sz="7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486271" y="230542"/>
              <a:ext cx="1844819" cy="1361874"/>
              <a:chOff x="3461244" y="1656263"/>
              <a:chExt cx="1844817" cy="1815831"/>
            </a:xfrm>
          </p:grpSpPr>
          <p:sp>
            <p:nvSpPr>
              <p:cNvPr id="38" name="Notched Right Arrow 37"/>
              <p:cNvSpPr/>
              <p:nvPr/>
            </p:nvSpPr>
            <p:spPr>
              <a:xfrm>
                <a:off x="4143807" y="2034924"/>
                <a:ext cx="769954" cy="346408"/>
              </a:xfrm>
              <a:prstGeom prst="notchedRightArrow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Laser</a:t>
                </a:r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4705310" y="2090799"/>
                <a:ext cx="416901" cy="684350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" name="Notched Right Arrow 13"/>
              <p:cNvSpPr/>
              <p:nvPr/>
            </p:nvSpPr>
            <p:spPr>
              <a:xfrm rot="8700000">
                <a:off x="4145320" y="2620013"/>
                <a:ext cx="769954" cy="346408"/>
              </a:xfrm>
              <a:custGeom>
                <a:avLst/>
                <a:gdLst>
                  <a:gd name="connsiteX0" fmla="*/ 0 w 978408"/>
                  <a:gd name="connsiteY0" fmla="*/ 90000 h 360000"/>
                  <a:gd name="connsiteX1" fmla="*/ 798408 w 978408"/>
                  <a:gd name="connsiteY1" fmla="*/ 90000 h 360000"/>
                  <a:gd name="connsiteX2" fmla="*/ 798408 w 978408"/>
                  <a:gd name="connsiteY2" fmla="*/ 0 h 360000"/>
                  <a:gd name="connsiteX3" fmla="*/ 978408 w 978408"/>
                  <a:gd name="connsiteY3" fmla="*/ 180000 h 360000"/>
                  <a:gd name="connsiteX4" fmla="*/ 798408 w 978408"/>
                  <a:gd name="connsiteY4" fmla="*/ 360000 h 360000"/>
                  <a:gd name="connsiteX5" fmla="*/ 798408 w 978408"/>
                  <a:gd name="connsiteY5" fmla="*/ 270000 h 360000"/>
                  <a:gd name="connsiteX6" fmla="*/ 0 w 978408"/>
                  <a:gd name="connsiteY6" fmla="*/ 270000 h 360000"/>
                  <a:gd name="connsiteX7" fmla="*/ 90000 w 978408"/>
                  <a:gd name="connsiteY7" fmla="*/ 180000 h 360000"/>
                  <a:gd name="connsiteX8" fmla="*/ 0 w 978408"/>
                  <a:gd name="connsiteY8" fmla="*/ 90000 h 360000"/>
                  <a:gd name="connsiteX0" fmla="*/ 0 w 978408"/>
                  <a:gd name="connsiteY0" fmla="*/ 90000 h 360000"/>
                  <a:gd name="connsiteX1" fmla="*/ 798408 w 978408"/>
                  <a:gd name="connsiteY1" fmla="*/ 90000 h 360000"/>
                  <a:gd name="connsiteX2" fmla="*/ 798408 w 978408"/>
                  <a:gd name="connsiteY2" fmla="*/ 0 h 360000"/>
                  <a:gd name="connsiteX3" fmla="*/ 978408 w 978408"/>
                  <a:gd name="connsiteY3" fmla="*/ 180000 h 360000"/>
                  <a:gd name="connsiteX4" fmla="*/ 798408 w 978408"/>
                  <a:gd name="connsiteY4" fmla="*/ 360000 h 360000"/>
                  <a:gd name="connsiteX5" fmla="*/ 798408 w 978408"/>
                  <a:gd name="connsiteY5" fmla="*/ 270000 h 360000"/>
                  <a:gd name="connsiteX6" fmla="*/ 405867 w 978408"/>
                  <a:gd name="connsiteY6" fmla="*/ 202534 h 360000"/>
                  <a:gd name="connsiteX7" fmla="*/ 0 w 978408"/>
                  <a:gd name="connsiteY7" fmla="*/ 270000 h 360000"/>
                  <a:gd name="connsiteX8" fmla="*/ 90000 w 978408"/>
                  <a:gd name="connsiteY8" fmla="*/ 180000 h 360000"/>
                  <a:gd name="connsiteX9" fmla="*/ 0 w 978408"/>
                  <a:gd name="connsiteY9" fmla="*/ 90000 h 360000"/>
                  <a:gd name="connsiteX0" fmla="*/ 0 w 978408"/>
                  <a:gd name="connsiteY0" fmla="*/ 90000 h 360000"/>
                  <a:gd name="connsiteX1" fmla="*/ 405281 w 978408"/>
                  <a:gd name="connsiteY1" fmla="*/ 140109 h 360000"/>
                  <a:gd name="connsiteX2" fmla="*/ 798408 w 978408"/>
                  <a:gd name="connsiteY2" fmla="*/ 90000 h 360000"/>
                  <a:gd name="connsiteX3" fmla="*/ 798408 w 978408"/>
                  <a:gd name="connsiteY3" fmla="*/ 0 h 360000"/>
                  <a:gd name="connsiteX4" fmla="*/ 978408 w 978408"/>
                  <a:gd name="connsiteY4" fmla="*/ 180000 h 360000"/>
                  <a:gd name="connsiteX5" fmla="*/ 798408 w 978408"/>
                  <a:gd name="connsiteY5" fmla="*/ 360000 h 360000"/>
                  <a:gd name="connsiteX6" fmla="*/ 798408 w 978408"/>
                  <a:gd name="connsiteY6" fmla="*/ 270000 h 360000"/>
                  <a:gd name="connsiteX7" fmla="*/ 405867 w 978408"/>
                  <a:gd name="connsiteY7" fmla="*/ 202534 h 360000"/>
                  <a:gd name="connsiteX8" fmla="*/ 0 w 978408"/>
                  <a:gd name="connsiteY8" fmla="*/ 270000 h 360000"/>
                  <a:gd name="connsiteX9" fmla="*/ 90000 w 978408"/>
                  <a:gd name="connsiteY9" fmla="*/ 180000 h 360000"/>
                  <a:gd name="connsiteX10" fmla="*/ 0 w 978408"/>
                  <a:gd name="connsiteY10" fmla="*/ 9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8408" h="360000">
                    <a:moveTo>
                      <a:pt x="0" y="90000"/>
                    </a:moveTo>
                    <a:cubicBezTo>
                      <a:pt x="140050" y="95407"/>
                      <a:pt x="265231" y="134702"/>
                      <a:pt x="405281" y="140109"/>
                    </a:cubicBezTo>
                    <a:lnTo>
                      <a:pt x="798408" y="90000"/>
                    </a:lnTo>
                    <a:lnTo>
                      <a:pt x="798408" y="0"/>
                    </a:lnTo>
                    <a:lnTo>
                      <a:pt x="978408" y="180000"/>
                    </a:lnTo>
                    <a:lnTo>
                      <a:pt x="798408" y="360000"/>
                    </a:lnTo>
                    <a:lnTo>
                      <a:pt x="798408" y="270000"/>
                    </a:lnTo>
                    <a:cubicBezTo>
                      <a:pt x="672313" y="274464"/>
                      <a:pt x="531962" y="198070"/>
                      <a:pt x="405867" y="202534"/>
                    </a:cubicBezTo>
                    <a:lnTo>
                      <a:pt x="0" y="270000"/>
                    </a:lnTo>
                    <a:lnTo>
                      <a:pt x="90000" y="180000"/>
                    </a:lnTo>
                    <a:lnTo>
                      <a:pt x="0" y="90000"/>
                    </a:ln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" name="Notched Right Arrow 40"/>
              <p:cNvSpPr/>
              <p:nvPr/>
            </p:nvSpPr>
            <p:spPr>
              <a:xfrm>
                <a:off x="4143807" y="3059823"/>
                <a:ext cx="769954" cy="346408"/>
              </a:xfrm>
              <a:prstGeom prst="notchedRightArrow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pulse</a:t>
                </a:r>
              </a:p>
            </p:txBody>
          </p:sp>
          <p:sp>
            <p:nvSpPr>
              <p:cNvPr id="42" name="Arc 41"/>
              <p:cNvSpPr/>
              <p:nvPr/>
            </p:nvSpPr>
            <p:spPr>
              <a:xfrm rot="10800000">
                <a:off x="3935355" y="2721882"/>
                <a:ext cx="416901" cy="684350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80098" y="1656263"/>
                <a:ext cx="497369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IP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341382">
                <a:off x="4860105" y="1818930"/>
                <a:ext cx="445956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Mirror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461244" y="3205354"/>
                <a:ext cx="445956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Mirror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475135" y="158770"/>
              <a:ext cx="2049496" cy="1987110"/>
              <a:chOff x="5510575" y="1437969"/>
              <a:chExt cx="2313444" cy="2932177"/>
            </a:xfrm>
          </p:grpSpPr>
          <p:sp>
            <p:nvSpPr>
              <p:cNvPr id="47" name="Triangle 29"/>
              <p:cNvSpPr/>
              <p:nvPr/>
            </p:nvSpPr>
            <p:spPr>
              <a:xfrm rot="10800000">
                <a:off x="5593920" y="2472750"/>
                <a:ext cx="572012" cy="642450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510575" y="3322831"/>
                <a:ext cx="802363" cy="29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700" b="1" dirty="0">
                    <a:solidFill>
                      <a:srgbClr val="0070C0"/>
                    </a:solidFill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582394" y="1720277"/>
                <a:ext cx="262705" cy="66105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934312" y="3059823"/>
                <a:ext cx="262705" cy="66105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493599" y="1437969"/>
                <a:ext cx="703417" cy="29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PDET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675834" y="3757038"/>
                <a:ext cx="1148185" cy="61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EDET</a:t>
                </a:r>
              </a:p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E &lt; 16 GeV</a:t>
                </a:r>
              </a:p>
              <a:p>
                <a:pPr defTabSz="457200"/>
                <a:endParaRPr lang="en-US" sz="7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5911936" y="2760478"/>
                <a:ext cx="1009237" cy="4645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5925075" y="2765735"/>
                <a:ext cx="982960" cy="8522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7888" y="3179627"/>
                <a:ext cx="304350" cy="29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−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V="1">
                <a:off x="5917326" y="2274817"/>
                <a:ext cx="659499" cy="48851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5911756" y="1874445"/>
                <a:ext cx="657819" cy="8941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6346898" y="2032961"/>
                <a:ext cx="304350" cy="29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3926796" y="1050654"/>
              <a:ext cx="1856779" cy="474816"/>
              <a:chOff x="5911756" y="2753498"/>
              <a:chExt cx="2942665" cy="818914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5911756" y="2753498"/>
                <a:ext cx="2650984" cy="381997"/>
                <a:chOff x="5911756" y="2753498"/>
                <a:chExt cx="2650984" cy="381997"/>
              </a:xfrm>
            </p:grpSpPr>
            <p:cxnSp>
              <p:nvCxnSpPr>
                <p:cNvPr id="144" name="Straight Arrow Connector 143"/>
                <p:cNvCxnSpPr/>
                <p:nvPr/>
              </p:nvCxnSpPr>
              <p:spPr>
                <a:xfrm>
                  <a:off x="5911756" y="2753498"/>
                  <a:ext cx="2438406" cy="23923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Can 144">
                  <a:extLst>
                    <a:ext uri="{FF2B5EF4-FFF2-40B4-BE49-F238E27FC236}">
                      <a16:creationId xmlns:a16="http://schemas.microsoft.com/office/drawing/2014/main" xmlns="" id="{CF252DE6-311F-2E40-8EF1-639A8693A93B}"/>
                    </a:ext>
                  </a:extLst>
                </p:cNvPr>
                <p:cNvSpPr/>
                <p:nvPr/>
              </p:nvSpPr>
              <p:spPr>
                <a:xfrm rot="16499120">
                  <a:off x="8324859" y="2897613"/>
                  <a:ext cx="256762" cy="219001"/>
                </a:xfrm>
                <a:prstGeom prst="can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sz="1200" dirty="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3" name="TextBox 142"/>
              <p:cNvSpPr txBox="1"/>
              <p:nvPr/>
            </p:nvSpPr>
            <p:spPr>
              <a:xfrm>
                <a:off x="7750574" y="3147755"/>
                <a:ext cx="1103847" cy="424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0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Dump</a:t>
                </a:r>
              </a:p>
            </p:txBody>
          </p:sp>
        </p:grpSp>
        <p:cxnSp>
          <p:nvCxnSpPr>
            <p:cNvPr id="152" name="Straight Arrow Connector 151"/>
            <p:cNvCxnSpPr/>
            <p:nvPr/>
          </p:nvCxnSpPr>
          <p:spPr>
            <a:xfrm>
              <a:off x="431371" y="2276872"/>
              <a:ext cx="27797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3300536" y="2276872"/>
              <a:ext cx="27797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1391478" y="249289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9 m</a:t>
              </a:r>
              <a:endParaRPr lang="de-DE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174609" y="2492896"/>
              <a:ext cx="680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11 m</a:t>
              </a:r>
              <a:endParaRPr lang="de-DE" dirty="0"/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>
              <a:off x="6039107" y="2276872"/>
              <a:ext cx="11365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7175623" y="2276872"/>
              <a:ext cx="22543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8017860" y="250902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7</a:t>
              </a:r>
              <a:r>
                <a:rPr lang="de-DE" dirty="0" smtClean="0"/>
                <a:t> m</a:t>
              </a:r>
              <a:endParaRPr lang="de-DE" dirty="0"/>
            </a:p>
          </p:txBody>
        </p:sp>
        <p:cxnSp>
          <p:nvCxnSpPr>
            <p:cNvPr id="162" name="Straight Arrow Connector 161"/>
            <p:cNvCxnSpPr/>
            <p:nvPr/>
          </p:nvCxnSpPr>
          <p:spPr>
            <a:xfrm>
              <a:off x="9456266" y="2276872"/>
              <a:ext cx="26048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6276752" y="245974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3 m</a:t>
              </a:r>
              <a:endParaRPr lang="de-DE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785821" y="1333350"/>
              <a:ext cx="232273" cy="28160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7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856319" y="293895"/>
              <a:ext cx="104064" cy="6844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856319" y="1119045"/>
              <a:ext cx="104064" cy="6844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546926" y="245555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tbd</a:t>
              </a:r>
              <a:endParaRPr lang="de-DE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5745" y="3356992"/>
            <a:ext cx="775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2 experimental </a:t>
            </a:r>
            <a:r>
              <a:rPr lang="de-DE" sz="1600" b="1" dirty="0" err="1" smtClean="0"/>
              <a:t>options</a:t>
            </a:r>
            <a:r>
              <a:rPr lang="de-DE" sz="1600" b="1" dirty="0" smtClean="0"/>
              <a:t>: </a:t>
            </a:r>
          </a:p>
          <a:p>
            <a:r>
              <a:rPr lang="de-DE" sz="1600" dirty="0" err="1" smtClean="0"/>
              <a:t>Collide</a:t>
            </a:r>
            <a:r>
              <a:rPr lang="de-DE" sz="1600" dirty="0" smtClean="0"/>
              <a:t> </a:t>
            </a:r>
            <a:r>
              <a:rPr lang="de-DE" sz="1600" dirty="0" err="1" smtClean="0"/>
              <a:t>bunch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foil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generate</a:t>
            </a:r>
            <a:r>
              <a:rPr lang="de-DE" sz="1600" dirty="0" smtClean="0"/>
              <a:t> </a:t>
            </a:r>
            <a:r>
              <a:rPr lang="de-DE" sz="1600" dirty="0" err="1" smtClean="0"/>
              <a:t>photons</a:t>
            </a:r>
            <a:r>
              <a:rPr lang="de-DE" sz="1600" dirty="0" smtClean="0"/>
              <a:t> </a:t>
            </a:r>
            <a:r>
              <a:rPr lang="de-DE" sz="1600" dirty="0" smtClean="0">
                <a:sym typeface="Wingdings" panose="05000000000000000000" pitchFamily="2" charset="2"/>
              </a:rPr>
              <a:t> </a:t>
            </a:r>
            <a:r>
              <a:rPr lang="de-DE" sz="1600" dirty="0" err="1" smtClean="0">
                <a:sym typeface="Wingdings" panose="05000000000000000000" pitchFamily="2" charset="2"/>
              </a:rPr>
              <a:t>collide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photons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with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the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laser</a:t>
            </a:r>
            <a:r>
              <a:rPr lang="de-DE" sz="1600" dirty="0" smtClean="0">
                <a:sym typeface="Wingdings" panose="05000000000000000000" pitchFamily="2" charset="2"/>
              </a:rPr>
              <a:t>. (      )</a:t>
            </a:r>
          </a:p>
          <a:p>
            <a:r>
              <a:rPr lang="de-DE" sz="1600" dirty="0" err="1" smtClean="0">
                <a:sym typeface="Wingdings" panose="05000000000000000000" pitchFamily="2" charset="2"/>
              </a:rPr>
              <a:t>Collide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electrons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directly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with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the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laser</a:t>
            </a:r>
            <a:r>
              <a:rPr lang="de-DE" sz="1600" dirty="0" smtClean="0">
                <a:sym typeface="Wingdings" panose="05000000000000000000" pitchFamily="2" charset="2"/>
              </a:rPr>
              <a:t> (      )</a:t>
            </a:r>
            <a:endParaRPr lang="de-DE" sz="1600" dirty="0" smtClean="0"/>
          </a:p>
        </p:txBody>
      </p:sp>
      <p:sp>
        <p:nvSpPr>
          <p:cNvPr id="5" name="Down Arrow 4"/>
          <p:cNvSpPr/>
          <p:nvPr/>
        </p:nvSpPr>
        <p:spPr>
          <a:xfrm rot="10800000">
            <a:off x="7875935" y="3399528"/>
            <a:ext cx="333945" cy="499701"/>
          </a:xfrm>
          <a:prstGeom prst="down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65" name="Down Arrow 164"/>
          <p:cNvSpPr/>
          <p:nvPr/>
        </p:nvSpPr>
        <p:spPr>
          <a:xfrm>
            <a:off x="4360161" y="3902843"/>
            <a:ext cx="333945" cy="499701"/>
          </a:xfrm>
          <a:prstGeom prst="down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F. Burkart | LUXE accelerator update |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Schematic</a:t>
            </a:r>
            <a:r>
              <a:rPr lang="de-DE" dirty="0"/>
              <a:t> CAD Integration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844824"/>
            <a:ext cx="11567177" cy="328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| F. Burkart | LUXE accelerator update |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71464" y="3068960"/>
            <a:ext cx="2232248" cy="14401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3712" y="3068960"/>
            <a:ext cx="468052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83432" y="3140968"/>
            <a:ext cx="720080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8080" y="3005336"/>
            <a:ext cx="351656" cy="13563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1744" y="2996952"/>
            <a:ext cx="199256" cy="1272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2156" y="2996952"/>
            <a:ext cx="199256" cy="1272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2568" y="2996952"/>
            <a:ext cx="199256" cy="1272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7896200" y="2924944"/>
            <a:ext cx="360040" cy="216024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00256" y="3085728"/>
            <a:ext cx="199256" cy="12724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1" idx="2"/>
          </p:cNvCxnSpPr>
          <p:nvPr/>
        </p:nvCxnSpPr>
        <p:spPr>
          <a:xfrm>
            <a:off x="8089755" y="3113385"/>
            <a:ext cx="454517" cy="995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7408" y="2564904"/>
            <a:ext cx="13479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Kicker/Septa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664" y="2564904"/>
            <a:ext cx="6638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Bend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63752" y="2564904"/>
            <a:ext cx="7471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Triplet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1418" y="2564904"/>
            <a:ext cx="374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IP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56240" y="3212976"/>
            <a:ext cx="7319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Dump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36160" y="5229200"/>
            <a:ext cx="3763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CAD designer highly appreciated.</a:t>
            </a:r>
          </a:p>
          <a:p>
            <a:r>
              <a:rPr lang="en-US" sz="1600" dirty="0" smtClean="0"/>
              <a:t>Downstream </a:t>
            </a:r>
            <a:r>
              <a:rPr lang="en-US" sz="1600" dirty="0"/>
              <a:t>of IP design to be studied.</a:t>
            </a:r>
          </a:p>
        </p:txBody>
      </p:sp>
    </p:spTree>
    <p:extLst>
      <p:ext uri="{BB962C8B-B14F-4D97-AF65-F5344CB8AC3E}">
        <p14:creationId xmlns:p14="http://schemas.microsoft.com/office/powerpoint/2010/main" val="26962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_workshop2018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2_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Präsentation10" id="{2B0CCFEF-3092-0942-8FFD-946A8089C971}" vid="{71341955-5B0B-6345-98C1-5CB085C5AEBD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LUXE_workshop2018.potx</Template>
  <TotalTime>0</TotalTime>
  <Words>776</Words>
  <Application>Microsoft Office PowerPoint</Application>
  <PresentationFormat>Custom</PresentationFormat>
  <Paragraphs>202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LUXE_workshop2018</vt:lpstr>
      <vt:lpstr>2_DESY</vt:lpstr>
      <vt:lpstr>The LUXE experiment</vt:lpstr>
      <vt:lpstr>Location at the XFEL</vt:lpstr>
      <vt:lpstr>PowerPoint Presentation</vt:lpstr>
      <vt:lpstr>PowerPoint Presentation</vt:lpstr>
      <vt:lpstr>PowerPoint Presentation</vt:lpstr>
      <vt:lpstr>Experimental Scenarios and e- Beam Parameters</vt:lpstr>
      <vt:lpstr>General layout</vt:lpstr>
      <vt:lpstr>PowerPoint Presentation</vt:lpstr>
      <vt:lpstr>Schematic CAD Integration</vt:lpstr>
      <vt:lpstr>Magnets - proposal</vt:lpstr>
      <vt:lpstr>Kicker and Septa parameters</vt:lpstr>
      <vt:lpstr>Triplet Magnet Parameters</vt:lpstr>
      <vt:lpstr>Spectrometer Dipole</vt:lpstr>
      <vt:lpstr>PowerPoint Presentation</vt:lpstr>
      <vt:lpstr>Next:</vt:lpstr>
      <vt:lpstr>PowerPoint Presentation</vt:lpstr>
      <vt:lpstr>Optics in XTD5 with extraction to LUXE</vt:lpstr>
      <vt:lpstr>Final focus optics – downstream of Septum</vt:lpstr>
      <vt:lpstr>Single Bunch Beam Dump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Office-Anwender</dc:creator>
  <cp:lastModifiedBy>Burkart, Florian</cp:lastModifiedBy>
  <cp:revision>107</cp:revision>
  <cp:lastPrinted>2018-08-13T14:06:34Z</cp:lastPrinted>
  <dcterms:created xsi:type="dcterms:W3CDTF">2018-01-19T12:33:44Z</dcterms:created>
  <dcterms:modified xsi:type="dcterms:W3CDTF">2018-10-18T08:53:32Z</dcterms:modified>
</cp:coreProperties>
</file>