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349" r:id="rId2"/>
    <p:sldId id="357" r:id="rId3"/>
    <p:sldId id="373" r:id="rId4"/>
    <p:sldId id="367" r:id="rId5"/>
    <p:sldId id="353" r:id="rId6"/>
    <p:sldId id="362" r:id="rId7"/>
    <p:sldId id="3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275" userDrawn="1">
          <p15:clr>
            <a:srgbClr val="A4A3A4"/>
          </p15:clr>
        </p15:guide>
        <p15:guide id="2" pos="3727" userDrawn="1">
          <p15:clr>
            <a:srgbClr val="A4A3A4"/>
          </p15:clr>
        </p15:guide>
        <p15:guide id="3" pos="3953" userDrawn="1">
          <p15:clr>
            <a:srgbClr val="A4A3A4"/>
          </p15:clr>
        </p15:guide>
        <p15:guide id="4" pos="7287" userDrawn="1">
          <p15:clr>
            <a:srgbClr val="A4A3A4"/>
          </p15:clr>
        </p15:guide>
        <p15:guide id="5" pos="393" userDrawn="1">
          <p15:clr>
            <a:srgbClr val="A4A3A4"/>
          </p15:clr>
        </p15:guide>
        <p15:guide id="6" orient="horz" pos="3725"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snapToGrid="0" showGuides="1">
      <p:cViewPr>
        <p:scale>
          <a:sx n="100" d="100"/>
          <a:sy n="100" d="100"/>
        </p:scale>
        <p:origin x="-936" y="-822"/>
      </p:cViewPr>
      <p:guideLst>
        <p:guide orient="horz" pos="1275"/>
        <p:guide orient="horz" pos="3725"/>
        <p:guide pos="3727"/>
        <p:guide pos="3953"/>
        <p:guide pos="7287"/>
        <p:guide pos="393"/>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7" d="100"/>
          <a:sy n="97" d="100"/>
        </p:scale>
        <p:origin x="25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50AC80-9589-41A1-8ED2-EC2076B0E8E8}" type="datetimeFigureOut">
              <a:rPr lang="de-DE" smtClean="0"/>
              <a:t>12.10.2018</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3A726-01A3-41A5-8C71-74C8A626EA48}" type="slidenum">
              <a:rPr lang="de-DE" smtClean="0"/>
              <a:t>‹#›</a:t>
            </a:fld>
            <a:endParaRPr lang="de-DE"/>
          </a:p>
        </p:txBody>
      </p:sp>
    </p:spTree>
    <p:extLst>
      <p:ext uri="{BB962C8B-B14F-4D97-AF65-F5344CB8AC3E}">
        <p14:creationId xmlns:p14="http://schemas.microsoft.com/office/powerpoint/2010/main" val="72616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92030-5346-4222-B1C0-77ABA51E04BA}" type="datetimeFigureOut">
              <a:rPr lang="de-DE" smtClean="0"/>
              <a:t>12.10.2018</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1B39C8-6D5D-40E8-8D83-C1E41A39F5E0}" type="slidenum">
              <a:rPr lang="de-DE" smtClean="0"/>
              <a:t>‹#›</a:t>
            </a:fld>
            <a:endParaRPr lang="de-DE"/>
          </a:p>
        </p:txBody>
      </p:sp>
    </p:spTree>
    <p:extLst>
      <p:ext uri="{BB962C8B-B14F-4D97-AF65-F5344CB8AC3E}">
        <p14:creationId xmlns:p14="http://schemas.microsoft.com/office/powerpoint/2010/main" val="3164387999"/>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de-DE" noProof="0" smtClean="0"/>
              <a:t>Titelmasterformat durch Klicken bearbeiten</a:t>
            </a:r>
            <a:endParaRPr lang="en-US" noProof="0" dirty="0"/>
          </a:p>
        </p:txBody>
      </p:sp>
      <p:sp>
        <p:nvSpPr>
          <p:cNvPr id="3" name="Content Placeholder 2"/>
          <p:cNvSpPr>
            <a:spLocks noGrp="1"/>
          </p:cNvSpPr>
          <p:nvPr>
            <p:ph idx="1"/>
          </p:nvPr>
        </p:nvSpPr>
        <p:spPr/>
        <p:txBody>
          <a:bodyPr/>
          <a:lstStyle>
            <a:lvl1pPr>
              <a:defRPr>
                <a:solidFill>
                  <a:schemeClr val="tx1"/>
                </a:solidFill>
              </a:defRPr>
            </a:lvl1pPr>
          </a:lstStyle>
          <a:p>
            <a:pPr lvl="0"/>
            <a:r>
              <a:rPr lang="de-DE" noProof="0" smtClean="0"/>
              <a:t>Textmasterformat bearbeiten</a:t>
            </a:r>
          </a:p>
        </p:txBody>
      </p:sp>
    </p:spTree>
    <p:extLst>
      <p:ext uri="{BB962C8B-B14F-4D97-AF65-F5344CB8AC3E}">
        <p14:creationId xmlns:p14="http://schemas.microsoft.com/office/powerpoint/2010/main" val="40230362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189" y="712232"/>
            <a:ext cx="10956924" cy="780540"/>
          </a:xfrm>
          <a:prstGeom prst="rect">
            <a:avLst/>
          </a:prstGeom>
        </p:spPr>
        <p:txBody>
          <a:bodyPr vert="horz" lIns="0" tIns="0" rIns="0" bIns="0" rtlCol="0" anchor="b" anchorCtr="0">
            <a:noAutofit/>
          </a:bodyPr>
          <a:lstStyle/>
          <a:p>
            <a:endParaRPr lang="en-US" noProof="0" dirty="0"/>
          </a:p>
        </p:txBody>
      </p:sp>
      <p:sp>
        <p:nvSpPr>
          <p:cNvPr id="3" name="Text Placeholder 2"/>
          <p:cNvSpPr>
            <a:spLocks noGrp="1"/>
          </p:cNvSpPr>
          <p:nvPr>
            <p:ph type="body" idx="1"/>
          </p:nvPr>
        </p:nvSpPr>
        <p:spPr>
          <a:xfrm>
            <a:off x="623889" y="2024064"/>
            <a:ext cx="10944224" cy="4151268"/>
          </a:xfrm>
          <a:prstGeom prst="rect">
            <a:avLst/>
          </a:prstGeom>
        </p:spPr>
        <p:txBody>
          <a:bodyPr vert="horz" lIns="0" tIns="0" rIns="0" bIns="0" rtlCol="0" anchor="t" anchorCtr="0">
            <a:noAutofit/>
          </a:bodyPr>
          <a:lstStyle/>
          <a:p>
            <a:pPr lvl="0"/>
            <a:r>
              <a:rPr lang="en-US" noProof="0" dirty="0"/>
              <a:t>Level 1</a:t>
            </a:r>
          </a:p>
          <a:p>
            <a:pPr lvl="1"/>
            <a:r>
              <a:rPr lang="en-US" noProof="0" dirty="0"/>
              <a:t>Level </a:t>
            </a:r>
            <a:r>
              <a:rPr lang="en-US" noProof="0" dirty="0" smtClean="0"/>
              <a:t>2</a:t>
            </a:r>
          </a:p>
          <a:p>
            <a:pPr lvl="2"/>
            <a:r>
              <a:rPr lang="en-US" noProof="0" dirty="0" smtClean="0"/>
              <a:t>Level </a:t>
            </a:r>
            <a:r>
              <a:rPr lang="en-US" noProof="0" dirty="0"/>
              <a:t>3</a:t>
            </a:r>
          </a:p>
          <a:p>
            <a:pPr lvl="3"/>
            <a:r>
              <a:rPr lang="en-US" noProof="0" dirty="0"/>
              <a:t>Level </a:t>
            </a:r>
            <a:r>
              <a:rPr lang="en-US" noProof="0" dirty="0" smtClean="0"/>
              <a:t>4</a:t>
            </a:r>
            <a:endParaRPr lang="en-US" noProof="0" dirty="0"/>
          </a:p>
        </p:txBody>
      </p:sp>
      <p:sp>
        <p:nvSpPr>
          <p:cNvPr id="9" name="Textfeld 8"/>
          <p:cNvSpPr txBox="1"/>
          <p:nvPr/>
        </p:nvSpPr>
        <p:spPr>
          <a:xfrm>
            <a:off x="11377083" y="293577"/>
            <a:ext cx="514351" cy="293798"/>
          </a:xfrm>
          <a:prstGeom prst="rect">
            <a:avLst/>
          </a:prstGeom>
          <a:noFill/>
        </p:spPr>
        <p:txBody>
          <a:bodyPr wrap="none" lIns="0" tIns="0" rIns="0" bIns="0" rtlCol="0">
            <a:noAutofit/>
          </a:bodyPr>
          <a:lstStyle/>
          <a:p>
            <a:pPr algn="r"/>
            <a:fld id="{A5DEC3FA-4FB7-4309-A077-6BB31CA8E81A}" type="slidenum">
              <a:rPr lang="en-US" sz="1600" noProof="0" smtClean="0"/>
              <a:pPr algn="r"/>
              <a:t>‹#›</a:t>
            </a:fld>
            <a:endParaRPr lang="en-US" sz="1600" noProof="0" dirty="0"/>
          </a:p>
        </p:txBody>
      </p:sp>
      <p:cxnSp>
        <p:nvCxnSpPr>
          <p:cNvPr id="11" name="Gerader Verbinder 10"/>
          <p:cNvCxnSpPr/>
          <p:nvPr/>
        </p:nvCxnSpPr>
        <p:spPr>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3888" y="6413956"/>
            <a:ext cx="2275200" cy="120448"/>
          </a:xfrm>
          <a:prstGeom prst="rect">
            <a:avLst/>
          </a:prstGeom>
        </p:spPr>
      </p:pic>
      <p:sp>
        <p:nvSpPr>
          <p:cNvPr id="7" name="Rechteck 6"/>
          <p:cNvSpPr/>
          <p:nvPr/>
        </p:nvSpPr>
        <p:spPr>
          <a:xfrm>
            <a:off x="623888" y="381001"/>
            <a:ext cx="5292725" cy="216000"/>
          </a:xfrm>
          <a:prstGeom prst="rect">
            <a:avLst/>
          </a:prstGeom>
        </p:spPr>
        <p:txBody>
          <a:bodyPr vert="horz" lIns="0" tIns="0" rIns="0" bIns="0" rtlCol="0" anchor="t" anchorCtr="0">
            <a:noAutofit/>
          </a:bodyPr>
          <a:lstStyle/>
          <a:p>
            <a:pPr lvl="0"/>
            <a:r>
              <a:rPr lang="en-US" sz="900" baseline="0" dirty="0" smtClean="0"/>
              <a:t>Joint Operation &amp; Readiness meeting, Fri, 8:30 – 9:30</a:t>
            </a:r>
            <a:endParaRPr lang="en-US" sz="900" dirty="0"/>
          </a:p>
        </p:txBody>
      </p:sp>
      <p:sp>
        <p:nvSpPr>
          <p:cNvPr id="8" name="Rechteck 7"/>
          <p:cNvSpPr/>
          <p:nvPr/>
        </p:nvSpPr>
        <p:spPr>
          <a:xfrm>
            <a:off x="6275389" y="381001"/>
            <a:ext cx="5292724" cy="216000"/>
          </a:xfrm>
          <a:prstGeom prst="rect">
            <a:avLst/>
          </a:prstGeom>
        </p:spPr>
        <p:txBody>
          <a:bodyPr vert="horz" lIns="0" tIns="0" rIns="0" bIns="0" rtlCol="0" anchor="t" anchorCtr="0">
            <a:noAutofit/>
          </a:bodyPr>
          <a:lstStyle/>
          <a:p>
            <a:pPr lvl="0"/>
            <a:endParaRPr lang="en-US" sz="900" dirty="0"/>
          </a:p>
        </p:txBody>
      </p:sp>
    </p:spTree>
    <p:extLst>
      <p:ext uri="{BB962C8B-B14F-4D97-AF65-F5344CB8AC3E}">
        <p14:creationId xmlns:p14="http://schemas.microsoft.com/office/powerpoint/2010/main" val="92600665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57188" indent="-357188" algn="l" defTabSz="914400" rtl="0" eaLnBrk="1" latinLnBrk="0" hangingPunct="1">
        <a:lnSpc>
          <a:spcPct val="114000"/>
        </a:lnSpc>
        <a:spcBef>
          <a:spcPts val="600"/>
        </a:spcBef>
        <a:buClr>
          <a:schemeClr val="bg2"/>
        </a:buClr>
        <a:buFontTx/>
        <a:buBlip>
          <a:blip r:embed="rId4"/>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5"/>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275" userDrawn="1">
          <p15:clr>
            <a:srgbClr val="F26B43"/>
          </p15:clr>
        </p15:guide>
        <p15:guide id="2" pos="3727" userDrawn="1">
          <p15:clr>
            <a:srgbClr val="F26B43"/>
          </p15:clr>
        </p15:guide>
        <p15:guide id="3" pos="3953" userDrawn="1">
          <p15:clr>
            <a:srgbClr val="F26B43"/>
          </p15:clr>
        </p15:guide>
        <p15:guide id="4" pos="393" userDrawn="1">
          <p15:clr>
            <a:srgbClr val="F26B43"/>
          </p15:clr>
        </p15:guide>
        <p15:guide id="5" pos="7287" userDrawn="1">
          <p15:clr>
            <a:srgbClr val="F26B43"/>
          </p15:clr>
        </p15:guide>
        <p15:guide id="6" orient="horz" pos="372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Operation &amp; Readiness meeting</a:t>
            </a:r>
            <a:endParaRPr lang="en-US" dirty="0"/>
          </a:p>
        </p:txBody>
      </p:sp>
      <p:sp>
        <p:nvSpPr>
          <p:cNvPr id="3" name="Content Placeholder 2"/>
          <p:cNvSpPr>
            <a:spLocks noGrp="1"/>
          </p:cNvSpPr>
          <p:nvPr>
            <p:ph idx="1"/>
          </p:nvPr>
        </p:nvSpPr>
        <p:spPr>
          <a:xfrm>
            <a:off x="623888" y="1714500"/>
            <a:ext cx="5172755" cy="4460832"/>
          </a:xfrm>
        </p:spPr>
        <p:txBody>
          <a:bodyPr/>
          <a:lstStyle/>
          <a:p>
            <a:r>
              <a:rPr lang="en-US" dirty="0" smtClean="0"/>
              <a:t>Report Operation / Photon Run Coordinator </a:t>
            </a:r>
          </a:p>
          <a:p>
            <a:r>
              <a:rPr lang="en-US" dirty="0" smtClean="0"/>
              <a:t>Report Dispatch*</a:t>
            </a:r>
          </a:p>
          <a:p>
            <a:r>
              <a:rPr lang="en-US" dirty="0" smtClean="0"/>
              <a:t>Instruments</a:t>
            </a:r>
          </a:p>
          <a:p>
            <a:pPr lvl="1"/>
            <a:r>
              <a:rPr lang="en-US" dirty="0" smtClean="0"/>
              <a:t>FXE</a:t>
            </a:r>
          </a:p>
          <a:p>
            <a:pPr lvl="1"/>
            <a:r>
              <a:rPr lang="en-US" dirty="0" smtClean="0"/>
              <a:t>SPB/SFX</a:t>
            </a:r>
          </a:p>
          <a:p>
            <a:pPr lvl="1"/>
            <a:r>
              <a:rPr lang="en-US" dirty="0" smtClean="0"/>
              <a:t>SCS</a:t>
            </a:r>
          </a:p>
          <a:p>
            <a:pPr lvl="1"/>
            <a:r>
              <a:rPr lang="en-US" dirty="0" smtClean="0"/>
              <a:t>SQS</a:t>
            </a:r>
          </a:p>
          <a:p>
            <a:pPr lvl="1"/>
            <a:r>
              <a:rPr lang="en-US" dirty="0" smtClean="0"/>
              <a:t>MID*</a:t>
            </a:r>
          </a:p>
          <a:p>
            <a:pPr lvl="1"/>
            <a:r>
              <a:rPr lang="en-US" dirty="0" smtClean="0"/>
              <a:t>HED*</a:t>
            </a:r>
          </a:p>
          <a:p>
            <a:r>
              <a:rPr lang="en-US" dirty="0"/>
              <a:t>Beam transport</a:t>
            </a:r>
          </a:p>
          <a:p>
            <a:pPr lvl="1"/>
            <a:r>
              <a:rPr lang="en-US" dirty="0" smtClean="0"/>
              <a:t>Task force XTD6 installation</a:t>
            </a:r>
            <a:endParaRPr lang="en-US" dirty="0"/>
          </a:p>
          <a:p>
            <a:pPr lvl="1"/>
            <a:r>
              <a:rPr lang="en-US" dirty="0" smtClean="0"/>
              <a:t>Vacuum</a:t>
            </a:r>
            <a:endParaRPr lang="en-US" dirty="0"/>
          </a:p>
          <a:p>
            <a:pPr lvl="1"/>
            <a:r>
              <a:rPr lang="en-US" dirty="0"/>
              <a:t>X-ray optics</a:t>
            </a:r>
          </a:p>
          <a:p>
            <a:pPr lvl="1"/>
            <a:r>
              <a:rPr lang="en-US" dirty="0" smtClean="0"/>
              <a:t>Photon diagnostics</a:t>
            </a:r>
          </a:p>
        </p:txBody>
      </p:sp>
      <p:sp>
        <p:nvSpPr>
          <p:cNvPr id="5" name="Content Placeholder 2"/>
          <p:cNvSpPr txBox="1">
            <a:spLocks/>
          </p:cNvSpPr>
          <p:nvPr/>
        </p:nvSpPr>
        <p:spPr>
          <a:xfrm>
            <a:off x="6270661" y="1711778"/>
            <a:ext cx="5172755" cy="4460832"/>
          </a:xfrm>
          <a:prstGeom prst="rect">
            <a:avLst/>
          </a:prstGeom>
        </p:spPr>
        <p:txBody>
          <a:bodyPr vert="horz" lIns="0" tIns="0" rIns="0" bIns="0" rtlCol="0" anchor="t" anchorCtr="0">
            <a:noAutofit/>
          </a:bodyPr>
          <a:lstStyle>
            <a:lvl1pPr marL="357188" indent="-357188" algn="l" defTabSz="914400" rtl="0" eaLnBrk="1" latinLnBrk="0" hangingPunct="1">
              <a:lnSpc>
                <a:spcPct val="114000"/>
              </a:lnSpc>
              <a:spcBef>
                <a:spcPts val="600"/>
              </a:spcBef>
              <a:buClr>
                <a:schemeClr val="bg2"/>
              </a:buClr>
              <a:buFontTx/>
              <a:buBlip>
                <a:blip r:embed="rId2"/>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3"/>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Optical </a:t>
            </a:r>
            <a:r>
              <a:rPr lang="en-US" dirty="0" smtClean="0"/>
              <a:t>lasers*</a:t>
            </a:r>
            <a:endParaRPr lang="en-US" dirty="0"/>
          </a:p>
          <a:p>
            <a:r>
              <a:rPr lang="en-US" dirty="0" smtClean="0"/>
              <a:t>Detectors</a:t>
            </a:r>
          </a:p>
          <a:p>
            <a:r>
              <a:rPr lang="en-US" dirty="0" smtClean="0"/>
              <a:t>Electronics</a:t>
            </a:r>
          </a:p>
          <a:p>
            <a:pPr lvl="1"/>
            <a:r>
              <a:rPr lang="en-US" dirty="0" smtClean="0"/>
              <a:t>AE*</a:t>
            </a:r>
          </a:p>
          <a:p>
            <a:pPr lvl="1"/>
            <a:r>
              <a:rPr lang="en-US" dirty="0" smtClean="0"/>
              <a:t>EETF</a:t>
            </a:r>
          </a:p>
          <a:p>
            <a:r>
              <a:rPr lang="en-US" dirty="0" smtClean="0"/>
              <a:t>CAS</a:t>
            </a:r>
          </a:p>
          <a:p>
            <a:r>
              <a:rPr lang="en-US" dirty="0" smtClean="0"/>
              <a:t>ITDM</a:t>
            </a:r>
          </a:p>
          <a:p>
            <a:endParaRPr lang="en-US" dirty="0"/>
          </a:p>
          <a:p>
            <a:r>
              <a:rPr lang="en-US" dirty="0" smtClean="0"/>
              <a:t>SRP*</a:t>
            </a:r>
          </a:p>
          <a:p>
            <a:r>
              <a:rPr lang="en-US" dirty="0" smtClean="0"/>
              <a:t>Technical services</a:t>
            </a:r>
          </a:p>
          <a:p>
            <a:endParaRPr lang="en-US" dirty="0"/>
          </a:p>
          <a:p>
            <a:r>
              <a:rPr lang="en-US" dirty="0" err="1" smtClean="0"/>
              <a:t>AoB</a:t>
            </a:r>
            <a:endParaRPr lang="en-US" dirty="0" smtClean="0"/>
          </a:p>
        </p:txBody>
      </p:sp>
    </p:spTree>
    <p:extLst>
      <p:ext uri="{BB962C8B-B14F-4D97-AF65-F5344CB8AC3E}">
        <p14:creationId xmlns:p14="http://schemas.microsoft.com/office/powerpoint/2010/main" val="3308009938"/>
      </p:ext>
    </p:extLst>
  </p:cSld>
  <p:clrMapOvr>
    <a:masterClrMapping/>
  </p:clrMapOvr>
  <p:timing>
    <p:tnLst>
      <p:par>
        <p:cTn id="1" dur="indefinite" restart="never" nodeType="tmRoot">
          <p:childTnLst>
            <p:par>
              <p:cTn id="2"/>
            </p:par>
            <p:par>
              <p:cTn id="3"/>
            </p:par>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239" y="188357"/>
            <a:ext cx="10956924" cy="780540"/>
          </a:xfrm>
        </p:spPr>
        <p:txBody>
          <a:bodyPr/>
          <a:lstStyle/>
          <a:p>
            <a:r>
              <a:rPr lang="en-US" dirty="0" smtClean="0"/>
              <a:t>Report from Dispatch meeting</a:t>
            </a:r>
            <a:endParaRPr lang="en-US" dirty="0"/>
          </a:p>
        </p:txBody>
      </p:sp>
      <p:sp>
        <p:nvSpPr>
          <p:cNvPr id="4" name="Content Placeholder 3"/>
          <p:cNvSpPr>
            <a:spLocks noGrp="1"/>
          </p:cNvSpPr>
          <p:nvPr>
            <p:ph idx="1"/>
          </p:nvPr>
        </p:nvSpPr>
        <p:spPr>
          <a:xfrm>
            <a:off x="595314" y="1090614"/>
            <a:ext cx="10944224" cy="5253036"/>
          </a:xfrm>
        </p:spPr>
        <p:txBody>
          <a:bodyPr/>
          <a:lstStyle/>
          <a:p>
            <a:pPr marL="357187" lvl="1" indent="0">
              <a:buNone/>
            </a:pPr>
            <a:endParaRPr lang="en-US" dirty="0" smtClean="0"/>
          </a:p>
          <a:p>
            <a:pPr>
              <a:buFont typeface="Wingdings" panose="05000000000000000000" pitchFamily="2" charset="2"/>
              <a:buChar char="§"/>
            </a:pPr>
            <a:r>
              <a:rPr lang="en-US" b="0" dirty="0" smtClean="0"/>
              <a:t>PSPO </a:t>
            </a:r>
            <a:r>
              <a:rPr lang="en-US" b="0" dirty="0"/>
              <a:t>is tasked with </a:t>
            </a:r>
            <a:r>
              <a:rPr lang="en-US" b="1" dirty="0" smtClean="0"/>
              <a:t>gathering  </a:t>
            </a:r>
            <a:r>
              <a:rPr lang="en-US" b="1" dirty="0"/>
              <a:t>ALL activities in the XHEXP1 and the XTDs </a:t>
            </a:r>
            <a:r>
              <a:rPr lang="en-US" b="0" dirty="0"/>
              <a:t>for the upcoming winter </a:t>
            </a:r>
            <a:r>
              <a:rPr lang="en-US" b="0" dirty="0" smtClean="0"/>
              <a:t>shutdown. We need your feedback until the end of October! </a:t>
            </a:r>
            <a:br>
              <a:rPr lang="en-US" b="0" dirty="0" smtClean="0"/>
            </a:br>
            <a:r>
              <a:rPr lang="en-US" b="0" dirty="0" smtClean="0"/>
              <a:t>Our </a:t>
            </a:r>
            <a:r>
              <a:rPr lang="en-US" b="0" dirty="0"/>
              <a:t>goal is to schedule most if not all works which severely impact the operation of the machine and the experiments / lasers (e.g. by cutting power, cooling, control services etc.) before the 14th of January, in order to allow the experiments to actually do proper commissioning &amp; start-up afterwards. </a:t>
            </a:r>
            <a:endParaRPr lang="en-US" b="0" dirty="0" smtClean="0"/>
          </a:p>
          <a:p>
            <a:pPr marL="0" indent="0">
              <a:buNone/>
            </a:pPr>
            <a:endParaRPr lang="en-US" b="0" dirty="0" smtClean="0"/>
          </a:p>
          <a:p>
            <a:pPr>
              <a:buFont typeface="Wingdings" panose="05000000000000000000" pitchFamily="2" charset="2"/>
              <a:buChar char="§"/>
            </a:pPr>
            <a:r>
              <a:rPr lang="en-US" dirty="0"/>
              <a:t>The milestones of the SASE2 Technical commissioning Task Force headed by CY have been achieved. Starting from this week CY is no longer taking care of the SASE2 tunnel activities planning </a:t>
            </a:r>
            <a:r>
              <a:rPr lang="en-US" dirty="0" smtClean="0"/>
              <a:t>and coordination</a:t>
            </a:r>
            <a:r>
              <a:rPr lang="en-US" dirty="0"/>
              <a:t>. It has to be discussed in the Friday meeting how to go on, since the planning and coordination of the shutdown activities is needed.</a:t>
            </a:r>
            <a:r>
              <a:rPr lang="en-US" sz="1600" dirty="0"/>
              <a:t> </a:t>
            </a:r>
            <a:endParaRPr lang="en-US" sz="1600" dirty="0" smtClean="0">
              <a:sym typeface="Wingdings" panose="05000000000000000000" pitchFamily="2" charset="2"/>
            </a:endParaRPr>
          </a:p>
          <a:p>
            <a:pPr lvl="1">
              <a:buFont typeface="Wingdings" panose="05000000000000000000" pitchFamily="2" charset="2"/>
              <a:buChar char="§"/>
            </a:pPr>
            <a:r>
              <a:rPr lang="en-US" dirty="0" smtClean="0">
                <a:sym typeface="Wingdings" panose="05000000000000000000" pitchFamily="2" charset="2"/>
              </a:rPr>
              <a:t>Comment from TT: </a:t>
            </a:r>
            <a:r>
              <a:rPr lang="en-US" b="0" dirty="0"/>
              <a:t>We have the concept of equipment owners and for the </a:t>
            </a:r>
            <a:r>
              <a:rPr lang="en-US" b="0" dirty="0" smtClean="0"/>
              <a:t>tunnels </a:t>
            </a:r>
            <a:r>
              <a:rPr lang="en-US" b="0" dirty="0"/>
              <a:t>this concept is </a:t>
            </a:r>
            <a:r>
              <a:rPr lang="en-US" b="0" dirty="0" smtClean="0"/>
              <a:t>challenging, </a:t>
            </a:r>
            <a:r>
              <a:rPr lang="en-US" b="0" dirty="0"/>
              <a:t>as there are many groups having </a:t>
            </a:r>
            <a:r>
              <a:rPr lang="en-US" b="0" dirty="0" smtClean="0"/>
              <a:t>instrumentation </a:t>
            </a:r>
            <a:r>
              <a:rPr lang="en-US" b="0" dirty="0"/>
              <a:t>here. </a:t>
            </a:r>
            <a:r>
              <a:rPr lang="en-US" dirty="0"/>
              <a:t>For the next shutdown these equipment owners have </a:t>
            </a:r>
            <a:r>
              <a:rPr lang="en-US" dirty="0" smtClean="0"/>
              <a:t>to plan </a:t>
            </a:r>
            <a:r>
              <a:rPr lang="en-US" dirty="0"/>
              <a:t>and execute work (partly helped by support groups).</a:t>
            </a:r>
            <a:r>
              <a:rPr lang="en-US" b="0" dirty="0"/>
              <a:t> </a:t>
            </a:r>
            <a:r>
              <a:rPr lang="en-US" b="0" dirty="0" smtClean="0"/>
              <a:t>In </a:t>
            </a:r>
            <a:r>
              <a:rPr lang="en-US" b="0" dirty="0"/>
              <a:t>the longer term we need </a:t>
            </a:r>
            <a:r>
              <a:rPr lang="en-US" b="0" dirty="0" smtClean="0"/>
              <a:t>another </a:t>
            </a:r>
            <a:r>
              <a:rPr lang="en-US" b="0" dirty="0"/>
              <a:t>solution, but that requires first more discussion.</a:t>
            </a:r>
          </a:p>
          <a:p>
            <a:pPr lvl="1"/>
            <a:endParaRPr lang="en-US" dirty="0"/>
          </a:p>
        </p:txBody>
      </p:sp>
    </p:spTree>
    <p:extLst>
      <p:ext uri="{BB962C8B-B14F-4D97-AF65-F5344CB8AC3E}">
        <p14:creationId xmlns:p14="http://schemas.microsoft.com/office/powerpoint/2010/main" val="3335061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9" y="293132"/>
            <a:ext cx="10956924" cy="780540"/>
          </a:xfrm>
        </p:spPr>
        <p:txBody>
          <a:bodyPr/>
          <a:lstStyle/>
          <a:p>
            <a:r>
              <a:rPr lang="en-US" dirty="0" smtClean="0"/>
              <a:t>HED</a:t>
            </a:r>
            <a:endParaRPr lang="en-US" dirty="0"/>
          </a:p>
        </p:txBody>
      </p:sp>
      <p:sp>
        <p:nvSpPr>
          <p:cNvPr id="3" name="Content Placeholder 2"/>
          <p:cNvSpPr>
            <a:spLocks noGrp="1"/>
          </p:cNvSpPr>
          <p:nvPr>
            <p:ph idx="1"/>
          </p:nvPr>
        </p:nvSpPr>
        <p:spPr>
          <a:xfrm>
            <a:off x="623889" y="1376364"/>
            <a:ext cx="10944224" cy="4151268"/>
          </a:xfrm>
        </p:spPr>
        <p:txBody>
          <a:bodyPr/>
          <a:lstStyle/>
          <a:p>
            <a:pPr>
              <a:buFont typeface="Arial" panose="020B0604020202020204" pitchFamily="34" charset="0"/>
              <a:buChar char="•"/>
            </a:pPr>
            <a:r>
              <a:rPr lang="en-US" dirty="0" smtClean="0"/>
              <a:t>DN160 </a:t>
            </a:r>
            <a:r>
              <a:rPr lang="en-US" dirty="0"/>
              <a:t>vacuum line (to quickly rough large target chambers with large roughing pump outside the EXP hutch</a:t>
            </a:r>
            <a:r>
              <a:rPr lang="en-US" dirty="0" smtClean="0"/>
              <a:t>): pipes</a:t>
            </a:r>
            <a:r>
              <a:rPr lang="en-US" dirty="0"/>
              <a:t>, routing and wall mounting have been fitted this week, finish by Friday. Installation of final welded arts expected in first week of Nov 2018.</a:t>
            </a:r>
          </a:p>
          <a:p>
            <a:pPr>
              <a:buFont typeface="Arial" panose="020B0604020202020204" pitchFamily="34" charset="0"/>
              <a:buChar char="•"/>
            </a:pPr>
            <a:endParaRPr lang="en-US" dirty="0"/>
          </a:p>
          <a:p>
            <a:pPr>
              <a:buFont typeface="Arial" panose="020B0604020202020204" pitchFamily="34" charset="0"/>
              <a:buChar char="•"/>
            </a:pPr>
            <a:r>
              <a:rPr lang="en-US" dirty="0" smtClean="0"/>
              <a:t>rail </a:t>
            </a:r>
            <a:r>
              <a:rPr lang="en-US" dirty="0"/>
              <a:t>covers are finished in rear part of EXP hutch. The aluminum covers can take 2 tons per wheel (fork lift).</a:t>
            </a:r>
          </a:p>
          <a:p>
            <a:pPr>
              <a:buFont typeface="Arial" panose="020B0604020202020204" pitchFamily="34" charset="0"/>
              <a:buChar char="•"/>
            </a:pPr>
            <a:endParaRPr lang="en-US" dirty="0"/>
          </a:p>
          <a:p>
            <a:pPr>
              <a:buFont typeface="Arial" panose="020B0604020202020204" pitchFamily="34" charset="0"/>
              <a:buChar char="•"/>
            </a:pPr>
            <a:r>
              <a:rPr lang="en-US" dirty="0" smtClean="0"/>
              <a:t>works </a:t>
            </a:r>
            <a:r>
              <a:rPr lang="en-US" dirty="0"/>
              <a:t>in OPT hutch: safety modification of shutter (Fan), mounting of OPT_CRL bellow.</a:t>
            </a:r>
          </a:p>
          <a:p>
            <a:endParaRPr lang="en-US" dirty="0"/>
          </a:p>
        </p:txBody>
      </p:sp>
    </p:spTree>
    <p:extLst>
      <p:ext uri="{BB962C8B-B14F-4D97-AF65-F5344CB8AC3E}">
        <p14:creationId xmlns:p14="http://schemas.microsoft.com/office/powerpoint/2010/main" val="3315329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614" y="209805"/>
            <a:ext cx="10956924" cy="780540"/>
          </a:xfrm>
        </p:spPr>
        <p:txBody>
          <a:bodyPr/>
          <a:lstStyle/>
          <a:p>
            <a:r>
              <a:rPr lang="en-US" dirty="0" smtClean="0"/>
              <a:t>Optical Lasers</a:t>
            </a:r>
            <a:endParaRPr lang="en-US" dirty="0"/>
          </a:p>
        </p:txBody>
      </p:sp>
      <p:sp>
        <p:nvSpPr>
          <p:cNvPr id="3" name="Content Placeholder 2"/>
          <p:cNvSpPr>
            <a:spLocks noGrp="1"/>
          </p:cNvSpPr>
          <p:nvPr>
            <p:ph idx="1"/>
          </p:nvPr>
        </p:nvSpPr>
        <p:spPr>
          <a:xfrm>
            <a:off x="652464" y="1328739"/>
            <a:ext cx="10944224" cy="4151268"/>
          </a:xfrm>
        </p:spPr>
        <p:txBody>
          <a:bodyPr/>
          <a:lstStyle/>
          <a:p>
            <a:pPr marL="0" indent="0">
              <a:buNone/>
            </a:pPr>
            <a:r>
              <a:rPr lang="en-US" sz="1600" dirty="0"/>
              <a:t>SASE 1:</a:t>
            </a:r>
          </a:p>
          <a:p>
            <a:pPr marL="0" indent="0">
              <a:buNone/>
            </a:pPr>
            <a:endParaRPr lang="en-US" sz="1600" dirty="0"/>
          </a:p>
          <a:p>
            <a:r>
              <a:rPr lang="en-US" sz="1600" dirty="0" smtClean="0"/>
              <a:t>PP-laser </a:t>
            </a:r>
            <a:r>
              <a:rPr lang="en-US" sz="1600" dirty="0"/>
              <a:t>is in user operation.</a:t>
            </a:r>
          </a:p>
          <a:p>
            <a:pPr marL="0" indent="0">
              <a:buNone/>
            </a:pPr>
            <a:r>
              <a:rPr lang="en-US" sz="1600" dirty="0"/>
              <a:t> </a:t>
            </a:r>
          </a:p>
          <a:p>
            <a:pPr marL="0" indent="0">
              <a:buNone/>
            </a:pPr>
            <a:r>
              <a:rPr lang="en-US" sz="1600" dirty="0"/>
              <a:t>SASE 3 and 2:</a:t>
            </a:r>
          </a:p>
          <a:p>
            <a:pPr marL="0" indent="0">
              <a:buNone/>
            </a:pPr>
            <a:r>
              <a:rPr lang="en-US" sz="1600" dirty="0"/>
              <a:t> </a:t>
            </a:r>
          </a:p>
          <a:p>
            <a:r>
              <a:rPr lang="en-US" sz="1600" dirty="0" smtClean="0"/>
              <a:t>Control </a:t>
            </a:r>
            <a:r>
              <a:rPr lang="en-US" sz="1600" dirty="0"/>
              <a:t>system and PLC are somewhat delayed, but not yet critical</a:t>
            </a:r>
            <a:r>
              <a:rPr lang="en-US" sz="1600" dirty="0" smtClean="0"/>
              <a:t>.</a:t>
            </a:r>
            <a:r>
              <a:rPr lang="en-US" sz="1600" dirty="0"/>
              <a:t> </a:t>
            </a:r>
          </a:p>
          <a:p>
            <a:r>
              <a:rPr lang="en-US" sz="1600" dirty="0" smtClean="0"/>
              <a:t>Otherwise </a:t>
            </a:r>
            <a:r>
              <a:rPr lang="en-US" sz="1600" dirty="0"/>
              <a:t>progress as planned.</a:t>
            </a:r>
          </a:p>
          <a:p>
            <a:pPr marL="0" indent="0">
              <a:buNone/>
            </a:pPr>
            <a:endParaRPr lang="en-US" sz="1600" dirty="0"/>
          </a:p>
          <a:p>
            <a:pPr marL="0" indent="0">
              <a:buNone/>
            </a:pPr>
            <a:r>
              <a:rPr lang="en-US" sz="1600" dirty="0"/>
              <a:t> </a:t>
            </a:r>
          </a:p>
          <a:p>
            <a:endParaRPr lang="en-US" sz="1600" dirty="0"/>
          </a:p>
        </p:txBody>
      </p:sp>
    </p:spTree>
    <p:extLst>
      <p:ext uri="{BB962C8B-B14F-4D97-AF65-F5344CB8AC3E}">
        <p14:creationId xmlns:p14="http://schemas.microsoft.com/office/powerpoint/2010/main" val="695868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64" y="207407"/>
            <a:ext cx="10956924" cy="780540"/>
          </a:xfrm>
        </p:spPr>
        <p:txBody>
          <a:bodyPr/>
          <a:lstStyle/>
          <a:p>
            <a:r>
              <a:rPr lang="en-US" dirty="0" smtClean="0"/>
              <a:t>AE - 1</a:t>
            </a:r>
            <a:endParaRPr lang="en-US" dirty="0"/>
          </a:p>
        </p:txBody>
      </p:sp>
      <p:sp>
        <p:nvSpPr>
          <p:cNvPr id="4" name="Content Placeholder 3"/>
          <p:cNvSpPr>
            <a:spLocks noGrp="1"/>
          </p:cNvSpPr>
          <p:nvPr>
            <p:ph idx="1"/>
          </p:nvPr>
        </p:nvSpPr>
        <p:spPr>
          <a:xfrm>
            <a:off x="633414" y="966789"/>
            <a:ext cx="10944224" cy="4151268"/>
          </a:xfrm>
        </p:spPr>
        <p:txBody>
          <a:bodyPr/>
          <a:lstStyle/>
          <a:p>
            <a:pPr marL="0" indent="0">
              <a:buNone/>
            </a:pPr>
            <a:r>
              <a:rPr lang="en-US" dirty="0"/>
              <a:t>SASE3</a:t>
            </a:r>
          </a:p>
          <a:p>
            <a:pPr lvl="0">
              <a:buFont typeface="Arial" panose="020B0604020202020204" pitchFamily="34" charset="0"/>
              <a:buChar char="•"/>
            </a:pPr>
            <a:r>
              <a:rPr lang="en-US" dirty="0"/>
              <a:t>Deploy of new hardware and interlock configuration for D3/GATT safe operation related issues</a:t>
            </a:r>
          </a:p>
          <a:p>
            <a:pPr lvl="0">
              <a:buFont typeface="Arial" panose="020B0604020202020204" pitchFamily="34" charset="0"/>
              <a:buChar char="•"/>
            </a:pPr>
            <a:r>
              <a:rPr lang="en-US" dirty="0"/>
              <a:t>Master loop should be restarted next week on Maintenance day</a:t>
            </a:r>
          </a:p>
          <a:p>
            <a:pPr marL="0" indent="0">
              <a:buNone/>
            </a:pPr>
            <a:r>
              <a:rPr lang="en-US" dirty="0"/>
              <a:t>SQS</a:t>
            </a:r>
          </a:p>
          <a:p>
            <a:pPr lvl="0">
              <a:buFont typeface="Arial" panose="020B0604020202020204" pitchFamily="34" charset="0"/>
              <a:buChar char="•"/>
            </a:pPr>
            <a:r>
              <a:rPr lang="en-US" dirty="0"/>
              <a:t>SQS to MPS communication will be included next week on Maintenance day</a:t>
            </a:r>
          </a:p>
          <a:p>
            <a:pPr lvl="0">
              <a:buFont typeface="Arial" panose="020B0604020202020204" pitchFamily="34" charset="0"/>
              <a:buChar char="•"/>
            </a:pPr>
            <a:r>
              <a:rPr lang="en-US" dirty="0"/>
              <a:t>New interlocks in different loops have to be updated</a:t>
            </a:r>
          </a:p>
          <a:p>
            <a:pPr lvl="0">
              <a:buFont typeface="Arial" panose="020B0604020202020204" pitchFamily="34" charset="0"/>
              <a:buChar char="•"/>
            </a:pPr>
            <a:r>
              <a:rPr lang="en-US" dirty="0"/>
              <a:t>SQS loop 13 hardware not connected yet</a:t>
            </a:r>
          </a:p>
          <a:p>
            <a:pPr lvl="0">
              <a:buFont typeface="Arial" panose="020B0604020202020204" pitchFamily="34" charset="0"/>
              <a:buChar char="•"/>
            </a:pPr>
            <a:r>
              <a:rPr lang="en-US" dirty="0"/>
              <a:t>SQS loop 12 ongoing</a:t>
            </a:r>
          </a:p>
          <a:p>
            <a:pPr lvl="0">
              <a:buFont typeface="Arial" panose="020B0604020202020204" pitchFamily="34" charset="0"/>
              <a:buChar char="•"/>
            </a:pPr>
            <a:r>
              <a:rPr lang="en-US" dirty="0" err="1"/>
              <a:t>CRds</a:t>
            </a:r>
            <a:r>
              <a:rPr lang="en-US" dirty="0"/>
              <a:t> taking in count for various loops</a:t>
            </a:r>
          </a:p>
          <a:p>
            <a:pPr marL="0" indent="0">
              <a:buNone/>
            </a:pPr>
            <a:r>
              <a:rPr lang="en-US" dirty="0"/>
              <a:t>SCS</a:t>
            </a:r>
          </a:p>
          <a:p>
            <a:pPr lvl="0">
              <a:buFont typeface="Arial" panose="020B0604020202020204" pitchFamily="34" charset="0"/>
              <a:buChar char="•"/>
            </a:pPr>
            <a:r>
              <a:rPr lang="en-US" dirty="0"/>
              <a:t>Loop 2 working on </a:t>
            </a:r>
            <a:r>
              <a:rPr lang="en-US" dirty="0" err="1"/>
              <a:t>Peltiers</a:t>
            </a:r>
            <a:r>
              <a:rPr lang="en-US" dirty="0"/>
              <a:t> and signals for EPPs connected</a:t>
            </a:r>
          </a:p>
          <a:p>
            <a:pPr lvl="0">
              <a:buFont typeface="Arial" panose="020B0604020202020204" pitchFamily="34" charset="0"/>
              <a:buChar char="•"/>
            </a:pPr>
            <a:r>
              <a:rPr lang="en-US" dirty="0"/>
              <a:t>Loop 1 and 9 updated.</a:t>
            </a:r>
          </a:p>
          <a:p>
            <a:pPr marL="0" indent="0">
              <a:buNone/>
            </a:pPr>
            <a:r>
              <a:rPr lang="en-US" dirty="0"/>
              <a:t>SASE3 PPL</a:t>
            </a:r>
          </a:p>
          <a:p>
            <a:pPr lvl="0">
              <a:buFont typeface="Arial" panose="020B0604020202020204" pitchFamily="34" charset="0"/>
              <a:buChar char="•"/>
            </a:pPr>
            <a:r>
              <a:rPr lang="en-US" dirty="0"/>
              <a:t>PLC project prepared and running. We will wait for parameters from Daniel/Tomasz</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404836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64" y="207407"/>
            <a:ext cx="10956924" cy="780540"/>
          </a:xfrm>
        </p:spPr>
        <p:txBody>
          <a:bodyPr/>
          <a:lstStyle/>
          <a:p>
            <a:r>
              <a:rPr lang="en-US" dirty="0" smtClean="0"/>
              <a:t>AE - 2</a:t>
            </a:r>
            <a:endParaRPr lang="en-US" dirty="0"/>
          </a:p>
        </p:txBody>
      </p:sp>
      <p:sp>
        <p:nvSpPr>
          <p:cNvPr id="3" name="Content Placeholder 2"/>
          <p:cNvSpPr>
            <a:spLocks noGrp="1"/>
          </p:cNvSpPr>
          <p:nvPr>
            <p:ph idx="1"/>
          </p:nvPr>
        </p:nvSpPr>
        <p:spPr>
          <a:xfrm>
            <a:off x="604839" y="1004889"/>
            <a:ext cx="10944224" cy="4151268"/>
          </a:xfrm>
        </p:spPr>
        <p:txBody>
          <a:bodyPr/>
          <a:lstStyle/>
          <a:p>
            <a:pPr marL="0" indent="0">
              <a:buNone/>
            </a:pPr>
            <a:r>
              <a:rPr lang="en-US" dirty="0"/>
              <a:t>SASE2</a:t>
            </a:r>
          </a:p>
          <a:p>
            <a:pPr lvl="0">
              <a:buFont typeface="Arial" panose="020B0604020202020204" pitchFamily="34" charset="0"/>
              <a:buChar char="•"/>
            </a:pPr>
            <a:r>
              <a:rPr lang="en-US" dirty="0"/>
              <a:t>Supporting MID with commissioning in the tunnel</a:t>
            </a:r>
          </a:p>
          <a:p>
            <a:pPr marL="0" indent="0">
              <a:buNone/>
            </a:pPr>
            <a:r>
              <a:rPr lang="en-US" dirty="0"/>
              <a:t>MID</a:t>
            </a:r>
          </a:p>
          <a:p>
            <a:pPr lvl="0">
              <a:buFont typeface="Arial" panose="020B0604020202020204" pitchFamily="34" charset="0"/>
              <a:buChar char="•"/>
            </a:pPr>
            <a:r>
              <a:rPr lang="en-US" dirty="0"/>
              <a:t>Loop 4 will include interlocks next week.</a:t>
            </a:r>
          </a:p>
          <a:p>
            <a:pPr lvl="0">
              <a:buFont typeface="Arial" panose="020B0604020202020204" pitchFamily="34" charset="0"/>
              <a:buChar char="•"/>
            </a:pPr>
            <a:r>
              <a:rPr lang="en-US" dirty="0"/>
              <a:t>Loop 2 and 5 work ongoing.</a:t>
            </a:r>
          </a:p>
          <a:p>
            <a:pPr marL="0" indent="0">
              <a:buNone/>
            </a:pPr>
            <a:r>
              <a:rPr lang="en-US" dirty="0"/>
              <a:t>SPB</a:t>
            </a:r>
          </a:p>
          <a:p>
            <a:pPr lvl="0">
              <a:buFont typeface="Arial" panose="020B0604020202020204" pitchFamily="34" charset="0"/>
              <a:buChar char="•"/>
            </a:pPr>
            <a:r>
              <a:rPr lang="en-US" dirty="0"/>
              <a:t>Loop 5 AGIPD ready for deploy with new interlock in motors defined.</a:t>
            </a:r>
          </a:p>
          <a:p>
            <a:pPr lvl="0">
              <a:buFont typeface="Arial" panose="020B0604020202020204" pitchFamily="34" charset="0"/>
              <a:buChar char="•"/>
            </a:pPr>
            <a:r>
              <a:rPr lang="en-US" dirty="0"/>
              <a:t>Master loop for communication with MPS ready for deploy</a:t>
            </a:r>
          </a:p>
          <a:p>
            <a:pPr marL="0" indent="0">
              <a:buNone/>
            </a:pPr>
            <a:r>
              <a:rPr lang="en-US" dirty="0"/>
              <a:t>FRAMEWORK development main points</a:t>
            </a:r>
          </a:p>
          <a:p>
            <a:pPr lvl="0">
              <a:buFont typeface="Arial" panose="020B0604020202020204" pitchFamily="34" charset="0"/>
              <a:buChar char="•"/>
            </a:pPr>
            <a:r>
              <a:rPr lang="en-US" dirty="0" err="1"/>
              <a:t>AInvertValue</a:t>
            </a:r>
            <a:r>
              <a:rPr lang="en-US" dirty="0"/>
              <a:t> removed from </a:t>
            </a:r>
            <a:r>
              <a:rPr lang="en-US" dirty="0" err="1"/>
              <a:t>SD_digitalInput</a:t>
            </a:r>
            <a:r>
              <a:rPr lang="en-US" dirty="0"/>
              <a:t> from version 1.32.0 onwards. And hotfix done in 1.28.3 to include that feature in SASE3 EPS loop.</a:t>
            </a:r>
          </a:p>
          <a:p>
            <a:pPr lvl="0">
              <a:buFont typeface="Arial" panose="020B0604020202020204" pitchFamily="34" charset="0"/>
              <a:buChar char="•"/>
            </a:pPr>
            <a:r>
              <a:rPr lang="en-US" dirty="0"/>
              <a:t>Homing procedure for Mc2_ devices work ongoing with different setups.</a:t>
            </a:r>
          </a:p>
          <a:p>
            <a:endParaRPr lang="en-US" dirty="0"/>
          </a:p>
        </p:txBody>
      </p:sp>
    </p:spTree>
    <p:extLst>
      <p:ext uri="{BB962C8B-B14F-4D97-AF65-F5344CB8AC3E}">
        <p14:creationId xmlns:p14="http://schemas.microsoft.com/office/powerpoint/2010/main" val="3338201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64" y="207407"/>
            <a:ext cx="10956924" cy="780540"/>
          </a:xfrm>
        </p:spPr>
        <p:txBody>
          <a:bodyPr/>
          <a:lstStyle/>
          <a:p>
            <a:r>
              <a:rPr lang="en-US" dirty="0" smtClean="0"/>
              <a:t>AE - 3</a:t>
            </a:r>
            <a:endParaRPr lang="en-US" dirty="0"/>
          </a:p>
        </p:txBody>
      </p:sp>
      <p:sp>
        <p:nvSpPr>
          <p:cNvPr id="3" name="Content Placeholder 2"/>
          <p:cNvSpPr>
            <a:spLocks noGrp="1"/>
          </p:cNvSpPr>
          <p:nvPr>
            <p:ph idx="1"/>
          </p:nvPr>
        </p:nvSpPr>
        <p:spPr>
          <a:xfrm>
            <a:off x="604839" y="1004889"/>
            <a:ext cx="10944224" cy="4151268"/>
          </a:xfrm>
        </p:spPr>
        <p:txBody>
          <a:bodyPr/>
          <a:lstStyle/>
          <a:p>
            <a:pPr marL="0" indent="0">
              <a:buNone/>
            </a:pPr>
            <a:endParaRPr lang="en-US" b="1" dirty="0" smtClean="0"/>
          </a:p>
          <a:p>
            <a:pPr marL="0" indent="0">
              <a:buNone/>
            </a:pPr>
            <a:r>
              <a:rPr lang="en-US" b="1" dirty="0" smtClean="0"/>
              <a:t>AE-</a:t>
            </a:r>
            <a:r>
              <a:rPr lang="en-US" b="1" dirty="0" err="1" smtClean="0"/>
              <a:t>MicroTCAs</a:t>
            </a:r>
            <a:endParaRPr lang="en-US" dirty="0"/>
          </a:p>
          <a:p>
            <a:pPr>
              <a:buFont typeface="Arial" panose="020B0604020202020204" pitchFamily="34" charset="0"/>
              <a:buChar char="•"/>
            </a:pPr>
            <a:r>
              <a:rPr lang="en-US" dirty="0"/>
              <a:t>SASE2 Balcony Room </a:t>
            </a:r>
          </a:p>
          <a:p>
            <a:pPr lvl="0">
              <a:buFont typeface="Arial" panose="020B0604020202020204" pitchFamily="34" charset="0"/>
              <a:buChar char="•"/>
            </a:pPr>
            <a:r>
              <a:rPr lang="en-US" dirty="0"/>
              <a:t>DESY MPS group report that Timing/MPS cards in SASE2 Balcony room where not reachable.</a:t>
            </a:r>
          </a:p>
          <a:p>
            <a:pPr lvl="0">
              <a:buFont typeface="Arial" panose="020B0604020202020204" pitchFamily="34" charset="0"/>
              <a:buChar char="•"/>
            </a:pPr>
            <a:r>
              <a:rPr lang="en-US" dirty="0"/>
              <a:t>A reboot of </a:t>
            </a:r>
            <a:r>
              <a:rPr lang="en-US" dirty="0" err="1"/>
              <a:t>MicroTCA</a:t>
            </a:r>
            <a:r>
              <a:rPr lang="en-US" dirty="0"/>
              <a:t> in SASE2 Balcony room was schedule with all the affected groups (BKR, MID, HED, XTD, CAS, ITDM).</a:t>
            </a:r>
          </a:p>
          <a:p>
            <a:pPr lvl="0">
              <a:buFont typeface="Arial" panose="020B0604020202020204" pitchFamily="34" charset="0"/>
              <a:buChar char="•"/>
            </a:pPr>
            <a:r>
              <a:rPr lang="en-US" dirty="0"/>
              <a:t>Problem solved but it was found that the Crate has no backplane FRU info. This does not affect hardware functionality, but a replace should be schedule in the next shutdown.</a:t>
            </a:r>
          </a:p>
          <a:p>
            <a:pPr marL="0" indent="0">
              <a:buNone/>
            </a:pPr>
            <a:endParaRPr lang="en-US" dirty="0"/>
          </a:p>
        </p:txBody>
      </p:sp>
    </p:spTree>
    <p:extLst>
      <p:ext uri="{BB962C8B-B14F-4D97-AF65-F5344CB8AC3E}">
        <p14:creationId xmlns:p14="http://schemas.microsoft.com/office/powerpoint/2010/main" val="22194433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XFEL_PowerPoint_16x9_v3">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spPr>
      <a:bodyPr rtlCol="0" anchor="ctr">
        <a:noAutofit/>
      </a:bodyPr>
      <a:lstStyle>
        <a:defPPr algn="ctr">
          <a:lnSpc>
            <a:spcPct val="113000"/>
          </a:lnSpc>
          <a:defRPr sz="1400" dirty="0" err="1" smtClean="0"/>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marL="269875" indent="-269875">
          <a:lnSpc>
            <a:spcPct val="112000"/>
          </a:lnSpc>
          <a:buBlip>
            <a:blip xmlns:r="http://schemas.openxmlformats.org/officeDocument/2006/relationships" r:embed="rId1"/>
          </a:buBlip>
          <a:defRPr sz="1400" dirty="0" err="1" smtClean="0"/>
        </a:defPPr>
      </a:lstStyle>
    </a:txDef>
  </a:objectDefaults>
  <a:extraClrSchemeLst/>
  <a:extLst>
    <a:ext uri="{05A4C25C-085E-4340-85A3-A5531E510DB2}">
      <thm15:themeFamily xmlns="" xmlns:thm15="http://schemas.microsoft.com/office/thememl/2012/main" name="XFEL_PowerPoint_16x9.potx" id="{5D9E4C7F-CF90-47AA-9B5A-D1B8A1F64B49}" vid="{107EC11D-EED3-47DC-89A2-C8C245B9F565}"/>
    </a:ext>
  </a:extLst>
</a:theme>
</file>

<file path=ppt/theme/theme2.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XFEL_PowerPoint_16x9_v3</Template>
  <TotalTime>0</TotalTime>
  <Words>454</Words>
  <Application>Microsoft Office PowerPoint</Application>
  <PresentationFormat>Custom</PresentationFormat>
  <Paragraphs>84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XFEL_PowerPoint_16x9_v3</vt:lpstr>
      <vt:lpstr>Joint Operation &amp; Readiness meeting</vt:lpstr>
      <vt:lpstr>Report from Dispatch meeting</vt:lpstr>
      <vt:lpstr>HED</vt:lpstr>
      <vt:lpstr>Optical Lasers</vt:lpstr>
      <vt:lpstr>AE - 1</vt:lpstr>
      <vt:lpstr>AE - 2</vt:lpstr>
      <vt:lpstr>AE - 3</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Burger, Claudia</dc:creator>
  <cp:lastModifiedBy>Adriano Violante</cp:lastModifiedBy>
  <cp:revision>150</cp:revision>
  <dcterms:created xsi:type="dcterms:W3CDTF">2016-11-17T10:20:04Z</dcterms:created>
  <dcterms:modified xsi:type="dcterms:W3CDTF">2018-10-12T06:07:44Z</dcterms:modified>
</cp:coreProperties>
</file>