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294" r:id="rId10"/>
    <p:sldId id="273" r:id="rId11"/>
    <p:sldId id="299" r:id="rId12"/>
    <p:sldId id="300" r:id="rId13"/>
    <p:sldId id="309" r:id="rId14"/>
    <p:sldId id="277" r:id="rId15"/>
    <p:sldId id="274" r:id="rId16"/>
    <p:sldId id="270" r:id="rId17"/>
    <p:sldId id="278" r:id="rId18"/>
    <p:sldId id="295" r:id="rId19"/>
    <p:sldId id="298" r:id="rId20"/>
    <p:sldId id="297" r:id="rId21"/>
    <p:sldId id="310" r:id="rId22"/>
    <p:sldId id="291" r:id="rId23"/>
    <p:sldId id="292" r:id="rId24"/>
    <p:sldId id="290" r:id="rId25"/>
    <p:sldId id="289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5" autoAdjust="0"/>
    <p:restoredTop sz="84141" autoAdjust="0"/>
  </p:normalViewPr>
  <p:slideViewPr>
    <p:cSldViewPr snapToGrid="0" showGuides="1">
      <p:cViewPr>
        <p:scale>
          <a:sx n="100" d="100"/>
          <a:sy n="100" d="100"/>
        </p:scale>
        <p:origin x="-3864" y="-1542"/>
      </p:cViewPr>
      <p:guideLst>
        <p:guide orient="horz" pos="3956"/>
        <p:guide orient="horz" pos="847"/>
        <p:guide orient="horz" pos="2446"/>
        <p:guide orient="horz" pos="4038"/>
        <p:guide pos="5277"/>
        <p:guide pos="694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600" y="-120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83943"/>
            <a:ext cx="9144000" cy="714375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3475053"/>
            <a:ext cx="9144000" cy="0"/>
          </a:xfrm>
          <a:prstGeom prst="lin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-9524" y="3475053"/>
            <a:ext cx="9153524" cy="590501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0" indent="0" algn="ctr">
              <a:buFont typeface="Wingdings" pitchFamily="2" charset="2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813" y="1344613"/>
            <a:ext cx="3822530" cy="47815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932" y="1344613"/>
            <a:ext cx="3819307" cy="47815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93788" y="307975"/>
            <a:ext cx="7283450" cy="71437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smtClean="0">
                <a:solidFill>
                  <a:schemeClr val="bg1"/>
                </a:solidFill>
              </a:rPr>
              <a:t>Operator Training: Magnets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pPr lvl="0"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smtClean="0"/>
              <a:t>XFEL Operator Training, 2017-02-21</a:t>
            </a:r>
            <a:endParaRPr lang="en-GB" noProof="0" dirty="0" smtClean="0"/>
          </a:p>
          <a:p>
            <a:pPr lvl="0"/>
            <a:r>
              <a:rPr lang="en-GB" noProof="0" dirty="0" smtClean="0"/>
              <a:t>Lars </a:t>
            </a:r>
            <a:r>
              <a:rPr lang="en-GB" noProof="0" dirty="0" err="1" smtClean="0"/>
              <a:t>Fröhlich</a:t>
            </a:r>
            <a:endParaRPr lang="en-GB" noProof="0" dirty="0" smtClean="0"/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9888" y="6511925"/>
            <a:ext cx="252412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smtClean="0"/>
              <a:t>XFEL Operator Training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mtClean="0"/>
              <a:t>Magnets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7690847" y="3938845"/>
            <a:ext cx="311888" cy="65600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24540" y="3237426"/>
            <a:ext cx="311888" cy="65600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40782" y="3237427"/>
            <a:ext cx="311888" cy="65600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95740" y="3901797"/>
            <a:ext cx="311888" cy="65600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Many Magnets Can Share The Same Circuit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4813" y="1347788"/>
            <a:ext cx="3608387" cy="4932362"/>
          </a:xfrm>
        </p:spPr>
        <p:txBody>
          <a:bodyPr/>
          <a:lstStyle/>
          <a:p>
            <a:r>
              <a:rPr lang="en-US" smtClean="0"/>
              <a:t>There is one device for each magnet</a:t>
            </a:r>
          </a:p>
          <a:p>
            <a:r>
              <a:rPr lang="en-US" smtClean="0"/>
              <a:t>... even if multiple magnets share the same power supply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869675" y="4238163"/>
            <a:ext cx="460744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330419" y="3565431"/>
            <a:ext cx="666307" cy="672732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996726" y="3565431"/>
            <a:ext cx="1183758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7180484" y="3565431"/>
            <a:ext cx="666307" cy="672732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846791" y="4238163"/>
            <a:ext cx="460744" cy="0"/>
          </a:xfrm>
          <a:prstGeom prst="line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353144" y="4229800"/>
            <a:ext cx="452241" cy="0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298643" y="349332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BL.48I.I1</a:t>
            </a:r>
            <a:endParaRPr lang="en-US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3153" y="2837317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BL.48II.I1</a:t>
            </a:r>
            <a:endParaRPr lang="en-US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4540" y="283731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BL.50I.I1</a:t>
            </a:r>
            <a:endParaRPr lang="en-US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0847" y="3538735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BL.50II.I1</a:t>
            </a:r>
            <a:endParaRPr lang="en-US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5225" y="5243713"/>
            <a:ext cx="99578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accent3"/>
                </a:solidFill>
              </a:rPr>
              <a:t>BL.1.I1</a:t>
            </a:r>
            <a:endParaRPr lang="en-US" sz="2000" smtClean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8755" y="5243713"/>
            <a:ext cx="99578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/>
              <a:t>BL.3.I1</a:t>
            </a:r>
            <a:endParaRPr lang="en-US" sz="200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416555" y="5237990"/>
            <a:ext cx="99578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accent3"/>
                </a:solidFill>
              </a:rPr>
              <a:t>BL.4.I1</a:t>
            </a:r>
            <a:endParaRPr lang="en-US" sz="2000" smtClean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5016" y="1363827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b="1" smtClean="0">
                <a:solidFill>
                  <a:schemeClr val="accent2"/>
                </a:solidFill>
              </a:rPr>
              <a:t>Laser Heater Chicane</a:t>
            </a:r>
            <a:endParaRPr lang="en-US" sz="2000" b="1" smtClean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0843" y="2264684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Magnet Names</a:t>
            </a:r>
            <a:endParaRPr lang="en-US" sz="20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21696" y="5739073"/>
            <a:ext cx="279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b="1" smtClean="0">
                <a:solidFill>
                  <a:schemeClr val="accent3"/>
                </a:solidFill>
              </a:rPr>
              <a:t>Power Supply Names</a:t>
            </a:r>
            <a:endParaRPr lang="en-US" sz="2000" b="1" smtClean="0">
              <a:solidFill>
                <a:schemeClr val="accent3"/>
              </a:solidFill>
            </a:endParaRPr>
          </a:p>
        </p:txBody>
      </p:sp>
      <p:cxnSp>
        <p:nvCxnSpPr>
          <p:cNvPr id="6" name="Curved Connector 5"/>
          <p:cNvCxnSpPr>
            <a:stCxn id="27" idx="0"/>
            <a:endCxn id="15" idx="2"/>
          </p:cNvCxnSpPr>
          <p:nvPr/>
        </p:nvCxnSpPr>
        <p:spPr bwMode="auto">
          <a:xfrm rot="5400000" flipH="1" flipV="1">
            <a:off x="4824447" y="4716476"/>
            <a:ext cx="685909" cy="368566"/>
          </a:xfrm>
          <a:prstGeom prst="curvedConnector3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Curved Connector 9"/>
          <p:cNvCxnSpPr>
            <a:stCxn id="28" idx="0"/>
            <a:endCxn id="18" idx="2"/>
          </p:cNvCxnSpPr>
          <p:nvPr/>
        </p:nvCxnSpPr>
        <p:spPr bwMode="auto">
          <a:xfrm rot="5400000" flipH="1" flipV="1">
            <a:off x="6178426" y="4241655"/>
            <a:ext cx="1350280" cy="653836"/>
          </a:xfrm>
          <a:prstGeom prst="curvedConnector3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Curved Connector 11"/>
          <p:cNvCxnSpPr>
            <a:stCxn id="29" idx="0"/>
            <a:endCxn id="20" idx="2"/>
          </p:cNvCxnSpPr>
          <p:nvPr/>
        </p:nvCxnSpPr>
        <p:spPr bwMode="auto">
          <a:xfrm rot="16200000" flipV="1">
            <a:off x="7559051" y="4882592"/>
            <a:ext cx="643138" cy="67657"/>
          </a:xfrm>
          <a:prstGeom prst="curvedConnector3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>
            <a:stCxn id="15" idx="3"/>
            <a:endCxn id="19" idx="2"/>
          </p:cNvCxnSpPr>
          <p:nvPr/>
        </p:nvCxnSpPr>
        <p:spPr bwMode="auto">
          <a:xfrm flipV="1">
            <a:off x="5507628" y="3893434"/>
            <a:ext cx="489098" cy="336367"/>
          </a:xfrm>
          <a:prstGeom prst="curved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Curved Connector 33"/>
          <p:cNvCxnSpPr>
            <a:stCxn id="19" idx="3"/>
            <a:endCxn id="27" idx="3"/>
          </p:cNvCxnSpPr>
          <p:nvPr/>
        </p:nvCxnSpPr>
        <p:spPr bwMode="auto">
          <a:xfrm flipH="1">
            <a:off x="5481010" y="3565431"/>
            <a:ext cx="671660" cy="1878337"/>
          </a:xfrm>
          <a:prstGeom prst="curvedConnector3">
            <a:avLst>
              <a:gd name="adj1" fmla="val -15599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62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36" y="1347788"/>
            <a:ext cx="6064379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Main Taskbar &gt; Magnets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83978" y="2573095"/>
            <a:ext cx="3047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95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Magnet Overview Panel</a:t>
            </a:r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3" y="2161568"/>
            <a:ext cx="8917126" cy="317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Current, Field, Strength, Gradient, Kick, Momentum, ...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... and other sophisticated words </a:t>
            </a:r>
            <a:r>
              <a:rPr lang="en-US" smtClean="0"/>
              <a:t>like “hysteresis” and “remanence”!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 ML: </a:t>
            </a:r>
            <a:r>
              <a:rPr lang="de-DE" err="1" smtClean="0"/>
              <a:t>Physical</a:t>
            </a:r>
            <a:r>
              <a:rPr lang="de-DE" smtClean="0"/>
              <a:t> Parameters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15888" y="4462977"/>
            <a:ext cx="1786467" cy="513292"/>
          </a:xfrm>
          <a:prstGeom prst="roundRect">
            <a:avLst/>
          </a:prstGeom>
          <a:solidFill>
            <a:schemeClr val="accent2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current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009122" y="1345125"/>
            <a:ext cx="3267427" cy="3631144"/>
            <a:chOff x="1009122" y="1345125"/>
            <a:chExt cx="3267427" cy="3631144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490083" y="4462977"/>
              <a:ext cx="1786466" cy="513292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de-DE" sz="1600" dirty="0" smtClean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(gen.)</a:t>
              </a:r>
              <a:r>
                <a:rPr lang="de-DE" sz="1600" dirty="0" smtClean="0">
                  <a:solidFill>
                    <a:schemeClr val="accent3"/>
                  </a:solidFill>
                </a:rPr>
                <a:t> </a:t>
              </a: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field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8224" y="2541384"/>
              <a:ext cx="2175965" cy="1312333"/>
              <a:chOff x="781049" y="1498600"/>
              <a:chExt cx="2863851" cy="1727200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781049" y="1498600"/>
                <a:ext cx="2863851" cy="1727200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84" t="56651" r="3315" b="2758"/>
              <a:stretch/>
            </p:blipFill>
            <p:spPr bwMode="auto">
              <a:xfrm>
                <a:off x="979027" y="1617133"/>
                <a:ext cx="2446623" cy="1476861"/>
              </a:xfrm>
              <a:prstGeom prst="rect">
                <a:avLst/>
              </a:prstGeom>
              <a:noFill/>
              <a:ln w="190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2" name="Straight Arrow Connector 21"/>
            <p:cNvCxnSpPr>
              <a:stCxn id="9" idx="0"/>
              <a:endCxn id="21" idx="2"/>
            </p:cNvCxnSpPr>
            <p:nvPr/>
          </p:nvCxnSpPr>
          <p:spPr bwMode="auto">
            <a:xfrm flipV="1">
              <a:off x="1009122" y="3853717"/>
              <a:ext cx="1117085" cy="609260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21" idx="2"/>
              <a:endCxn id="8" idx="0"/>
            </p:cNvCxnSpPr>
            <p:nvPr/>
          </p:nvCxnSpPr>
          <p:spPr bwMode="auto">
            <a:xfrm>
              <a:off x="2126207" y="3853717"/>
              <a:ext cx="1257109" cy="609260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6" name="Rounded Rectangle 45"/>
            <p:cNvSpPr/>
            <p:nvPr/>
          </p:nvSpPr>
          <p:spPr bwMode="auto">
            <a:xfrm>
              <a:off x="1046307" y="1345125"/>
              <a:ext cx="2159800" cy="724959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calibration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/>
              </a:r>
              <a:b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</a:b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data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50" name="Straight Arrow Connector 49"/>
            <p:cNvCxnSpPr>
              <a:stCxn id="46" idx="2"/>
              <a:endCxn id="21" idx="0"/>
            </p:cNvCxnSpPr>
            <p:nvPr/>
          </p:nvCxnSpPr>
          <p:spPr bwMode="auto">
            <a:xfrm>
              <a:off x="2126207" y="2070084"/>
              <a:ext cx="0" cy="471300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3383316" y="1345125"/>
            <a:ext cx="3267429" cy="3631144"/>
            <a:chOff x="3383316" y="1345125"/>
            <a:chExt cx="3267429" cy="3631144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4864277" y="4462977"/>
              <a:ext cx="1786468" cy="513292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de-DE" sz="1600" dirty="0" smtClean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(gen.)</a:t>
              </a:r>
              <a:r>
                <a:rPr lang="de-DE" sz="1600" dirty="0" smtClean="0">
                  <a:solidFill>
                    <a:schemeClr val="accent3"/>
                  </a:solidFill>
                </a:rPr>
                <a:t> </a:t>
              </a: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strength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920066" y="2541385"/>
              <a:ext cx="1314000" cy="1312333"/>
              <a:chOff x="4148666" y="1913467"/>
              <a:chExt cx="1314000" cy="1312333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4148666" y="1913467"/>
                <a:ext cx="1314000" cy="1312333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3249" y="2088291"/>
                <a:ext cx="500534" cy="1005703"/>
              </a:xfrm>
              <a:prstGeom prst="rect">
                <a:avLst/>
              </a:prstGeom>
            </p:spPr>
          </p:pic>
        </p:grpSp>
        <p:cxnSp>
          <p:nvCxnSpPr>
            <p:cNvPr id="32" name="Straight Arrow Connector 31"/>
            <p:cNvCxnSpPr>
              <a:stCxn id="8" idx="0"/>
              <a:endCxn id="15" idx="2"/>
            </p:cNvCxnSpPr>
            <p:nvPr/>
          </p:nvCxnSpPr>
          <p:spPr bwMode="auto">
            <a:xfrm flipV="1">
              <a:off x="3383316" y="3853718"/>
              <a:ext cx="1193750" cy="609259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stCxn id="15" idx="2"/>
              <a:endCxn id="10" idx="0"/>
            </p:cNvCxnSpPr>
            <p:nvPr/>
          </p:nvCxnSpPr>
          <p:spPr bwMode="auto">
            <a:xfrm>
              <a:off x="4577066" y="3853718"/>
              <a:ext cx="1180445" cy="609259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8" name="Rounded Rectangle 47"/>
            <p:cNvSpPr/>
            <p:nvPr/>
          </p:nvSpPr>
          <p:spPr bwMode="auto">
            <a:xfrm>
              <a:off x="3497166" y="1345125"/>
              <a:ext cx="2159800" cy="724959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nominal</a:t>
              </a:r>
              <a:r>
                <a:rPr kumimoji="0" lang="de-DE" sz="2000" b="0" i="0" u="none" strike="noStrike" cap="none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momentum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54" name="Straight Arrow Connector 53"/>
            <p:cNvCxnSpPr>
              <a:stCxn id="48" idx="2"/>
              <a:endCxn id="15" idx="0"/>
            </p:cNvCxnSpPr>
            <p:nvPr/>
          </p:nvCxnSpPr>
          <p:spPr bwMode="auto">
            <a:xfrm>
              <a:off x="4577066" y="2070084"/>
              <a:ext cx="0" cy="471301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5757511" y="1345125"/>
            <a:ext cx="3267427" cy="3631144"/>
            <a:chOff x="5757511" y="1345125"/>
            <a:chExt cx="3267427" cy="363114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7238472" y="4462977"/>
              <a:ext cx="1786466" cy="513292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de-DE" sz="1600" dirty="0" smtClean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(gen.)</a:t>
              </a:r>
              <a:r>
                <a:rPr lang="de-DE" sz="1600" dirty="0" smtClean="0">
                  <a:solidFill>
                    <a:schemeClr val="accent3"/>
                  </a:solidFill>
                </a:rPr>
                <a:t> 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kick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05551" y="2541385"/>
              <a:ext cx="1314000" cy="1312333"/>
              <a:chOff x="6305551" y="1934975"/>
              <a:chExt cx="1314000" cy="1312333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6305551" y="1934975"/>
                <a:ext cx="1314000" cy="1312333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63" y="2339110"/>
                <a:ext cx="933450" cy="504063"/>
              </a:xfrm>
              <a:prstGeom prst="rect">
                <a:avLst/>
              </a:prstGeom>
            </p:spPr>
          </p:pic>
        </p:grpSp>
        <p:cxnSp>
          <p:nvCxnSpPr>
            <p:cNvPr id="38" name="Straight Arrow Connector 37"/>
            <p:cNvCxnSpPr>
              <a:stCxn id="10" idx="0"/>
              <a:endCxn id="23" idx="2"/>
            </p:cNvCxnSpPr>
            <p:nvPr/>
          </p:nvCxnSpPr>
          <p:spPr bwMode="auto">
            <a:xfrm flipV="1">
              <a:off x="5757511" y="3853718"/>
              <a:ext cx="1205040" cy="609259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23" idx="2"/>
              <a:endCxn id="11" idx="0"/>
            </p:cNvCxnSpPr>
            <p:nvPr/>
          </p:nvCxnSpPr>
          <p:spPr bwMode="auto">
            <a:xfrm>
              <a:off x="6962551" y="3853718"/>
              <a:ext cx="1169154" cy="609259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9" name="Rounded Rectangle 48"/>
            <p:cNvSpPr/>
            <p:nvPr/>
          </p:nvSpPr>
          <p:spPr bwMode="auto">
            <a:xfrm>
              <a:off x="5882651" y="1345125"/>
              <a:ext cx="2159800" cy="724959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chemeClr val="accent2"/>
                </a:buClr>
                <a:buSzPct val="80000"/>
                <a:buNone/>
              </a:pPr>
              <a:r>
                <a:rPr lang="de-DE" sz="2000" dirty="0" err="1">
                  <a:solidFill>
                    <a:schemeClr val="accent3"/>
                  </a:solidFill>
                </a:rPr>
                <a:t>effective</a:t>
              </a:r>
              <a:r>
                <a:rPr lang="de-DE" sz="2000" dirty="0">
                  <a:solidFill>
                    <a:schemeClr val="accent3"/>
                  </a:solidFill>
                </a:rPr>
                <a:t> </a:t>
              </a:r>
              <a:r>
                <a:rPr lang="de-DE" sz="2000" dirty="0" err="1">
                  <a:solidFill>
                    <a:schemeClr val="accent3"/>
                  </a:solidFill>
                </a:rPr>
                <a:t>magnetic</a:t>
              </a:r>
              <a:r>
                <a:rPr lang="de-DE" sz="2000" dirty="0">
                  <a:solidFill>
                    <a:schemeClr val="accent3"/>
                  </a:solidFill>
                </a:rPr>
                <a:t> </a:t>
              </a:r>
              <a:r>
                <a:rPr lang="de-DE" sz="2000" dirty="0" err="1">
                  <a:solidFill>
                    <a:schemeClr val="accent3"/>
                  </a:solidFill>
                </a:rPr>
                <a:t>length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9" idx="2"/>
              <a:endCxn id="23" idx="0"/>
            </p:cNvCxnSpPr>
            <p:nvPr/>
          </p:nvCxnSpPr>
          <p:spPr bwMode="auto">
            <a:xfrm>
              <a:off x="6962551" y="2070084"/>
              <a:ext cx="0" cy="471301"/>
            </a:xfrm>
            <a:prstGeom prst="straightConnector1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12231"/>
              </p:ext>
            </p:extLst>
          </p:nvPr>
        </p:nvGraphicFramePr>
        <p:xfrm>
          <a:off x="102744" y="5069205"/>
          <a:ext cx="1799611" cy="1341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99611"/>
              </a:tblGrid>
              <a:tr h="330185"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 smtClean="0"/>
                        <a:t>Dipole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Quadrupole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r"/>
                      <a:r>
                        <a:rPr lang="de-DE" sz="1600" dirty="0" err="1" smtClean="0"/>
                        <a:t>Sextupole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r"/>
                      <a:r>
                        <a:rPr lang="de-DE" sz="1600" dirty="0" err="1" smtClean="0"/>
                        <a:t>Octupole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16985"/>
              </p:ext>
            </p:extLst>
          </p:nvPr>
        </p:nvGraphicFramePr>
        <p:xfrm>
          <a:off x="7230529" y="5069205"/>
          <a:ext cx="1794409" cy="1341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94409"/>
              </a:tblGrid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 smtClean="0"/>
                        <a:t>rad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rad</a:t>
                      </a:r>
                      <a:r>
                        <a:rPr lang="de-DE" sz="1600" dirty="0" smtClean="0"/>
                        <a:t>/m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rad</a:t>
                      </a:r>
                      <a:r>
                        <a:rPr lang="de-DE" sz="1600" dirty="0" smtClean="0"/>
                        <a:t>/m²</a:t>
                      </a:r>
                      <a:endParaRPr lang="en-US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rad</a:t>
                      </a:r>
                      <a:r>
                        <a:rPr lang="de-DE" sz="1600" dirty="0" smtClean="0"/>
                        <a:t>/m³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25904"/>
              </p:ext>
            </p:extLst>
          </p:nvPr>
        </p:nvGraphicFramePr>
        <p:xfrm>
          <a:off x="2490083" y="5069205"/>
          <a:ext cx="1778000" cy="1341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78000"/>
              </a:tblGrid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/>
                        <a:t>[B] = T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[g] = T/m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T/m²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T/m³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2034"/>
              </p:ext>
            </p:extLst>
          </p:nvPr>
        </p:nvGraphicFramePr>
        <p:xfrm>
          <a:off x="4872745" y="5069205"/>
          <a:ext cx="1778000" cy="1341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78000"/>
              </a:tblGrid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/>
                        <a:t>[1/</a:t>
                      </a:r>
                      <a:r>
                        <a:rPr lang="el-GR" sz="1600" b="0" dirty="0" smtClean="0"/>
                        <a:t>ρ</a:t>
                      </a:r>
                      <a:r>
                        <a:rPr lang="de-DE" sz="1600" b="0" dirty="0" smtClean="0"/>
                        <a:t>] = 1/m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[k]</a:t>
                      </a:r>
                      <a:r>
                        <a:rPr lang="de-DE" sz="1600" baseline="0" dirty="0" smtClean="0"/>
                        <a:t> = 1/m²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[m] = 1/m³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1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[r] = 1/m</a:t>
                      </a:r>
                      <a:r>
                        <a:rPr lang="de-DE" sz="1600" baseline="30000" dirty="0" smtClean="0"/>
                        <a:t>4</a:t>
                      </a:r>
                      <a:endParaRPr lang="en-US" sz="1600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2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Magnet ML: Calibration &amp; Hysteresis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79" y="1347788"/>
            <a:ext cx="463789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7" y="1347788"/>
            <a:ext cx="7468804" cy="4932362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Dealing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Hysteresis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5888" y="3883025"/>
            <a:ext cx="890905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631267" y="1344613"/>
            <a:ext cx="0" cy="4935538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061423" y="3480008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Current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4571" y="1029750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Magnetic</a:t>
            </a:r>
            <a:r>
              <a:rPr lang="de-DE" sz="2000" dirty="0" smtClean="0">
                <a:solidFill>
                  <a:schemeClr val="accent3"/>
                </a:solidFill>
              </a:rPr>
              <a:t> Field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588016" y="3725293"/>
            <a:ext cx="1083734" cy="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479078" y="2963521"/>
            <a:ext cx="127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upward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ramp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676624" y="3730865"/>
            <a:ext cx="1160890" cy="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583487" y="2972177"/>
            <a:ext cx="140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downward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ramp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541572" y="4889514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83439" y="3788841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289449" y="1298052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541571" y="2661186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992448" y="3803915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44059" y="6134100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Textfeld 12"/>
          <p:cNvSpPr txBox="1"/>
          <p:nvPr/>
        </p:nvSpPr>
        <p:spPr>
          <a:xfrm>
            <a:off x="5985933" y="5528733"/>
            <a:ext cx="3039005" cy="75141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“The magnet can cleanly ramp upwards.”</a:t>
            </a:r>
          </a:p>
        </p:txBody>
      </p:sp>
      <p:sp>
        <p:nvSpPr>
          <p:cNvPr id="33" name="Textfeld 12"/>
          <p:cNvSpPr txBox="1"/>
          <p:nvPr/>
        </p:nvSpPr>
        <p:spPr>
          <a:xfrm>
            <a:off x="115887" y="1336146"/>
            <a:ext cx="3025245" cy="75141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“The magnet can cleanly ramp downwards.”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903133" y="4978410"/>
            <a:ext cx="728131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829047" y="4240897"/>
            <a:ext cx="88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klick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smtClean="0">
                <a:solidFill>
                  <a:srgbClr val="FF0000"/>
                </a:solidFill>
              </a:rPr>
              <a:t>down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5747 -0.15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5174 -0.15185 L 0.10452 -0.25671 L 0.14445 -0.30741 L 0.20834 -0.3456 L 0.26667 -0.35671 L 0.35087 -0.36551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4 0 L -0.18889 0.00625 L -0.26111 0.02106 L -0.29723 0.03703 L -0.33976 0.07546 L -0.37136 0.1199 L -0.41025 0.2 " pathEditMode="relative" ptsTypes="AAAAAA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39 L -0.06059 0.16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246 0.09769 L -0.06111 0.16806 L -0.08715 0.21852 L -0.11944 0.26436 L -0.15746 0.29769 L -0.2 0.31852 L -0.23888 0.32963 L -0.28159 0.33588 L -0.34444 0.33959 " pathEditMode="relative" ptsTypes="AAAAAAAA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96 -0.00115 L 0.175 -0.00486 L 0.23889 -0.01481 L 0.28785 -0.03194 L 0.33229 -0.06666 L 0.36944 -0.11111 L 0.40451 -0.18148 " pathEditMode="relative" ptsTypes="AAAAAA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7" y="1389394"/>
            <a:ext cx="7468804" cy="4849148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Dealing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Hysteresis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5888" y="3883025"/>
            <a:ext cx="890905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631267" y="1344613"/>
            <a:ext cx="0" cy="4935538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061423" y="3480008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Current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4571" y="1029750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Magnetic</a:t>
            </a:r>
            <a:r>
              <a:rPr lang="de-DE" sz="2000" dirty="0" smtClean="0">
                <a:solidFill>
                  <a:schemeClr val="accent3"/>
                </a:solidFill>
              </a:rPr>
              <a:t> Field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588016" y="3725293"/>
            <a:ext cx="1083734" cy="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479078" y="2963521"/>
            <a:ext cx="127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upward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ramp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676624" y="3730865"/>
            <a:ext cx="1160890" cy="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583487" y="2972177"/>
            <a:ext cx="140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downward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ramp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542803" y="3803915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Textfeld 12"/>
          <p:cNvSpPr txBox="1"/>
          <p:nvPr/>
        </p:nvSpPr>
        <p:spPr>
          <a:xfrm>
            <a:off x="5985933" y="5528733"/>
            <a:ext cx="3039005" cy="75141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“The magnet needs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to be cycled.”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812" y="1429859"/>
            <a:ext cx="233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Uncycled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magnets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use</a:t>
            </a:r>
            <a:r>
              <a:rPr lang="de-DE" sz="2000" dirty="0" smtClean="0">
                <a:solidFill>
                  <a:schemeClr val="accent3"/>
                </a:solidFill>
              </a:rPr>
              <a:t> an </a:t>
            </a:r>
            <a:r>
              <a:rPr lang="de-DE" sz="2000" dirty="0" err="1" smtClean="0">
                <a:solidFill>
                  <a:schemeClr val="accent3"/>
                </a:solidFill>
              </a:rPr>
              <a:t>averaged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calibration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curve</a:t>
            </a:r>
            <a:r>
              <a:rPr lang="de-DE" sz="2000" dirty="0" smtClean="0">
                <a:solidFill>
                  <a:schemeClr val="accent3"/>
                </a:solidFill>
              </a:rPr>
              <a:t>. 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992442" y="4701411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296011" y="1324029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2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05834 0.1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778 -0.29004 L 0.17031 -0.36666 L 0.21111 -0.41851 L 0.25 -0.45185 L 0.30087 -0.47523 L 0.36025 -0.48518 L 0.47031 -0.4912 " pathEditMode="relative" ptsTypes="AAAA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2" animBg="1"/>
      <p:bldP spid="23" grpId="0" animBg="1"/>
      <p:bldP spid="23" grpId="1" animBg="1"/>
      <p:bldP spid="23" grpId="3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7" y="1347788"/>
            <a:ext cx="7468804" cy="4932362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Cycling &amp; Degaussing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5888" y="3883025"/>
            <a:ext cx="8909050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631267" y="1344613"/>
            <a:ext cx="0" cy="4935538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061423" y="3480008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Current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4571" y="1029750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Magnetic</a:t>
            </a:r>
            <a:r>
              <a:rPr lang="de-DE" sz="2000" dirty="0" smtClean="0">
                <a:solidFill>
                  <a:schemeClr val="accent3"/>
                </a:solidFill>
              </a:rPr>
              <a:t> Field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sp>
        <p:nvSpPr>
          <p:cNvPr id="32" name="Textfeld 12"/>
          <p:cNvSpPr txBox="1"/>
          <p:nvPr/>
        </p:nvSpPr>
        <p:spPr>
          <a:xfrm>
            <a:off x="5117805" y="4345173"/>
            <a:ext cx="3907134" cy="193497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Degaussing (Demagnetization)</a:t>
            </a:r>
            <a:endParaRPr lang="en-GB" sz="2000" b="1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>
                <a:solidFill>
                  <a:schemeClr val="bg1"/>
                </a:solidFill>
              </a:rPr>
              <a:t>Force the magnet </a:t>
            </a:r>
            <a:r>
              <a:rPr lang="en-GB" sz="2000" smtClean="0">
                <a:solidFill>
                  <a:schemeClr val="bg1"/>
                </a:solidFill>
              </a:rPr>
              <a:t>out of </a:t>
            </a:r>
            <a:r>
              <a:rPr lang="en-GB" sz="2000">
                <a:solidFill>
                  <a:schemeClr val="bg1"/>
                </a:solidFill>
              </a:rPr>
              <a:t>its hysteresis </a:t>
            </a:r>
            <a:r>
              <a:rPr lang="en-GB" sz="2000" smtClean="0">
                <a:solidFill>
                  <a:schemeClr val="bg1"/>
                </a:solidFill>
              </a:rPr>
              <a:t>curve so it has zero field at zero current.</a:t>
            </a:r>
            <a:r>
              <a:rPr lang="en-GB" sz="2000">
                <a:solidFill>
                  <a:schemeClr val="bg1"/>
                </a:solidFill>
              </a:rPr>
              <a:t/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 Ramp </a:t>
            </a:r>
            <a:r>
              <a:rPr lang="en-GB" sz="2000" smtClean="0">
                <a:solidFill>
                  <a:schemeClr val="bg1"/>
                </a:solidFill>
              </a:rPr>
              <a:t>up and down with slowly decreasing currents.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3" name="Textfeld 12"/>
          <p:cNvSpPr txBox="1"/>
          <p:nvPr/>
        </p:nvSpPr>
        <p:spPr>
          <a:xfrm>
            <a:off x="115887" y="1336145"/>
            <a:ext cx="3588684" cy="170476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Cycling</a:t>
            </a:r>
          </a:p>
          <a:p>
            <a:pPr algn="ctr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GB" sz="2000" smtClean="0">
                <a:solidFill>
                  <a:schemeClr val="bg1"/>
                </a:solidFill>
              </a:rPr>
              <a:t>Force the magnet (back) onto its hysteresis curve.</a:t>
            </a:r>
            <a:br>
              <a:rPr lang="en-GB" sz="2000" smtClean="0">
                <a:solidFill>
                  <a:schemeClr val="bg1"/>
                </a:solidFill>
              </a:rPr>
            </a:br>
            <a:r>
              <a:rPr lang="en-GB" sz="2000" smtClean="0">
                <a:solidFill>
                  <a:schemeClr val="bg1"/>
                </a:solidFill>
              </a:rPr>
              <a:t> Ramp to maximum and minimum current a few times.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535715" y="3789739"/>
            <a:ext cx="179387" cy="177792"/>
          </a:xfrm>
          <a:prstGeom prst="ellipse">
            <a:avLst/>
          </a:prstGeom>
          <a:solidFill>
            <a:srgbClr val="FF9900">
              <a:alpha val="50196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4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36" y="1347788"/>
            <a:ext cx="6064379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Main Taskbar &gt; Magnets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83978" y="2899143"/>
            <a:ext cx="3047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91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Conventions: Dipoles (Incl. Correctors)</a:t>
            </a:r>
            <a:endParaRPr lang="en-US" dirty="0"/>
          </a:p>
        </p:txBody>
      </p:sp>
      <p:pic>
        <p:nvPicPr>
          <p:cNvPr id="7" name="Picture 2" descr="X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94" y="1344613"/>
            <a:ext cx="3819525" cy="286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0" y="2137893"/>
            <a:ext cx="2038095" cy="16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263" y="3970252"/>
            <a:ext cx="2346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accent3"/>
                </a:solidFill>
              </a:rPr>
              <a:t>The XFEL has a right-handed coordinate system. </a:t>
            </a:r>
            <a:r>
              <a:rPr lang="de-DE" sz="2000" i="1" smtClean="0">
                <a:solidFill>
                  <a:schemeClr val="accent3"/>
                </a:solidFill>
              </a:rPr>
              <a:t>z</a:t>
            </a:r>
            <a:r>
              <a:rPr lang="de-DE" sz="2000" smtClean="0">
                <a:solidFill>
                  <a:schemeClr val="accent3"/>
                </a:solidFill>
              </a:rPr>
              <a:t> points downstream.</a:t>
            </a:r>
            <a:endParaRPr lang="en-US" sz="2000" smtClean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5275" y="4325054"/>
            <a:ext cx="381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accent3"/>
                </a:solidFill>
              </a:rPr>
              <a:t>Where does this corrector deflect the electron beam?</a:t>
            </a:r>
            <a:endParaRPr lang="en-US" sz="2000" smtClean="0">
              <a:solidFill>
                <a:schemeClr val="accent3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 bwMode="auto">
          <a:xfrm>
            <a:off x="6368608" y="2073916"/>
            <a:ext cx="194041" cy="195385"/>
          </a:xfrm>
          <a:prstGeom prst="flowChartSummingJunction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0256" y="5267595"/>
            <a:ext cx="381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smtClean="0">
                <a:solidFill>
                  <a:schemeClr val="accent3"/>
                </a:solidFill>
              </a:rPr>
              <a:t>Which sign does its field/strength/kick have?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2324" y="4493736"/>
            <a:ext cx="582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UP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2323" y="5421483"/>
            <a:ext cx="582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+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Magnet Energizer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0" y="1347788"/>
            <a:ext cx="612201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33850" y="1609725"/>
            <a:ext cx="4895849" cy="4508927"/>
            <a:chOff x="4133850" y="1609725"/>
            <a:chExt cx="4895849" cy="4508927"/>
          </a:xfrm>
        </p:grpSpPr>
        <p:sp>
          <p:nvSpPr>
            <p:cNvPr id="3" name="Oval 2"/>
            <p:cNvSpPr/>
            <p:nvPr/>
          </p:nvSpPr>
          <p:spPr bwMode="auto">
            <a:xfrm>
              <a:off x="4133850" y="3400425"/>
              <a:ext cx="2019300" cy="21907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43674" y="1609725"/>
              <a:ext cx="248602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600" smtClean="0">
                  <a:solidFill>
                    <a:schemeClr val="accent3"/>
                  </a:solidFill>
                </a:rPr>
                <a:t>The combobox on the right selects a group of magnets:</a:t>
              </a:r>
            </a:p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sz="1600" smtClean="0">
                  <a:solidFill>
                    <a:schemeClr val="accent3"/>
                  </a:solidFill>
                </a:rPr>
                <a:t>Sections or subsections:</a:t>
              </a:r>
              <a:br>
                <a:rPr lang="de-DE" sz="1600" smtClean="0">
                  <a:solidFill>
                    <a:schemeClr val="accent3"/>
                  </a:solidFill>
                </a:rPr>
              </a:br>
              <a:r>
                <a:rPr lang="de-DE" sz="1600" smtClean="0">
                  <a:solidFill>
                    <a:schemeClr val="accent3"/>
                  </a:solidFill>
                </a:rPr>
                <a:t>I1M, B1, T2, …</a:t>
              </a:r>
            </a:p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sz="1600" smtClean="0">
                  <a:solidFill>
                    <a:schemeClr val="accent3"/>
                  </a:solidFill>
                </a:rPr>
                <a:t>All magnets that need to be </a:t>
              </a:r>
              <a:r>
                <a:rPr lang="de-DE" sz="1600" b="1" smtClean="0">
                  <a:solidFill>
                    <a:schemeClr val="accent2"/>
                  </a:solidFill>
                </a:rPr>
                <a:t>ON</a:t>
              </a:r>
              <a:r>
                <a:rPr lang="de-DE" sz="1600" smtClean="0">
                  <a:solidFill>
                    <a:schemeClr val="accent3"/>
                  </a:solidFill>
                </a:rPr>
                <a:t> to transport the beam to a certain dump:</a:t>
              </a:r>
              <a:br>
                <a:rPr lang="de-DE" sz="1600" smtClean="0">
                  <a:solidFill>
                    <a:schemeClr val="accent3"/>
                  </a:solidFill>
                </a:rPr>
              </a:br>
              <a:r>
                <a:rPr lang="de-DE" sz="1600" smtClean="0">
                  <a:solidFill>
                    <a:schemeClr val="accent3"/>
                  </a:solidFill>
                </a:rPr>
                <a:t>MAG_I1D, MAG_T4D, …</a:t>
              </a:r>
            </a:p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sz="1600" smtClean="0">
                  <a:solidFill>
                    <a:schemeClr val="accent3"/>
                  </a:solidFill>
                </a:rPr>
                <a:t>All magnets through which the beam </a:t>
              </a:r>
              <a:r>
                <a:rPr lang="de-DE" sz="1600" b="1" smtClean="0">
                  <a:solidFill>
                    <a:schemeClr val="accent2"/>
                  </a:solidFill>
                </a:rPr>
                <a:t>passes</a:t>
              </a:r>
              <a:r>
                <a:rPr lang="de-DE" sz="1600" smtClean="0">
                  <a:solidFill>
                    <a:schemeClr val="accent3"/>
                  </a:solidFill>
                </a:rPr>
                <a:t> on the way to a certain dump:</a:t>
              </a:r>
              <a:br>
                <a:rPr lang="de-DE" sz="1600" smtClean="0">
                  <a:solidFill>
                    <a:schemeClr val="accent3"/>
                  </a:solidFill>
                </a:rPr>
              </a:br>
              <a:r>
                <a:rPr lang="de-DE" sz="1600" smtClean="0">
                  <a:solidFill>
                    <a:schemeClr val="accent3"/>
                  </a:solidFill>
                </a:rPr>
                <a:t>OP_I1D, OP_T4D, …</a:t>
              </a:r>
              <a:endParaRPr lang="en-US" sz="1600" smtClean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5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Magnet Energizer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0" y="1347788"/>
            <a:ext cx="612201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10149" y="1247775"/>
            <a:ext cx="4019550" cy="5170646"/>
            <a:chOff x="5010149" y="1247775"/>
            <a:chExt cx="4019550" cy="5170646"/>
          </a:xfrm>
        </p:grpSpPr>
        <p:sp>
          <p:nvSpPr>
            <p:cNvPr id="3" name="Oval 2"/>
            <p:cNvSpPr/>
            <p:nvPr/>
          </p:nvSpPr>
          <p:spPr bwMode="auto">
            <a:xfrm>
              <a:off x="5010149" y="4362450"/>
              <a:ext cx="1257301" cy="21907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43650" y="1247775"/>
              <a:ext cx="2686049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600" smtClean="0">
                  <a:solidFill>
                    <a:schemeClr val="accent3"/>
                  </a:solidFill>
                </a:rPr>
                <a:t>This combobox selects what happens when „Set to beam energy“ or „Set to energy…“ is used:</a:t>
              </a:r>
            </a:p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sz="1600" b="1" smtClean="0">
                  <a:solidFill>
                    <a:schemeClr val="accent2"/>
                  </a:solidFill>
                </a:rPr>
                <a:t>Keep current (no scaling):</a:t>
              </a:r>
              <a:br>
                <a:rPr lang="de-DE" sz="1600" b="1" smtClean="0">
                  <a:solidFill>
                    <a:schemeClr val="accent2"/>
                  </a:solidFill>
                </a:rPr>
              </a:br>
              <a:r>
                <a:rPr lang="de-DE" sz="1600" smtClean="0">
                  <a:solidFill>
                    <a:schemeClr val="accent3"/>
                  </a:solidFill>
                </a:rPr>
                <a:t>Only the energy setting is changed, the magnet current stays the same. No impact on the beam, but the calculated kick is different.</a:t>
              </a:r>
            </a:p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de-DE" sz="1600" b="1" smtClean="0">
                  <a:solidFill>
                    <a:schemeClr val="accent2"/>
                  </a:solidFill>
                </a:rPr>
                <a:t>Keep strenght (scaling):</a:t>
              </a:r>
              <a:r>
                <a:rPr lang="de-DE" sz="1600" b="1">
                  <a:solidFill>
                    <a:schemeClr val="accent2"/>
                  </a:solidFill>
                </a:rPr>
                <a:t/>
              </a:r>
              <a:br>
                <a:rPr lang="de-DE" sz="1600" b="1">
                  <a:solidFill>
                    <a:schemeClr val="accent2"/>
                  </a:solidFill>
                </a:rPr>
              </a:br>
              <a:r>
                <a:rPr lang="de-DE" sz="1600" smtClean="0">
                  <a:solidFill>
                    <a:schemeClr val="accent3"/>
                  </a:solidFill>
                </a:rPr>
                <a:t>The magnet current is changed so that is has the same effect on a different beam.</a:t>
              </a:r>
              <a:br>
                <a:rPr lang="de-DE" sz="1600" smtClean="0">
                  <a:solidFill>
                    <a:schemeClr val="accent3"/>
                  </a:solidFill>
                </a:rPr>
              </a:br>
              <a:r>
                <a:rPr lang="de-DE" sz="1600" smtClean="0">
                  <a:solidFill>
                    <a:schemeClr val="accent3"/>
                  </a:solidFill>
                </a:rPr>
                <a:t>Use this when changing the beam energy.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7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Main Taskbar &gt; Magnets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6" y="1347788"/>
            <a:ext cx="6095699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813543" y="2211554"/>
            <a:ext cx="0" cy="3260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69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Monitor And </a:t>
            </a:r>
            <a:r>
              <a:rPr lang="en-US" smtClean="0"/>
              <a:t>Control (“PS MoCo”)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Low-level view on power supplies</a:t>
            </a:r>
          </a:p>
          <a:p>
            <a:r>
              <a:rPr lang="en-US" dirty="0" smtClean="0"/>
              <a:t>Uses power supply </a:t>
            </a:r>
            <a:r>
              <a:rPr lang="en-US" smtClean="0"/>
              <a:t>circuit names</a:t>
            </a:r>
          </a:p>
          <a:p>
            <a:r>
              <a:rPr lang="de-DE" smtClean="0"/>
              <a:t>Has a search function for magnet names, circuit names, and MKK circuit numbers (menu Edit/Search...)</a:t>
            </a:r>
            <a:endParaRPr lang="de-DE"/>
          </a:p>
          <a:p>
            <a:endParaRPr lang="de-DE" smtClean="0"/>
          </a:p>
          <a:p>
            <a:r>
              <a:rPr lang="de-DE" smtClean="0"/>
              <a:t>Use only for troubleshooting or if you‘re part of MKK!</a:t>
            </a:r>
            <a:endParaRPr lang="en-US" dirty="0"/>
          </a:p>
        </p:txBody>
      </p:sp>
      <p:pic>
        <p:nvPicPr>
          <p:cNvPr id="3076" name="Picture 4" descr="https://xfel-wiki.desy.de/images/1/17/XFEL_section_overview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6" b="51962"/>
          <a:stretch/>
        </p:blipFill>
        <p:spPr bwMode="auto">
          <a:xfrm>
            <a:off x="4585759" y="4450405"/>
            <a:ext cx="3665441" cy="18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344613"/>
            <a:ext cx="3819525" cy="319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3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Main Taskbar &gt; Magnets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6" y="1347788"/>
            <a:ext cx="6095699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3813543" y="2778640"/>
            <a:ext cx="0" cy="3473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1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“Good Old” </a:t>
            </a:r>
            <a:r>
              <a:rPr lang="en-US" dirty="0" smtClean="0"/>
              <a:t>PS Control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304" y="1344613"/>
            <a:ext cx="3821934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04813" y="4770474"/>
            <a:ext cx="3812768" cy="150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smtClean="0"/>
              <a:t>Please don’t use it – or only as a last resort for troubleshooting, if you know what you’re doing.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04813" y="1344614"/>
            <a:ext cx="3812768" cy="168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/>
              <a:t>It handles only “DESY-type” magnets.</a:t>
            </a:r>
          </a:p>
          <a:p>
            <a:r>
              <a:rPr lang="de-DE" sz="2000" kern="0"/>
              <a:t>This means: It does not show all magnets.</a:t>
            </a:r>
            <a:endParaRPr lang="en-US" sz="2000" ker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01277" y="3405980"/>
            <a:ext cx="3812768" cy="8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smtClean="0">
                <a:solidFill>
                  <a:srgbClr val="FF0000"/>
                </a:solidFill>
              </a:rPr>
              <a:t>IT DOES NOT SHOW ALL MAGNETS!</a:t>
            </a:r>
          </a:p>
        </p:txBody>
      </p:sp>
    </p:spTree>
    <p:extLst>
      <p:ext uri="{BB962C8B-B14F-4D97-AF65-F5344CB8AC3E}">
        <p14:creationId xmlns:p14="http://schemas.microsoft.com/office/powerpoint/2010/main" val="16901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Conventions: Quadrupoles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86" y="1344614"/>
            <a:ext cx="6589778" cy="493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467286" y="3525021"/>
            <a:ext cx="319595" cy="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497770" y="4024267"/>
            <a:ext cx="289111" cy="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881508" y="3609884"/>
            <a:ext cx="0" cy="314416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400425" y="3609884"/>
            <a:ext cx="0" cy="314416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819899" y="1344613"/>
            <a:ext cx="2205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accent3"/>
                </a:solidFill>
              </a:rPr>
              <a:t>Is this quadrupole focusing or defocusing in the horizontal plane?</a:t>
            </a:r>
            <a:endParaRPr lang="en-US" sz="2000" smtClean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900" y="2836386"/>
            <a:ext cx="220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DEFOCUSING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9901" y="3871436"/>
            <a:ext cx="2205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accent3"/>
                </a:solidFill>
              </a:rPr>
              <a:t>What is the sign of its gradient/strength/integrated strength?</a:t>
            </a:r>
            <a:endParaRPr lang="en-US" sz="2000" smtClean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9904" y="5617586"/>
            <a:ext cx="220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–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1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Conventions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Dipoles and correctors with a positive field deflect electrons to the left (in positive x direction) or up (in positive y direction). </a:t>
            </a:r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Quadrupoles </a:t>
            </a:r>
            <a:r>
              <a:rPr lang="en-US" sz="2800"/>
              <a:t>with a positive </a:t>
            </a:r>
            <a:r>
              <a:rPr lang="en-US" sz="2800" i="1"/>
              <a:t>generalized</a:t>
            </a:r>
            <a:r>
              <a:rPr lang="en-US" sz="2800"/>
              <a:t> field are horizontally focusing for electron beams</a:t>
            </a:r>
            <a:r>
              <a:rPr lang="en-US" sz="2800" smtClean="0"/>
              <a:t>.</a:t>
            </a:r>
          </a:p>
          <a:p>
            <a:endParaRPr lang="en-US" sz="2800" smtClean="0"/>
          </a:p>
          <a:p>
            <a:r>
              <a:rPr lang="en-US" sz="2800" smtClean="0"/>
              <a:t>Usually</a:t>
            </a:r>
            <a:r>
              <a:rPr lang="en-US" sz="2800"/>
              <a:t>, positive fields are driven by positive currents, but there are exceptions.</a:t>
            </a:r>
          </a:p>
        </p:txBody>
      </p:sp>
    </p:spTree>
    <p:extLst>
      <p:ext uri="{BB962C8B-B14F-4D97-AF65-F5344CB8AC3E}">
        <p14:creationId xmlns:p14="http://schemas.microsoft.com/office/powerpoint/2010/main" val="10930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Controlling Magnets... From the Cockpit</a:t>
            </a:r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962150"/>
            <a:ext cx="8895517" cy="35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Magnets... </a:t>
            </a:r>
            <a:r>
              <a:rPr lang="en-US" smtClean="0"/>
              <a:t>From a Stand-Alone </a:t>
            </a:r>
            <a:r>
              <a:rPr lang="en-US" dirty="0" smtClean="0"/>
              <a:t>Panel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962150"/>
            <a:ext cx="8895517" cy="35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838325"/>
            <a:ext cx="3990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Magnets... </a:t>
            </a:r>
            <a:r>
              <a:rPr lang="en-US" smtClean="0"/>
              <a:t>From a Stand-Alone </a:t>
            </a:r>
            <a:r>
              <a:rPr lang="en-US" dirty="0" smtClean="0"/>
              <a:t>Panel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962150"/>
            <a:ext cx="8895517" cy="35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838325"/>
            <a:ext cx="3990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0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Magnets... </a:t>
            </a:r>
            <a:r>
              <a:rPr lang="en-US" smtClean="0"/>
              <a:t>From the ML Server Panel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962150"/>
            <a:ext cx="8895517" cy="35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4" y="1209675"/>
            <a:ext cx="48901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4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 </a:t>
            </a:r>
            <a:r>
              <a:rPr lang="en-US"/>
              <a:t>Middle Layer Server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29" y="1347788"/>
            <a:ext cx="463789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914900" y="1581150"/>
            <a:ext cx="790575" cy="27622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95525" y="4238625"/>
            <a:ext cx="790575" cy="20955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7287" y="1519207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accent3"/>
                </a:solidFill>
              </a:rPr>
              <a:t>Magnet Name</a:t>
            </a:r>
            <a:endParaRPr lang="en-US" sz="2000" smtClean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75" y="4000470"/>
            <a:ext cx="2134292" cy="70788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smtClean="0">
                <a:solidFill>
                  <a:schemeClr val="accent3"/>
                </a:solidFill>
              </a:rPr>
              <a:t>Power Supply Circuit Name</a:t>
            </a:r>
            <a:endParaRPr lang="en-US" sz="2000" smtClean="0">
              <a:solidFill>
                <a:schemeClr val="accent3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019800" y="2062192"/>
            <a:ext cx="3124200" cy="4206846"/>
          </a:xfrm>
          <a:prstGeom prst="rect">
            <a:avLst/>
          </a:prstGeom>
        </p:spPr>
        <p:txBody>
          <a:bodyPr anchor="ctr"/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b="1" kern="0" smtClean="0"/>
              <a:t>&lt;type&gt;.&lt;zpos&gt;.&lt;section&gt;</a:t>
            </a:r>
            <a:endParaRPr lang="de-DE" sz="1800" kern="0" smtClean="0"/>
          </a:p>
          <a:p>
            <a:r>
              <a:rPr lang="de-DE" sz="1800" kern="0" smtClean="0"/>
              <a:t>SOL* – Solenoids</a:t>
            </a:r>
          </a:p>
          <a:p>
            <a:r>
              <a:rPr lang="de-DE" sz="1800" kern="0" smtClean="0"/>
              <a:t>C* – Correctors</a:t>
            </a:r>
          </a:p>
          <a:p>
            <a:r>
              <a:rPr lang="de-DE" sz="1800" kern="0" smtClean="0"/>
              <a:t>B* – Dipoles</a:t>
            </a:r>
          </a:p>
          <a:p>
            <a:r>
              <a:rPr lang="de-DE" sz="1800" kern="0" smtClean="0"/>
              <a:t>Q* – Quadrupoles</a:t>
            </a:r>
          </a:p>
          <a:p>
            <a:r>
              <a:rPr lang="de-DE" sz="1800" kern="0" smtClean="0"/>
              <a:t>S* – Sextupoles</a:t>
            </a:r>
          </a:p>
          <a:p>
            <a:r>
              <a:rPr lang="de-DE" sz="1800" kern="0" smtClean="0"/>
              <a:t>O* – Octupoles</a:t>
            </a:r>
          </a:p>
          <a:p>
            <a:r>
              <a:rPr lang="de-DE" sz="1800" kern="0" smtClean="0"/>
              <a:t>CB* – Correction/trim coils on dipoles (additional windings)</a:t>
            </a:r>
          </a:p>
          <a:p>
            <a:endParaRPr lang="de-DE" sz="1800" kern="0"/>
          </a:p>
          <a:p>
            <a:pPr marL="0" indent="0">
              <a:buNone/>
            </a:pPr>
            <a:r>
              <a:rPr lang="de-DE" sz="1800" i="1" kern="0" smtClean="0"/>
              <a:t>PS circuit names are similar:</a:t>
            </a:r>
            <a:br>
              <a:rPr lang="de-DE" sz="1800" i="1" kern="0" smtClean="0"/>
            </a:br>
            <a:r>
              <a:rPr lang="de-DE" sz="1800" b="1" kern="0" smtClean="0"/>
              <a:t>&lt;type&gt;.&lt;ID&gt;.&lt;section&gt;</a:t>
            </a:r>
          </a:p>
        </p:txBody>
      </p:sp>
    </p:spTree>
    <p:extLst>
      <p:ext uri="{BB962C8B-B14F-4D97-AF65-F5344CB8AC3E}">
        <p14:creationId xmlns:p14="http://schemas.microsoft.com/office/powerpoint/2010/main" val="5726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599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template-european-xfel-gmbh_presentation-with-partner-logos</vt:lpstr>
      <vt:lpstr>Magnets</vt:lpstr>
      <vt:lpstr>Conventions: Dipoles (Incl. Correctors)</vt:lpstr>
      <vt:lpstr>Conventions: Quadrupoles</vt:lpstr>
      <vt:lpstr>Conventions</vt:lpstr>
      <vt:lpstr>Controlling Magnets... From the Cockpit</vt:lpstr>
      <vt:lpstr>Controlling Magnets... From a Stand-Alone Panel</vt:lpstr>
      <vt:lpstr>Controlling Magnets... From a Stand-Alone Panel</vt:lpstr>
      <vt:lpstr>Controlling Magnets... From the ML Server Panel</vt:lpstr>
      <vt:lpstr>Magnet Middle Layer Server</vt:lpstr>
      <vt:lpstr>Many Magnets Can Share The Same Circuit</vt:lpstr>
      <vt:lpstr>Main Taskbar &gt; Magnets</vt:lpstr>
      <vt:lpstr>The Magnet Overview Panel</vt:lpstr>
      <vt:lpstr>Current, Field, Strength, Gradient, Kick, Momentum, ...</vt:lpstr>
      <vt:lpstr>Magnet ML: Physical Parameters</vt:lpstr>
      <vt:lpstr>Magnet ML: Calibration &amp; Hysteresis</vt:lpstr>
      <vt:lpstr>Dealing with Hysteresis</vt:lpstr>
      <vt:lpstr>Dealing with Hysteresis</vt:lpstr>
      <vt:lpstr>Cycling &amp; Degaussing</vt:lpstr>
      <vt:lpstr>Main Taskbar &gt; Magnets</vt:lpstr>
      <vt:lpstr>Magnet Energizer</vt:lpstr>
      <vt:lpstr>Magnet Energizer</vt:lpstr>
      <vt:lpstr>Main Taskbar &gt; Magnets</vt:lpstr>
      <vt:lpstr>PS Monitor And Control (“PS MoCo”)</vt:lpstr>
      <vt:lpstr>Main Taskbar &gt; Magnets</vt:lpstr>
      <vt:lpstr>The “Good Old” PS Control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Lars Fröhlich</dc:creator>
  <cp:lastModifiedBy>Lars Fröhlich</cp:lastModifiedBy>
  <cp:revision>110</cp:revision>
  <cp:lastPrinted>2008-09-01T15:04:16Z</cp:lastPrinted>
  <dcterms:created xsi:type="dcterms:W3CDTF">2012-08-22T12:02:11Z</dcterms:created>
  <dcterms:modified xsi:type="dcterms:W3CDTF">2018-12-03T17:32:32Z</dcterms:modified>
</cp:coreProperties>
</file>