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9" r:id="rId2"/>
    <p:sldId id="441" r:id="rId3"/>
    <p:sldId id="420" r:id="rId4"/>
    <p:sldId id="442" r:id="rId5"/>
    <p:sldId id="421" r:id="rId6"/>
    <p:sldId id="444" r:id="rId7"/>
    <p:sldId id="422" r:id="rId8"/>
    <p:sldId id="443" r:id="rId9"/>
    <p:sldId id="423" r:id="rId10"/>
    <p:sldId id="424" r:id="rId11"/>
    <p:sldId id="425" r:id="rId12"/>
    <p:sldId id="428" r:id="rId13"/>
    <p:sldId id="450" r:id="rId14"/>
    <p:sldId id="426" r:id="rId15"/>
    <p:sldId id="445" r:id="rId16"/>
    <p:sldId id="446" r:id="rId17"/>
    <p:sldId id="447" r:id="rId18"/>
    <p:sldId id="449" r:id="rId19"/>
    <p:sldId id="429" r:id="rId20"/>
    <p:sldId id="431" r:id="rId21"/>
    <p:sldId id="432" r:id="rId22"/>
    <p:sldId id="433" r:id="rId23"/>
    <p:sldId id="434" r:id="rId24"/>
    <p:sldId id="435" r:id="rId25"/>
    <p:sldId id="437" r:id="rId26"/>
    <p:sldId id="436" r:id="rId27"/>
    <p:sldId id="438" r:id="rId28"/>
    <p:sldId id="448" r:id="rId29"/>
    <p:sldId id="440" r:id="rId30"/>
    <p:sldId id="357" r:id="rId3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FF7D7D"/>
    <a:srgbClr val="A3735D"/>
    <a:srgbClr val="FFECD1"/>
    <a:srgbClr val="B6ECD7"/>
    <a:srgbClr val="FF6969"/>
    <a:srgbClr val="FFFFB3"/>
    <a:srgbClr val="FFFF79"/>
    <a:srgbClr val="A3E7CD"/>
    <a:srgbClr val="D9E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31" y="154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2382" y="-12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25.10.2018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900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sz="900" dirty="0" smtClean="0"/>
              <a:t>2018 Radiation Dose Business on </a:t>
            </a:r>
            <a:r>
              <a:rPr lang="en-GB" sz="900" dirty="0" err="1" smtClean="0"/>
              <a:t>Undulators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Frederik Wolff-Fabris, Oct. 25th,</a:t>
            </a:r>
            <a:r>
              <a:rPr lang="en-US" sz="900" baseline="0" dirty="0" smtClean="0"/>
              <a:t> </a:t>
            </a:r>
            <a:r>
              <a:rPr lang="en-US" sz="900" dirty="0" smtClean="0"/>
              <a:t>2018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tiff"/><Relationship Id="rId4" Type="http://schemas.openxmlformats.org/officeDocument/2006/relationships/image" Target="../media/image22.wmf"/><Relationship Id="rId9" Type="http://schemas.openxmlformats.org/officeDocument/2006/relationships/image" Target="../media/image2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"/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9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Relationship Id="rId9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2018 Radiation Dose Business on </a:t>
            </a:r>
            <a:r>
              <a:rPr lang="en-GB" sz="2800" dirty="0" err="1" smtClean="0"/>
              <a:t>Undulators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667" y="2941320"/>
            <a:ext cx="7875799" cy="1623060"/>
          </a:xfrm>
        </p:spPr>
        <p:txBody>
          <a:bodyPr/>
          <a:lstStyle/>
          <a:p>
            <a:r>
              <a:rPr lang="en-GB" sz="1800" b="1" dirty="0" smtClean="0"/>
              <a:t>Frederik Wolff-Fabris</a:t>
            </a:r>
          </a:p>
          <a:p>
            <a:endParaRPr lang="en-GB" dirty="0" smtClean="0"/>
          </a:p>
          <a:p>
            <a:r>
              <a:rPr lang="en-GB" sz="1800" dirty="0" err="1" smtClean="0"/>
              <a:t>Undulator</a:t>
            </a:r>
            <a:r>
              <a:rPr lang="en-GB" sz="1800" dirty="0" smtClean="0"/>
              <a:t> Systems – XFEL</a:t>
            </a:r>
          </a:p>
          <a:p>
            <a:pPr marL="285750" indent="-285750">
              <a:buFont typeface="Arial" charset="0"/>
              <a:buChar char="•"/>
            </a:pPr>
            <a:endParaRPr lang="en-GB" sz="1800" dirty="0"/>
          </a:p>
          <a:p>
            <a:pPr marL="285750" indent="-285750">
              <a:buFont typeface="Arial" charset="0"/>
              <a:buChar char="•"/>
            </a:pPr>
            <a:endParaRPr lang="en-GB" sz="1800" dirty="0" smtClean="0"/>
          </a:p>
          <a:p>
            <a:pPr marL="285750" indent="-285750">
              <a:buFont typeface="Arial" charset="0"/>
              <a:buChar char="•"/>
            </a:pPr>
            <a:endParaRPr lang="en-GB" sz="1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Total </a:t>
            </a:r>
            <a:r>
              <a:rPr lang="de-DE" b="1" dirty="0" err="1" smtClean="0">
                <a:solidFill>
                  <a:srgbClr val="C00000"/>
                </a:solidFill>
              </a:rPr>
              <a:t>doses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as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of</a:t>
            </a:r>
            <a:r>
              <a:rPr lang="de-DE" b="1" dirty="0" smtClean="0">
                <a:solidFill>
                  <a:srgbClr val="C00000"/>
                </a:solidFill>
              </a:rPr>
              <a:t> Oct.2018: SASE2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577429"/>
              </p:ext>
            </p:extLst>
          </p:nvPr>
        </p:nvGraphicFramePr>
        <p:xfrm>
          <a:off x="2882189" y="2065404"/>
          <a:ext cx="6261811" cy="479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189" y="2065404"/>
                        <a:ext cx="6261811" cy="4792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912" y="141914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b="1" dirty="0" err="1" smtClean="0"/>
              <a:t>No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reasons</a:t>
            </a:r>
            <a:r>
              <a:rPr lang="de-DE" sz="1400" b="1" dirty="0" smtClean="0"/>
              <a:t> for </a:t>
            </a:r>
            <a:r>
              <a:rPr lang="de-DE" sz="1400" b="1" dirty="0" err="1" smtClean="0"/>
              <a:t>any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re-measurement</a:t>
            </a:r>
            <a:r>
              <a:rPr lang="de-DE" sz="1400" b="1" dirty="0" smtClean="0"/>
              <a:t>.</a:t>
            </a:r>
            <a:endParaRPr 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7716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Total </a:t>
            </a:r>
            <a:r>
              <a:rPr lang="de-DE" b="1" dirty="0" err="1" smtClean="0">
                <a:solidFill>
                  <a:srgbClr val="C00000"/>
                </a:solidFill>
              </a:rPr>
              <a:t>doses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as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of</a:t>
            </a:r>
            <a:r>
              <a:rPr lang="de-DE" b="1" dirty="0" smtClean="0">
                <a:solidFill>
                  <a:srgbClr val="C00000"/>
                </a:solidFill>
              </a:rPr>
              <a:t> Oct.2018: SASE3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413814"/>
              </p:ext>
            </p:extLst>
          </p:nvPr>
        </p:nvGraphicFramePr>
        <p:xfrm>
          <a:off x="2867558" y="2054098"/>
          <a:ext cx="6276442" cy="480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558" y="2054098"/>
                        <a:ext cx="6276442" cy="4803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8912" y="141914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b="1" dirty="0" smtClean="0"/>
              <a:t>DU </a:t>
            </a:r>
            <a:r>
              <a:rPr lang="de-DE" sz="1400" b="1" dirty="0" err="1" smtClean="0"/>
              <a:t>has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currently</a:t>
            </a:r>
            <a:r>
              <a:rPr lang="de-DE" sz="1400" b="1" dirty="0" smtClean="0"/>
              <a:t> 4.8 </a:t>
            </a:r>
            <a:r>
              <a:rPr lang="de-DE" sz="1400" b="1" dirty="0" err="1" smtClean="0"/>
              <a:t>kGy</a:t>
            </a:r>
            <a:r>
              <a:rPr lang="de-DE" sz="1400" b="1" dirty="0" smtClean="0"/>
              <a:t>; last </a:t>
            </a:r>
            <a:r>
              <a:rPr lang="de-DE" sz="1400" b="1" dirty="0" err="1" smtClean="0"/>
              <a:t>re-measurement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4.4 </a:t>
            </a:r>
            <a:r>
              <a:rPr lang="de-DE" sz="1400" b="1" dirty="0" err="1" smtClean="0"/>
              <a:t>kGy</a:t>
            </a:r>
            <a:r>
              <a:rPr lang="de-DE" sz="1400" b="1" dirty="0" smtClean="0"/>
              <a:t>.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b="1" dirty="0" smtClean="0"/>
              <a:t>Cell#3 </a:t>
            </a:r>
            <a:r>
              <a:rPr lang="de-DE" sz="1400" b="1" dirty="0" err="1" smtClean="0"/>
              <a:t>has</a:t>
            </a:r>
            <a:r>
              <a:rPr lang="de-DE" sz="1400" b="1" dirty="0" smtClean="0"/>
              <a:t> 230 Gy, </a:t>
            </a:r>
            <a:r>
              <a:rPr lang="de-DE" sz="1400" b="1" dirty="0" err="1" smtClean="0"/>
              <a:t>similar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SASE1-Cell#3 </a:t>
            </a:r>
            <a:r>
              <a:rPr lang="de-DE" sz="1400" b="1" dirty="0" err="1" smtClean="0"/>
              <a:t>re-measurement</a:t>
            </a:r>
            <a:r>
              <a:rPr lang="de-DE" sz="1400" b="1" dirty="0" smtClean="0"/>
              <a:t> in Dec.2017.</a:t>
            </a:r>
            <a:endParaRPr 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6971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err="1" smtClean="0">
                <a:solidFill>
                  <a:srgbClr val="C00000"/>
                </a:solidFill>
              </a:rPr>
              <a:t>Shielded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Bottom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Radfets</a:t>
            </a:r>
            <a:r>
              <a:rPr lang="de-DE" b="1" dirty="0" smtClean="0">
                <a:solidFill>
                  <a:srgbClr val="C00000"/>
                </a:solidFill>
              </a:rPr>
              <a:t> in SASE1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599367"/>
              </p:ext>
            </p:extLst>
          </p:nvPr>
        </p:nvGraphicFramePr>
        <p:xfrm>
          <a:off x="4603102" y="392014"/>
          <a:ext cx="4540898" cy="347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102" y="392014"/>
                        <a:ext cx="4540898" cy="3474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444541"/>
              </p:ext>
            </p:extLst>
          </p:nvPr>
        </p:nvGraphicFramePr>
        <p:xfrm>
          <a:off x="4623206" y="3398452"/>
          <a:ext cx="4520794" cy="345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206" y="3398452"/>
                        <a:ext cx="4520794" cy="3459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9232" y="1081990"/>
            <a:ext cx="4286706" cy="274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/>
              <a:t>Cell#3 was </a:t>
            </a:r>
            <a:r>
              <a:rPr lang="de-DE" sz="1400" b="1" dirty="0" err="1"/>
              <a:t>shielded</a:t>
            </a:r>
            <a:r>
              <a:rPr lang="de-DE" sz="1400" b="1" dirty="0"/>
              <a:t> in </a:t>
            </a:r>
            <a:r>
              <a:rPr lang="de-DE" sz="1400" b="1" dirty="0" err="1" smtClean="0"/>
              <a:t>July</a:t>
            </a:r>
            <a:r>
              <a:rPr lang="de-DE" sz="1400" b="1" dirty="0"/>
              <a:t> </a:t>
            </a:r>
            <a:r>
              <a:rPr lang="de-DE" sz="1400" b="1" dirty="0" smtClean="0"/>
              <a:t>2018 </a:t>
            </a:r>
            <a:r>
              <a:rPr lang="de-DE" sz="1400" b="1" dirty="0"/>
              <a:t>(4mm </a:t>
            </a:r>
            <a:r>
              <a:rPr lang="de-DE" sz="1400" b="1" dirty="0" err="1"/>
              <a:t>Pb</a:t>
            </a:r>
            <a:r>
              <a:rPr lang="de-DE" sz="1400" b="1" dirty="0"/>
              <a:t>).</a:t>
            </a:r>
          </a:p>
          <a:p>
            <a:pPr marL="269875" indent="-269875" algn="just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/>
              <a:t>Cell#31 was </a:t>
            </a:r>
            <a:r>
              <a:rPr lang="de-DE" sz="1400" b="1" dirty="0" err="1"/>
              <a:t>shieded</a:t>
            </a:r>
            <a:r>
              <a:rPr lang="de-DE" sz="1400" b="1" dirty="0"/>
              <a:t> in April 2018 (4mm </a:t>
            </a:r>
            <a:r>
              <a:rPr lang="de-DE" sz="1400" b="1" dirty="0" err="1"/>
              <a:t>Pb</a:t>
            </a:r>
            <a:r>
              <a:rPr lang="de-DE" sz="1400" b="1" dirty="0" smtClean="0"/>
              <a:t>).</a:t>
            </a:r>
          </a:p>
          <a:p>
            <a:pPr marL="269875" indent="-269875" algn="just">
              <a:lnSpc>
                <a:spcPct val="112000"/>
              </a:lnSpc>
              <a:buBlip>
                <a:blip r:embed="rId7"/>
              </a:buBlip>
            </a:pPr>
            <a:endParaRPr lang="de-DE" sz="1400" dirty="0"/>
          </a:p>
          <a:p>
            <a:pPr marL="269875" indent="-269875" algn="just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smtClean="0"/>
              <a:t>Dose in Cel#3 still </a:t>
            </a:r>
            <a:r>
              <a:rPr lang="de-DE" sz="1400" b="1" dirty="0" err="1" smtClean="0"/>
              <a:t>increases</a:t>
            </a:r>
            <a:r>
              <a:rPr lang="de-DE" sz="1400" b="1" dirty="0" smtClean="0"/>
              <a:t>, </a:t>
            </a:r>
            <a:r>
              <a:rPr lang="de-DE" sz="1400" b="1" dirty="0" err="1" smtClean="0"/>
              <a:t>perhaps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lower</a:t>
            </a:r>
            <a:r>
              <a:rPr lang="de-DE" sz="1400" b="1" dirty="0" smtClean="0"/>
              <a:t> rate </a:t>
            </a:r>
            <a:r>
              <a:rPr lang="de-DE" sz="1400" b="1" dirty="0" err="1" smtClean="0"/>
              <a:t>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compared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upper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unshielded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Radfet</a:t>
            </a:r>
            <a:r>
              <a:rPr lang="de-DE" sz="1400" b="1" dirty="0" smtClean="0"/>
              <a:t>;</a:t>
            </a:r>
          </a:p>
          <a:p>
            <a:pPr marL="269875" indent="-269875" algn="just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smtClean="0"/>
              <a:t>Dose in Cell#31 </a:t>
            </a:r>
            <a:r>
              <a:rPr lang="de-DE" sz="1400" b="1" dirty="0" err="1" smtClean="0"/>
              <a:t>does</a:t>
            </a:r>
            <a:r>
              <a:rPr lang="de-DE" sz="1400" b="1" dirty="0" smtClean="0"/>
              <a:t> not </a:t>
            </a:r>
            <a:r>
              <a:rPr lang="de-DE" sz="1400" b="1" dirty="0" err="1" smtClean="0"/>
              <a:t>increase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while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upper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unshielded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Radfet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does</a:t>
            </a:r>
            <a:r>
              <a:rPr lang="de-DE" sz="1400" b="1" dirty="0" smtClean="0"/>
              <a:t>. </a:t>
            </a:r>
          </a:p>
          <a:p>
            <a:pPr marL="269875" indent="-269875" algn="just">
              <a:lnSpc>
                <a:spcPct val="112000"/>
              </a:lnSpc>
              <a:buBlip>
                <a:blip r:embed="rId7"/>
              </a:buBlip>
            </a:pPr>
            <a:endParaRPr lang="de-DE" sz="1400" dirty="0"/>
          </a:p>
          <a:p>
            <a:pPr marL="269875" indent="-269875" algn="just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err="1" smtClean="0"/>
              <a:t>Behaviour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suggests</a:t>
            </a:r>
            <a:r>
              <a:rPr lang="de-DE" sz="1400" b="1" dirty="0" smtClean="0"/>
              <a:t> high </a:t>
            </a:r>
            <a:r>
              <a:rPr lang="de-DE" sz="1400" b="1" dirty="0" err="1" smtClean="0"/>
              <a:t>energy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radiation</a:t>
            </a:r>
            <a:r>
              <a:rPr lang="de-DE" sz="1400" b="1" dirty="0" smtClean="0"/>
              <a:t> at Cell#3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low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energy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radiation</a:t>
            </a:r>
            <a:r>
              <a:rPr lang="de-DE" sz="1400" b="1" dirty="0" smtClean="0"/>
              <a:t> at Cell#31.</a:t>
            </a:r>
            <a:endParaRPr lang="en-US" sz="1400" b="1" dirty="0" err="1"/>
          </a:p>
        </p:txBody>
      </p:sp>
      <p:grpSp>
        <p:nvGrpSpPr>
          <p:cNvPr id="13" name="Group 12"/>
          <p:cNvGrpSpPr/>
          <p:nvPr/>
        </p:nvGrpSpPr>
        <p:grpSpPr>
          <a:xfrm>
            <a:off x="212141" y="4168882"/>
            <a:ext cx="4413797" cy="1885679"/>
            <a:chOff x="212141" y="4168882"/>
            <a:chExt cx="4413797" cy="18856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288" y="4450551"/>
              <a:ext cx="1771650" cy="5295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273" y="5439963"/>
              <a:ext cx="1757680" cy="5029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09" y="5059705"/>
              <a:ext cx="1757680" cy="5029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2141" y="4168882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7"/>
                </a:buBlip>
              </a:pPr>
              <a:r>
                <a:rPr lang="en-US" sz="1400" b="1" dirty="0" err="1" smtClean="0"/>
                <a:t>Gaf</a:t>
              </a:r>
              <a:r>
                <a:rPr lang="en-US" sz="1400" b="1" dirty="0" smtClean="0"/>
                <a:t>. Films with</a:t>
              </a:r>
            </a:p>
            <a:p>
              <a:pPr>
                <a:lnSpc>
                  <a:spcPct val="112000"/>
                </a:lnSpc>
              </a:pPr>
              <a:r>
                <a:rPr lang="en-US" sz="1400" b="1" dirty="0" smtClean="0"/>
                <a:t> 2mm </a:t>
              </a:r>
              <a:r>
                <a:rPr lang="en-US" sz="1400" b="1" dirty="0" err="1" smtClean="0"/>
                <a:t>Pb</a:t>
              </a:r>
              <a:r>
                <a:rPr lang="en-US" sz="1400" b="1" dirty="0" smtClean="0"/>
                <a:t>: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2141" y="4800625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b="1" dirty="0" smtClean="0"/>
                <a:t>Reference/not used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03488" y="4168907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b="1" dirty="0" smtClean="0"/>
                <a:t>Cell#3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03488" y="5140161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1400" b="1" dirty="0" smtClean="0"/>
                <a:t>Cell#31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1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" y="4221088"/>
            <a:ext cx="9144000" cy="2394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291"/>
            <a:ext cx="9144000" cy="23941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2798" y="2262379"/>
            <a:ext cx="7056784" cy="5760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8829" y="5085184"/>
            <a:ext cx="7056784" cy="58499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9288" y="1100959"/>
            <a:ext cx="6652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Cell#3 – SASE1 </a:t>
            </a:r>
            <a:r>
              <a:rPr lang="de-DE" sz="1400" dirty="0" err="1" smtClean="0"/>
              <a:t>with</a:t>
            </a:r>
            <a:r>
              <a:rPr lang="de-DE" sz="1400" dirty="0" smtClean="0"/>
              <a:t> 2mm </a:t>
            </a:r>
            <a:r>
              <a:rPr lang="de-DE" sz="1400" dirty="0" err="1" smtClean="0"/>
              <a:t>Pb</a:t>
            </a:r>
            <a:r>
              <a:rPr lang="de-DE" sz="1400" dirty="0" smtClean="0"/>
              <a:t> </a:t>
            </a:r>
            <a:r>
              <a:rPr lang="de-DE" sz="1400" dirty="0" err="1" smtClean="0"/>
              <a:t>shield</a:t>
            </a:r>
            <a:r>
              <a:rPr lang="de-DE" sz="1400" dirty="0" smtClean="0"/>
              <a:t> </a:t>
            </a:r>
            <a:r>
              <a:rPr lang="de-DE" sz="1400" dirty="0" err="1" smtClean="0"/>
              <a:t>both</a:t>
            </a:r>
            <a:r>
              <a:rPr lang="de-DE" sz="1400" dirty="0" smtClean="0"/>
              <a:t> on top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bottom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film (</a:t>
            </a:r>
            <a:r>
              <a:rPr lang="de-DE" sz="1400" dirty="0" err="1" smtClean="0"/>
              <a:t>dashed</a:t>
            </a:r>
            <a:r>
              <a:rPr lang="de-DE" sz="1400" dirty="0" smtClean="0"/>
              <a:t> </a:t>
            </a:r>
            <a:r>
              <a:rPr lang="de-DE" sz="1400" dirty="0" err="1" smtClean="0"/>
              <a:t>area</a:t>
            </a:r>
            <a:r>
              <a:rPr lang="de-DE" sz="1400" dirty="0" smtClean="0"/>
              <a:t>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868709"/>
            <a:ext cx="6752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Cell#31 – SASE1 </a:t>
            </a:r>
            <a:r>
              <a:rPr lang="de-DE" sz="1400" dirty="0" err="1" smtClean="0"/>
              <a:t>with</a:t>
            </a:r>
            <a:r>
              <a:rPr lang="de-DE" sz="1400" dirty="0" smtClean="0"/>
              <a:t> 2mm </a:t>
            </a:r>
            <a:r>
              <a:rPr lang="de-DE" sz="1400" dirty="0" err="1" smtClean="0"/>
              <a:t>Pb</a:t>
            </a:r>
            <a:r>
              <a:rPr lang="de-DE" sz="1400" dirty="0" smtClean="0"/>
              <a:t> </a:t>
            </a:r>
            <a:r>
              <a:rPr lang="de-DE" sz="1400" dirty="0" err="1" smtClean="0"/>
              <a:t>shield</a:t>
            </a:r>
            <a:r>
              <a:rPr lang="de-DE" sz="1400" dirty="0" smtClean="0"/>
              <a:t> </a:t>
            </a:r>
            <a:r>
              <a:rPr lang="de-DE" sz="1400" dirty="0" err="1" smtClean="0"/>
              <a:t>both</a:t>
            </a:r>
            <a:r>
              <a:rPr lang="de-DE" sz="1400" dirty="0" smtClean="0"/>
              <a:t> on top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bottom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film (</a:t>
            </a:r>
            <a:r>
              <a:rPr lang="de-DE" sz="1400" dirty="0" err="1" smtClean="0"/>
              <a:t>dashed</a:t>
            </a:r>
            <a:r>
              <a:rPr lang="de-DE" sz="1400" dirty="0" smtClean="0"/>
              <a:t> </a:t>
            </a:r>
            <a:r>
              <a:rPr lang="de-DE" sz="1400" dirty="0" err="1" smtClean="0"/>
              <a:t>area</a:t>
            </a:r>
            <a:r>
              <a:rPr lang="de-DE" sz="1400" dirty="0" smtClean="0"/>
              <a:t>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64008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400" b="1" dirty="0" smtClean="0"/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311915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The Bad </a:t>
            </a:r>
            <a:r>
              <a:rPr lang="de-DE" b="1" dirty="0" err="1" smtClean="0">
                <a:solidFill>
                  <a:srgbClr val="C00000"/>
                </a:solidFill>
              </a:rPr>
              <a:t>Week</a:t>
            </a:r>
            <a:r>
              <a:rPr lang="de-DE" b="1" dirty="0" smtClean="0">
                <a:solidFill>
                  <a:srgbClr val="C00000"/>
                </a:solidFill>
              </a:rPr>
              <a:t>: SASE1 Sep.24th-Oct.1st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80083" y="1100937"/>
            <a:ext cx="6905549" cy="5285410"/>
            <a:chOff x="1580083" y="1100937"/>
            <a:chExt cx="6905549" cy="528541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5116849"/>
                </p:ext>
              </p:extLst>
            </p:nvPr>
          </p:nvGraphicFramePr>
          <p:xfrm>
            <a:off x="1580083" y="1100937"/>
            <a:ext cx="6905549" cy="5285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59" name="Graph" r:id="rId3" imgW="3920760" imgH="3000960" progId="Origin50.Graph">
                    <p:embed/>
                  </p:oleObj>
                </mc:Choice>
                <mc:Fallback>
                  <p:oleObj name="Graph" r:id="rId3" imgW="3920760" imgH="3000960" progId="Origin50.Graph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083" y="1100937"/>
                          <a:ext cx="6905549" cy="5285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2746858" y="2318918"/>
              <a:ext cx="369418" cy="3657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  <p:sp>
          <p:nvSpPr>
            <p:cNvPr id="6" name="Oval 5"/>
            <p:cNvSpPr/>
            <p:nvPr/>
          </p:nvSpPr>
          <p:spPr>
            <a:xfrm>
              <a:off x="3747821" y="2661513"/>
              <a:ext cx="369418" cy="3657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  <p:sp>
          <p:nvSpPr>
            <p:cNvPr id="7" name="Oval 6"/>
            <p:cNvSpPr/>
            <p:nvPr/>
          </p:nvSpPr>
          <p:spPr>
            <a:xfrm>
              <a:off x="5342535" y="3027273"/>
              <a:ext cx="369418" cy="36576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US" sz="1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6402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103"/>
            <a:ext cx="9144000" cy="5413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553" y="643737"/>
            <a:ext cx="3372306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The Bad </a:t>
            </a:r>
            <a:r>
              <a:rPr lang="de-DE" b="1" dirty="0" err="1" smtClean="0">
                <a:solidFill>
                  <a:srgbClr val="C00000"/>
                </a:solidFill>
              </a:rPr>
              <a:t>Week</a:t>
            </a:r>
            <a:r>
              <a:rPr lang="de-DE" b="1" dirty="0" smtClean="0">
                <a:solidFill>
                  <a:srgbClr val="C00000"/>
                </a:solidFill>
              </a:rPr>
              <a:t>: SASE1 DU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7634" y="3423513"/>
            <a:ext cx="2238451" cy="5705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sz="1400" dirty="0" smtClean="0"/>
              <a:t>On 27/09 </a:t>
            </a:r>
            <a:r>
              <a:rPr lang="de-DE" sz="1400" dirty="0" err="1" smtClean="0"/>
              <a:t>starting</a:t>
            </a:r>
            <a:r>
              <a:rPr lang="de-DE" sz="1400" dirty="0" smtClean="0"/>
              <a:t> 18:00</a:t>
            </a:r>
          </a:p>
          <a:p>
            <a:pPr>
              <a:lnSpc>
                <a:spcPct val="112000"/>
              </a:lnSpc>
            </a:pPr>
            <a:r>
              <a:rPr lang="de-DE" sz="1400" dirty="0" smtClean="0"/>
              <a:t>Dose ~ 45Gy</a:t>
            </a:r>
            <a:endParaRPr lang="en-US" sz="14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555955" y="98690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sz="1400" b="1" dirty="0" err="1" smtClean="0"/>
              <a:t>Trying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find SASE? </a:t>
            </a:r>
            <a:r>
              <a:rPr lang="de-DE" sz="1400" b="1" dirty="0" err="1" smtClean="0"/>
              <a:t>What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BLMs </a:t>
            </a:r>
            <a:r>
              <a:rPr lang="de-DE" sz="1400" b="1" dirty="0" err="1" smtClean="0"/>
              <a:t>give</a:t>
            </a:r>
            <a:r>
              <a:rPr lang="de-DE" sz="14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25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103"/>
            <a:ext cx="9144000" cy="5413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The Bad </a:t>
            </a:r>
            <a:r>
              <a:rPr lang="de-DE" b="1" dirty="0" err="1" smtClean="0">
                <a:solidFill>
                  <a:srgbClr val="C00000"/>
                </a:solidFill>
              </a:rPr>
              <a:t>Week</a:t>
            </a:r>
            <a:r>
              <a:rPr lang="de-DE" b="1" dirty="0" smtClean="0">
                <a:solidFill>
                  <a:srgbClr val="C00000"/>
                </a:solidFill>
              </a:rPr>
              <a:t>: SASE1 Cell#9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8422" y="3065069"/>
            <a:ext cx="2296973" cy="5779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sz="1400" dirty="0" smtClean="0"/>
              <a:t>On 30/09 </a:t>
            </a:r>
            <a:r>
              <a:rPr lang="de-DE" sz="1400" dirty="0" err="1" smtClean="0"/>
              <a:t>around</a:t>
            </a:r>
            <a:r>
              <a:rPr lang="de-DE" sz="1400" dirty="0" smtClean="0"/>
              <a:t> 00:00</a:t>
            </a:r>
          </a:p>
          <a:p>
            <a:pPr>
              <a:lnSpc>
                <a:spcPct val="112000"/>
              </a:lnSpc>
            </a:pPr>
            <a:r>
              <a:rPr lang="de-DE" sz="1400" dirty="0" smtClean="0"/>
              <a:t>Dose ~ 25Gy</a:t>
            </a:r>
            <a:endParaRPr lang="en-US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555955" y="98690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sz="1400" b="1" dirty="0" err="1" smtClean="0"/>
              <a:t>Trying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find SASE? </a:t>
            </a:r>
            <a:r>
              <a:rPr lang="de-DE" sz="1400" b="1" dirty="0" err="1" smtClean="0"/>
              <a:t>What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BLMs </a:t>
            </a:r>
            <a:r>
              <a:rPr lang="de-DE" sz="1400" b="1" dirty="0" err="1" smtClean="0"/>
              <a:t>give</a:t>
            </a:r>
            <a:r>
              <a:rPr lang="de-DE" sz="14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45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103"/>
            <a:ext cx="9144000" cy="5413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The Bad </a:t>
            </a:r>
            <a:r>
              <a:rPr lang="de-DE" b="1" dirty="0" err="1" smtClean="0">
                <a:solidFill>
                  <a:srgbClr val="C00000"/>
                </a:solidFill>
              </a:rPr>
              <a:t>Week</a:t>
            </a:r>
            <a:r>
              <a:rPr lang="de-DE" b="1" dirty="0" smtClean="0">
                <a:solidFill>
                  <a:srgbClr val="C00000"/>
                </a:solidFill>
              </a:rPr>
              <a:t>: SASE1 cell#22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7446" y="5288890"/>
            <a:ext cx="2238451" cy="49743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sz="1400" dirty="0" smtClean="0"/>
              <a:t>On 29/09 </a:t>
            </a:r>
            <a:r>
              <a:rPr lang="de-DE" sz="1400" dirty="0" err="1" smtClean="0"/>
              <a:t>around</a:t>
            </a:r>
            <a:r>
              <a:rPr lang="de-DE" sz="1400" dirty="0" smtClean="0"/>
              <a:t> 06:00</a:t>
            </a:r>
          </a:p>
          <a:p>
            <a:pPr>
              <a:lnSpc>
                <a:spcPct val="112000"/>
              </a:lnSpc>
            </a:pPr>
            <a:r>
              <a:rPr lang="de-DE" sz="1400" dirty="0" smtClean="0"/>
              <a:t>Dose ~ 3 Gy</a:t>
            </a:r>
            <a:endParaRPr lang="en-US" sz="14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5441289" y="2873655"/>
            <a:ext cx="2238451" cy="5279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sz="1400" dirty="0" smtClean="0"/>
              <a:t>On 30/09 </a:t>
            </a:r>
            <a:r>
              <a:rPr lang="de-DE" sz="1400" dirty="0" err="1" smtClean="0"/>
              <a:t>around</a:t>
            </a:r>
            <a:r>
              <a:rPr lang="de-DE" sz="1400" dirty="0" smtClean="0"/>
              <a:t> 06:00</a:t>
            </a:r>
          </a:p>
          <a:p>
            <a:pPr>
              <a:lnSpc>
                <a:spcPct val="112000"/>
              </a:lnSpc>
            </a:pPr>
            <a:r>
              <a:rPr lang="de-DE" sz="1400" dirty="0" smtClean="0"/>
              <a:t>Dose ~ 8 Gy</a:t>
            </a:r>
            <a:endParaRPr lang="en-US" sz="14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555955" y="98690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de-DE" sz="1400" b="1" dirty="0" err="1" smtClean="0"/>
              <a:t>Trying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find SASE? </a:t>
            </a:r>
            <a:r>
              <a:rPr lang="de-DE" sz="1400" b="1" dirty="0" err="1" smtClean="0"/>
              <a:t>What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BLMs </a:t>
            </a:r>
            <a:r>
              <a:rPr lang="de-DE" sz="1400" b="1" dirty="0" err="1" smtClean="0"/>
              <a:t>give</a:t>
            </a:r>
            <a:r>
              <a:rPr lang="de-DE" sz="14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65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5" y="54214"/>
            <a:ext cx="3701491" cy="2191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5" y="2336557"/>
            <a:ext cx="3701491" cy="2191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4" y="4589635"/>
            <a:ext cx="3701491" cy="2191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2968" y="134599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dirty="0" smtClean="0"/>
              <a:t>DU</a:t>
            </a:r>
            <a:endParaRPr lang="en-US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3642968" y="362101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dirty="0" smtClean="0"/>
              <a:t>Cell#9</a:t>
            </a:r>
            <a:endParaRPr lang="en-US" sz="14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3642968" y="5874085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dirty="0" smtClean="0"/>
              <a:t>Cell#22</a:t>
            </a:r>
            <a:endParaRPr lang="en-US" sz="1400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599846" y="241702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b="1" dirty="0" smtClean="0"/>
              <a:t>Times </a:t>
            </a:r>
            <a:r>
              <a:rPr lang="de-DE" sz="1400" b="1" dirty="0" err="1" smtClean="0"/>
              <a:t>are</a:t>
            </a:r>
            <a:r>
              <a:rPr lang="de-DE" sz="1400" b="1" dirty="0" smtClean="0"/>
              <a:t> not </a:t>
            </a:r>
            <a:r>
              <a:rPr lang="de-DE" sz="1400" b="1" dirty="0" err="1" smtClean="0"/>
              <a:t>always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correlated</a:t>
            </a:r>
            <a:r>
              <a:rPr lang="de-DE" sz="1400" b="1" dirty="0" smtClean="0"/>
              <a:t>:</a:t>
            </a:r>
          </a:p>
          <a:p>
            <a:pPr>
              <a:lnSpc>
                <a:spcPct val="112000"/>
              </a:lnSpc>
            </a:pPr>
            <a:r>
              <a:rPr lang="de-DE" sz="1400" b="1" dirty="0" err="1" smtClean="0"/>
              <a:t>Locally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losses</a:t>
            </a:r>
            <a:endParaRPr lang="de-DE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9664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Dose per </a:t>
            </a:r>
            <a:r>
              <a:rPr lang="de-DE" b="1" dirty="0" err="1" smtClean="0">
                <a:solidFill>
                  <a:srgbClr val="C00000"/>
                </a:solidFill>
              </a:rPr>
              <a:t>charge</a:t>
            </a:r>
            <a:r>
              <a:rPr lang="de-DE" b="1" dirty="0" smtClean="0">
                <a:solidFill>
                  <a:srgbClr val="C00000"/>
                </a:solidFill>
              </a:rPr>
              <a:t> rate (SASE1)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1446184"/>
            <a:ext cx="6636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- Total SASE1 Integrated Charge is shown below.</a:t>
            </a:r>
          </a:p>
          <a:p>
            <a:r>
              <a:rPr lang="en-US" sz="1400" b="1" dirty="0" smtClean="0"/>
              <a:t>- Current Regular User operation up to 120 bunches per train (10Hz); 0.25nC</a:t>
            </a:r>
            <a:endParaRPr lang="en-US" sz="1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105012"/>
              </p:ext>
            </p:extLst>
          </p:nvPr>
        </p:nvGraphicFramePr>
        <p:xfrm>
          <a:off x="2684678" y="1915442"/>
          <a:ext cx="6459323" cy="4942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3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678" y="1915442"/>
                        <a:ext cx="6459323" cy="4942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1753" y="4864609"/>
            <a:ext cx="1864862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b="1" dirty="0" smtClean="0">
                <a:solidFill>
                  <a:srgbClr val="C00000"/>
                </a:solidFill>
              </a:rPr>
              <a:t>!!! </a:t>
            </a:r>
            <a:r>
              <a:rPr lang="de-DE" sz="1400" b="1" dirty="0" smtClean="0"/>
              <a:t> LCLS: ~ 1C</a:t>
            </a:r>
          </a:p>
          <a:p>
            <a:pPr>
              <a:lnSpc>
                <a:spcPct val="112000"/>
              </a:lnSpc>
            </a:pPr>
            <a:r>
              <a:rPr lang="de-DE" sz="1400" b="1" dirty="0" err="1"/>
              <a:t>b</a:t>
            </a:r>
            <a:r>
              <a:rPr lang="de-DE" sz="1400" b="1" dirty="0" err="1" smtClean="0"/>
              <a:t>etween</a:t>
            </a:r>
            <a:r>
              <a:rPr lang="de-DE" sz="1400" b="1" dirty="0" smtClean="0"/>
              <a:t> 2009-2014 </a:t>
            </a:r>
            <a:r>
              <a:rPr lang="de-DE" sz="1400" b="1" dirty="0" smtClean="0">
                <a:solidFill>
                  <a:srgbClr val="C00000"/>
                </a:solidFill>
              </a:rPr>
              <a:t>!!!</a:t>
            </a:r>
            <a:endParaRPr lang="en-US" sz="1400" b="1" dirty="0" err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356" y="1389886"/>
            <a:ext cx="4849978" cy="246522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2800" b="1" dirty="0" smtClean="0">
                <a:solidFill>
                  <a:srgbClr val="C00000"/>
                </a:solidFill>
              </a:rPr>
              <a:t>Content:</a:t>
            </a:r>
          </a:p>
          <a:p>
            <a:pPr marL="285750" indent="-285750">
              <a:lnSpc>
                <a:spcPct val="112000"/>
              </a:lnSpc>
              <a:buFontTx/>
              <a:buChar char="-"/>
            </a:pPr>
            <a:endParaRPr lang="de-DE" sz="1600" b="1" dirty="0" smtClean="0"/>
          </a:p>
          <a:p>
            <a:pPr>
              <a:lnSpc>
                <a:spcPct val="112000"/>
              </a:lnSpc>
            </a:pPr>
            <a:r>
              <a:rPr lang="de-DE" sz="1600" b="1" dirty="0" smtClean="0"/>
              <a:t>1. Dose </a:t>
            </a:r>
            <a:r>
              <a:rPr lang="de-DE" sz="1600" b="1" dirty="0" err="1" smtClean="0"/>
              <a:t>evolution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function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time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/>
              <a:t>a</a:t>
            </a:r>
            <a:r>
              <a:rPr lang="de-DE" sz="1600" b="1" dirty="0" err="1" smtClean="0"/>
              <a:t>ctual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status</a:t>
            </a:r>
            <a:r>
              <a:rPr lang="de-DE" sz="1600" b="1" dirty="0" smtClean="0"/>
              <a:t>;</a:t>
            </a:r>
          </a:p>
          <a:p>
            <a:pPr marL="342900" indent="-342900">
              <a:lnSpc>
                <a:spcPct val="112000"/>
              </a:lnSpc>
              <a:buAutoNum type="arabicPeriod"/>
            </a:pPr>
            <a:endParaRPr lang="de-DE" sz="1600" b="1" dirty="0" smtClean="0"/>
          </a:p>
          <a:p>
            <a:pPr>
              <a:lnSpc>
                <a:spcPct val="112000"/>
              </a:lnSpc>
            </a:pPr>
            <a:r>
              <a:rPr lang="de-DE" sz="1600" b="1" dirty="0" smtClean="0"/>
              <a:t>2. </a:t>
            </a:r>
            <a:r>
              <a:rPr lang="de-DE" sz="1600" b="1" dirty="0" smtClean="0"/>
              <a:t>„</a:t>
            </a:r>
            <a:r>
              <a:rPr lang="de-DE" sz="1600" b="1" dirty="0" err="1" smtClean="0"/>
              <a:t>Shielded</a:t>
            </a:r>
            <a:r>
              <a:rPr lang="de-DE" sz="1600" b="1" dirty="0" smtClean="0"/>
              <a:t>“ Data;</a:t>
            </a:r>
            <a:endParaRPr lang="de-DE" sz="1600" b="1" dirty="0" smtClean="0"/>
          </a:p>
          <a:p>
            <a:pPr>
              <a:lnSpc>
                <a:spcPct val="112000"/>
              </a:lnSpc>
            </a:pPr>
            <a:endParaRPr lang="de-DE" sz="1600" b="1" dirty="0"/>
          </a:p>
          <a:p>
            <a:pPr>
              <a:lnSpc>
                <a:spcPct val="112000"/>
              </a:lnSpc>
            </a:pPr>
            <a:r>
              <a:rPr lang="de-DE" sz="1600" b="1" dirty="0" smtClean="0"/>
              <a:t>3. A Bad </a:t>
            </a:r>
            <a:r>
              <a:rPr lang="de-DE" sz="1600" b="1" dirty="0" err="1" smtClean="0"/>
              <a:t>Week</a:t>
            </a:r>
            <a:r>
              <a:rPr lang="de-DE" sz="1600" b="1" dirty="0" smtClean="0"/>
              <a:t>;</a:t>
            </a:r>
          </a:p>
          <a:p>
            <a:pPr>
              <a:lnSpc>
                <a:spcPct val="112000"/>
              </a:lnSpc>
            </a:pPr>
            <a:endParaRPr lang="de-DE" sz="1600" b="1" dirty="0" smtClean="0"/>
          </a:p>
          <a:p>
            <a:pPr>
              <a:lnSpc>
                <a:spcPct val="112000"/>
              </a:lnSpc>
            </a:pPr>
            <a:r>
              <a:rPr lang="de-DE" sz="1600" b="1" dirty="0" smtClean="0"/>
              <a:t>4. Dose per </a:t>
            </a:r>
            <a:r>
              <a:rPr lang="de-DE" sz="1600" b="1" dirty="0" err="1" smtClean="0"/>
              <a:t>charge</a:t>
            </a:r>
            <a:r>
              <a:rPr lang="de-DE" sz="1600" b="1" dirty="0" smtClean="0"/>
              <a:t> rate;</a:t>
            </a:r>
          </a:p>
          <a:p>
            <a:pPr>
              <a:lnSpc>
                <a:spcPct val="112000"/>
              </a:lnSpc>
            </a:pPr>
            <a:endParaRPr lang="de-DE" sz="1600" b="1" dirty="0" smtClean="0"/>
          </a:p>
          <a:p>
            <a:pPr>
              <a:lnSpc>
                <a:spcPct val="112000"/>
              </a:lnSpc>
            </a:pPr>
            <a:r>
              <a:rPr lang="de-DE" sz="1600" b="1" dirty="0" smtClean="0"/>
              <a:t>5. </a:t>
            </a:r>
            <a:r>
              <a:rPr lang="de-DE" sz="1600" b="1" dirty="0" err="1" smtClean="0"/>
              <a:t>Lifetime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estimative</a:t>
            </a:r>
            <a:r>
              <a:rPr lang="de-DE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4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8768" y="640826"/>
            <a:ext cx="5406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TOTAL DOSE per TOTAL CHARGE as function of time</a:t>
            </a:r>
            <a:endParaRPr lang="en-US" sz="16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27753"/>
              </p:ext>
            </p:extLst>
          </p:nvPr>
        </p:nvGraphicFramePr>
        <p:xfrm>
          <a:off x="4606506" y="872954"/>
          <a:ext cx="4193679" cy="3208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6506" y="872954"/>
                        <a:ext cx="4193679" cy="3208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66182"/>
              </p:ext>
            </p:extLst>
          </p:nvPr>
        </p:nvGraphicFramePr>
        <p:xfrm>
          <a:off x="473405" y="3650653"/>
          <a:ext cx="4191611" cy="320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3405" y="3650653"/>
                        <a:ext cx="4191611" cy="32073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23985"/>
              </p:ext>
            </p:extLst>
          </p:nvPr>
        </p:nvGraphicFramePr>
        <p:xfrm>
          <a:off x="4579315" y="3628264"/>
          <a:ext cx="4220870" cy="322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4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9315" y="3628264"/>
                        <a:ext cx="4220870" cy="3229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03922"/>
              </p:ext>
            </p:extLst>
          </p:nvPr>
        </p:nvGraphicFramePr>
        <p:xfrm>
          <a:off x="473406" y="870657"/>
          <a:ext cx="4206240" cy="321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5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406" y="870657"/>
                        <a:ext cx="4206240" cy="321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7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4" y="765870"/>
            <a:ext cx="666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- Looking at SASE1 Integrated Charge (case of weekly increase):</a:t>
            </a:r>
          </a:p>
          <a:p>
            <a:r>
              <a:rPr lang="en-US" sz="1600" b="1" dirty="0" smtClean="0"/>
              <a:t>Regular User operation up to 120 bunches per train (10Hz); 0.25nC</a:t>
            </a:r>
            <a:endParaRPr lang="en-US" sz="16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86913"/>
              </p:ext>
            </p:extLst>
          </p:nvPr>
        </p:nvGraphicFramePr>
        <p:xfrm>
          <a:off x="1946557" y="1350645"/>
          <a:ext cx="7197443" cy="550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6557" y="1350645"/>
                        <a:ext cx="7197443" cy="5507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9000"/>
            <a:ext cx="5300938" cy="3141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78" y="0"/>
            <a:ext cx="5301722" cy="3138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456" y="1893760"/>
            <a:ext cx="3328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- On 09.09.2018 </a:t>
            </a:r>
            <a:r>
              <a:rPr lang="de-DE" sz="1600" b="1" dirty="0" err="1" smtClean="0"/>
              <a:t>between</a:t>
            </a:r>
            <a:r>
              <a:rPr lang="de-DE" sz="1600" b="1" dirty="0" smtClean="0"/>
              <a:t> 6:30AM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8:45AM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- full 120 bunches mode, cells#3 to #28 closed:</a:t>
            </a:r>
            <a:endParaRPr lang="de-DE" sz="16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735" y="3160918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Dose rate: 4.704e-6 Gy/s</a:t>
            </a:r>
          </a:p>
          <a:p>
            <a:r>
              <a:rPr lang="de-DE" sz="1600" b="1" dirty="0" smtClean="0"/>
              <a:t>Charge rate: 2.936e-7 C/s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404664"/>
            <a:ext cx="654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Dose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3613666"/>
            <a:ext cx="8400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Charge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7070" y="1493070"/>
            <a:ext cx="334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Cell27-SA1 (9.3 </a:t>
            </a:r>
            <a:r>
              <a:rPr lang="de-DE" b="1" dirty="0" err="1" smtClean="0">
                <a:solidFill>
                  <a:srgbClr val="C00000"/>
                </a:solidFill>
              </a:rPr>
              <a:t>keV</a:t>
            </a:r>
            <a:r>
              <a:rPr lang="de-DE" b="1" dirty="0" smtClean="0">
                <a:solidFill>
                  <a:srgbClr val="C00000"/>
                </a:solidFill>
              </a:rPr>
              <a:t>, 0.25nC):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885681"/>
            <a:ext cx="289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Dose per </a:t>
            </a:r>
            <a:r>
              <a:rPr lang="de-DE" b="1" dirty="0" err="1" smtClean="0">
                <a:solidFill>
                  <a:srgbClr val="C00000"/>
                </a:solidFill>
              </a:rPr>
              <a:t>charge</a:t>
            </a:r>
            <a:r>
              <a:rPr lang="de-DE" b="1" dirty="0" smtClean="0">
                <a:solidFill>
                  <a:srgbClr val="C00000"/>
                </a:solidFill>
              </a:rPr>
              <a:t>: 16.02 Gy/C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65" y="5823865"/>
            <a:ext cx="289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Dose per </a:t>
            </a:r>
            <a:r>
              <a:rPr lang="de-DE" b="1" dirty="0" err="1" smtClean="0">
                <a:solidFill>
                  <a:srgbClr val="C00000"/>
                </a:solidFill>
              </a:rPr>
              <a:t>charge</a:t>
            </a:r>
            <a:r>
              <a:rPr lang="de-DE" b="1" dirty="0" smtClean="0">
                <a:solidFill>
                  <a:srgbClr val="C00000"/>
                </a:solidFill>
              </a:rPr>
              <a:t>: 16.02 Gy/C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5377279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Dose  (Gy)            Charge (C)</a:t>
            </a:r>
          </a:p>
          <a:p>
            <a:r>
              <a:rPr lang="de-DE" dirty="0" smtClean="0"/>
              <a:t>230 	                      14.375</a:t>
            </a:r>
          </a:p>
          <a:p>
            <a:r>
              <a:rPr lang="de-DE" dirty="0" smtClean="0"/>
              <a:t>500                        31.21</a:t>
            </a:r>
          </a:p>
          <a:p>
            <a:r>
              <a:rPr lang="de-DE" dirty="0" smtClean="0"/>
              <a:t>1000                      62.42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4283968" y="5961493"/>
            <a:ext cx="702055" cy="2317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83968" y="885681"/>
            <a:ext cx="405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5C2A"/>
                </a:solidFill>
              </a:rPr>
              <a:t>Seems</a:t>
            </a:r>
            <a:r>
              <a:rPr lang="de-DE" b="1" dirty="0" smtClean="0">
                <a:solidFill>
                  <a:srgbClr val="005C2A"/>
                </a:solidFill>
              </a:rPr>
              <a:t> </a:t>
            </a:r>
            <a:r>
              <a:rPr lang="de-DE" b="1" dirty="0" err="1" smtClean="0">
                <a:solidFill>
                  <a:srgbClr val="005C2A"/>
                </a:solidFill>
              </a:rPr>
              <a:t>to</a:t>
            </a:r>
            <a:r>
              <a:rPr lang="de-DE" b="1" dirty="0" smtClean="0">
                <a:solidFill>
                  <a:srgbClr val="005C2A"/>
                </a:solidFill>
              </a:rPr>
              <a:t> </a:t>
            </a:r>
            <a:r>
              <a:rPr lang="de-DE" b="1" dirty="0" err="1" smtClean="0">
                <a:solidFill>
                  <a:srgbClr val="005C2A"/>
                </a:solidFill>
              </a:rPr>
              <a:t>be</a:t>
            </a:r>
            <a:r>
              <a:rPr lang="de-DE" b="1" dirty="0" smtClean="0">
                <a:solidFill>
                  <a:srgbClr val="005C2A"/>
                </a:solidFill>
              </a:rPr>
              <a:t> a </a:t>
            </a:r>
            <a:r>
              <a:rPr lang="de-DE" b="1" dirty="0" err="1" smtClean="0">
                <a:solidFill>
                  <a:srgbClr val="005C2A"/>
                </a:solidFill>
              </a:rPr>
              <a:t>good</a:t>
            </a:r>
            <a:r>
              <a:rPr lang="de-DE" b="1" dirty="0" smtClean="0">
                <a:solidFill>
                  <a:srgbClr val="005C2A"/>
                </a:solidFill>
              </a:rPr>
              <a:t> </a:t>
            </a:r>
            <a:r>
              <a:rPr lang="de-DE" b="1" dirty="0" err="1" smtClean="0">
                <a:solidFill>
                  <a:srgbClr val="005C2A"/>
                </a:solidFill>
              </a:rPr>
              <a:t>number</a:t>
            </a:r>
            <a:r>
              <a:rPr lang="de-DE" b="1" dirty="0" smtClean="0">
                <a:solidFill>
                  <a:srgbClr val="005C2A"/>
                </a:solidFill>
              </a:rPr>
              <a:t> for </a:t>
            </a:r>
            <a:r>
              <a:rPr lang="de-DE" b="1" dirty="0" err="1" smtClean="0">
                <a:solidFill>
                  <a:srgbClr val="005C2A"/>
                </a:solidFill>
              </a:rPr>
              <a:t>us</a:t>
            </a:r>
            <a:r>
              <a:rPr lang="de-DE" b="1" dirty="0" smtClean="0">
                <a:solidFill>
                  <a:srgbClr val="005C2A"/>
                </a:solidFill>
              </a:rPr>
              <a:t>:</a:t>
            </a:r>
            <a:endParaRPr lang="en-US" b="1" dirty="0">
              <a:solidFill>
                <a:srgbClr val="005C2A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701774"/>
              </p:ext>
            </p:extLst>
          </p:nvPr>
        </p:nvGraphicFramePr>
        <p:xfrm>
          <a:off x="3176556" y="885681"/>
          <a:ext cx="5997713" cy="458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6556" y="885681"/>
                        <a:ext cx="5997713" cy="458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3657600" y="1070347"/>
            <a:ext cx="541325" cy="92770"/>
          </a:xfrm>
          <a:prstGeom prst="rightArrow">
            <a:avLst/>
          </a:prstGeom>
          <a:solidFill>
            <a:srgbClr val="005C2A"/>
          </a:solidFill>
          <a:ln>
            <a:solidFill>
              <a:srgbClr val="005C2A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6472" y="3935578"/>
            <a:ext cx="1864862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b="1" dirty="0" smtClean="0">
                <a:solidFill>
                  <a:srgbClr val="C00000"/>
                </a:solidFill>
              </a:rPr>
              <a:t>!!!  </a:t>
            </a:r>
            <a:r>
              <a:rPr lang="de-DE" sz="1400" b="1" dirty="0" smtClean="0"/>
              <a:t> LCLS   </a:t>
            </a:r>
            <a:r>
              <a:rPr lang="de-DE" sz="1400" b="1" dirty="0" smtClean="0">
                <a:solidFill>
                  <a:srgbClr val="C00000"/>
                </a:solidFill>
              </a:rPr>
              <a:t>!!!</a:t>
            </a:r>
          </a:p>
          <a:p>
            <a:pPr>
              <a:lnSpc>
                <a:spcPct val="112000"/>
              </a:lnSpc>
            </a:pPr>
            <a:r>
              <a:rPr lang="de-DE" sz="1400" b="1" dirty="0" smtClean="0"/>
              <a:t>Best ~ 3 Gy/C</a:t>
            </a:r>
          </a:p>
          <a:p>
            <a:pPr>
              <a:lnSpc>
                <a:spcPct val="112000"/>
              </a:lnSpc>
            </a:pPr>
            <a:r>
              <a:rPr lang="de-DE" sz="1400" b="1" dirty="0" err="1" smtClean="0"/>
              <a:t>Worst</a:t>
            </a:r>
            <a:r>
              <a:rPr lang="de-DE" sz="1400" b="1" dirty="0" smtClean="0"/>
              <a:t> ~ 20 Gy/C</a:t>
            </a:r>
          </a:p>
          <a:p>
            <a:pPr>
              <a:lnSpc>
                <a:spcPct val="112000"/>
              </a:lnSpc>
            </a:pPr>
            <a:r>
              <a:rPr lang="de-DE" sz="1400" b="1" dirty="0" err="1" smtClean="0"/>
              <a:t>Ongoing</a:t>
            </a:r>
            <a:r>
              <a:rPr lang="de-DE" sz="1400" b="1" dirty="0" smtClean="0"/>
              <a:t>: </a:t>
            </a:r>
            <a:r>
              <a:rPr lang="de-DE" sz="1400" b="1" dirty="0" err="1" smtClean="0"/>
              <a:t>cross-calibration</a:t>
            </a:r>
            <a:endParaRPr 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860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438943"/>
              </p:ext>
            </p:extLst>
          </p:nvPr>
        </p:nvGraphicFramePr>
        <p:xfrm>
          <a:off x="621792" y="977838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8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792" y="977838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20614"/>
              </p:ext>
            </p:extLst>
          </p:nvPr>
        </p:nvGraphicFramePr>
        <p:xfrm>
          <a:off x="4593768" y="948576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9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3768" y="948576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53490"/>
              </p:ext>
            </p:extLst>
          </p:nvPr>
        </p:nvGraphicFramePr>
        <p:xfrm>
          <a:off x="643738" y="3538158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0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738" y="3538158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587930"/>
              </p:ext>
            </p:extLst>
          </p:nvPr>
        </p:nvGraphicFramePr>
        <p:xfrm>
          <a:off x="4593767" y="3499180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1" name="Graph" r:id="rId9" imgW="3920760" imgH="3000960" progId="Origin50.Graph">
                  <p:embed/>
                </p:oleObj>
              </mc:Choice>
              <mc:Fallback>
                <p:oleObj name="Graph" r:id="rId9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93767" y="3499180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3977" y="666874"/>
            <a:ext cx="8065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Calculating</a:t>
            </a:r>
            <a:r>
              <a:rPr lang="de-DE" sz="1400" b="1" dirty="0" smtClean="0"/>
              <a:t>                              ; </a:t>
            </a:r>
            <a:r>
              <a:rPr lang="de-DE" sz="1400" b="1" dirty="0" err="1" smtClean="0"/>
              <a:t>determine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lower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upper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limits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define</a:t>
            </a:r>
            <a:r>
              <a:rPr lang="de-DE" sz="1400" b="1" dirty="0" smtClean="0"/>
              <a:t> a </a:t>
            </a:r>
            <a:r>
              <a:rPr lang="de-DE" sz="1400" b="1" dirty="0" err="1" smtClean="0"/>
              <a:t>good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bad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week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60474" y="514587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𝐷𝑜𝑠𝑒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𝑤𝑒𝑒𝑘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𝑐h𝑎𝑟𝑔𝑒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𝑤𝑒𝑒𝑘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 err="1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74" y="514587"/>
                <a:ext cx="914400" cy="914400"/>
              </a:xfrm>
              <a:prstGeom prst="rect">
                <a:avLst/>
              </a:prstGeom>
              <a:blipFill rotWithShape="1">
                <a:blip r:embed="rId11"/>
                <a:stretch>
                  <a:fillRect r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2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39090"/>
              </p:ext>
            </p:extLst>
          </p:nvPr>
        </p:nvGraphicFramePr>
        <p:xfrm>
          <a:off x="1068019" y="678402"/>
          <a:ext cx="8075982" cy="617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019" y="678402"/>
                        <a:ext cx="8075982" cy="6179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88568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SASE1 Cloud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155268"/>
              </p:ext>
            </p:extLst>
          </p:nvPr>
        </p:nvGraphicFramePr>
        <p:xfrm>
          <a:off x="1082650" y="689912"/>
          <a:ext cx="8061349" cy="616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50" y="689912"/>
                        <a:ext cx="8061349" cy="616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88568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SASE1 Cloud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265" y="2451053"/>
            <a:ext cx="1721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With</a:t>
            </a:r>
            <a:r>
              <a:rPr lang="de-DE" sz="1400" b="1" dirty="0" smtClean="0"/>
              <a:t> Charge rate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2.936e-7 C/s (</a:t>
            </a:r>
            <a:r>
              <a:rPr lang="de-DE" sz="1400" b="1" dirty="0" err="1" smtClean="0"/>
              <a:t>or</a:t>
            </a:r>
            <a:r>
              <a:rPr lang="de-DE" sz="1400" b="1" dirty="0" smtClean="0"/>
              <a:t> 0.17752 C/</a:t>
            </a:r>
            <a:r>
              <a:rPr lang="de-DE" sz="1400" b="1" dirty="0" err="1" smtClean="0"/>
              <a:t>week</a:t>
            </a:r>
            <a:r>
              <a:rPr lang="de-DE" sz="1400" b="1" dirty="0" smtClean="0"/>
              <a:t>):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5217" y="2081721"/>
            <a:ext cx="126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Cell27-SA1: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01810"/>
              </p:ext>
            </p:extLst>
          </p:nvPr>
        </p:nvGraphicFramePr>
        <p:xfrm>
          <a:off x="2905552" y="1922101"/>
          <a:ext cx="6096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Dose (Gy)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Charge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Time (</a:t>
                      </a:r>
                      <a:r>
                        <a:rPr lang="de-DE" dirty="0" err="1" smtClean="0"/>
                        <a:t>weeks</a:t>
                      </a:r>
                      <a:r>
                        <a:rPr lang="de-DE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14.375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176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62.42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14.375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19.4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500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42.2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62.42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500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84.5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14.375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17.6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62.42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1200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35.2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14.375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62.42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2700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15.6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0265" y="1023492"/>
            <a:ext cx="289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Dose per </a:t>
            </a:r>
            <a:r>
              <a:rPr lang="de-DE" b="1" dirty="0" err="1" smtClean="0">
                <a:solidFill>
                  <a:srgbClr val="C00000"/>
                </a:solidFill>
              </a:rPr>
              <a:t>charge</a:t>
            </a:r>
            <a:r>
              <a:rPr lang="de-DE" b="1" dirty="0" smtClean="0">
                <a:solidFill>
                  <a:srgbClr val="C00000"/>
                </a:solidFill>
              </a:rPr>
              <a:t>: 16.02 Gy/C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76906"/>
            <a:ext cx="3211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Dose  (Gy)            Charge (C)</a:t>
            </a:r>
          </a:p>
          <a:p>
            <a:r>
              <a:rPr lang="de-DE" dirty="0" smtClean="0"/>
              <a:t>230 	                      14.375</a:t>
            </a:r>
          </a:p>
          <a:p>
            <a:r>
              <a:rPr lang="de-DE" dirty="0" smtClean="0"/>
              <a:t>500                        31.21</a:t>
            </a:r>
          </a:p>
          <a:p>
            <a:r>
              <a:rPr lang="de-DE" dirty="0" smtClean="0"/>
              <a:t>1000                      62.42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283968" y="1161120"/>
            <a:ext cx="702055" cy="23170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567" y="850471"/>
            <a:ext cx="5808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- But </a:t>
            </a:r>
            <a:r>
              <a:rPr lang="de-DE" sz="1400" b="1" dirty="0" err="1" smtClean="0"/>
              <a:t>we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get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about</a:t>
            </a:r>
            <a:r>
              <a:rPr lang="de-DE" sz="1400" b="1" dirty="0" smtClean="0"/>
              <a:t> 2-4x </a:t>
            </a:r>
            <a:r>
              <a:rPr lang="de-DE" sz="1400" b="1" dirty="0" err="1" smtClean="0"/>
              <a:t>less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charge</a:t>
            </a:r>
            <a:r>
              <a:rPr lang="de-DE" sz="1400" b="1" dirty="0" smtClean="0"/>
              <a:t> per </a:t>
            </a:r>
            <a:r>
              <a:rPr lang="de-DE" sz="1400" b="1" dirty="0" err="1" smtClean="0"/>
              <a:t>week</a:t>
            </a:r>
            <a:r>
              <a:rPr lang="de-DE" sz="1400" b="1" dirty="0" smtClean="0"/>
              <a:t> (not 0.17752 C/</a:t>
            </a:r>
            <a:r>
              <a:rPr lang="de-DE" sz="1400" b="1" dirty="0" err="1" smtClean="0"/>
              <a:t>week</a:t>
            </a:r>
            <a:r>
              <a:rPr lang="de-DE" sz="1400" b="1" dirty="0" smtClean="0"/>
              <a:t>):</a:t>
            </a:r>
            <a:endParaRPr lang="en-US" sz="1400" b="1" dirty="0"/>
          </a:p>
        </p:txBody>
      </p:sp>
      <p:sp>
        <p:nvSpPr>
          <p:cNvPr id="5" name="Oval 4"/>
          <p:cNvSpPr/>
          <p:nvPr/>
        </p:nvSpPr>
        <p:spPr>
          <a:xfrm>
            <a:off x="7077930" y="2469880"/>
            <a:ext cx="792094" cy="21460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9995" y="1211713"/>
            <a:ext cx="5059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/>
              <a:t>Machine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does</a:t>
            </a:r>
            <a:r>
              <a:rPr lang="de-DE" sz="1400" b="1" dirty="0" smtClean="0"/>
              <a:t> not </a:t>
            </a:r>
            <a:r>
              <a:rPr lang="de-DE" sz="1400" b="1" dirty="0" err="1" smtClean="0"/>
              <a:t>run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continuously</a:t>
            </a:r>
            <a:r>
              <a:rPr lang="de-DE" sz="1400" b="1" dirty="0" smtClean="0"/>
              <a:t> at 120 </a:t>
            </a:r>
            <a:r>
              <a:rPr lang="de-DE" sz="1400" b="1" dirty="0" err="1" smtClean="0"/>
              <a:t>bunches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mode</a:t>
            </a:r>
            <a:endParaRPr lang="en-US" sz="14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41311"/>
              </p:ext>
            </p:extLst>
          </p:nvPr>
        </p:nvGraphicFramePr>
        <p:xfrm>
          <a:off x="2085266" y="1708045"/>
          <a:ext cx="6590564" cy="5042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266" y="1708045"/>
                        <a:ext cx="6590564" cy="5042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0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171664"/>
              </p:ext>
            </p:extLst>
          </p:nvPr>
        </p:nvGraphicFramePr>
        <p:xfrm>
          <a:off x="653615" y="1393119"/>
          <a:ext cx="7875908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49"/>
                <a:gridCol w="1262749"/>
                <a:gridCol w="859191"/>
                <a:gridCol w="1366893"/>
                <a:gridCol w="1562163"/>
                <a:gridCol w="156216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Dose (Gy)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Charge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Time (</a:t>
                      </a:r>
                      <a:r>
                        <a:rPr lang="de-DE" dirty="0" err="1" smtClean="0"/>
                        <a:t>weeks</a:t>
                      </a:r>
                      <a:r>
                        <a:rPr lang="de-DE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Time (</a:t>
                      </a:r>
                      <a:r>
                        <a:rPr lang="de-DE" dirty="0" err="1" smtClean="0"/>
                        <a:t>weeks</a:t>
                      </a:r>
                      <a:r>
                        <a:rPr lang="de-DE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Time (</a:t>
                      </a:r>
                      <a:r>
                        <a:rPr lang="de-DE" dirty="0" err="1" smtClean="0"/>
                        <a:t>weeks</a:t>
                      </a:r>
                      <a:r>
                        <a:rPr lang="de-DE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14.375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81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162-324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40.5-81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31.21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176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352-704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88-176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62.42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352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704-1408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176-352</a:t>
                      </a:r>
                      <a:endParaRPr lang="en-US" dirty="0"/>
                    </a:p>
                  </a:txBody>
                  <a:tcPr>
                    <a:solidFill>
                      <a:srgbClr val="B6EC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14.375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19.4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38.8-77.6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9.7-19.4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31.21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500</a:t>
                      </a:r>
                      <a:endParaRPr lang="en-US" dirty="0" smtClean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42.2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84.4-168.8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21.1-42.2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62.42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500</a:t>
                      </a:r>
                      <a:endParaRPr lang="en-US" dirty="0" smtClean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84.4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168.8-337.6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42.2-84.4</a:t>
                      </a:r>
                      <a:endParaRPr lang="en-US" dirty="0"/>
                    </a:p>
                  </a:txBody>
                  <a:tcPr>
                    <a:solidFill>
                      <a:srgbClr val="FFEC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14.375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8.1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16.2-32.4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4.05-8.1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31.21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17.6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35.2-70.4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8.8-17.6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62.42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35.2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70.4-140.8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17.6-35.2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14.375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2700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3.6</a:t>
                      </a:r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7.2-14.4</a:t>
                      </a:r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1.8-3.6</a:t>
                      </a:r>
                    </a:p>
                  </a:txBody>
                  <a:tcPr>
                    <a:solidFill>
                      <a:srgbClr val="FF7D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31.21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2700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7.8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15.6-30.2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3.9-7.8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62.42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2700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15.6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31.2-62.4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7.8-15.6</a:t>
                      </a:r>
                      <a:endParaRPr lang="en-US" dirty="0"/>
                    </a:p>
                  </a:txBody>
                  <a:tcPr>
                    <a:solidFill>
                      <a:srgbClr val="FF7D7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68180" y="671499"/>
            <a:ext cx="161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Using</a:t>
            </a:r>
            <a:r>
              <a:rPr lang="de-DE" sz="1400" dirty="0" smtClean="0"/>
              <a:t> </a:t>
            </a:r>
            <a:r>
              <a:rPr lang="de-DE" sz="1400" dirty="0" err="1" smtClean="0"/>
              <a:t>recent</a:t>
            </a:r>
            <a:r>
              <a:rPr lang="de-DE" sz="1400" dirty="0" smtClean="0"/>
              <a:t> User Operation </a:t>
            </a:r>
            <a:r>
              <a:rPr lang="de-DE" sz="1400" dirty="0" err="1" smtClean="0"/>
              <a:t>weeks</a:t>
            </a:r>
            <a:endParaRPr lang="en-US" sz="1400" dirty="0"/>
          </a:p>
        </p:txBody>
      </p:sp>
      <p:sp>
        <p:nvSpPr>
          <p:cNvPr id="16" name="Freeform 15"/>
          <p:cNvSpPr/>
          <p:nvPr/>
        </p:nvSpPr>
        <p:spPr>
          <a:xfrm>
            <a:off x="4988031" y="839339"/>
            <a:ext cx="954396" cy="368155"/>
          </a:xfrm>
          <a:custGeom>
            <a:avLst/>
            <a:gdLst>
              <a:gd name="connsiteX0" fmla="*/ 0 w 954396"/>
              <a:gd name="connsiteY0" fmla="*/ 77209 h 368155"/>
              <a:gd name="connsiteX1" fmla="*/ 814647 w 954396"/>
              <a:gd name="connsiteY1" fmla="*/ 19020 h 368155"/>
              <a:gd name="connsiteX2" fmla="*/ 947651 w 954396"/>
              <a:gd name="connsiteY2" fmla="*/ 368155 h 36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396" h="368155">
                <a:moveTo>
                  <a:pt x="0" y="77209"/>
                </a:moveTo>
                <a:cubicBezTo>
                  <a:pt x="328352" y="23869"/>
                  <a:pt x="656705" y="-29471"/>
                  <a:pt x="814647" y="19020"/>
                </a:cubicBezTo>
                <a:cubicBezTo>
                  <a:pt x="972589" y="67511"/>
                  <a:pt x="960120" y="217833"/>
                  <a:pt x="947651" y="368155"/>
                </a:cubicBezTo>
              </a:path>
            </a:pathLst>
          </a:custGeom>
          <a:noFill/>
          <a:ln>
            <a:solidFill>
              <a:srgbClr val="005828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6247181" y="782726"/>
            <a:ext cx="1345997" cy="424282"/>
          </a:xfrm>
          <a:custGeom>
            <a:avLst/>
            <a:gdLst>
              <a:gd name="connsiteX0" fmla="*/ 0 w 1345997"/>
              <a:gd name="connsiteY0" fmla="*/ 424282 h 424282"/>
              <a:gd name="connsiteX1" fmla="*/ 907085 w 1345997"/>
              <a:gd name="connsiteY1" fmla="*/ 0 h 424282"/>
              <a:gd name="connsiteX2" fmla="*/ 1345997 w 1345997"/>
              <a:gd name="connsiteY2" fmla="*/ 424282 h 42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997" h="424282">
                <a:moveTo>
                  <a:pt x="0" y="424282"/>
                </a:moveTo>
                <a:cubicBezTo>
                  <a:pt x="341376" y="212141"/>
                  <a:pt x="682752" y="0"/>
                  <a:pt x="907085" y="0"/>
                </a:cubicBezTo>
                <a:cubicBezTo>
                  <a:pt x="1131418" y="0"/>
                  <a:pt x="1238707" y="212141"/>
                  <a:pt x="1345997" y="424282"/>
                </a:cubicBezTo>
              </a:path>
            </a:pathLst>
          </a:custGeom>
          <a:noFill/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46873" y="537667"/>
            <a:ext cx="133136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1400" dirty="0" err="1" smtClean="0"/>
              <a:t>Using</a:t>
            </a:r>
            <a:r>
              <a:rPr lang="de-DE" sz="1400" dirty="0" smtClean="0"/>
              <a:t> 1nC </a:t>
            </a:r>
          </a:p>
          <a:p>
            <a:pPr>
              <a:lnSpc>
                <a:spcPct val="112000"/>
              </a:lnSpc>
            </a:pPr>
            <a:r>
              <a:rPr lang="de-DE" sz="1400" dirty="0" err="1" smtClean="0"/>
              <a:t>and</a:t>
            </a:r>
            <a:r>
              <a:rPr lang="de-DE" sz="1400" dirty="0" smtClean="0"/>
              <a:t> not 0.25nC</a:t>
            </a:r>
            <a:endParaRPr lang="en-US" sz="14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482803" y="67149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Cell#27, 9.3keV</a:t>
            </a: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0388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52" y="643737"/>
            <a:ext cx="3394253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Dose Time Evolution: SASE1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04061"/>
              </p:ext>
            </p:extLst>
          </p:nvPr>
        </p:nvGraphicFramePr>
        <p:xfrm>
          <a:off x="175565" y="2177530"/>
          <a:ext cx="4418381" cy="338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565" y="2177530"/>
                        <a:ext cx="4418381" cy="338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72958"/>
              </p:ext>
            </p:extLst>
          </p:nvPr>
        </p:nvGraphicFramePr>
        <p:xfrm>
          <a:off x="4695429" y="553555"/>
          <a:ext cx="4448571" cy="340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5429" y="553555"/>
                        <a:ext cx="4448571" cy="3403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59555"/>
              </p:ext>
            </p:extLst>
          </p:nvPr>
        </p:nvGraphicFramePr>
        <p:xfrm>
          <a:off x="4684224" y="3445458"/>
          <a:ext cx="4459775" cy="341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4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4224" y="3445458"/>
                        <a:ext cx="4459775" cy="341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542" y="144109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9"/>
              </a:buBlip>
            </a:pPr>
            <a:r>
              <a:rPr lang="de-DE" sz="1400" b="1" dirty="0" smtClean="0"/>
              <a:t>Overall </a:t>
            </a:r>
            <a:r>
              <a:rPr lang="de-DE" sz="1400" b="1" dirty="0" err="1" smtClean="0"/>
              <a:t>improvement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compared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2017.</a:t>
            </a:r>
            <a:endParaRPr 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3926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628116" y="1953043"/>
            <a:ext cx="7921625" cy="1811867"/>
          </a:xfrm>
        </p:spPr>
        <p:txBody>
          <a:bodyPr/>
          <a:lstStyle/>
          <a:p>
            <a:r>
              <a:rPr lang="de-DE" sz="1600" b="1" dirty="0" err="1" smtClean="0"/>
              <a:t>No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clear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need</a:t>
            </a:r>
            <a:r>
              <a:rPr lang="de-DE" sz="1600" b="1" dirty="0" smtClean="0"/>
              <a:t> for </a:t>
            </a:r>
            <a:r>
              <a:rPr lang="de-DE" sz="1600" b="1" dirty="0" err="1" smtClean="0"/>
              <a:t>re-measurements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during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next</a:t>
            </a:r>
            <a:r>
              <a:rPr lang="de-DE" sz="1600" b="1" dirty="0" smtClean="0"/>
              <a:t> Winter </a:t>
            </a:r>
            <a:r>
              <a:rPr lang="de-DE" sz="1600" b="1" dirty="0" err="1" smtClean="0"/>
              <a:t>Shutdown</a:t>
            </a:r>
            <a:r>
              <a:rPr lang="de-DE" sz="1600" b="1" dirty="0" smtClean="0"/>
              <a:t>;</a:t>
            </a:r>
          </a:p>
          <a:p>
            <a:r>
              <a:rPr lang="de-DE" sz="1600" b="1" dirty="0" err="1"/>
              <a:t>Absorbed</a:t>
            </a:r>
            <a:r>
              <a:rPr lang="de-DE" sz="1600" b="1" dirty="0"/>
              <a:t> </a:t>
            </a:r>
            <a:r>
              <a:rPr lang="de-DE" sz="1600" b="1" dirty="0" err="1"/>
              <a:t>Doses</a:t>
            </a:r>
            <a:endParaRPr lang="de-DE" sz="1600" b="1" dirty="0"/>
          </a:p>
          <a:p>
            <a:pPr lvl="1"/>
            <a:r>
              <a:rPr lang="en-GB" sz="1600" b="1" dirty="0"/>
              <a:t>Got improvement in 2018;</a:t>
            </a:r>
          </a:p>
          <a:p>
            <a:pPr lvl="1"/>
            <a:r>
              <a:rPr lang="en-GB" sz="1600" b="1" dirty="0"/>
              <a:t>Still suffering from BBA and few singular events;</a:t>
            </a:r>
          </a:p>
          <a:p>
            <a:r>
              <a:rPr lang="de-DE" sz="1600" b="1" dirty="0" err="1" smtClean="0"/>
              <a:t>Shielded</a:t>
            </a:r>
            <a:r>
              <a:rPr lang="de-DE" sz="1600" b="1" dirty="0" smtClean="0"/>
              <a:t> </a:t>
            </a:r>
            <a:r>
              <a:rPr lang="de-DE" sz="1600" b="1" dirty="0" smtClean="0"/>
              <a:t>Data: </a:t>
            </a:r>
            <a:r>
              <a:rPr lang="de-DE" sz="1600" b="1" dirty="0" smtClean="0"/>
              <a:t>First </a:t>
            </a:r>
            <a:r>
              <a:rPr lang="de-DE" sz="1600" b="1" dirty="0" err="1" smtClean="0"/>
              <a:t>results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going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towards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depiction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high-</a:t>
            </a:r>
            <a:r>
              <a:rPr lang="de-DE" sz="1600" b="1" dirty="0" err="1" smtClean="0"/>
              <a:t>low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energies</a:t>
            </a:r>
            <a:r>
              <a:rPr lang="de-DE" sz="1600" b="1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628115" y="4210098"/>
            <a:ext cx="7921625" cy="1388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884" indent="-267884" algn="l" defTabSz="685783" rtl="0" eaLnBrk="1" latinLnBrk="0" hangingPunct="1">
              <a:lnSpc>
                <a:spcPct val="114000"/>
              </a:lnSpc>
              <a:spcBef>
                <a:spcPts val="1350"/>
              </a:spcBef>
              <a:buClr>
                <a:schemeClr val="bg2"/>
              </a:buClr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768" indent="-267884" algn="l" defTabSz="685783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6979" indent="-201211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1517" indent="-129776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0816" indent="-135728" algn="l" defTabSz="685783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Dose per Charge rate</a:t>
            </a:r>
          </a:p>
          <a:p>
            <a:pPr lvl="1"/>
            <a:r>
              <a:rPr lang="en-GB" sz="1600" b="1" dirty="0" smtClean="0"/>
              <a:t>Based on cell#27, 120bunches, 0.25nC, 9keV: about 16 </a:t>
            </a:r>
            <a:r>
              <a:rPr lang="en-GB" sz="1600" b="1" dirty="0" err="1" smtClean="0"/>
              <a:t>Gy</a:t>
            </a:r>
            <a:r>
              <a:rPr lang="en-GB" sz="1600" b="1" dirty="0" smtClean="0"/>
              <a:t>/C.</a:t>
            </a:r>
          </a:p>
          <a:p>
            <a:pPr lvl="1"/>
            <a:r>
              <a:rPr lang="en-GB" sz="1600" b="1" dirty="0" smtClean="0"/>
              <a:t>Is this approximation still valid at much higher bunch mode?</a:t>
            </a:r>
          </a:p>
          <a:p>
            <a:pPr lvl="1"/>
            <a:r>
              <a:rPr lang="en-GB" sz="1600" b="1" dirty="0" smtClean="0"/>
              <a:t>Can we minimize this number?</a:t>
            </a:r>
          </a:p>
          <a:p>
            <a:pPr lvl="1"/>
            <a:r>
              <a:rPr lang="en-GB" sz="1600" b="1" dirty="0" smtClean="0"/>
              <a:t>If no singular events happens, next re-measurement with today´s knowledge and data may occur in 1-2 years.</a:t>
            </a:r>
          </a:p>
          <a:p>
            <a:pPr marL="0" indent="0">
              <a:buFontTx/>
              <a:buNone/>
            </a:pPr>
            <a:endParaRPr lang="de-DE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18929" y="1010092"/>
            <a:ext cx="158268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399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626308"/>
              </p:ext>
            </p:extLst>
          </p:nvPr>
        </p:nvGraphicFramePr>
        <p:xfrm>
          <a:off x="0" y="2443276"/>
          <a:ext cx="4693998" cy="359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43276"/>
                        <a:ext cx="4693998" cy="359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err="1" smtClean="0">
                <a:solidFill>
                  <a:srgbClr val="C00000"/>
                </a:solidFill>
              </a:rPr>
              <a:t>Since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summer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Shutdown</a:t>
            </a:r>
            <a:r>
              <a:rPr lang="de-DE" b="1" dirty="0" smtClean="0">
                <a:solidFill>
                  <a:srgbClr val="C00000"/>
                </a:solidFill>
              </a:rPr>
              <a:t>: SASE1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28503"/>
              </p:ext>
            </p:extLst>
          </p:nvPr>
        </p:nvGraphicFramePr>
        <p:xfrm>
          <a:off x="4425697" y="2442966"/>
          <a:ext cx="4718304" cy="361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5697" y="2442966"/>
                        <a:ext cx="4718304" cy="361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5488" y="139720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err="1" smtClean="0"/>
              <a:t>Two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weeks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singular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events</a:t>
            </a:r>
            <a:r>
              <a:rPr lang="de-DE" sz="1400" b="1" dirty="0" smtClean="0"/>
              <a:t>.</a:t>
            </a:r>
          </a:p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err="1" smtClean="0"/>
              <a:t>Week</a:t>
            </a:r>
            <a:r>
              <a:rPr lang="de-DE" sz="1400" b="1" dirty="0" smtClean="0"/>
              <a:t> Sept.25th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Oct.1st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losses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5-m </a:t>
            </a:r>
            <a:r>
              <a:rPr lang="de-DE" sz="1400" b="1" dirty="0" err="1" smtClean="0"/>
              <a:t>undulators</a:t>
            </a:r>
            <a:r>
              <a:rPr lang="de-DE" sz="1400" b="1" dirty="0" smtClean="0"/>
              <a:t> (</a:t>
            </a:r>
            <a:r>
              <a:rPr lang="de-DE" sz="1400" b="1" dirty="0" err="1" smtClean="0"/>
              <a:t>discussed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later</a:t>
            </a:r>
            <a:r>
              <a:rPr lang="de-DE" sz="1400" b="1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37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Dose Time Evolution: SASE2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86496"/>
              </p:ext>
            </p:extLst>
          </p:nvPr>
        </p:nvGraphicFramePr>
        <p:xfrm>
          <a:off x="0" y="2355494"/>
          <a:ext cx="4835757" cy="370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355494"/>
                        <a:ext cx="4835757" cy="3700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90529"/>
              </p:ext>
            </p:extLst>
          </p:nvPr>
        </p:nvGraphicFramePr>
        <p:xfrm>
          <a:off x="4325721" y="2355494"/>
          <a:ext cx="4818279" cy="3686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5721" y="2355494"/>
                        <a:ext cx="4818279" cy="3686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542" y="144109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smtClean="0"/>
              <a:t>Total </a:t>
            </a:r>
            <a:r>
              <a:rPr lang="de-DE" sz="1400" b="1" dirty="0" err="1" smtClean="0"/>
              <a:t>doses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smaller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compared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SASE1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SASE3 </a:t>
            </a:r>
            <a:r>
              <a:rPr lang="de-DE" sz="1400" b="1" dirty="0" err="1" smtClean="0"/>
              <a:t>commissioning</a:t>
            </a:r>
            <a:r>
              <a:rPr lang="de-DE" sz="1400" b="1" dirty="0"/>
              <a:t>.</a:t>
            </a:r>
            <a:endParaRPr lang="de-DE" sz="1400" b="1" dirty="0" smtClean="0"/>
          </a:p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err="1" smtClean="0"/>
              <a:t>Suffers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from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</a:t>
            </a:r>
            <a:r>
              <a:rPr lang="de-DE" sz="1400" b="1" dirty="0" smtClean="0"/>
              <a:t>-start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operations</a:t>
            </a:r>
            <a:r>
              <a:rPr lang="de-DE" sz="1400" b="1" dirty="0" smtClean="0"/>
              <a:t> after </a:t>
            </a:r>
            <a:r>
              <a:rPr lang="de-DE" sz="1400" b="1" dirty="0" err="1" smtClean="0"/>
              <a:t>shutdowns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maintenance</a:t>
            </a:r>
            <a:r>
              <a:rPr lang="de-DE" sz="1400" b="1" dirty="0" smtClean="0"/>
              <a:t>.</a:t>
            </a:r>
            <a:endParaRPr 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83005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err="1" smtClean="0">
                <a:solidFill>
                  <a:srgbClr val="C00000"/>
                </a:solidFill>
              </a:rPr>
              <a:t>Since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summer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Shutdown</a:t>
            </a:r>
            <a:r>
              <a:rPr lang="de-DE" b="1" dirty="0" smtClean="0">
                <a:solidFill>
                  <a:srgbClr val="C00000"/>
                </a:solidFill>
              </a:rPr>
              <a:t>: SASE2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538344"/>
              </p:ext>
            </p:extLst>
          </p:nvPr>
        </p:nvGraphicFramePr>
        <p:xfrm>
          <a:off x="1" y="2214106"/>
          <a:ext cx="4754880" cy="363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2214106"/>
                        <a:ext cx="4754880" cy="3638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6404"/>
              </p:ext>
            </p:extLst>
          </p:nvPr>
        </p:nvGraphicFramePr>
        <p:xfrm>
          <a:off x="4456427" y="2236052"/>
          <a:ext cx="4687573" cy="3586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6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6427" y="2236052"/>
                        <a:ext cx="4687573" cy="35868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3542" y="144109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smtClean="0"/>
              <a:t>Total </a:t>
            </a:r>
            <a:r>
              <a:rPr lang="de-DE" sz="1400" b="1" dirty="0" err="1" smtClean="0"/>
              <a:t>doses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smaller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compared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SASE1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SASE3 </a:t>
            </a:r>
            <a:r>
              <a:rPr lang="de-DE" sz="1400" b="1" dirty="0" err="1" smtClean="0"/>
              <a:t>commissioning</a:t>
            </a:r>
            <a:r>
              <a:rPr lang="de-DE" sz="1400" b="1" dirty="0"/>
              <a:t>.</a:t>
            </a:r>
            <a:endParaRPr lang="de-DE" sz="1400" b="1" dirty="0" smtClean="0"/>
          </a:p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err="1" smtClean="0"/>
              <a:t>Suffers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from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</a:t>
            </a:r>
            <a:r>
              <a:rPr lang="de-DE" sz="1400" b="1" dirty="0" smtClean="0"/>
              <a:t>-start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operations</a:t>
            </a:r>
            <a:r>
              <a:rPr lang="de-DE" sz="1400" b="1" dirty="0" smtClean="0"/>
              <a:t> after </a:t>
            </a:r>
            <a:r>
              <a:rPr lang="de-DE" sz="1400" b="1" dirty="0" err="1" smtClean="0"/>
              <a:t>shutdown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maintenance</a:t>
            </a:r>
            <a:r>
              <a:rPr lang="de-DE" sz="1400" b="1" dirty="0" smtClean="0"/>
              <a:t>.</a:t>
            </a:r>
            <a:endParaRPr 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16107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Dose Time Evolution: SASE3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93606"/>
              </p:ext>
            </p:extLst>
          </p:nvPr>
        </p:nvGraphicFramePr>
        <p:xfrm>
          <a:off x="0" y="2426030"/>
          <a:ext cx="4687856" cy="3587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6030"/>
                        <a:ext cx="4687856" cy="3587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960394"/>
              </p:ext>
            </p:extLst>
          </p:nvPr>
        </p:nvGraphicFramePr>
        <p:xfrm>
          <a:off x="4623110" y="417754"/>
          <a:ext cx="4520890" cy="345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110" y="417754"/>
                        <a:ext cx="4520890" cy="3459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43287"/>
              </p:ext>
            </p:extLst>
          </p:nvPr>
        </p:nvGraphicFramePr>
        <p:xfrm>
          <a:off x="4598182" y="3379621"/>
          <a:ext cx="4545818" cy="347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6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98182" y="3379621"/>
                        <a:ext cx="4545818" cy="3478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1402" y="1441094"/>
            <a:ext cx="112654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9"/>
              </a:buBlip>
            </a:pPr>
            <a:r>
              <a:rPr lang="de-DE" sz="1400" b="1" dirty="0" smtClean="0"/>
              <a:t>Overall </a:t>
            </a:r>
            <a:r>
              <a:rPr lang="de-DE" sz="1400" b="1" dirty="0" err="1" smtClean="0"/>
              <a:t>improvement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compared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2017 (DU).</a:t>
            </a:r>
          </a:p>
          <a:p>
            <a:pPr marL="269875" indent="-269875">
              <a:lnSpc>
                <a:spcPct val="112000"/>
              </a:lnSpc>
              <a:buBlip>
                <a:blip r:embed="rId9"/>
              </a:buBlip>
            </a:pPr>
            <a:r>
              <a:rPr lang="de-DE" sz="1400" b="1" dirty="0" smtClean="0"/>
              <a:t>BBA </a:t>
            </a:r>
            <a:r>
              <a:rPr lang="de-DE" sz="1400" b="1" dirty="0" err="1" smtClean="0"/>
              <a:t>generates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doses</a:t>
            </a:r>
            <a:r>
              <a:rPr lang="de-DE" sz="1400" b="1" dirty="0"/>
              <a:t>.</a:t>
            </a:r>
            <a:endParaRPr lang="de-DE" sz="1400" b="1" dirty="0" smtClean="0"/>
          </a:p>
          <a:p>
            <a:pPr marL="269875" indent="-269875">
              <a:lnSpc>
                <a:spcPct val="112000"/>
              </a:lnSpc>
              <a:buBlip>
                <a:blip r:embed="rId9"/>
              </a:buBlip>
            </a:pPr>
            <a:r>
              <a:rPr lang="de-DE" sz="1400" b="1" dirty="0" smtClean="0"/>
              <a:t>5-m </a:t>
            </a:r>
            <a:r>
              <a:rPr lang="de-DE" sz="1400" b="1" dirty="0" err="1" smtClean="0"/>
              <a:t>segments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towards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end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</a:p>
          <a:p>
            <a:pPr>
              <a:lnSpc>
                <a:spcPct val="112000"/>
              </a:lnSpc>
            </a:pPr>
            <a:r>
              <a:rPr lang="de-DE" sz="1400" b="1" dirty="0" err="1" smtClean="0"/>
              <a:t>continuous</a:t>
            </a:r>
            <a:r>
              <a:rPr lang="de-DE" sz="1400" b="1" dirty="0" smtClean="0"/>
              <a:t> dose </a:t>
            </a:r>
            <a:r>
              <a:rPr lang="de-DE" sz="1400" b="1" dirty="0" err="1" smtClean="0"/>
              <a:t>increase</a:t>
            </a:r>
            <a:r>
              <a:rPr lang="de-DE" sz="1400" b="1" dirty="0" smtClean="0"/>
              <a:t> (</a:t>
            </a:r>
            <a:r>
              <a:rPr lang="de-DE" sz="1400" b="1" dirty="0" err="1" smtClean="0"/>
              <a:t>during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lasing</a:t>
            </a:r>
            <a:r>
              <a:rPr lang="de-DE" sz="1400" b="1" dirty="0" smtClean="0"/>
              <a:t>).</a:t>
            </a:r>
            <a:endParaRPr 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23114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608579"/>
              </p:ext>
            </p:extLst>
          </p:nvPr>
        </p:nvGraphicFramePr>
        <p:xfrm>
          <a:off x="0" y="2440877"/>
          <a:ext cx="4658893" cy="356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40877"/>
                        <a:ext cx="4658893" cy="356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err="1" smtClean="0">
                <a:solidFill>
                  <a:srgbClr val="C00000"/>
                </a:solidFill>
              </a:rPr>
              <a:t>Since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summer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Shutdown</a:t>
            </a:r>
            <a:r>
              <a:rPr lang="de-DE" b="1" dirty="0" smtClean="0">
                <a:solidFill>
                  <a:srgbClr val="C00000"/>
                </a:solidFill>
              </a:rPr>
              <a:t>: SASE3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167548"/>
              </p:ext>
            </p:extLst>
          </p:nvPr>
        </p:nvGraphicFramePr>
        <p:xfrm>
          <a:off x="4454957" y="2435961"/>
          <a:ext cx="4689043" cy="3587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3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4957" y="2435961"/>
                        <a:ext cx="4689043" cy="3587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3542" y="144109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7"/>
              </a:buBlip>
            </a:pPr>
            <a:r>
              <a:rPr lang="de-DE" sz="1400" b="1" dirty="0" smtClean="0"/>
              <a:t>Not operational for </a:t>
            </a:r>
            <a:r>
              <a:rPr lang="de-DE" sz="1400" b="1" dirty="0" err="1" smtClean="0"/>
              <a:t>long</a:t>
            </a:r>
            <a:r>
              <a:rPr lang="de-DE" sz="1400" b="1" dirty="0" smtClean="0"/>
              <a:t> time.</a:t>
            </a:r>
          </a:p>
        </p:txBody>
      </p:sp>
    </p:spTree>
    <p:extLst>
      <p:ext uri="{BB962C8B-B14F-4D97-AF65-F5344CB8AC3E}">
        <p14:creationId xmlns:p14="http://schemas.microsoft.com/office/powerpoint/2010/main" val="40247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" y="643737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b="1" dirty="0" smtClean="0">
                <a:solidFill>
                  <a:srgbClr val="C00000"/>
                </a:solidFill>
              </a:rPr>
              <a:t>Total </a:t>
            </a:r>
            <a:r>
              <a:rPr lang="de-DE" b="1" dirty="0" err="1" smtClean="0">
                <a:solidFill>
                  <a:srgbClr val="C00000"/>
                </a:solidFill>
              </a:rPr>
              <a:t>doses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as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of</a:t>
            </a:r>
            <a:r>
              <a:rPr lang="de-DE" b="1" dirty="0" smtClean="0">
                <a:solidFill>
                  <a:srgbClr val="C00000"/>
                </a:solidFill>
              </a:rPr>
              <a:t> Oct.2018: SASE1</a:t>
            </a:r>
            <a:endParaRPr lang="en-US" b="1" dirty="0" err="1" smtClean="0">
              <a:solidFill>
                <a:srgbClr val="C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729220"/>
              </p:ext>
            </p:extLst>
          </p:nvPr>
        </p:nvGraphicFramePr>
        <p:xfrm>
          <a:off x="2888598" y="2070202"/>
          <a:ext cx="6255402" cy="4787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598" y="2070202"/>
                        <a:ext cx="6255402" cy="4787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8912" y="141914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de-DE" sz="1400" b="1" dirty="0" smtClean="0"/>
              <a:t>Cell#3 was </a:t>
            </a:r>
            <a:r>
              <a:rPr lang="de-DE" sz="1400" b="1" dirty="0" err="1" smtClean="0"/>
              <a:t>re-measured</a:t>
            </a:r>
            <a:r>
              <a:rPr lang="de-DE" sz="1400" b="1" dirty="0" smtClean="0"/>
              <a:t> in Dec.2017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230 Gy; </a:t>
            </a:r>
            <a:r>
              <a:rPr lang="de-DE" sz="1400" b="1" dirty="0" err="1" smtClean="0"/>
              <a:t>currently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has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absorbed</a:t>
            </a:r>
            <a:r>
              <a:rPr lang="de-DE" sz="1400" b="1" dirty="0" smtClean="0"/>
              <a:t> 270 Gy.</a:t>
            </a:r>
            <a:endParaRPr lang="en-US" sz="1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10799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</Template>
  <TotalTime>0</TotalTime>
  <Words>962</Words>
  <Application>Microsoft Office PowerPoint</Application>
  <PresentationFormat>On-screen Show (4:3)</PresentationFormat>
  <Paragraphs>262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European_XFEL_Template_Presentation_4x3</vt:lpstr>
      <vt:lpstr>Graph</vt:lpstr>
      <vt:lpstr>2018 Radiation Dose Business on Undulators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Wolff-Fabris, Frederik</dc:creator>
  <cp:lastModifiedBy>Wolff-Fabris, Frederik</cp:lastModifiedBy>
  <cp:revision>440</cp:revision>
  <cp:lastPrinted>2018-10-19T08:08:11Z</cp:lastPrinted>
  <dcterms:created xsi:type="dcterms:W3CDTF">2017-01-17T07:15:25Z</dcterms:created>
  <dcterms:modified xsi:type="dcterms:W3CDTF">2018-10-25T07:10:07Z</dcterms:modified>
</cp:coreProperties>
</file>