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49" r:id="rId2"/>
    <p:sldId id="357" r:id="rId3"/>
    <p:sldId id="381" r:id="rId4"/>
    <p:sldId id="383" r:id="rId5"/>
    <p:sldId id="384" r:id="rId6"/>
    <p:sldId id="38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75" userDrawn="1">
          <p15:clr>
            <a:srgbClr val="A4A3A4"/>
          </p15:clr>
        </p15:guide>
        <p15:guide id="2" pos="3727" userDrawn="1">
          <p15:clr>
            <a:srgbClr val="A4A3A4"/>
          </p15:clr>
        </p15:guide>
        <p15:guide id="3" pos="3953" userDrawn="1">
          <p15:clr>
            <a:srgbClr val="A4A3A4"/>
          </p15:clr>
        </p15:guide>
        <p15:guide id="4" pos="7287" userDrawn="1">
          <p15:clr>
            <a:srgbClr val="A4A3A4"/>
          </p15:clr>
        </p15:guide>
        <p15:guide id="5" pos="393" userDrawn="1">
          <p15:clr>
            <a:srgbClr val="A4A3A4"/>
          </p15:clr>
        </p15:guide>
        <p15:guide id="6" orient="horz" pos="3725"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showGuides="1">
      <p:cViewPr>
        <p:scale>
          <a:sx n="100" d="100"/>
          <a:sy n="100" d="100"/>
        </p:scale>
        <p:origin x="-936" y="-942"/>
      </p:cViewPr>
      <p:guideLst>
        <p:guide orient="horz" pos="1275"/>
        <p:guide orient="horz" pos="3725"/>
        <p:guide pos="3727"/>
        <p:guide pos="3953"/>
        <p:guide pos="7287"/>
        <p:guide pos="393"/>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7" d="100"/>
          <a:sy n="97" d="100"/>
        </p:scale>
        <p:origin x="25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19.10.2018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19.10.2018</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de-DE" noProof="0" smtClean="0"/>
              <a:t>Titelmasterformat durch Klicken bearbeiten</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de-DE" noProof="0" smtClean="0"/>
              <a:t>Textmasterformat bearbeiten</a:t>
            </a:r>
          </a:p>
        </p:txBody>
      </p:sp>
    </p:spTree>
    <p:extLst>
      <p:ext uri="{BB962C8B-B14F-4D97-AF65-F5344CB8AC3E}">
        <p14:creationId xmlns:p14="http://schemas.microsoft.com/office/powerpoint/2010/main" val="40230362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9" y="712232"/>
            <a:ext cx="10956924"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23889" y="2024064"/>
            <a:ext cx="10944224" cy="4151268"/>
          </a:xfrm>
          <a:prstGeom prst="rect">
            <a:avLst/>
          </a:prstGeom>
        </p:spPr>
        <p:txBody>
          <a:bodyPr vert="horz" lIns="0" tIns="0" rIns="0" bIns="0" rtlCol="0" anchor="t" anchorCtr="0">
            <a:noAutofit/>
          </a:bodyPr>
          <a:lstStyle/>
          <a:p>
            <a:pPr lvl="0"/>
            <a:r>
              <a:rPr lang="en-US" noProof="0" dirty="0"/>
              <a:t>Level 1</a:t>
            </a:r>
          </a:p>
          <a:p>
            <a:pPr lvl="1"/>
            <a:r>
              <a:rPr lang="en-US" noProof="0" dirty="0"/>
              <a:t>Level </a:t>
            </a:r>
            <a:r>
              <a:rPr lang="en-US" noProof="0" dirty="0" smtClean="0"/>
              <a:t>2</a:t>
            </a:r>
          </a:p>
          <a:p>
            <a:pPr lvl="2"/>
            <a:r>
              <a:rPr lang="en-US" noProof="0" dirty="0" smtClean="0"/>
              <a:t>Level </a:t>
            </a:r>
            <a:r>
              <a:rPr lang="en-US" noProof="0" dirty="0"/>
              <a:t>3</a:t>
            </a:r>
          </a:p>
          <a:p>
            <a:pPr lvl="3"/>
            <a:r>
              <a:rPr lang="en-US" noProof="0" dirty="0"/>
              <a:t>Level </a:t>
            </a:r>
            <a:r>
              <a:rPr lang="en-US" noProof="0" dirty="0" smtClean="0"/>
              <a:t>4</a:t>
            </a:r>
            <a:endParaRPr lang="en-US" noProof="0" dirty="0"/>
          </a:p>
        </p:txBody>
      </p:sp>
      <p:sp>
        <p:nvSpPr>
          <p:cNvPr id="9" name="Textfeld 8"/>
          <p:cNvSpPr txBox="1"/>
          <p:nvPr/>
        </p:nvSpPr>
        <p:spPr>
          <a:xfrm>
            <a:off x="11377083" y="293577"/>
            <a:ext cx="514351"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23889" y="339297"/>
            <a:ext cx="5292724"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6275389" y="339297"/>
            <a:ext cx="5292726" cy="0"/>
          </a:xfrm>
          <a:prstGeom prst="line">
            <a:avLst/>
          </a:prstGeom>
          <a:ln w="6350"/>
        </p:spPr>
        <p:style>
          <a:lnRef idx="1">
            <a:schemeClr val="accent1"/>
          </a:lnRef>
          <a:fillRef idx="0">
            <a:schemeClr val="accent1"/>
          </a:fillRef>
          <a:effectRef idx="0">
            <a:schemeClr val="accent1"/>
          </a:effectRef>
          <a:fontRef idx="minor">
            <a:schemeClr val="tx1"/>
          </a:fontRef>
        </p:style>
      </p:cxn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3888" y="6413956"/>
            <a:ext cx="2275200" cy="120448"/>
          </a:xfrm>
          <a:prstGeom prst="rect">
            <a:avLst/>
          </a:prstGeom>
        </p:spPr>
      </p:pic>
      <p:sp>
        <p:nvSpPr>
          <p:cNvPr id="7" name="Rechteck 6"/>
          <p:cNvSpPr/>
          <p:nvPr/>
        </p:nvSpPr>
        <p:spPr>
          <a:xfrm>
            <a:off x="623888" y="381001"/>
            <a:ext cx="5292725" cy="216000"/>
          </a:xfrm>
          <a:prstGeom prst="rect">
            <a:avLst/>
          </a:prstGeom>
        </p:spPr>
        <p:txBody>
          <a:bodyPr vert="horz" lIns="0" tIns="0" rIns="0" bIns="0" rtlCol="0" anchor="t" anchorCtr="0">
            <a:noAutofit/>
          </a:bodyPr>
          <a:lstStyle/>
          <a:p>
            <a:pPr lvl="0"/>
            <a:r>
              <a:rPr lang="en-US" sz="900" baseline="0" dirty="0" smtClean="0"/>
              <a:t>Joint Operation &amp; Readiness meeting, Fri, 8:30 – 9:30</a:t>
            </a:r>
            <a:endParaRPr lang="en-US" sz="900" dirty="0"/>
          </a:p>
        </p:txBody>
      </p:sp>
      <p:sp>
        <p:nvSpPr>
          <p:cNvPr id="8" name="Rechteck 7"/>
          <p:cNvSpPr/>
          <p:nvPr/>
        </p:nvSpPr>
        <p:spPr>
          <a:xfrm>
            <a:off x="6275389" y="381001"/>
            <a:ext cx="5292724" cy="216000"/>
          </a:xfrm>
          <a:prstGeom prst="rect">
            <a:avLst/>
          </a:prstGeom>
        </p:spPr>
        <p:txBody>
          <a:bodyPr vert="horz" lIns="0" tIns="0" rIns="0" bIns="0" rtlCol="0" anchor="t" anchorCtr="0">
            <a:noAutofit/>
          </a:bodyPr>
          <a:lstStyle/>
          <a:p>
            <a:pPr lvl="0"/>
            <a:endParaRPr lang="en-US" sz="900" dirty="0"/>
          </a:p>
        </p:txBody>
      </p:sp>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357188" indent="-357188" algn="l" defTabSz="914400" rtl="0" eaLnBrk="1" latinLnBrk="0" hangingPunct="1">
        <a:lnSpc>
          <a:spcPct val="114000"/>
        </a:lnSpc>
        <a:spcBef>
          <a:spcPts val="600"/>
        </a:spcBef>
        <a:buClr>
          <a:schemeClr val="bg2"/>
        </a:buClr>
        <a:buFontTx/>
        <a:buBlip>
          <a:blip r:embed="rId4"/>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5"/>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275" userDrawn="1">
          <p15:clr>
            <a:srgbClr val="F26B43"/>
          </p15:clr>
        </p15:guide>
        <p15:guide id="2" pos="3727" userDrawn="1">
          <p15:clr>
            <a:srgbClr val="F26B43"/>
          </p15:clr>
        </p15:guide>
        <p15:guide id="3" pos="3953" userDrawn="1">
          <p15:clr>
            <a:srgbClr val="F26B43"/>
          </p15:clr>
        </p15:guide>
        <p15:guide id="4" pos="393" userDrawn="1">
          <p15:clr>
            <a:srgbClr val="F26B43"/>
          </p15:clr>
        </p15:guide>
        <p15:guide id="5" pos="7287"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Operation &amp; Readiness meeting</a:t>
            </a:r>
            <a:endParaRPr lang="en-US" dirty="0"/>
          </a:p>
        </p:txBody>
      </p:sp>
      <p:sp>
        <p:nvSpPr>
          <p:cNvPr id="3" name="Content Placeholder 2"/>
          <p:cNvSpPr>
            <a:spLocks noGrp="1"/>
          </p:cNvSpPr>
          <p:nvPr>
            <p:ph idx="1"/>
          </p:nvPr>
        </p:nvSpPr>
        <p:spPr>
          <a:xfrm>
            <a:off x="623888" y="1714500"/>
            <a:ext cx="5172755" cy="4460832"/>
          </a:xfrm>
        </p:spPr>
        <p:txBody>
          <a:bodyPr/>
          <a:lstStyle/>
          <a:p>
            <a:r>
              <a:rPr lang="en-US" dirty="0" smtClean="0"/>
              <a:t>Report Operation / Photon Run Coordinator* </a:t>
            </a:r>
          </a:p>
          <a:p>
            <a:r>
              <a:rPr lang="en-US" dirty="0" smtClean="0"/>
              <a:t>Report Dispatch</a:t>
            </a:r>
          </a:p>
          <a:p>
            <a:r>
              <a:rPr lang="en-US" dirty="0" smtClean="0"/>
              <a:t>Instruments</a:t>
            </a:r>
          </a:p>
          <a:p>
            <a:pPr lvl="1"/>
            <a:r>
              <a:rPr lang="en-US" dirty="0" smtClean="0"/>
              <a:t>FXE</a:t>
            </a:r>
          </a:p>
          <a:p>
            <a:pPr lvl="1"/>
            <a:r>
              <a:rPr lang="en-US" dirty="0" smtClean="0"/>
              <a:t>SPB/SFX</a:t>
            </a:r>
          </a:p>
          <a:p>
            <a:pPr lvl="1"/>
            <a:r>
              <a:rPr lang="en-US" dirty="0" smtClean="0"/>
              <a:t>SCS</a:t>
            </a:r>
          </a:p>
          <a:p>
            <a:pPr lvl="1"/>
            <a:r>
              <a:rPr lang="en-US" dirty="0" smtClean="0"/>
              <a:t>SQS</a:t>
            </a:r>
          </a:p>
          <a:p>
            <a:pPr lvl="1"/>
            <a:r>
              <a:rPr lang="en-US" dirty="0" smtClean="0"/>
              <a:t>MID</a:t>
            </a:r>
          </a:p>
          <a:p>
            <a:pPr lvl="1"/>
            <a:r>
              <a:rPr lang="en-US" dirty="0" smtClean="0"/>
              <a:t>HED</a:t>
            </a:r>
          </a:p>
          <a:p>
            <a:r>
              <a:rPr lang="en-US" dirty="0"/>
              <a:t>Beam transport</a:t>
            </a:r>
          </a:p>
          <a:p>
            <a:pPr lvl="1"/>
            <a:r>
              <a:rPr lang="en-US" smtClean="0"/>
              <a:t>Vacuum</a:t>
            </a:r>
            <a:endParaRPr lang="en-US" dirty="0"/>
          </a:p>
          <a:p>
            <a:pPr lvl="1"/>
            <a:r>
              <a:rPr lang="en-US" dirty="0"/>
              <a:t>X-ray optics</a:t>
            </a:r>
          </a:p>
          <a:p>
            <a:pPr lvl="1"/>
            <a:r>
              <a:rPr lang="en-US" dirty="0" smtClean="0"/>
              <a:t>Photon diagnostics*</a:t>
            </a:r>
          </a:p>
        </p:txBody>
      </p:sp>
      <p:sp>
        <p:nvSpPr>
          <p:cNvPr id="5" name="Content Placeholder 2"/>
          <p:cNvSpPr txBox="1">
            <a:spLocks/>
          </p:cNvSpPr>
          <p:nvPr/>
        </p:nvSpPr>
        <p:spPr>
          <a:xfrm>
            <a:off x="6270661" y="1711778"/>
            <a:ext cx="5172755" cy="4460832"/>
          </a:xfrm>
          <a:prstGeom prst="rect">
            <a:avLst/>
          </a:prstGeom>
        </p:spPr>
        <p:txBody>
          <a:bodyPr vert="horz" lIns="0" tIns="0" rIns="0" bIns="0" rtlCol="0" anchor="t" anchorCtr="0">
            <a:noAutofit/>
          </a:bodyPr>
          <a:lstStyle>
            <a:lvl1pPr marL="357188" indent="-357188" algn="l" defTabSz="914400" rtl="0" eaLnBrk="1" latinLnBrk="0" hangingPunct="1">
              <a:lnSpc>
                <a:spcPct val="114000"/>
              </a:lnSpc>
              <a:spcBef>
                <a:spcPts val="600"/>
              </a:spcBef>
              <a:buClr>
                <a:schemeClr val="bg2"/>
              </a:buClr>
              <a:buFontTx/>
              <a:buBlip>
                <a:blip r:embed="rId2"/>
              </a:buBlip>
              <a:defRPr sz="1800" kern="1200">
                <a:solidFill>
                  <a:schemeClr val="tx1"/>
                </a:solidFill>
                <a:latin typeface="+mn-lt"/>
                <a:ea typeface="+mn-ea"/>
                <a:cs typeface="+mn-cs"/>
              </a:defRPr>
            </a:lvl1pPr>
            <a:lvl2pPr marL="714375" indent="-357188" algn="l" defTabSz="914400" rtl="0" eaLnBrk="1" latinLnBrk="0" hangingPunct="1">
              <a:lnSpc>
                <a:spcPct val="114000"/>
              </a:lnSpc>
              <a:spcBef>
                <a:spcPts val="0"/>
              </a:spcBef>
              <a:buClr>
                <a:schemeClr val="accent2"/>
              </a:buClr>
              <a:buFontTx/>
              <a:buBlip>
                <a:blip r:embed="rId3"/>
              </a:buBlip>
              <a:defRPr sz="1600" b="1" kern="1200">
                <a:solidFill>
                  <a:schemeClr val="tx1"/>
                </a:solidFill>
                <a:latin typeface="+mn-lt"/>
                <a:ea typeface="+mn-ea"/>
                <a:cs typeface="+mn-cs"/>
              </a:defRPr>
            </a:lvl2pPr>
            <a:lvl3pPr marL="982663" indent="-268288" algn="l" defTabSz="914400" rtl="0" eaLnBrk="1" latinLnBrk="0" hangingPunct="1">
              <a:lnSpc>
                <a:spcPct val="114000"/>
              </a:lnSpc>
              <a:spcBef>
                <a:spcPts val="0"/>
              </a:spcBef>
              <a:buFont typeface="Arial" panose="020B0604020202020204" pitchFamily="34" charset="0"/>
              <a:buChar char="►"/>
              <a:defRPr sz="1600" kern="1200" baseline="0">
                <a:solidFill>
                  <a:schemeClr val="tx1"/>
                </a:solidFill>
                <a:latin typeface="+mn-lt"/>
                <a:ea typeface="+mn-ea"/>
                <a:cs typeface="+mn-cs"/>
              </a:defRPr>
            </a:lvl3pPr>
            <a:lvl4pPr marL="1252538" indent="-263525" algn="l" defTabSz="914400" rtl="0" eaLnBrk="1" latinLnBrk="0" hangingPunct="1">
              <a:lnSpc>
                <a:spcPct val="114000"/>
              </a:lnSpc>
              <a:spcBef>
                <a:spcPts val="0"/>
              </a:spcBef>
              <a:buFont typeface="Symbol" panose="05050102010706020507" pitchFamily="18" charset="2"/>
              <a:buChar char="Þ"/>
              <a:defRPr sz="1400" b="1" kern="1200">
                <a:solidFill>
                  <a:srgbClr val="FF0000"/>
                </a:solidFill>
                <a:latin typeface="+mn-lt"/>
                <a:ea typeface="+mn-ea"/>
                <a:cs typeface="+mn-cs"/>
              </a:defRPr>
            </a:lvl4pPr>
            <a:lvl5pPr marL="1166813" indent="0" algn="l" defTabSz="914400" rtl="0" eaLnBrk="1" latinLnBrk="0" hangingPunct="1">
              <a:lnSpc>
                <a:spcPct val="114000"/>
              </a:lnSpc>
              <a:spcBef>
                <a:spcPts val="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Optical </a:t>
            </a:r>
            <a:r>
              <a:rPr lang="en-US" dirty="0" smtClean="0"/>
              <a:t>lasers</a:t>
            </a:r>
            <a:endParaRPr lang="en-US" dirty="0"/>
          </a:p>
          <a:p>
            <a:r>
              <a:rPr lang="en-US" dirty="0" smtClean="0"/>
              <a:t>Detectors</a:t>
            </a:r>
          </a:p>
          <a:p>
            <a:r>
              <a:rPr lang="en-US" dirty="0" smtClean="0"/>
              <a:t>Electronics</a:t>
            </a:r>
          </a:p>
          <a:p>
            <a:pPr lvl="1"/>
            <a:r>
              <a:rPr lang="en-US" dirty="0" smtClean="0"/>
              <a:t>AE</a:t>
            </a:r>
          </a:p>
          <a:p>
            <a:pPr lvl="1"/>
            <a:r>
              <a:rPr lang="en-US" dirty="0" smtClean="0"/>
              <a:t>EETF</a:t>
            </a:r>
          </a:p>
          <a:p>
            <a:r>
              <a:rPr lang="en-US" dirty="0" smtClean="0"/>
              <a:t>CAS</a:t>
            </a:r>
          </a:p>
          <a:p>
            <a:r>
              <a:rPr lang="en-US" dirty="0" smtClean="0"/>
              <a:t>ITDM</a:t>
            </a:r>
          </a:p>
          <a:p>
            <a:endParaRPr lang="en-US" dirty="0"/>
          </a:p>
          <a:p>
            <a:r>
              <a:rPr lang="en-US" dirty="0" smtClean="0"/>
              <a:t>SRP</a:t>
            </a:r>
          </a:p>
          <a:p>
            <a:r>
              <a:rPr lang="en-US" dirty="0" smtClean="0"/>
              <a:t>Technical services</a:t>
            </a:r>
          </a:p>
          <a:p>
            <a:endParaRPr lang="en-US" dirty="0"/>
          </a:p>
          <a:p>
            <a:r>
              <a:rPr lang="en-US" dirty="0" err="1" smtClean="0"/>
              <a:t>AoB</a:t>
            </a:r>
            <a:endParaRPr lang="en-US" dirty="0" smtClean="0"/>
          </a:p>
        </p:txBody>
      </p:sp>
    </p:spTree>
    <p:extLst>
      <p:ext uri="{BB962C8B-B14F-4D97-AF65-F5344CB8AC3E}">
        <p14:creationId xmlns:p14="http://schemas.microsoft.com/office/powerpoint/2010/main" val="3308009938"/>
      </p:ext>
    </p:extLst>
  </p:cSld>
  <p:clrMapOvr>
    <a:masterClrMapping/>
  </p:clrMapOvr>
  <p:timing>
    <p:tnLst>
      <p:par>
        <p:cTn id="1" dur="indefinite" restart="never" nodeType="tmRoot">
          <p:childTnLst>
            <p:par>
              <p:cTn id="2"/>
            </p:par>
            <p:par>
              <p:cTn id="3"/>
            </p:par>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39" y="188357"/>
            <a:ext cx="10956924" cy="780540"/>
          </a:xfrm>
        </p:spPr>
        <p:txBody>
          <a:bodyPr/>
          <a:lstStyle/>
          <a:p>
            <a:r>
              <a:rPr lang="en-US" dirty="0" smtClean="0"/>
              <a:t>Report from PRC</a:t>
            </a:r>
            <a:endParaRPr lang="en-US" dirty="0"/>
          </a:p>
        </p:txBody>
      </p:sp>
      <p:sp>
        <p:nvSpPr>
          <p:cNvPr id="4" name="Content Placeholder 3"/>
          <p:cNvSpPr>
            <a:spLocks noGrp="1"/>
          </p:cNvSpPr>
          <p:nvPr>
            <p:ph idx="1"/>
          </p:nvPr>
        </p:nvSpPr>
        <p:spPr>
          <a:xfrm>
            <a:off x="595314" y="1090614"/>
            <a:ext cx="10944224" cy="5253036"/>
          </a:xfrm>
        </p:spPr>
        <p:txBody>
          <a:bodyPr/>
          <a:lstStyle/>
          <a:p>
            <a:pPr marL="0" indent="0">
              <a:buNone/>
            </a:pPr>
            <a:r>
              <a:rPr lang="en-US" sz="1600" b="1" dirty="0" smtClean="0"/>
              <a:t>General </a:t>
            </a:r>
            <a:r>
              <a:rPr lang="en-US" sz="1600" b="1" dirty="0"/>
              <a:t>Operation</a:t>
            </a:r>
          </a:p>
          <a:p>
            <a:pPr lvl="0"/>
            <a:r>
              <a:rPr lang="en-US" sz="1600" dirty="0"/>
              <a:t>4am </a:t>
            </a:r>
            <a:r>
              <a:rPr lang="en-US" sz="1600" dirty="0" err="1"/>
              <a:t>tuesday</a:t>
            </a:r>
            <a:r>
              <a:rPr lang="en-US" sz="1600" dirty="0"/>
              <a:t> the accelerator operation was stopped to repair a cold box motor in the </a:t>
            </a:r>
            <a:r>
              <a:rPr lang="en-US" sz="1600" dirty="0" err="1"/>
              <a:t>cryo</a:t>
            </a:r>
            <a:r>
              <a:rPr lang="en-US" sz="1600" dirty="0"/>
              <a:t>-system. This shortened the FXE user run by 2h and made some rearrangement and cancellation of shifts necessary.</a:t>
            </a:r>
          </a:p>
          <a:p>
            <a:pPr lvl="0"/>
            <a:r>
              <a:rPr lang="en-US" sz="1600" dirty="0"/>
              <a:t>FEL beam was back in all three SASEs early Wednesday afternoon, restart of photon system activities</a:t>
            </a:r>
          </a:p>
          <a:p>
            <a:pPr lvl="0"/>
            <a:r>
              <a:rPr lang="en-US" sz="1600" dirty="0"/>
              <a:t>Beam delivery to all 3 SASE beamlines:</a:t>
            </a:r>
          </a:p>
          <a:p>
            <a:pPr marL="0" indent="0">
              <a:buNone/>
            </a:pPr>
            <a:r>
              <a:rPr lang="en-US" sz="1600" dirty="0"/>
              <a:t>SASE1: preparations for user runs in FXE and SPB; users starting </a:t>
            </a:r>
            <a:r>
              <a:rPr lang="en-US" sz="1600" dirty="0" err="1"/>
              <a:t>friday</a:t>
            </a:r>
            <a:r>
              <a:rPr lang="en-US" sz="1600" dirty="0"/>
              <a:t> day shift in FXE</a:t>
            </a:r>
          </a:p>
          <a:p>
            <a:pPr marL="0" indent="0">
              <a:buNone/>
            </a:pPr>
            <a:r>
              <a:rPr lang="en-US" sz="1600" dirty="0"/>
              <a:t> </a:t>
            </a:r>
          </a:p>
          <a:p>
            <a:pPr marL="0" indent="0">
              <a:buNone/>
            </a:pPr>
            <a:r>
              <a:rPr lang="en-US" sz="1600" dirty="0"/>
              <a:t>SASE2: commissioning of XTD6 (from BKR) :</a:t>
            </a:r>
          </a:p>
          <a:p>
            <a:pPr lvl="0"/>
            <a:r>
              <a:rPr lang="en-US" sz="1600" dirty="0"/>
              <a:t>MID branch advanced, HED branch ongoing this week. </a:t>
            </a:r>
          </a:p>
          <a:p>
            <a:pPr lvl="0"/>
            <a:r>
              <a:rPr lang="en-US" sz="1600" dirty="0"/>
              <a:t>All imagers and MCP set to correct </a:t>
            </a:r>
            <a:r>
              <a:rPr lang="en-US" sz="1600" dirty="0" err="1"/>
              <a:t>timing,much</a:t>
            </a:r>
            <a:r>
              <a:rPr lang="en-US" sz="1600" dirty="0"/>
              <a:t> scene development. </a:t>
            </a:r>
          </a:p>
          <a:p>
            <a:pPr lvl="0"/>
            <a:r>
              <a:rPr lang="en-US" sz="1600" dirty="0"/>
              <a:t>Much work completed on mirrors and MID-imagers. M3 coupled motion this weekend</a:t>
            </a:r>
          </a:p>
          <a:p>
            <a:pPr lvl="0"/>
            <a:r>
              <a:rPr lang="en-US" sz="1600" dirty="0"/>
              <a:t>Started commissioning of MCP, XGM, imagers, PPU, ...</a:t>
            </a:r>
          </a:p>
          <a:p>
            <a:pPr lvl="0"/>
            <a:r>
              <a:rPr lang="en-US" sz="1600" dirty="0"/>
              <a:t>Plans for </a:t>
            </a:r>
            <a:r>
              <a:rPr lang="en-US" sz="1600" dirty="0" err="1"/>
              <a:t>Kmono</a:t>
            </a:r>
            <a:r>
              <a:rPr lang="en-US" sz="1600" dirty="0"/>
              <a:t> </a:t>
            </a:r>
            <a:r>
              <a:rPr lang="en-US" sz="1600" dirty="0" err="1"/>
              <a:t>measurments</a:t>
            </a:r>
            <a:endParaRPr lang="en-US" sz="1600" dirty="0"/>
          </a:p>
          <a:p>
            <a:pPr marL="0" indent="0">
              <a:buNone/>
            </a:pPr>
            <a:r>
              <a:rPr lang="en-US" sz="1600" dirty="0"/>
              <a:t>SASE3: commissioning in SCS and SQS</a:t>
            </a:r>
          </a:p>
          <a:p>
            <a:pPr lvl="0"/>
            <a:r>
              <a:rPr lang="en-US" sz="1600" dirty="0"/>
              <a:t>need to get SCS and SQS shift summaries copied into the operation ELOG ("SASE1-2018") </a:t>
            </a:r>
            <a:r>
              <a:rPr lang="en-US" sz="1600" dirty="0" smtClean="0"/>
              <a:t>!</a:t>
            </a:r>
            <a:endParaRPr lang="en-US" sz="1600" dirty="0"/>
          </a:p>
        </p:txBody>
      </p:sp>
    </p:spTree>
    <p:extLst>
      <p:ext uri="{BB962C8B-B14F-4D97-AF65-F5344CB8AC3E}">
        <p14:creationId xmlns:p14="http://schemas.microsoft.com/office/powerpoint/2010/main" val="333506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239" y="188357"/>
            <a:ext cx="10956924" cy="780540"/>
          </a:xfrm>
        </p:spPr>
        <p:txBody>
          <a:bodyPr/>
          <a:lstStyle/>
          <a:p>
            <a:r>
              <a:rPr lang="en-US" dirty="0" smtClean="0"/>
              <a:t>Report from PRC-2</a:t>
            </a:r>
            <a:endParaRPr lang="en-US" dirty="0"/>
          </a:p>
        </p:txBody>
      </p:sp>
      <p:sp>
        <p:nvSpPr>
          <p:cNvPr id="4" name="Content Placeholder 3"/>
          <p:cNvSpPr>
            <a:spLocks noGrp="1"/>
          </p:cNvSpPr>
          <p:nvPr>
            <p:ph idx="1"/>
          </p:nvPr>
        </p:nvSpPr>
        <p:spPr>
          <a:xfrm>
            <a:off x="595314" y="1090614"/>
            <a:ext cx="10944224" cy="5253036"/>
          </a:xfrm>
        </p:spPr>
        <p:txBody>
          <a:bodyPr/>
          <a:lstStyle/>
          <a:p>
            <a:pPr marL="0" indent="0">
              <a:buNone/>
            </a:pPr>
            <a:r>
              <a:rPr lang="en-US" sz="1600" b="1" dirty="0" smtClean="0"/>
              <a:t>Issue</a:t>
            </a:r>
            <a:r>
              <a:rPr lang="en-US" sz="1600" b="1" dirty="0"/>
              <a:t>: Interference of Pulse patterns or number of bunches in the SA1-SA3 north branch, e.g. during interventions like screen insertion or </a:t>
            </a:r>
            <a:r>
              <a:rPr lang="en-US" sz="1600" b="1" dirty="0" err="1"/>
              <a:t>PoD</a:t>
            </a:r>
            <a:r>
              <a:rPr lang="en-US" sz="1600" b="1" dirty="0"/>
              <a:t>.</a:t>
            </a:r>
          </a:p>
          <a:p>
            <a:r>
              <a:rPr lang="en-US" sz="1600" dirty="0"/>
              <a:t>Example: FXE receives 100 bunches, concurrently SQS gets 5 bunches. FXE drives in an imager which - thanks to EPS - changes the mode of the machine to 2-bunches for FXE. </a:t>
            </a:r>
            <a:r>
              <a:rPr lang="en-US" sz="1600" dirty="0" smtClean="0"/>
              <a:t>Since </a:t>
            </a:r>
            <a:r>
              <a:rPr lang="en-US" sz="1600" dirty="0"/>
              <a:t>in this mode the machine can deliver max. 2 bunches to the north branch, then SASE3 in that moment doesn't get any lasing bunches anymore AT </a:t>
            </a:r>
            <a:r>
              <a:rPr lang="en-US" sz="1600" dirty="0" smtClean="0"/>
              <a:t>ALL. Even </a:t>
            </a:r>
            <a:r>
              <a:rPr lang="en-US" sz="1600" dirty="0"/>
              <a:t>worse: when the imager will be retracted sometime later, unexpectedly and suddenly SA3 receives 5 bunches. The unpreparedness can even cause damage in SA3, if the time of no-beam is substantially long.</a:t>
            </a:r>
          </a:p>
          <a:p>
            <a:pPr lvl="0"/>
            <a:r>
              <a:rPr lang="en-US" sz="1600" dirty="0"/>
              <a:t>Short-term remedy (communication!!): FXE requests from BKR 1 bunch for SA1 </a:t>
            </a:r>
            <a:r>
              <a:rPr lang="en-US" sz="1600" dirty="0" err="1"/>
              <a:t>subtrain</a:t>
            </a:r>
            <a:r>
              <a:rPr lang="en-US" sz="1600" dirty="0"/>
              <a:t>, then BKR can set also 1 bunch for SA3 </a:t>
            </a:r>
            <a:r>
              <a:rPr lang="en-US" sz="1600" dirty="0" err="1"/>
              <a:t>subtrain</a:t>
            </a:r>
            <a:r>
              <a:rPr lang="en-US" sz="1600" dirty="0"/>
              <a:t>, and thus both can work happily with imagers etc. for </a:t>
            </a:r>
            <a:r>
              <a:rPr lang="en-US" sz="1600" dirty="0" smtClean="0"/>
              <a:t>alignment. Longer-term </a:t>
            </a:r>
            <a:r>
              <a:rPr lang="en-US" sz="1600" dirty="0"/>
              <a:t>remedy: instead of forcing something into the beam that by EPS-protection throws the machine into a different-bunch mode, </a:t>
            </a:r>
            <a:br>
              <a:rPr lang="en-US" sz="1600" dirty="0"/>
            </a:br>
            <a:r>
              <a:rPr lang="en-US" sz="1600" dirty="0"/>
              <a:t>rather the machine bunch pattern must first be changed intelligently (either by calling BKR or by a script as used for </a:t>
            </a:r>
            <a:r>
              <a:rPr lang="en-US" sz="1600" dirty="0" err="1"/>
              <a:t>PoD</a:t>
            </a:r>
            <a:r>
              <a:rPr lang="en-US" sz="1600" dirty="0"/>
              <a:t> at FXE).</a:t>
            </a:r>
            <a:br>
              <a:rPr lang="en-US" sz="1600" dirty="0"/>
            </a:br>
            <a:r>
              <a:rPr lang="en-US" sz="1600" dirty="0"/>
              <a:t>The EPS-protection should only used for its primary purpose: to protect equipment against damage.</a:t>
            </a:r>
          </a:p>
          <a:p>
            <a:pPr lvl="1"/>
            <a:endParaRPr lang="en-US" dirty="0"/>
          </a:p>
        </p:txBody>
      </p:sp>
    </p:spTree>
    <p:extLst>
      <p:ext uri="{BB962C8B-B14F-4D97-AF65-F5344CB8AC3E}">
        <p14:creationId xmlns:p14="http://schemas.microsoft.com/office/powerpoint/2010/main" val="1268152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714" y="340757"/>
            <a:ext cx="10956924" cy="780540"/>
          </a:xfrm>
        </p:spPr>
        <p:txBody>
          <a:bodyPr/>
          <a:lstStyle/>
          <a:p>
            <a:r>
              <a:rPr lang="en-US" dirty="0"/>
              <a:t>Report from </a:t>
            </a:r>
            <a:r>
              <a:rPr lang="en-US" dirty="0" smtClean="0"/>
              <a:t>PRC-3</a:t>
            </a:r>
            <a:endParaRPr lang="en-US" dirty="0"/>
          </a:p>
        </p:txBody>
      </p:sp>
      <p:sp>
        <p:nvSpPr>
          <p:cNvPr id="3" name="Content Placeholder 2"/>
          <p:cNvSpPr>
            <a:spLocks noGrp="1"/>
          </p:cNvSpPr>
          <p:nvPr>
            <p:ph idx="1"/>
          </p:nvPr>
        </p:nvSpPr>
        <p:spPr>
          <a:xfrm>
            <a:off x="595314" y="1195389"/>
            <a:ext cx="10944224" cy="4151268"/>
          </a:xfrm>
        </p:spPr>
        <p:txBody>
          <a:bodyPr/>
          <a:lstStyle/>
          <a:p>
            <a:pPr marL="0" indent="0">
              <a:buNone/>
            </a:pPr>
            <a:r>
              <a:rPr lang="en-US" dirty="0"/>
              <a:t>upon several PLC loop updates during last two months, slits in SASE3 was tested first time last week.</a:t>
            </a:r>
          </a:p>
          <a:p>
            <a:pPr marL="0" indent="0">
              <a:buNone/>
            </a:pPr>
            <a:r>
              <a:rPr lang="en-US" dirty="0"/>
              <a:t> </a:t>
            </a:r>
          </a:p>
          <a:p>
            <a:r>
              <a:rPr lang="en-US" dirty="0"/>
              <a:t>(</a:t>
            </a:r>
            <a:r>
              <a:rPr lang="en-US" dirty="0" err="1"/>
              <a:t>i</a:t>
            </a:r>
            <a:r>
              <a:rPr lang="en-US" dirty="0"/>
              <a:t>) Exit Slit SCS - speeds of two blades were different and much higher (0.4 and 0.1 instead of 0.05), although was reported by AE and CAS colleagues that everything is OK. In this way, the middle layer device which is capable to move gap position, means move blades in one direction, can bring the blades into collision. </a:t>
            </a:r>
            <a:r>
              <a:rPr lang="en-US" dirty="0" smtClean="0"/>
              <a:t>How </a:t>
            </a:r>
            <a:r>
              <a:rPr lang="en-US" dirty="0"/>
              <a:t>to improve: (a) check for speed in middle layer device; (b) improve procedure of recovering parameters from PLC and </a:t>
            </a:r>
            <a:r>
              <a:rPr lang="en-US" dirty="0" err="1"/>
              <a:t>Karabo</a:t>
            </a:r>
            <a:r>
              <a:rPr lang="en-US" dirty="0"/>
              <a:t> side.</a:t>
            </a:r>
          </a:p>
          <a:p>
            <a:pPr marL="0" indent="0">
              <a:buNone/>
            </a:pPr>
            <a:endParaRPr lang="en-US" dirty="0"/>
          </a:p>
          <a:p>
            <a:r>
              <a:rPr lang="en-US" dirty="0"/>
              <a:t>(ii) Vertical Slit has lost both motor positions and encoder positions (encoders are incremental). When trying to move, one of two blades was moving in one direction, in the beam. Changing parameters, namely operation mode to 1 helped (but I did not dare to continue checking on Sunday). Still, calibration of width is completely lost, can be done with beam only by diffraction, will take sometime. </a:t>
            </a:r>
            <a:r>
              <a:rPr lang="en-US" dirty="0" smtClean="0"/>
              <a:t> How </a:t>
            </a:r>
            <a:r>
              <a:rPr lang="en-US" dirty="0"/>
              <a:t>to improve: (a) to change hardware to absolute encoders; (b) I have already reported to Patrick that operation mode 2 most probably leads to loosing of positions upon loop update - can be checked on PLC side</a:t>
            </a:r>
          </a:p>
          <a:p>
            <a:endParaRPr lang="en-US" dirty="0"/>
          </a:p>
        </p:txBody>
      </p:sp>
    </p:spTree>
    <p:extLst>
      <p:ext uri="{BB962C8B-B14F-4D97-AF65-F5344CB8AC3E}">
        <p14:creationId xmlns:p14="http://schemas.microsoft.com/office/powerpoint/2010/main" val="329233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A23 </a:t>
            </a:r>
            <a:r>
              <a:rPr lang="en-US" dirty="0"/>
              <a:t>high energy laser beam transport installations progressing</a:t>
            </a:r>
          </a:p>
          <a:p>
            <a:pPr marL="0" indent="0">
              <a:buNone/>
            </a:pPr>
            <a:r>
              <a:rPr lang="en-US" dirty="0"/>
              <a:t> </a:t>
            </a:r>
          </a:p>
          <a:p>
            <a:r>
              <a:rPr lang="en-US" dirty="0" smtClean="0"/>
              <a:t>A12 </a:t>
            </a:r>
            <a:r>
              <a:rPr lang="en-US" dirty="0"/>
              <a:t>high energy laser beam transport vacuum tube down the wall installed</a:t>
            </a:r>
          </a:p>
          <a:p>
            <a:pPr marL="0" indent="0">
              <a:buNone/>
            </a:pPr>
            <a:r>
              <a:rPr lang="en-US" dirty="0"/>
              <a:t> </a:t>
            </a:r>
          </a:p>
          <a:p>
            <a:r>
              <a:rPr lang="en-US" dirty="0" smtClean="0"/>
              <a:t>Opt </a:t>
            </a:r>
            <a:r>
              <a:rPr lang="en-US" dirty="0"/>
              <a:t>hutch: working to close vacuum in first half for TÜV test in Nov.</a:t>
            </a:r>
          </a:p>
          <a:p>
            <a:endParaRPr lang="en-US" dirty="0"/>
          </a:p>
        </p:txBody>
      </p:sp>
    </p:spTree>
    <p:extLst>
      <p:ext uri="{BB962C8B-B14F-4D97-AF65-F5344CB8AC3E}">
        <p14:creationId xmlns:p14="http://schemas.microsoft.com/office/powerpoint/2010/main" val="223648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9" y="283607"/>
            <a:ext cx="10956924" cy="780540"/>
          </a:xfrm>
        </p:spPr>
        <p:txBody>
          <a:bodyPr/>
          <a:lstStyle/>
          <a:p>
            <a:r>
              <a:rPr lang="en-US" dirty="0" smtClean="0"/>
              <a:t>XPD </a:t>
            </a:r>
            <a:endParaRPr lang="en-US" dirty="0"/>
          </a:p>
        </p:txBody>
      </p:sp>
      <p:sp>
        <p:nvSpPr>
          <p:cNvPr id="3" name="Content Placeholder 2"/>
          <p:cNvSpPr>
            <a:spLocks noGrp="1"/>
          </p:cNvSpPr>
          <p:nvPr>
            <p:ph idx="1"/>
          </p:nvPr>
        </p:nvSpPr>
        <p:spPr>
          <a:xfrm>
            <a:off x="623889" y="1133475"/>
            <a:ext cx="10944224" cy="5041857"/>
          </a:xfrm>
        </p:spPr>
        <p:txBody>
          <a:bodyPr/>
          <a:lstStyle/>
          <a:p>
            <a:pPr lvl="0"/>
            <a:r>
              <a:rPr lang="en-US" sz="1400" dirty="0" smtClean="0"/>
              <a:t>Commissioning </a:t>
            </a:r>
            <a:r>
              <a:rPr lang="en-US" sz="1400" dirty="0"/>
              <a:t>of Diagnostics in XTD6: overall good progress, but still much parameter setting and scene development necessary and ongoing</a:t>
            </a:r>
          </a:p>
          <a:p>
            <a:pPr lvl="0"/>
            <a:r>
              <a:rPr lang="en-US" sz="1400" dirty="0"/>
              <a:t>Beam delivery in all SASEs</a:t>
            </a:r>
          </a:p>
          <a:p>
            <a:pPr marL="0" indent="0">
              <a:buNone/>
            </a:pPr>
            <a:r>
              <a:rPr lang="en-US" sz="1400" dirty="0" smtClean="0"/>
              <a:t>XGMs</a:t>
            </a:r>
            <a:r>
              <a:rPr lang="en-US" sz="1400" dirty="0"/>
              <a:t>:</a:t>
            </a:r>
          </a:p>
          <a:p>
            <a:pPr lvl="0"/>
            <a:r>
              <a:rPr lang="en-US" sz="1400" dirty="0"/>
              <a:t>Online: XTD1, XTD2, XTD6, XTD9, XTD10</a:t>
            </a:r>
          </a:p>
          <a:p>
            <a:pPr lvl="0"/>
            <a:r>
              <a:rPr lang="en-US" sz="1400" dirty="0"/>
              <a:t>On Saturday first light at XTD6 XGM (HED branch) !</a:t>
            </a:r>
            <a:br>
              <a:rPr lang="en-US" sz="1400" dirty="0"/>
            </a:br>
            <a:r>
              <a:rPr lang="en-US" sz="1400" dirty="0"/>
              <a:t>- adjust timing of fast signals. One cabling issue found and repaired (together with DESY colleagues)</a:t>
            </a:r>
          </a:p>
          <a:p>
            <a:pPr lvl="0"/>
            <a:r>
              <a:rPr lang="en-US" sz="1400" dirty="0"/>
              <a:t>SCS-XGM: </a:t>
            </a:r>
            <a:br>
              <a:rPr lang="en-US" sz="1400" dirty="0"/>
            </a:br>
            <a:r>
              <a:rPr lang="en-US" sz="1400" dirty="0"/>
              <a:t>- Successful HV tests at the SCS XGM</a:t>
            </a:r>
            <a:br>
              <a:rPr lang="en-US" sz="1400" dirty="0"/>
            </a:br>
            <a:r>
              <a:rPr lang="en-US" sz="1400" dirty="0"/>
              <a:t>- Randomly disappearing </a:t>
            </a:r>
            <a:r>
              <a:rPr lang="en-US" sz="1400" dirty="0" err="1"/>
              <a:t>PCIe</a:t>
            </a:r>
            <a:r>
              <a:rPr lang="en-US" sz="1400" dirty="0"/>
              <a:t> devices MTCA: exchanged MCH (spare from AE), start long term test. </a:t>
            </a:r>
          </a:p>
          <a:p>
            <a:pPr marL="0" indent="0">
              <a:buNone/>
            </a:pPr>
            <a:r>
              <a:rPr lang="en-US" sz="1400" dirty="0"/>
              <a:t>Imagers</a:t>
            </a:r>
          </a:p>
          <a:p>
            <a:pPr lvl="0"/>
            <a:r>
              <a:rPr lang="en-US" sz="1400" dirty="0"/>
              <a:t>XTD6 imagers beam commissioning started - all triggers adjusted</a:t>
            </a:r>
          </a:p>
          <a:p>
            <a:pPr lvl="0"/>
            <a:r>
              <a:rPr lang="en-US" sz="1400" dirty="0"/>
              <a:t>some few MID-imagers still have DAQ-issues (files and entries created but no images recorded)</a:t>
            </a:r>
          </a:p>
          <a:p>
            <a:pPr marL="0" indent="0">
              <a:buNone/>
            </a:pPr>
            <a:r>
              <a:rPr lang="en-US" sz="1400" dirty="0"/>
              <a:t>MCP</a:t>
            </a:r>
          </a:p>
          <a:p>
            <a:pPr lvl="0"/>
            <a:r>
              <a:rPr lang="en-US" sz="1400" dirty="0"/>
              <a:t>XTD6 MCP beam commissioning started - all triggers adjusted</a:t>
            </a:r>
          </a:p>
          <a:p>
            <a:pPr lvl="0"/>
            <a:r>
              <a:rPr lang="en-US" sz="1400" dirty="0" err="1"/>
              <a:t>thursday</a:t>
            </a:r>
            <a:r>
              <a:rPr lang="en-US" sz="1400" dirty="0"/>
              <a:t>: first time signals observed on all MCP detectors including visual BOS-MCP</a:t>
            </a:r>
          </a:p>
          <a:p>
            <a:pPr lvl="0"/>
            <a:r>
              <a:rPr lang="en-US" sz="1400" dirty="0"/>
              <a:t>some DAQ issues identified and resolved</a:t>
            </a:r>
          </a:p>
          <a:p>
            <a:endParaRPr lang="en-US" dirty="0"/>
          </a:p>
        </p:txBody>
      </p:sp>
    </p:spTree>
    <p:extLst>
      <p:ext uri="{BB962C8B-B14F-4D97-AF65-F5344CB8AC3E}">
        <p14:creationId xmlns:p14="http://schemas.microsoft.com/office/powerpoint/2010/main" val="2865946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XFEL_PowerPoint_16x9_v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xmlns="" name="XFEL_PowerPoint_16x9.potx" id="{5D9E4C7F-CF90-47AA-9B5A-D1B8A1F64B49}" vid="{107EC11D-EED3-47DC-89A2-C8C245B9F56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XFEL_PowerPoint_16x9_v3</Template>
  <TotalTime>0</TotalTime>
  <Words>401</Words>
  <Application>Microsoft Office PowerPoint</Application>
  <PresentationFormat>Custom</PresentationFormat>
  <Paragraphs>72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XFEL_PowerPoint_16x9_v3</vt:lpstr>
      <vt:lpstr>Joint Operation &amp; Readiness meeting</vt:lpstr>
      <vt:lpstr>Report from PRC</vt:lpstr>
      <vt:lpstr>Report from PRC-2</vt:lpstr>
      <vt:lpstr>Report from PRC-3</vt:lpstr>
      <vt:lpstr>HED</vt:lpstr>
      <vt:lpstr>XPD </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Burger, Claudia</dc:creator>
  <cp:lastModifiedBy>Adriano Violante</cp:lastModifiedBy>
  <cp:revision>154</cp:revision>
  <dcterms:created xsi:type="dcterms:W3CDTF">2016-11-17T10:20:04Z</dcterms:created>
  <dcterms:modified xsi:type="dcterms:W3CDTF">2018-10-19T07:27:48Z</dcterms:modified>
</cp:coreProperties>
</file>