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49" r:id="rId2"/>
    <p:sldId id="357" r:id="rId3"/>
    <p:sldId id="382" r:id="rId4"/>
    <p:sldId id="387" r:id="rId5"/>
    <p:sldId id="386" r:id="rId6"/>
    <p:sldId id="388" r:id="rId7"/>
    <p:sldId id="389" r:id="rId8"/>
    <p:sldId id="390" r:id="rId9"/>
    <p:sldId id="38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936" y="-942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26.10.2018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26.10.2018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4151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</a:t>
            </a:r>
            <a:r>
              <a:rPr lang="en-US" noProof="0" dirty="0" smtClean="0"/>
              <a:t>2</a:t>
            </a:r>
          </a:p>
          <a:p>
            <a:pPr lvl="2"/>
            <a:r>
              <a:rPr lang="en-US" noProof="0" dirty="0" smtClean="0"/>
              <a:t>Level </a:t>
            </a:r>
            <a:r>
              <a:rPr lang="en-US" noProof="0" dirty="0"/>
              <a:t>3</a:t>
            </a:r>
          </a:p>
          <a:p>
            <a:pPr lvl="3"/>
            <a:r>
              <a:rPr lang="en-US" noProof="0" dirty="0"/>
              <a:t>Level </a:t>
            </a:r>
            <a:r>
              <a:rPr lang="en-US" noProof="0" dirty="0" smtClean="0"/>
              <a:t>4</a:t>
            </a:r>
            <a:endParaRPr lang="en-US" noProof="0" dirty="0"/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baseline="0" dirty="0" smtClean="0"/>
              <a:t>Joint Operation &amp; Readiness meeting, Fri, 8:30 – 9:30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600"/>
        </a:spcBef>
        <a:buClr>
          <a:schemeClr val="bg2"/>
        </a:buClr>
        <a:buFontTx/>
        <a:buBlip>
          <a:blip r:embed="rId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5"/>
        </a:buBlip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263525" algn="l" defTabSz="914400" rtl="0" eaLnBrk="1" latinLnBrk="0" hangingPunct="1">
        <a:lnSpc>
          <a:spcPct val="114000"/>
        </a:lnSpc>
        <a:spcBef>
          <a:spcPts val="0"/>
        </a:spcBef>
        <a:buFont typeface="Symbol" panose="05050102010706020507" pitchFamily="18" charset="2"/>
        <a:buChar char="Þ"/>
        <a:defRPr sz="1400" b="1" kern="1200">
          <a:solidFill>
            <a:srgbClr val="FF0000"/>
          </a:solidFill>
          <a:latin typeface="+mn-lt"/>
          <a:ea typeface="+mn-ea"/>
          <a:cs typeface="+mn-cs"/>
        </a:defRPr>
      </a:lvl4pPr>
      <a:lvl5pPr marL="1166813" indent="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.xfel.eu/elog/SASE1+technical+commissioning/1648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tfinfo.desy.de/elog/XMLlist?file=/XFELelog/data/2018/42/17.10_a/2018-10-17T15:50:19-01.xml&amp;xsl=/elogbook/xsl/elog.xsl&amp;picture=true" TargetMode="External"/><Relationship Id="rId2" Type="http://schemas.openxmlformats.org/officeDocument/2006/relationships/hyperlink" Target="https://ttfinfo.desy.de/XFELelog/show.jsp?dir=/2018/42/17.10_a&amp;pos=2018-10-17T15:50:19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Operation &amp; Readiness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714500"/>
            <a:ext cx="5172755" cy="4460832"/>
          </a:xfrm>
        </p:spPr>
        <p:txBody>
          <a:bodyPr/>
          <a:lstStyle/>
          <a:p>
            <a:r>
              <a:rPr lang="en-US" dirty="0" smtClean="0"/>
              <a:t>Report Operation / Photon Run Coordinator* </a:t>
            </a:r>
          </a:p>
          <a:p>
            <a:r>
              <a:rPr lang="en-US" dirty="0" smtClean="0"/>
              <a:t>Report Dispatch</a:t>
            </a:r>
          </a:p>
          <a:p>
            <a:r>
              <a:rPr lang="en-US" dirty="0" smtClean="0"/>
              <a:t>Instruments</a:t>
            </a:r>
          </a:p>
          <a:p>
            <a:pPr lvl="1"/>
            <a:r>
              <a:rPr lang="en-US" dirty="0" smtClean="0"/>
              <a:t>FXE</a:t>
            </a:r>
          </a:p>
          <a:p>
            <a:pPr lvl="1"/>
            <a:r>
              <a:rPr lang="en-US" dirty="0" smtClean="0"/>
              <a:t>SPB/SFX</a:t>
            </a:r>
          </a:p>
          <a:p>
            <a:pPr lvl="1"/>
            <a:r>
              <a:rPr lang="en-US" dirty="0" smtClean="0"/>
              <a:t>SCS</a:t>
            </a:r>
          </a:p>
          <a:p>
            <a:pPr lvl="1"/>
            <a:r>
              <a:rPr lang="en-US" dirty="0" smtClean="0"/>
              <a:t>SQS</a:t>
            </a:r>
          </a:p>
          <a:p>
            <a:pPr lvl="1"/>
            <a:r>
              <a:rPr lang="en-US" dirty="0" smtClean="0"/>
              <a:t>MID</a:t>
            </a:r>
          </a:p>
          <a:p>
            <a:pPr lvl="1"/>
            <a:r>
              <a:rPr lang="en-US" dirty="0" smtClean="0"/>
              <a:t>HED</a:t>
            </a:r>
          </a:p>
          <a:p>
            <a:r>
              <a:rPr lang="en-US" dirty="0"/>
              <a:t>Beam transport</a:t>
            </a:r>
          </a:p>
          <a:p>
            <a:pPr lvl="1"/>
            <a:r>
              <a:rPr lang="en-US" dirty="0" smtClean="0"/>
              <a:t>Vacuum</a:t>
            </a:r>
            <a:endParaRPr lang="en-US" dirty="0"/>
          </a:p>
          <a:p>
            <a:pPr lvl="1"/>
            <a:r>
              <a:rPr lang="en-US" dirty="0"/>
              <a:t>X-ray optics</a:t>
            </a:r>
          </a:p>
          <a:p>
            <a:pPr lvl="1"/>
            <a:r>
              <a:rPr lang="en-US" dirty="0" smtClean="0"/>
              <a:t>Photon diagnostics*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70661" y="1711778"/>
            <a:ext cx="5172755" cy="44608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2538" indent="-26352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Þ"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4pPr>
            <a:lvl5pPr marL="1166813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Optical </a:t>
            </a:r>
            <a:r>
              <a:rPr lang="en-US" dirty="0" smtClean="0"/>
              <a:t>lasers*</a:t>
            </a:r>
            <a:endParaRPr lang="en-US" dirty="0"/>
          </a:p>
          <a:p>
            <a:r>
              <a:rPr lang="en-US" dirty="0" smtClean="0"/>
              <a:t>Detectors*</a:t>
            </a:r>
          </a:p>
          <a:p>
            <a:r>
              <a:rPr lang="en-US" dirty="0" smtClean="0"/>
              <a:t>Electronics</a:t>
            </a:r>
          </a:p>
          <a:p>
            <a:pPr lvl="1"/>
            <a:r>
              <a:rPr lang="en-US" dirty="0" smtClean="0"/>
              <a:t>AE*</a:t>
            </a:r>
          </a:p>
          <a:p>
            <a:pPr lvl="1"/>
            <a:r>
              <a:rPr lang="en-US" dirty="0" smtClean="0"/>
              <a:t>EETF</a:t>
            </a:r>
          </a:p>
          <a:p>
            <a:r>
              <a:rPr lang="en-US" dirty="0" smtClean="0"/>
              <a:t>CAS</a:t>
            </a:r>
          </a:p>
          <a:p>
            <a:r>
              <a:rPr lang="en-US" dirty="0" smtClean="0"/>
              <a:t>ITDM</a:t>
            </a:r>
          </a:p>
          <a:p>
            <a:endParaRPr lang="en-US" dirty="0"/>
          </a:p>
          <a:p>
            <a:r>
              <a:rPr lang="en-US" dirty="0" smtClean="0"/>
              <a:t>SRP</a:t>
            </a:r>
          </a:p>
          <a:p>
            <a:r>
              <a:rPr lang="en-US" dirty="0" smtClean="0"/>
              <a:t>Technical services</a:t>
            </a:r>
          </a:p>
          <a:p>
            <a:endParaRPr lang="en-US" dirty="0"/>
          </a:p>
          <a:p>
            <a:r>
              <a:rPr lang="en-US" dirty="0" err="1" smtClean="0"/>
              <a:t>AoB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8009938"/>
      </p:ext>
    </p:extLst>
  </p:cSld>
  <p:clrMapOvr>
    <a:masterClrMapping/>
  </p:clrMapOvr>
  <p:timing>
    <p:tnLst>
      <p:par>
        <p:cTn id="1" dur="indefinite" restart="never" nodeType="tmRoot">
          <p:childTnLst>
            <p:par>
              <p:cTn id="2"/>
            </p:par>
            <p:par>
              <p:cTn id="3"/>
            </p:par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188357"/>
            <a:ext cx="10956924" cy="780540"/>
          </a:xfrm>
        </p:spPr>
        <p:txBody>
          <a:bodyPr/>
          <a:lstStyle/>
          <a:p>
            <a:r>
              <a:rPr lang="en-US" dirty="0" smtClean="0"/>
              <a:t>Report from PRC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4364" y="1462089"/>
            <a:ext cx="10944224" cy="5253036"/>
          </a:xfrm>
        </p:spPr>
        <p:txBody>
          <a:bodyPr/>
          <a:lstStyle/>
          <a:p>
            <a:pPr lvl="0"/>
            <a:r>
              <a:rPr lang="en-US" dirty="0"/>
              <a:t>Machine/photon report:</a:t>
            </a:r>
          </a:p>
          <a:p>
            <a:pPr lvl="1"/>
            <a:r>
              <a:rPr lang="en-US" dirty="0"/>
              <a:t>Tuesday ZZ access to XTD6.</a:t>
            </a:r>
          </a:p>
          <a:p>
            <a:pPr lvl="1"/>
            <a:r>
              <a:rPr lang="en-US" dirty="0"/>
              <a:t>Vacuum group have connected the compressed air for MID shutter.</a:t>
            </a:r>
          </a:p>
          <a:p>
            <a:pPr lvl="1"/>
            <a:r>
              <a:rPr lang="en-US" dirty="0"/>
              <a:t>First FEL beam in MID-OPT hutch.</a:t>
            </a:r>
          </a:p>
          <a:p>
            <a:pPr lvl="1"/>
            <a:r>
              <a:rPr lang="en-US" dirty="0"/>
              <a:t>K-mono studies for SASE1 </a:t>
            </a:r>
            <a:r>
              <a:rPr lang="en-US" dirty="0" err="1"/>
              <a:t>undulators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HIREX diamond bender commissioning.</a:t>
            </a:r>
          </a:p>
          <a:p>
            <a:pPr lvl="1"/>
            <a:r>
              <a:rPr lang="en-US" dirty="0"/>
              <a:t>PES commissioning in parasitic in SASE3.</a:t>
            </a:r>
          </a:p>
          <a:p>
            <a:pPr lvl="1"/>
            <a:r>
              <a:rPr lang="en-US" dirty="0"/>
              <a:t>User program starting from Friday for SASE1 instruments.</a:t>
            </a:r>
          </a:p>
          <a:p>
            <a:pPr lvl="1"/>
            <a:r>
              <a:rPr lang="en-US" dirty="0"/>
              <a:t>SPB: Day shift with 1 pulse and 120 pulses @photon energy 9.3keV with 1MHz beam delivery of intensity ~1600uJ.</a:t>
            </a:r>
          </a:p>
          <a:p>
            <a:pPr lvl="1"/>
            <a:r>
              <a:rPr lang="en-US" dirty="0"/>
              <a:t>FXE: night shift, 1pulse @photon energy 9.3keV with 1.1MHz. </a:t>
            </a:r>
          </a:p>
          <a:p>
            <a:pPr lvl="1"/>
            <a:r>
              <a:rPr lang="en-US" dirty="0"/>
              <a:t>SCS and SQS commissioning the beamline optics system.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506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9" y="178832"/>
            <a:ext cx="10956924" cy="780540"/>
          </a:xfrm>
        </p:spPr>
        <p:txBody>
          <a:bodyPr/>
          <a:lstStyle/>
          <a:p>
            <a:r>
              <a:rPr lang="en-US" dirty="0" smtClean="0"/>
              <a:t>XPD 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5263" y="1081109"/>
            <a:ext cx="11777662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:Support of beam delivery in all 3 SASE areas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Relocation of WP74 Clean Tents from HERA-S to XHQ was done this week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New overview scenes for BKR wall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XGMs:</a:t>
            </a: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Online: XTD1, XTD2, XTD6, XTD9, XTD10, SCS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SCS XGM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commissioning is ongoing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MCH from AE works properly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Imagers</a:t>
            </a: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XTD6 commissioning: operation and scenes for imagers.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DAQ issue with rotated images, workaround exists, CAS found a solution and will deploy the fix (tag?) next week.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HIREX: </a:t>
            </a: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commissioned the *new* bent Diamond.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Measured the spectra with Si220 crystal, results in: 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  <a:hlinkClick r:id="rId2"/>
              </a:rPr>
              <a:t>https://in.xfel.eu/elog/SASE1+technical+commissioning/1648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MCP</a:t>
            </a: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XTD6 MCP is now baseline - commissioned with beam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Need to get it ready for gain measurements (cross-calibrations, DAQ, etc.)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Kmono</a:t>
            </a: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SA2: measurements done on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friday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19.10.2018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SA1: measurements done on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tuesday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23.10.2018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effect of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Kmono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data feedback into operation, see example from 17.10.2018: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ourier New" pitchFamily="49" charset="0"/>
              </a:rPr>
              <a:t>When corrected K offsets are applied, FEL intensity increased by 100-150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ourier New" pitchFamily="49" charset="0"/>
              </a:rPr>
              <a:t>uJ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ourier New" pitchFamily="49" charset="0"/>
              </a:rPr>
              <a:t> (about 10%)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9" y="283607"/>
            <a:ext cx="10956924" cy="780540"/>
          </a:xfrm>
        </p:spPr>
        <p:txBody>
          <a:bodyPr/>
          <a:lstStyle/>
          <a:p>
            <a:r>
              <a:rPr lang="en-US" dirty="0" smtClean="0"/>
              <a:t>XPD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361944"/>
              </p:ext>
            </p:extLst>
          </p:nvPr>
        </p:nvGraphicFramePr>
        <p:xfrm>
          <a:off x="1846263" y="629285"/>
          <a:ext cx="6853236" cy="201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4412"/>
                <a:gridCol w="2284412"/>
                <a:gridCol w="228441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hlinkClick r:id="rId2" tooltip="Use right mouse 'copy link location' for ref. to this entry"/>
                        </a:rPr>
                        <a:t>17.10.2018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u="sng" dirty="0">
                          <a:effectLst/>
                          <a:hlinkClick r:id="rId3" tooltip="Click here to show only this entry"/>
                        </a:rPr>
                        <a:t>15:50</a:t>
                      </a:r>
                      <a:r>
                        <a:rPr lang="en-US" sz="1200" dirty="0">
                          <a:effectLst/>
                        </a:rPr>
                        <a:t> XFEL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Froehlich, Decking, Freund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 offsets improve lasing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pic>
        <p:nvPicPr>
          <p:cNvPr id="1026" name="Picture 2" descr="https://ttfinfo.desy.de/XFELelog/data/2018/42/17.10_a/2018-10-17T15:50: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463" y="845198"/>
            <a:ext cx="7551737" cy="430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8150" y="5275987"/>
            <a:ext cx="110680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•	vertical position scan of </a:t>
            </a:r>
            <a:r>
              <a:rPr lang="en-US" sz="1400" dirty="0" err="1"/>
              <a:t>undulator</a:t>
            </a:r>
            <a:r>
              <a:rPr lang="en-US" sz="1400" dirty="0"/>
              <a:t> #8 in SA1 shows a nice curve derived from the ring diameters:</a:t>
            </a:r>
          </a:p>
          <a:p>
            <a:endParaRPr lang="en-US" sz="1400" dirty="0"/>
          </a:p>
          <a:p>
            <a:r>
              <a:rPr lang="en-US" sz="1400" dirty="0"/>
              <a:t>https://ttfinfo.desy.de/XFELelog/show.jsp?dir=/2018/43/23.10_M&amp;pos=2018-10-23T12:07:56</a:t>
            </a:r>
          </a:p>
          <a:p>
            <a:r>
              <a:rPr lang="en-US" sz="1400" dirty="0"/>
              <a:t>The segment was vertically misaligned by 300 - 350 µm.</a:t>
            </a:r>
          </a:p>
        </p:txBody>
      </p:sp>
    </p:spTree>
    <p:extLst>
      <p:ext uri="{BB962C8B-B14F-4D97-AF65-F5344CB8AC3E}">
        <p14:creationId xmlns:p14="http://schemas.microsoft.com/office/powerpoint/2010/main" val="48742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9" y="445532"/>
            <a:ext cx="10956924" cy="780540"/>
          </a:xfrm>
        </p:spPr>
        <p:txBody>
          <a:bodyPr/>
          <a:lstStyle/>
          <a:p>
            <a:r>
              <a:rPr lang="en-US" dirty="0" smtClean="0"/>
              <a:t>Optical lasers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364" y="1728789"/>
            <a:ext cx="10944224" cy="4151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SASE 1:  last run of user operation at FXE and SPB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SASE 3:  installation and commissioning ongoing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SASE 2:  installation and commissioning falling a bit behind.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regulated </a:t>
            </a:r>
            <a:r>
              <a:rPr lang="en-US" dirty="0"/>
              <a:t>cooling water:  5. Nov.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interlock </a:t>
            </a:r>
            <a:r>
              <a:rPr lang="en-US" dirty="0"/>
              <a:t>commissioning now foreseen to start in week starting on 5. Nov.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</a:t>
            </a:r>
            <a:r>
              <a:rPr lang="en-US" dirty="0"/>
              <a:t>issue with inner hutch door:  it closes poorly, may become worse. Info from TS is, that to fix it, the frame would have to be ripped out and  renewed.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5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Detectors – DET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47867" cy="4097333"/>
          </a:xfrm>
        </p:spPr>
        <p:txBody>
          <a:bodyPr/>
          <a:lstStyle/>
          <a:p>
            <a:r>
              <a:rPr lang="en-US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16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AGIPD </a:t>
            </a:r>
            <a:r>
              <a:rPr lang="en-US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SPB</a:t>
            </a:r>
            <a:endParaRPr lang="en-GB" sz="1600" dirty="0" smtClean="0"/>
          </a:p>
          <a:p>
            <a:pPr lvl="1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19-22.10: User beamtime (p2108)</a:t>
            </a:r>
          </a:p>
          <a:p>
            <a:pPr lvl="2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Configuration with 128 memory cells, 120 X-ray pulses per train</a:t>
            </a:r>
          </a:p>
          <a:p>
            <a:pPr lvl="2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Collected raw data: 125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TB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charset="0"/>
              <a:ea typeface="ＭＳ Ｐゴシック" charset="0"/>
              <a:sym typeface="Wingdings" panose="05000000000000000000" pitchFamily="2" charset="2"/>
            </a:endParaRPr>
          </a:p>
          <a:p>
            <a:pPr lvl="1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Configuration for next User beamtime (p2100) prepared</a:t>
            </a:r>
          </a:p>
          <a:p>
            <a:pPr lvl="1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Issues:</a:t>
            </a:r>
          </a:p>
          <a:p>
            <a:pPr lvl="2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No major issues 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 </a:t>
            </a:r>
            <a:r>
              <a:rPr lang="en-US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LPD at FXE</a:t>
            </a:r>
          </a:p>
          <a:p>
            <a:pPr lvl="1"/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 issues to report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35768" lvl="2" indent="0">
              <a:buNone/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  <a:sym typeface="Wingdings" charset="0"/>
            </a:endParaRPr>
          </a:p>
          <a:p>
            <a:pPr lvl="2"/>
            <a:endParaRPr lang="en-US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1400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Detectors – DET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1" y="1700218"/>
            <a:ext cx="10469032" cy="4097332"/>
          </a:xfrm>
        </p:spPr>
        <p:txBody>
          <a:bodyPr/>
          <a:lstStyle/>
          <a:p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2</a:t>
            </a:r>
            <a:r>
              <a:rPr lang="en-US" sz="14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nd</a:t>
            </a: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n-US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AGIPD MID</a:t>
            </a: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Vacuum leak rate was checked (4-5 x 10^-6 mbar/sec)</a:t>
            </a: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External VETO tests  problems with VETO signal for wing 1 to be investigated by DESY. </a:t>
            </a: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We plan to open the wing 1  to repair or replace  the MFPGA board due to  the external VETO issue and missing sense wire.</a:t>
            </a: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Preparation for moving the detector from HERA south to XHQ ongoing  start of installation and commissioning of the detector at MID instrument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planned for cw45 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sym typeface="Wingdings" panose="05000000000000000000" pitchFamily="2" charset="2"/>
            </a:endParaRP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Issues:</a:t>
            </a:r>
          </a:p>
          <a:p>
            <a:pPr lvl="2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Configurations for PC data  two extra cells (Id=370) in the hdf5 to be understood. These cell Ids corresponds to non-existing cells, so can be easy removed in the analysis. The problem does not exist in the X-ray/dark data configurations.</a:t>
            </a:r>
          </a:p>
          <a:p>
            <a:r>
              <a:rPr lang="en-GB" sz="1400" b="1" dirty="0" smtClean="0"/>
              <a:t>DSSC</a:t>
            </a:r>
            <a:endParaRPr lang="en-US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r>
              <a:rPr lang="en-US" sz="1400" dirty="0" smtClean="0"/>
              <a:t>DSSC Integration at </a:t>
            </a:r>
            <a:r>
              <a:rPr lang="en-US" sz="1400" dirty="0"/>
              <a:t>HERA South </a:t>
            </a:r>
            <a:r>
              <a:rPr lang="en-US" sz="1400" dirty="0" smtClean="0"/>
              <a:t>hall</a:t>
            </a:r>
          </a:p>
          <a:p>
            <a:pPr lvl="2"/>
            <a:r>
              <a:rPr lang="en-US" sz="1400" dirty="0"/>
              <a:t>PLC crate installation finalized. Vacuum and motion system PLC wired to the level needed now. </a:t>
            </a:r>
          </a:p>
          <a:p>
            <a:pPr lvl="2"/>
            <a:r>
              <a:rPr lang="en-US" sz="1400" dirty="0"/>
              <a:t>In-vacuum wiring of the motion system ongoing. Now all components are available. </a:t>
            </a:r>
            <a:r>
              <a:rPr lang="en-US" sz="1400" dirty="0" smtClean="0"/>
              <a:t>	</a:t>
            </a:r>
            <a:endParaRPr lang="en-US" sz="1400" dirty="0"/>
          </a:p>
          <a:p>
            <a:pPr lvl="2"/>
            <a:r>
              <a:rPr lang="en-US" sz="1400" dirty="0"/>
              <a:t>Motion system being tested with manual control. PLC control test will follow. </a:t>
            </a:r>
          </a:p>
          <a:p>
            <a:pPr lvl="2"/>
            <a:r>
              <a:rPr lang="en-US" sz="1400" dirty="0"/>
              <a:t>Reworked lateral flanges arrived, will be installed next week</a:t>
            </a:r>
            <a:r>
              <a:rPr lang="en-US" sz="1400" dirty="0" smtClean="0"/>
              <a:t>.	</a:t>
            </a:r>
            <a:endParaRPr lang="en-US" sz="1400" dirty="0"/>
          </a:p>
          <a:p>
            <a:pPr lvl="2"/>
            <a:r>
              <a:rPr lang="en-US" sz="1400" dirty="0"/>
              <a:t>Reworked quadrant mounting tool arrived, rails still missing, this prevents the </a:t>
            </a:r>
            <a:r>
              <a:rPr lang="en-US" sz="1400" dirty="0" smtClean="0"/>
              <a:t>testing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85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Detectors – 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69032" cy="4168347"/>
          </a:xfrm>
        </p:spPr>
        <p:txBody>
          <a:bodyPr/>
          <a:lstStyle/>
          <a:p>
            <a:pPr lvl="1"/>
            <a:r>
              <a:rPr lang="en-US" sz="1400" dirty="0"/>
              <a:t>Power supply control in Karabo</a:t>
            </a:r>
          </a:p>
          <a:p>
            <a:pPr lvl="2"/>
            <a:r>
              <a:rPr lang="en-US" sz="1400" dirty="0"/>
              <a:t>Under test, some issues identified</a:t>
            </a:r>
          </a:p>
          <a:p>
            <a:pPr lvl="1"/>
            <a:r>
              <a:rPr lang="en-US" sz="1400" dirty="0"/>
              <a:t>First two quadrants ready at DESY </a:t>
            </a:r>
          </a:p>
          <a:p>
            <a:pPr lvl="1"/>
            <a:r>
              <a:rPr lang="en-US" sz="1400" dirty="0"/>
              <a:t>DSSC to be mounted and to some extent tested by the end of the year</a:t>
            </a:r>
          </a:p>
          <a:p>
            <a:pPr lvl="2"/>
            <a:r>
              <a:rPr lang="en-US" sz="1400" dirty="0"/>
              <a:t>Tight schedule needs careful planning </a:t>
            </a:r>
            <a:r>
              <a:rPr lang="en-US" sz="1400" dirty="0">
                <a:sym typeface="Wingdings"/>
              </a:rPr>
              <a:t> ongoing</a:t>
            </a:r>
            <a:endParaRPr lang="en-US" sz="1400" dirty="0"/>
          </a:p>
          <a:p>
            <a:r>
              <a:rPr lang="en-US" sz="1400" b="1" dirty="0" smtClean="0"/>
              <a:t>FastCCD</a:t>
            </a:r>
            <a:endParaRPr lang="en-US" sz="1400" dirty="0" smtClean="0"/>
          </a:p>
          <a:p>
            <a:pPr lvl="1"/>
            <a:r>
              <a:rPr lang="en-US" sz="1400" dirty="0" smtClean="0"/>
              <a:t>DAQ infrastructure in place</a:t>
            </a:r>
          </a:p>
          <a:p>
            <a:pPr lvl="1"/>
            <a:r>
              <a:rPr lang="en-US" sz="1400" dirty="0" smtClean="0"/>
              <a:t>Chiller needs modification for use with DI water; might delay detector commissioning</a:t>
            </a:r>
          </a:p>
          <a:p>
            <a:pPr lvl="1"/>
            <a:r>
              <a:rPr lang="en-US" sz="1400" dirty="0" smtClean="0"/>
              <a:t>Installation of camera at beam line planned for the week of 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November</a:t>
            </a:r>
          </a:p>
          <a:p>
            <a:pPr lvl="1"/>
            <a:r>
              <a:rPr lang="en-US" sz="1400" dirty="0" smtClean="0"/>
              <a:t>Commissioning at beam line will start after installation</a:t>
            </a:r>
          </a:p>
        </p:txBody>
      </p:sp>
    </p:spTree>
    <p:extLst>
      <p:ext uri="{BB962C8B-B14F-4D97-AF65-F5344CB8AC3E}">
        <p14:creationId xmlns:p14="http://schemas.microsoft.com/office/powerpoint/2010/main" val="25440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14" y="255032"/>
            <a:ext cx="10956924" cy="780540"/>
          </a:xfrm>
        </p:spPr>
        <p:txBody>
          <a:bodyPr/>
          <a:lstStyle/>
          <a:p>
            <a:r>
              <a:rPr lang="en-US" dirty="0" smtClean="0"/>
              <a:t>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4" y="1119189"/>
            <a:ext cx="11958636" cy="4151268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SQS</a:t>
            </a:r>
          </a:p>
          <a:p>
            <a:pPr lvl="0"/>
            <a:r>
              <a:rPr lang="en-US" sz="1400" dirty="0"/>
              <a:t>Several loops updated to fix and upgrade features in the instrument.</a:t>
            </a:r>
          </a:p>
          <a:p>
            <a:pPr lvl="0"/>
            <a:r>
              <a:rPr lang="en-US" sz="1400" dirty="0"/>
              <a:t>Ongoing integration of </a:t>
            </a:r>
            <a:r>
              <a:rPr lang="en-US" sz="1400" dirty="0" err="1"/>
              <a:t>servodrives</a:t>
            </a:r>
            <a:r>
              <a:rPr lang="en-US" sz="1400" dirty="0"/>
              <a:t> AX5000.</a:t>
            </a:r>
          </a:p>
          <a:p>
            <a:pPr marL="0" indent="0">
              <a:buNone/>
            </a:pPr>
            <a:r>
              <a:rPr lang="en-US" sz="1400" dirty="0"/>
              <a:t>SCS</a:t>
            </a:r>
          </a:p>
          <a:p>
            <a:pPr lvl="0"/>
            <a:r>
              <a:rPr lang="de-DE" sz="1400" dirty="0"/>
              <a:t>CDIFFT_MOV Elmos </a:t>
            </a:r>
            <a:r>
              <a:rPr lang="en-US" sz="1400" dirty="0"/>
              <a:t>commissioning.</a:t>
            </a:r>
          </a:p>
          <a:p>
            <a:pPr lvl="0"/>
            <a:r>
              <a:rPr lang="en-US" sz="1400" dirty="0"/>
              <a:t>Loop 4 – Sample environment </a:t>
            </a:r>
            <a:r>
              <a:rPr lang="en-US" sz="1400" dirty="0" err="1"/>
              <a:t>nanomotion</a:t>
            </a:r>
            <a:r>
              <a:rPr lang="en-US" sz="1400" dirty="0"/>
              <a:t> is ready to be back in the loop 4, only some mechanical problems were detected.</a:t>
            </a:r>
          </a:p>
          <a:p>
            <a:pPr marL="0" indent="0">
              <a:buNone/>
            </a:pPr>
            <a:r>
              <a:rPr lang="en-US" sz="1400" dirty="0"/>
              <a:t>MID</a:t>
            </a:r>
          </a:p>
          <a:p>
            <a:pPr lvl="0"/>
            <a:r>
              <a:rPr lang="en-US" sz="1400" dirty="0"/>
              <a:t>Commissioning of </a:t>
            </a:r>
            <a:r>
              <a:rPr lang="en-US" sz="1400" dirty="0" err="1"/>
              <a:t>Technosoft</a:t>
            </a:r>
            <a:r>
              <a:rPr lang="en-US" sz="1400" dirty="0"/>
              <a:t> powered motor for mono table motion – ongoing.</a:t>
            </a:r>
          </a:p>
          <a:p>
            <a:pPr lvl="0"/>
            <a:r>
              <a:rPr lang="en-US" sz="1400" dirty="0"/>
              <a:t>Loop 1 preparation for mono PI stage test.</a:t>
            </a:r>
          </a:p>
          <a:p>
            <a:pPr lvl="0"/>
            <a:r>
              <a:rPr lang="en-US" sz="1400" dirty="0"/>
              <a:t>Loop 2 running – prepared for commissioning.</a:t>
            </a:r>
          </a:p>
          <a:p>
            <a:pPr lvl="0"/>
            <a:r>
              <a:rPr lang="en-US" sz="1400" dirty="0"/>
              <a:t>Loop 5 in preparation.</a:t>
            </a:r>
          </a:p>
          <a:p>
            <a:pPr marL="0" indent="0">
              <a:buNone/>
            </a:pPr>
            <a:r>
              <a:rPr lang="en-US" sz="1400" dirty="0"/>
              <a:t>SPB / FXE</a:t>
            </a:r>
          </a:p>
          <a:p>
            <a:pPr lvl="0"/>
            <a:r>
              <a:rPr lang="en-US" sz="1400" dirty="0"/>
              <a:t>Gathering requirements and fixing dates for different works during shutdown.</a:t>
            </a:r>
          </a:p>
          <a:p>
            <a:pPr marL="0" indent="0">
              <a:buNone/>
            </a:pPr>
            <a:r>
              <a:rPr lang="en-US" sz="1400" dirty="0"/>
              <a:t>CR Procedure</a:t>
            </a:r>
          </a:p>
          <a:p>
            <a:pPr lvl="0"/>
            <a:r>
              <a:rPr lang="en-US" sz="1400" dirty="0"/>
              <a:t>AE currently working with EETF in order to have an improved overview of the status of different change requests.</a:t>
            </a:r>
          </a:p>
          <a:p>
            <a:pPr lvl="0"/>
            <a:r>
              <a:rPr lang="en-US" sz="1400" dirty="0"/>
              <a:t>The normal workflow for change requests’ procedure will be distributed to the different groups so that they can have better understanding of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30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16x9_v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</Template>
  <TotalTime>0</TotalTime>
  <Words>722</Words>
  <Application>Microsoft Office PowerPoint</Application>
  <PresentationFormat>Custom</PresentationFormat>
  <Paragraphs>137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XFEL_PowerPoint_16x9_v3</vt:lpstr>
      <vt:lpstr>Joint Operation &amp; Readiness meeting</vt:lpstr>
      <vt:lpstr>Report from PRC</vt:lpstr>
      <vt:lpstr>XPD </vt:lpstr>
      <vt:lpstr>XPD </vt:lpstr>
      <vt:lpstr>Optical lasers</vt:lpstr>
      <vt:lpstr>Detectors – DET</vt:lpstr>
      <vt:lpstr>Detectors – DET</vt:lpstr>
      <vt:lpstr>Detectors – DET</vt:lpstr>
      <vt:lpstr>AE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Burger, Claudia</dc:creator>
  <cp:lastModifiedBy>Adriano Violante</cp:lastModifiedBy>
  <cp:revision>163</cp:revision>
  <dcterms:created xsi:type="dcterms:W3CDTF">2016-11-17T10:20:04Z</dcterms:created>
  <dcterms:modified xsi:type="dcterms:W3CDTF">2018-10-26T07:57:56Z</dcterms:modified>
</cp:coreProperties>
</file>