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58" r:id="rId2"/>
    <p:sldId id="264" r:id="rId3"/>
    <p:sldId id="260" r:id="rId4"/>
    <p:sldId id="261" r:id="rId5"/>
    <p:sldId id="262" r:id="rId6"/>
    <p:sldId id="268" r:id="rId7"/>
    <p:sldId id="263" r:id="rId8"/>
    <p:sldId id="272" r:id="rId9"/>
    <p:sldId id="270" r:id="rId10"/>
    <p:sldId id="273" r:id="rId11"/>
    <p:sldId id="265" r:id="rId12"/>
    <p:sldId id="271" r:id="rId13"/>
    <p:sldId id="269" r:id="rId14"/>
    <p:sldId id="267" r:id="rId15"/>
    <p:sldId id="266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9C767-21AC-425D-8C90-06CB7C40A7CC}" type="datetime1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smtClean="0"/>
              <a:t>Atlas chess2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27EF-E7B8-4947-9C34-B2665682A2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292928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AFF13-A346-4FBD-A7A1-2E0DBE365887}" type="datetime1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smtClean="0"/>
              <a:t>Atlas chess2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A92B3-4420-498C-A5EF-04AFDF795D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08661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2150"/>
            <a:ext cx="6157912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86687-E95E-4B41-8504-4DC0B2862160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A751682-00E3-4CEC-A8FA-26C3B0A4635F}" type="datetime1">
              <a:rPr lang="zh-CN" altLang="en-US" smtClean="0"/>
              <a:t>2018/10/25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5356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A92B3-4420-498C-A5EF-04AFDF795D82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8D4EDB7-BFDA-4BC9-81F1-AC9ADB3F2955}" type="datetime1">
              <a:rPr lang="zh-CN" altLang="en-US" smtClean="0"/>
              <a:t>2018/10/25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79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line dot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" y="-4795"/>
            <a:ext cx="12190993" cy="6867593"/>
          </a:xfrm>
          <a:prstGeom prst="rect">
            <a:avLst/>
          </a:prstGeom>
        </p:spPr>
      </p:pic>
      <p:pic>
        <p:nvPicPr>
          <p:cNvPr id="8" name="logo SLAC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913" y="6172201"/>
            <a:ext cx="3070359" cy="892049"/>
          </a:xfrm>
          <a:prstGeom prst="rect">
            <a:avLst/>
          </a:prstGeom>
        </p:spPr>
      </p:pic>
      <p:pic>
        <p:nvPicPr>
          <p:cNvPr id="9" name="logo DOE Stanford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0601"/>
            <a:ext cx="2631445" cy="9570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3" y="536577"/>
            <a:ext cx="10678583" cy="2246313"/>
          </a:xfrm>
        </p:spPr>
        <p:txBody>
          <a:bodyPr anchor="b" anchorCtr="0">
            <a:noAutofit/>
          </a:bodyPr>
          <a:lstStyle>
            <a:lvl1pPr>
              <a:defRPr sz="5733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3" y="3646170"/>
            <a:ext cx="10653183" cy="2187703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2133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742953" y="2755013"/>
            <a:ext cx="10678583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0959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1" y="1"/>
            <a:ext cx="9144025" cy="12527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" y="821944"/>
            <a:ext cx="11580392" cy="270256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3DFD0-1D85-43EA-AF71-E052EBB1DC2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609600" y="1243584"/>
            <a:ext cx="10811933" cy="5065523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spcBef>
                <a:spcPts val="0"/>
              </a:spcBef>
              <a:buClr>
                <a:srgbClr val="981E32"/>
              </a:buClr>
              <a:defRPr sz="2933"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 sz="2400"/>
            </a:lvl4pPr>
            <a:lvl5pPr>
              <a:buClr>
                <a:srgbClr val="981E32"/>
              </a:buClr>
              <a:defRPr sz="2133"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6471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1" y="1"/>
            <a:ext cx="9144025" cy="12527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" y="821944"/>
            <a:ext cx="11580392" cy="270256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3DFD0-1D85-43EA-AF71-E052EBB1DC2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376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1" y="1"/>
            <a:ext cx="9144025" cy="12527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" y="821944"/>
            <a:ext cx="11580392" cy="270256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3DFD0-1D85-43EA-AF71-E052EBB1DC2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609600" y="1243584"/>
            <a:ext cx="5181600" cy="5065523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6197600" y="1252729"/>
            <a:ext cx="5181600" cy="5065523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671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1" y="1"/>
            <a:ext cx="9144025" cy="12527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" y="821944"/>
            <a:ext cx="11580392" cy="270256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3DFD0-1D85-43EA-AF71-E052EBB1DC2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4861984" y="1252728"/>
            <a:ext cx="3256453" cy="2481072"/>
          </a:xfrm>
        </p:spPr>
        <p:txBody>
          <a:bodyPr/>
          <a:lstStyle/>
          <a:p>
            <a:r>
              <a:rPr lang="en-US" altLang="zh-CN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4861984" y="3886200"/>
            <a:ext cx="3256453" cy="2432051"/>
          </a:xfrm>
        </p:spPr>
        <p:txBody>
          <a:bodyPr/>
          <a:lstStyle/>
          <a:p>
            <a:r>
              <a:rPr lang="en-US" altLang="zh-CN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8323939" y="1243584"/>
            <a:ext cx="3256453" cy="5065523"/>
          </a:xfrm>
        </p:spPr>
        <p:txBody>
          <a:bodyPr/>
          <a:lstStyle/>
          <a:p>
            <a:r>
              <a:rPr lang="en-US" altLang="zh-CN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609602" y="1243584"/>
            <a:ext cx="4017433" cy="5065523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9171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1" y="1"/>
            <a:ext cx="9144025" cy="125273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" y="821944"/>
            <a:ext cx="11580392" cy="270256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3DFD0-1D85-43EA-AF71-E052EBB1DC2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8009467" y="1243584"/>
            <a:ext cx="3556000" cy="5065523"/>
          </a:xfrm>
        </p:spPr>
        <p:txBody>
          <a:bodyPr/>
          <a:lstStyle/>
          <a:p>
            <a:r>
              <a:rPr lang="en-US" altLang="zh-CN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609600" y="1243584"/>
            <a:ext cx="7313083" cy="5065523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1706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***INSTRUCTIONS ON HOW TO APPLY IMAGE MASKING TO SLIDE LAYOUT***</a:t>
            </a:r>
            <a:br>
              <a:rPr lang="en-CA" dirty="0" smtClean="0"/>
            </a:br>
            <a:r>
              <a:rPr lang="en-CA" dirty="0" smtClean="0"/>
              <a:t>STEP 1: Click icon to insert image</a:t>
            </a:r>
            <a:br>
              <a:rPr lang="en-CA" dirty="0" smtClean="0"/>
            </a:br>
            <a:r>
              <a:rPr lang="en-CA" dirty="0" smtClean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3797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2429" y="129091"/>
            <a:ext cx="1080476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2" y="1243584"/>
            <a:ext cx="10813225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21533" y="6318251"/>
            <a:ext cx="425243" cy="539751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467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33DFD0-1D85-43EA-AF71-E052EBB1DC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493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1219170" rtl="0" eaLnBrk="1" latinLnBrk="0" hangingPunct="1">
        <a:spcBef>
          <a:spcPct val="0"/>
        </a:spcBef>
        <a:buNone/>
        <a:defRPr sz="32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1219170" rtl="0" eaLnBrk="1" latinLnBrk="0" hangingPunct="1">
        <a:lnSpc>
          <a:spcPct val="120000"/>
        </a:lnSpc>
        <a:spcBef>
          <a:spcPts val="0"/>
        </a:spcBef>
        <a:spcAft>
          <a:spcPts val="400"/>
        </a:spcAft>
        <a:buClr>
          <a:schemeClr val="tx1"/>
        </a:buClr>
        <a:buFont typeface="Arial" pitchFamily="34" charset="0"/>
        <a:buNone/>
        <a:defRPr sz="32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09585" indent="-298443" algn="l" defTabSz="121917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20000"/>
        <a:buFont typeface="Arial" pitchFamily="34" charset="0"/>
        <a:buChar char="•"/>
        <a:defRPr sz="2933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20728" indent="-311143" algn="l" defTabSz="121917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26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19170" indent="-298443" algn="l" defTabSz="121917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35962" indent="-239994" algn="l" defTabSz="121917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8"/>
          <p:cNvSpPr>
            <a:spLocks noGrp="1"/>
          </p:cNvSpPr>
          <p:nvPr>
            <p:ph type="ctrTitle"/>
          </p:nvPr>
        </p:nvSpPr>
        <p:spPr>
          <a:xfrm>
            <a:off x="489735" y="508701"/>
            <a:ext cx="10678583" cy="2246313"/>
          </a:xfrm>
        </p:spPr>
        <p:txBody>
          <a:bodyPr>
            <a:normAutofit/>
          </a:bodyPr>
          <a:lstStyle/>
          <a:p>
            <a:r>
              <a:rPr lang="en-US" sz="4800" dirty="0"/>
              <a:t>Tests on Chess 2 ASIC</a:t>
            </a:r>
            <a:r>
              <a:rPr lang="en-US" sz="6000" dirty="0"/>
              <a:t/>
            </a:r>
            <a:br>
              <a:rPr lang="en-US" sz="6000" dirty="0"/>
            </a:br>
            <a:endParaRPr lang="en-CA" sz="20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89734" y="2755014"/>
            <a:ext cx="10678583" cy="635889"/>
          </a:xfrm>
        </p:spPr>
        <p:txBody>
          <a:bodyPr/>
          <a:lstStyle/>
          <a:p>
            <a:r>
              <a:rPr lang="en-CA" altLang="zh-CN" sz="1800" dirty="0" err="1" smtClean="0"/>
              <a:t>Yubo</a:t>
            </a:r>
            <a:r>
              <a:rPr lang="en-CA" altLang="zh-CN" sz="1800" dirty="0" smtClean="0"/>
              <a:t> </a:t>
            </a:r>
            <a:r>
              <a:rPr lang="en-CA" altLang="zh-CN" sz="1800" dirty="0" err="1"/>
              <a:t>Han</a:t>
            </a:r>
            <a:r>
              <a:rPr lang="en-CA" altLang="zh-CN" sz="1400" baseline="-25000" dirty="0" err="1"/>
              <a:t>IHEP</a:t>
            </a:r>
            <a:r>
              <a:rPr lang="en-CA" altLang="zh-CN" sz="1400" dirty="0"/>
              <a:t> </a:t>
            </a:r>
            <a:r>
              <a:rPr lang="en-CA" altLang="zh-CN" sz="1400" dirty="0" smtClean="0"/>
              <a:t>,</a:t>
            </a:r>
            <a:r>
              <a:rPr lang="en-CA" altLang="zh-CN" sz="1800" dirty="0"/>
              <a:t> Dionisio Doering,  </a:t>
            </a:r>
            <a:r>
              <a:rPr lang="en-CA" altLang="zh-CN" sz="1800" dirty="0" err="1"/>
              <a:t>Pietro</a:t>
            </a:r>
            <a:r>
              <a:rPr lang="en-CA" altLang="zh-CN" sz="1800" dirty="0"/>
              <a:t> Caragiulo, Larry Ruckman, Camillo </a:t>
            </a:r>
            <a:r>
              <a:rPr lang="en-CA" altLang="zh-CN" sz="1800" dirty="0" err="1"/>
              <a:t>Tamma</a:t>
            </a:r>
            <a:r>
              <a:rPr lang="en-CA" altLang="zh-CN" sz="1800" dirty="0" smtClean="0"/>
              <a:t>, </a:t>
            </a:r>
            <a:r>
              <a:rPr lang="en-CA" altLang="zh-CN" sz="1800" dirty="0"/>
              <a:t>Su Dong</a:t>
            </a:r>
            <a:endParaRPr lang="en-US" sz="1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11872913" y="6318250"/>
            <a:ext cx="319087" cy="539750"/>
          </a:xfrm>
        </p:spPr>
        <p:txBody>
          <a:bodyPr/>
          <a:lstStyle/>
          <a:p>
            <a:fld id="{68C31502-1914-44CA-906F-C0FC3113599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067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3DFD0-1D85-43EA-AF71-E052EBB1DC20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of different pulse width </a:t>
            </a:r>
            <a:endParaRPr lang="zh-CN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076" y="1406729"/>
            <a:ext cx="8059078" cy="51813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42061" y="1702190"/>
            <a:ext cx="887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10ns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8331" y="2955760"/>
            <a:ext cx="887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2</a:t>
            </a:r>
            <a:r>
              <a:rPr lang="en-US" altLang="zh-CN" b="1" dirty="0" smtClean="0"/>
              <a:t>0ns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98331" y="4160960"/>
            <a:ext cx="887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100ns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26466" y="5484055"/>
            <a:ext cx="887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100ns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4"/>
          </p:nvPr>
        </p:nvSpPr>
        <p:spPr>
          <a:xfrm>
            <a:off x="211291" y="1406729"/>
            <a:ext cx="3151163" cy="506552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Simulation using default configuration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Positive pulse </a:t>
            </a:r>
            <a:endParaRPr lang="en-US" altLang="zh-CN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Amplitude : 2v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Different pulse width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4820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3DFD0-1D85-43EA-AF71-E052EBB1DC20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01637" y="1243584"/>
            <a:ext cx="3510708" cy="5074667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n"/>
            </a:pPr>
            <a:r>
              <a:rPr lang="en-US" altLang="zh-CN" sz="2000" dirty="0"/>
              <a:t>C</a:t>
            </a:r>
            <a:r>
              <a:rPr lang="en-US" altLang="zh-CN" sz="2000" dirty="0" smtClean="0"/>
              <a:t>onfirm that the BL/Threshold working range still constant with the one we used to have(0.6-0.9v)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Constant pulse width of 50ns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10 micro sec delay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Different BL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endParaRPr lang="en-US" altLang="zh-CN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93077" y="295428"/>
            <a:ext cx="7970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Effect of BL variation 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4139" y="1243584"/>
            <a:ext cx="8219585" cy="6922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6343" y="1945883"/>
            <a:ext cx="8182434" cy="7104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2275" y="2644368"/>
            <a:ext cx="8182434" cy="7104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0411" y="3377356"/>
            <a:ext cx="8154571" cy="692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96343" y="4107009"/>
            <a:ext cx="8182434" cy="7104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10274" y="4843031"/>
            <a:ext cx="8154571" cy="7013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96343" y="5584826"/>
            <a:ext cx="8154571" cy="73342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15729" y="1491175"/>
            <a:ext cx="1603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BL=0.2V</a:t>
            </a:r>
            <a:endParaRPr lang="zh-CN" alt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15729" y="2123768"/>
            <a:ext cx="1603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BL=0.4V</a:t>
            </a:r>
            <a:endParaRPr lang="zh-CN" alt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12191" y="2818769"/>
            <a:ext cx="1603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BL=0.62V</a:t>
            </a:r>
            <a:endParaRPr lang="zh-CN" alt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510517" y="3533414"/>
            <a:ext cx="1603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BL=0.72V</a:t>
            </a:r>
            <a:endParaRPr lang="zh-CN" altLang="en-US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10517" y="4285571"/>
            <a:ext cx="1603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BL=0.82V</a:t>
            </a:r>
            <a:endParaRPr lang="zh-CN" altLang="en-US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510516" y="4996055"/>
            <a:ext cx="1603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BL=1.03V</a:t>
            </a:r>
            <a:endParaRPr lang="zh-CN" altLang="en-US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510516" y="5782261"/>
            <a:ext cx="1603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BL=1.44V</a:t>
            </a: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0752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4555" y="5734230"/>
            <a:ext cx="8013894" cy="8493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345" y="1258593"/>
            <a:ext cx="11054173" cy="102255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3DFD0-1D85-43EA-AF71-E052EBB1DC20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294477" y="2325168"/>
            <a:ext cx="3510708" cy="507466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2000" dirty="0"/>
              <a:t>C</a:t>
            </a:r>
            <a:r>
              <a:rPr lang="en-US" altLang="zh-CN" sz="2000" dirty="0" smtClean="0"/>
              <a:t>onfirm that the BL/Threshold working range still constant with the one we used to have(0.6-0.9v)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endParaRPr lang="en-US" altLang="zh-CN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93077" y="295428"/>
            <a:ext cx="7970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Effect of BL variation 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9020" y="2280481"/>
            <a:ext cx="8022980" cy="8710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8184" y="3169092"/>
            <a:ext cx="7986636" cy="8493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7405" y="4005537"/>
            <a:ext cx="8013894" cy="84931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95839" y="4874220"/>
            <a:ext cx="7995722" cy="84931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561384" y="1656991"/>
            <a:ext cx="1603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BL=1.2V</a:t>
            </a:r>
            <a:endParaRPr lang="zh-CN" altLang="en-US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363241" y="2560126"/>
            <a:ext cx="1603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BL=1.65V</a:t>
            </a:r>
            <a:endParaRPr lang="zh-CN" altLang="en-US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363241" y="3396571"/>
            <a:ext cx="1603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BL=1.86V</a:t>
            </a:r>
            <a:endParaRPr lang="zh-CN" alt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836572" y="4253526"/>
            <a:ext cx="1603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BL=2.06V</a:t>
            </a:r>
            <a:endParaRPr lang="zh-CN" altLang="en-US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836572" y="5130603"/>
            <a:ext cx="1603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BL=2.27V</a:t>
            </a:r>
            <a:endParaRPr lang="zh-CN" altLang="en-US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836572" y="5973370"/>
            <a:ext cx="1603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BL=2.475V</a:t>
            </a: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0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0791" y="3978645"/>
            <a:ext cx="5284036" cy="286528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3DFD0-1D85-43EA-AF71-E052EBB1DC20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285283" y="1513459"/>
            <a:ext cx="5703172" cy="507466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C</a:t>
            </a:r>
            <a:r>
              <a:rPr lang="en-US" altLang="zh-CN" sz="2000" dirty="0" smtClean="0"/>
              <a:t>onfirm that the BL/Threshold working range still constant with the one we used to have(0.6-0.9v)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Constant pulse width of 50ns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10 micro sec delay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Different BL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Confirm the working range similar for the 50ns signal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Start to see the sharp peak with higher BL </a:t>
            </a:r>
            <a:r>
              <a:rPr lang="en-US" altLang="zh-CN" sz="2000" dirty="0"/>
              <a:t>(but with higher threshold )</a:t>
            </a:r>
            <a:endParaRPr lang="en-US" altLang="zh-CN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But the noise of Higher BL is very huge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The sharp peak to be further understood</a:t>
            </a:r>
          </a:p>
          <a:p>
            <a:endParaRPr lang="en-US" altLang="zh-CN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93077" y="295428"/>
            <a:ext cx="7970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Effect of BL variation 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0791" y="1148816"/>
            <a:ext cx="5298104" cy="290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89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3DFD0-1D85-43EA-AF71-E052EBB1DC20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6374" y="162282"/>
            <a:ext cx="10804760" cy="753033"/>
          </a:xfrm>
        </p:spPr>
        <p:txBody>
          <a:bodyPr/>
          <a:lstStyle/>
          <a:p>
            <a:r>
              <a:rPr lang="en-US" altLang="zh-CN" dirty="0" smtClean="0"/>
              <a:t>DC </a:t>
            </a:r>
            <a:r>
              <a:rPr lang="en-US" altLang="zh-CN" dirty="0"/>
              <a:t>signal – </a:t>
            </a:r>
            <a:r>
              <a:rPr lang="en-US" altLang="zh-CN" dirty="0" smtClean="0"/>
              <a:t>Register </a:t>
            </a:r>
            <a:r>
              <a:rPr lang="en-US" altLang="zh-CN" dirty="0"/>
              <a:t>reading 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299921" y="1513459"/>
            <a:ext cx="5608833" cy="507466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To confirm that the BL/Threshold working range still constant with the one we used to have(0.6-0.9v)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50ns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Different BL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Confirm the working range similar for the 50ns signal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Start to see the sharp peak with higher BL (but with higher threshold 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But the noise of Higher BL is very huge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The sharp peak to be further understood</a:t>
            </a:r>
          </a:p>
          <a:p>
            <a:endParaRPr lang="en-US" altLang="zh-CN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4808" y="1271091"/>
            <a:ext cx="6187191" cy="27302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808" y="4001294"/>
            <a:ext cx="6187191" cy="270799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254035" y="2451526"/>
            <a:ext cx="20409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 err="1"/>
              <a:t>Qinj</a:t>
            </a:r>
            <a:r>
              <a:rPr lang="en-US" altLang="zh-CN" sz="1600" b="1" dirty="0"/>
              <a:t> with </a:t>
            </a:r>
            <a:r>
              <a:rPr lang="en-US" altLang="zh-CN" sz="1600" b="1" dirty="0" smtClean="0"/>
              <a:t>BL=1.65V</a:t>
            </a:r>
          </a:p>
          <a:p>
            <a:r>
              <a:rPr lang="en-US" altLang="zh-CN" sz="1600" b="1" dirty="0" smtClean="0"/>
              <a:t>Matrix 1</a:t>
            </a:r>
            <a:endParaRPr lang="zh-CN" alt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254035" y="5168606"/>
            <a:ext cx="1357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Matrix 2</a:t>
            </a:r>
            <a:endParaRPr lang="zh-CN" altLang="en-US" sz="1600" b="1" dirty="0"/>
          </a:p>
        </p:txBody>
      </p:sp>
      <p:sp>
        <p:nvSpPr>
          <p:cNvPr id="11" name="Oval 10"/>
          <p:cNvSpPr/>
          <p:nvPr/>
        </p:nvSpPr>
        <p:spPr>
          <a:xfrm>
            <a:off x="8865705" y="2557542"/>
            <a:ext cx="375078" cy="1987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908754" y="2656933"/>
            <a:ext cx="2943699" cy="219336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57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3DFD0-1D85-43EA-AF71-E052EBB1DC20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and Next 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15617" y="1402610"/>
            <a:ext cx="10811933" cy="506552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Tests with different signal and BL</a:t>
            </a:r>
          </a:p>
          <a:p>
            <a:pPr marL="1066785" lvl="1" indent="-457200"/>
            <a:r>
              <a:rPr lang="en-US" altLang="zh-CN" sz="2400" dirty="0" smtClean="0"/>
              <a:t>Signal with 50ns width looks better from the counts number( of the time of interest) of view-&gt;Still need to learn and understand the proper signal for this sensor</a:t>
            </a:r>
          </a:p>
          <a:p>
            <a:pPr marL="1066785" lvl="1" indent="-457200"/>
            <a:r>
              <a:rPr lang="en-US" altLang="zh-CN" sz="2400" dirty="0" smtClean="0"/>
              <a:t>confirm the BL/Threshold working range</a:t>
            </a:r>
          </a:p>
          <a:p>
            <a:pPr marL="1066785" lvl="1" indent="-457200"/>
            <a:r>
              <a:rPr lang="en-US" altLang="zh-CN" sz="2400" dirty="0" smtClean="0"/>
              <a:t>Sharp peak to be understood -&gt;Is the sharp peak the signal in time the real signal we are looking for?</a:t>
            </a:r>
          </a:p>
          <a:p>
            <a:pPr marL="1066785" lvl="1" indent="-457200"/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80303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10090150" y="6318250"/>
            <a:ext cx="319088" cy="539750"/>
          </a:xfrm>
          <a:prstGeom prst="rect">
            <a:avLst/>
          </a:prstGeom>
        </p:spPr>
        <p:txBody>
          <a:bodyPr/>
          <a:lstStyle/>
          <a:p>
            <a:fld id="{68C31502-1914-44CA-906F-C0FC31135993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Pixel description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60638" y="6430962"/>
            <a:ext cx="4811713" cy="314325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 smtClean="0"/>
              <a:t>Atlas Chess 2</a:t>
            </a:r>
            <a:endParaRPr lang="zh-CN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952" y="1614488"/>
            <a:ext cx="9677714" cy="470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2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3DFD0-1D85-43EA-AF71-E052EBB1DC20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3" name="Title 6"/>
          <p:cNvSpPr>
            <a:spLocks noGrp="1"/>
          </p:cNvSpPr>
          <p:nvPr>
            <p:ph type="title"/>
          </p:nvPr>
        </p:nvSpPr>
        <p:spPr>
          <a:xfrm>
            <a:off x="602429" y="129091"/>
            <a:ext cx="10804760" cy="753033"/>
          </a:xfrm>
        </p:spPr>
        <p:txBody>
          <a:bodyPr/>
          <a:lstStyle/>
          <a:p>
            <a:r>
              <a:rPr lang="en-US" altLang="zh-CN" sz="4000" dirty="0" smtClean="0"/>
              <a:t>Outline </a:t>
            </a:r>
            <a:r>
              <a:rPr lang="en-US" altLang="zh-CN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4247" y="1724822"/>
            <a:ext cx="879618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Review: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Move back to use </a:t>
            </a:r>
            <a:r>
              <a:rPr lang="en-US" altLang="zh-CN" sz="2400" dirty="0" err="1"/>
              <a:t>Qinj</a:t>
            </a:r>
            <a:endParaRPr lang="en-US" altLang="zh-CN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Different results with different polarity -&gt; DC level changed by </a:t>
            </a:r>
            <a:r>
              <a:rPr lang="en-US" altLang="zh-CN" sz="2400" dirty="0" err="1"/>
              <a:t>Qinj</a:t>
            </a:r>
            <a:r>
              <a:rPr lang="en-US" altLang="zh-CN" sz="2400" dirty="0"/>
              <a:t> and important to the </a:t>
            </a:r>
            <a:r>
              <a:rPr lang="en-US" altLang="zh-CN" sz="2400" dirty="0" smtClean="0"/>
              <a:t>result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DC level : ~40mV </a:t>
            </a:r>
            <a:endParaRPr lang="en-US" altLang="zh-CN" sz="2400" dirty="0"/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Tests to find the proper testing signal: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AC signal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DC signal with different pulse width -&gt; a sharp peak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Confirm the “Working range” of BL/Threshold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endParaRPr lang="en-US" altLang="zh-CN" dirty="0" smtClean="0"/>
          </a:p>
          <a:p>
            <a:pPr lvl="1"/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9564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3DFD0-1D85-43EA-AF71-E052EBB1DC20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87569" y="199293"/>
            <a:ext cx="10023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C00000"/>
                </a:solidFill>
              </a:rPr>
              <a:t>AC &amp; DC signal with </a:t>
            </a:r>
            <a:r>
              <a:rPr lang="en-US" altLang="zh-CN" sz="3200" b="1" dirty="0">
                <a:solidFill>
                  <a:srgbClr val="C00000"/>
                </a:solidFill>
              </a:rPr>
              <a:t>R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egister mode readout </a:t>
            </a:r>
            <a:endParaRPr lang="zh-CN" altLang="en-US" sz="32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138" y="1369388"/>
            <a:ext cx="3129103" cy="23468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4826" y="1361724"/>
            <a:ext cx="71847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AC signa</a:t>
            </a:r>
            <a:r>
              <a:rPr lang="en-US" altLang="zh-CN" sz="2000" dirty="0"/>
              <a:t>l</a:t>
            </a:r>
            <a:endParaRPr lang="en-US" altLang="zh-CN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Adding a 1pf capacitance after the </a:t>
            </a:r>
            <a:r>
              <a:rPr lang="en-US" altLang="zh-CN" sz="2000" dirty="0" err="1" smtClean="0"/>
              <a:t>pulser</a:t>
            </a:r>
            <a:endParaRPr lang="en-US" altLang="zh-CN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Pulse from the </a:t>
            </a:r>
            <a:r>
              <a:rPr lang="en-US" altLang="zh-CN" sz="2000" dirty="0" err="1" smtClean="0"/>
              <a:t>pulser</a:t>
            </a:r>
            <a:r>
              <a:rPr lang="en-US" altLang="zh-CN" sz="2000" dirty="0" smtClean="0"/>
              <a:t> : few micro sec width, amplitude ~4V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AC signal pulse shape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No signal observed </a:t>
            </a:r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sz="2000" dirty="0" smtClean="0"/>
              <a:t>DC signal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Produce pulse with different width: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5ns 10ns 20ns 25ns 30ns 40ns 50ns 60ns 70ns 80ns 90ns 100ns 200ns 500ns 1000ns 3000ns </a:t>
            </a:r>
            <a:endParaRPr lang="en-US" altLang="zh-CN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Amplitude: 2V (no signal with 1.5V)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Ramping edge: 5ns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Offset: 40mV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Start to see signal (width &gt; 20ns)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A sharp peak at lower threshold </a:t>
            </a:r>
            <a:endParaRPr lang="zh-CN" altLang="en-US" sz="2000" dirty="0"/>
          </a:p>
        </p:txBody>
      </p:sp>
      <p:pic>
        <p:nvPicPr>
          <p:cNvPr id="6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90" y="3996213"/>
            <a:ext cx="3096051" cy="2322038"/>
          </a:xfrm>
        </p:spPr>
      </p:pic>
    </p:spTree>
    <p:extLst>
      <p:ext uri="{BB962C8B-B14F-4D97-AF65-F5344CB8AC3E}">
        <p14:creationId xmlns:p14="http://schemas.microsoft.com/office/powerpoint/2010/main" val="5348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3DFD0-1D85-43EA-AF71-E052EBB1DC20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11015" y="152400"/>
            <a:ext cx="8886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DC </a:t>
            </a:r>
            <a:r>
              <a:rPr lang="en-US" altLang="zh-CN" sz="3600" b="1" dirty="0" err="1" smtClean="0">
                <a:solidFill>
                  <a:srgbClr val="C00000"/>
                </a:solidFill>
              </a:rPr>
              <a:t>Qinj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 : Effect of pulse width variation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946" y="1559169"/>
            <a:ext cx="9032830" cy="46457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1015" y="1285152"/>
            <a:ext cx="308317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Counts </a:t>
            </a:r>
            <a:r>
              <a:rPr lang="en-US" altLang="zh-CN" dirty="0" err="1" smtClean="0"/>
              <a:t>vs</a:t>
            </a:r>
            <a:r>
              <a:rPr lang="en-US" altLang="zh-CN" dirty="0" smtClean="0"/>
              <a:t>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20Ohm/cm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BL=0.75V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One pixel enabled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(63,26)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Projection on Time</a:t>
            </a:r>
          </a:p>
          <a:p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wide peak at width &gt; 20ns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The peak reach its highest counts at width = 50ns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A sharp peak observed(similar results for Matrix 2)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Correct interval time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Big wide lump always at &gt; 1.5micro sec after the negative edge.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35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946" y="1506325"/>
            <a:ext cx="9126674" cy="469858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3DFD0-1D85-43EA-AF71-E052EBB1DC20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11015" y="152400"/>
            <a:ext cx="8886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DC </a:t>
            </a:r>
            <a:r>
              <a:rPr lang="en-US" altLang="zh-CN" sz="3600" b="1" dirty="0" err="1" smtClean="0">
                <a:solidFill>
                  <a:srgbClr val="C00000"/>
                </a:solidFill>
              </a:rPr>
              <a:t>Qinj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 : Effect of pulse width variation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95661" y="4885592"/>
            <a:ext cx="301752" cy="9144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262489" y="4998934"/>
            <a:ext cx="233172" cy="304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870745" y="4876213"/>
            <a:ext cx="1290428" cy="9379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1015" y="1247052"/>
            <a:ext cx="308317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Counts </a:t>
            </a:r>
            <a:r>
              <a:rPr lang="en-US" altLang="zh-CN" dirty="0" err="1" smtClean="0"/>
              <a:t>vs</a:t>
            </a:r>
            <a:r>
              <a:rPr lang="en-US" altLang="zh-CN" dirty="0" smtClean="0"/>
              <a:t>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20Ohm/cm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BL=0.75V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One pixel enabled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(63,26)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Projection on Time</a:t>
            </a:r>
          </a:p>
          <a:p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wide peak at width &gt; 20ns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The peak reach its highest counts at width = 50ns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A sharp peak observed(similar results for Matrix 2)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Correct interval time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Big wide lump always at &gt; 1.5micro sec after the negative edge.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CN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992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640" y="4108128"/>
            <a:ext cx="5863086" cy="26448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1069" y="1318400"/>
            <a:ext cx="5865656" cy="261873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3DFD0-1D85-43EA-AF71-E052EBB1DC20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0363" y="175104"/>
            <a:ext cx="10804760" cy="753033"/>
          </a:xfrm>
        </p:spPr>
        <p:txBody>
          <a:bodyPr/>
          <a:lstStyle/>
          <a:p>
            <a:r>
              <a:rPr lang="en-US" altLang="zh-CN" dirty="0" smtClean="0"/>
              <a:t>Threshold to see the sharp peak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72658" y="1385641"/>
            <a:ext cx="1191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Matrix 1</a:t>
            </a:r>
            <a:endParaRPr lang="zh-CN" alt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72658" y="5979697"/>
            <a:ext cx="1191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Matrix 2</a:t>
            </a:r>
            <a:endParaRPr lang="zh-CN" altLang="en-US" sz="1600" b="1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10363" y="1792479"/>
            <a:ext cx="5657446" cy="50655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121917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>
                <a:srgbClr val="981E32"/>
              </a:buClr>
              <a:buFont typeface="Arial" pitchFamily="34" charset="0"/>
              <a:buNone/>
              <a:defRPr sz="32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09585" indent="-298443" algn="l" defTabSz="121917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ct val="120000"/>
              <a:buFont typeface="Arial" pitchFamily="34" charset="0"/>
              <a:buChar char="•"/>
              <a:defRPr sz="2933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20728" indent="-311143" algn="l" defTabSz="121917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26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219170" indent="-298443" algn="l" defTabSz="121917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535962" indent="-239994" algn="l" defTabSz="121917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2400" dirty="0" smtClean="0"/>
              <a:t>Threshold to see the sharp pulse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400" dirty="0" smtClean="0"/>
              <a:t>e.g. results of pulse with 80ns width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536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640" y="4108128"/>
            <a:ext cx="5863086" cy="26448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1069" y="1318400"/>
            <a:ext cx="5865656" cy="261873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3DFD0-1D85-43EA-AF71-E052EBB1DC20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0363" y="175104"/>
            <a:ext cx="10804760" cy="753033"/>
          </a:xfrm>
        </p:spPr>
        <p:txBody>
          <a:bodyPr/>
          <a:lstStyle/>
          <a:p>
            <a:r>
              <a:rPr lang="en-US" altLang="zh-CN" dirty="0" smtClean="0"/>
              <a:t>Threshold to see the sharp peak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10363" y="1792479"/>
            <a:ext cx="5657446" cy="506552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2400" dirty="0"/>
              <a:t>T</a:t>
            </a:r>
            <a:r>
              <a:rPr lang="en-US" altLang="zh-CN" sz="2400" dirty="0" smtClean="0"/>
              <a:t>hreshold to see the sharp pulse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e.g. results of pulse with 80ns </a:t>
            </a:r>
            <a:r>
              <a:rPr lang="en-US" altLang="zh-CN" sz="2400" dirty="0" smtClean="0"/>
              <a:t>width</a:t>
            </a:r>
            <a:endParaRPr lang="en-US" altLang="zh-C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The sharp peak only happened once of the 8 </a:t>
            </a:r>
            <a:r>
              <a:rPr lang="en-US" altLang="zh-CN" sz="2400" dirty="0" smtClean="0"/>
              <a:t>hit(reading first 8 hits after within the 200micro sec time window) </a:t>
            </a:r>
            <a:r>
              <a:rPr lang="en-US" altLang="zh-CN" sz="2400" dirty="0" smtClean="0"/>
              <a:t>we got (for Matrix 2 the sharp peak always from the 1</a:t>
            </a:r>
            <a:r>
              <a:rPr lang="en-US" altLang="zh-CN" sz="2400" baseline="30000" dirty="0" smtClean="0"/>
              <a:t>st</a:t>
            </a:r>
            <a:r>
              <a:rPr lang="en-US" altLang="zh-CN" sz="2400" dirty="0" smtClean="0"/>
              <a:t> hit</a:t>
            </a:r>
            <a:r>
              <a:rPr lang="en-US" altLang="zh-CN" sz="2400" dirty="0" smtClean="0"/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~500ns later than the falling edge</a:t>
            </a:r>
            <a:endParaRPr lang="en-US" altLang="zh-CN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Is the sharp pulse the real signal? 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72658" y="1385641"/>
            <a:ext cx="1191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Matrix 1</a:t>
            </a:r>
            <a:endParaRPr lang="zh-CN" alt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72658" y="5979697"/>
            <a:ext cx="1191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Matrix 2</a:t>
            </a:r>
            <a:endParaRPr lang="zh-CN" altLang="en-US" sz="1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1069" y="1284046"/>
            <a:ext cx="5865656" cy="26530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1069" y="4108129"/>
            <a:ext cx="5865656" cy="2601094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8918917" y="2700997"/>
            <a:ext cx="745588" cy="2250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Oval 11"/>
          <p:cNvSpPr/>
          <p:nvPr/>
        </p:nvSpPr>
        <p:spPr>
          <a:xfrm>
            <a:off x="7017434" y="5867155"/>
            <a:ext cx="745588" cy="2250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806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3DFD0-1D85-43EA-AF71-E052EBB1DC20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of different pulse width 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265680" y="1472553"/>
            <a:ext cx="3151163" cy="506552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Simulation using default configuration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Positive pulse </a:t>
            </a:r>
            <a:endParaRPr lang="en-US" altLang="zh-CN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Amplitude : 2v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Different pulse width </a:t>
            </a:r>
            <a:endParaRPr lang="zh-CN" alt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9465" y="1328584"/>
            <a:ext cx="8004689" cy="52595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42061" y="1702190"/>
            <a:ext cx="887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10ns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8331" y="2955760"/>
            <a:ext cx="887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2</a:t>
            </a:r>
            <a:r>
              <a:rPr lang="en-US" altLang="zh-CN" b="1" dirty="0" smtClean="0"/>
              <a:t>0ns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98331" y="4160960"/>
            <a:ext cx="887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100ns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26466" y="5484055"/>
            <a:ext cx="887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100ns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974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actheme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ctheme" id="{48315D50-C085-4811-9EFD-2F8DBE8EA26E}" vid="{381B5783-B070-4BD7-86EC-6C0D8DD90B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slactheme</Template>
  <TotalTime>2445</TotalTime>
  <Words>741</Words>
  <Application>Microsoft Office PowerPoint</Application>
  <PresentationFormat>Widescreen</PresentationFormat>
  <Paragraphs>164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宋体</vt:lpstr>
      <vt:lpstr>Arial</vt:lpstr>
      <vt:lpstr>Calibri</vt:lpstr>
      <vt:lpstr>Wingdings</vt:lpstr>
      <vt:lpstr>slactheme</vt:lpstr>
      <vt:lpstr>Tests on Chess 2 ASIC </vt:lpstr>
      <vt:lpstr>Pixel description </vt:lpstr>
      <vt:lpstr>Outline  </vt:lpstr>
      <vt:lpstr>PowerPoint Presentation</vt:lpstr>
      <vt:lpstr>PowerPoint Presentation</vt:lpstr>
      <vt:lpstr>PowerPoint Presentation</vt:lpstr>
      <vt:lpstr>Threshold to see the sharp peak</vt:lpstr>
      <vt:lpstr>Threshold to see the sharp peak</vt:lpstr>
      <vt:lpstr>Simulation of different pulse width </vt:lpstr>
      <vt:lpstr>Simulation of different pulse width </vt:lpstr>
      <vt:lpstr> </vt:lpstr>
      <vt:lpstr> </vt:lpstr>
      <vt:lpstr> </vt:lpstr>
      <vt:lpstr>DC signal – Register reading </vt:lpstr>
      <vt:lpstr>Summary and Next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hanyubo</dc:creator>
  <cp:lastModifiedBy>hanyubo</cp:lastModifiedBy>
  <cp:revision>99</cp:revision>
  <dcterms:created xsi:type="dcterms:W3CDTF">2017-12-06T19:14:35Z</dcterms:created>
  <dcterms:modified xsi:type="dcterms:W3CDTF">2018-10-25T15:00:39Z</dcterms:modified>
</cp:coreProperties>
</file>