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49" r:id="rId2"/>
    <p:sldId id="382" r:id="rId3"/>
    <p:sldId id="383" r:id="rId4"/>
    <p:sldId id="384" r:id="rId5"/>
    <p:sldId id="385" r:id="rId6"/>
    <p:sldId id="386" r:id="rId7"/>
    <p:sldId id="38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75" userDrawn="1">
          <p15:clr>
            <a:srgbClr val="A4A3A4"/>
          </p15:clr>
        </p15:guide>
        <p15:guide id="2" pos="3727" userDrawn="1">
          <p15:clr>
            <a:srgbClr val="A4A3A4"/>
          </p15:clr>
        </p15:guide>
        <p15:guide id="3" pos="3953" userDrawn="1">
          <p15:clr>
            <a:srgbClr val="A4A3A4"/>
          </p15:clr>
        </p15:guide>
        <p15:guide id="4" pos="7287" userDrawn="1">
          <p15:clr>
            <a:srgbClr val="A4A3A4"/>
          </p15:clr>
        </p15:guide>
        <p15:guide id="5" pos="393" userDrawn="1">
          <p15:clr>
            <a:srgbClr val="A4A3A4"/>
          </p15:clr>
        </p15:guide>
        <p15:guide id="6" orient="horz" pos="3725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35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-936" y="-822"/>
      </p:cViewPr>
      <p:guideLst>
        <p:guide orient="horz" pos="1275"/>
        <p:guide orient="horz" pos="3725"/>
        <p:guide pos="3727"/>
        <p:guide pos="3953"/>
        <p:guide pos="7287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5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50AC80-9589-41A1-8ED2-EC2076B0E8E8}" type="datetimeFigureOut">
              <a:rPr lang="de-DE" smtClean="0"/>
              <a:t>02.11.2018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3A726-01A3-41A5-8C71-74C8A626EA48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1616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492030-5346-4222-B1C0-77ABA51E04BA}" type="datetimeFigureOut">
              <a:rPr lang="de-DE" smtClean="0"/>
              <a:t>02.11.2018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B39C8-6D5D-40E8-8D83-C1E41A39F5E0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438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6286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10858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5430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2000250" indent="-171450" algn="l" defTabSz="914400" rtl="0" eaLnBrk="1" latinLnBrk="0" hangingPunct="1">
      <a:buFont typeface="Arial" panose="020B0604020202020204" pitchFamily="34" charset="0"/>
      <a:buChar char="•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noProof="0" smtClean="0"/>
              <a:t>Titelmasterformat durch Klicken bearbeiten</a:t>
            </a:r>
            <a:endParaRPr lang="en-US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e-DE" noProof="0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2303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1189" y="712232"/>
            <a:ext cx="10956924" cy="78054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2024064"/>
            <a:ext cx="10944224" cy="4151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noProof="0" dirty="0"/>
              <a:t>Level 1</a:t>
            </a:r>
          </a:p>
          <a:p>
            <a:pPr lvl="1"/>
            <a:r>
              <a:rPr lang="en-US" noProof="0" dirty="0"/>
              <a:t>Level </a:t>
            </a:r>
            <a:r>
              <a:rPr lang="en-US" noProof="0" dirty="0" smtClean="0"/>
              <a:t>2</a:t>
            </a:r>
          </a:p>
          <a:p>
            <a:pPr lvl="2"/>
            <a:r>
              <a:rPr lang="en-US" noProof="0" dirty="0" smtClean="0"/>
              <a:t>Level </a:t>
            </a:r>
            <a:r>
              <a:rPr lang="en-US" noProof="0" dirty="0"/>
              <a:t>3</a:t>
            </a:r>
          </a:p>
          <a:p>
            <a:pPr lvl="3"/>
            <a:r>
              <a:rPr lang="en-US" noProof="0" dirty="0"/>
              <a:t>Level </a:t>
            </a:r>
            <a:r>
              <a:rPr lang="en-US" noProof="0" dirty="0" smtClean="0"/>
              <a:t>4</a:t>
            </a:r>
            <a:endParaRPr lang="en-US" noProof="0" dirty="0"/>
          </a:p>
        </p:txBody>
      </p:sp>
      <p:sp>
        <p:nvSpPr>
          <p:cNvPr id="9" name="Textfeld 8"/>
          <p:cNvSpPr txBox="1"/>
          <p:nvPr/>
        </p:nvSpPr>
        <p:spPr>
          <a:xfrm>
            <a:off x="11377083" y="293577"/>
            <a:ext cx="514351" cy="293798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algn="r"/>
            <a:fld id="{A5DEC3FA-4FB7-4309-A077-6BB31CA8E81A}" type="slidenum">
              <a:rPr lang="en-US" sz="1600" noProof="0" smtClean="0"/>
              <a:pPr algn="r"/>
              <a:t>‹#›</a:t>
            </a:fld>
            <a:endParaRPr lang="en-US" sz="1600" noProof="0" dirty="0"/>
          </a:p>
        </p:txBody>
      </p:sp>
      <p:cxnSp>
        <p:nvCxnSpPr>
          <p:cNvPr id="11" name="Gerader Verbinder 10"/>
          <p:cNvCxnSpPr/>
          <p:nvPr/>
        </p:nvCxnSpPr>
        <p:spPr>
          <a:xfrm>
            <a:off x="623889" y="339297"/>
            <a:ext cx="52927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r Verbinder 12"/>
          <p:cNvCxnSpPr/>
          <p:nvPr/>
        </p:nvCxnSpPr>
        <p:spPr>
          <a:xfrm>
            <a:off x="6275389" y="339297"/>
            <a:ext cx="5292726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88" y="6413956"/>
            <a:ext cx="2275200" cy="120448"/>
          </a:xfrm>
          <a:prstGeom prst="rect">
            <a:avLst/>
          </a:prstGeom>
        </p:spPr>
      </p:pic>
      <p:sp>
        <p:nvSpPr>
          <p:cNvPr id="7" name="Rechteck 6"/>
          <p:cNvSpPr/>
          <p:nvPr/>
        </p:nvSpPr>
        <p:spPr>
          <a:xfrm>
            <a:off x="623888" y="381001"/>
            <a:ext cx="5292725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sz="900" baseline="0" dirty="0" smtClean="0"/>
              <a:t>Joint Operation &amp; Readiness meeting, Fri, 8:30 – 9:30</a:t>
            </a:r>
            <a:endParaRPr lang="en-US" sz="900" dirty="0"/>
          </a:p>
        </p:txBody>
      </p:sp>
      <p:sp>
        <p:nvSpPr>
          <p:cNvPr id="8" name="Rechteck 7"/>
          <p:cNvSpPr/>
          <p:nvPr/>
        </p:nvSpPr>
        <p:spPr>
          <a:xfrm>
            <a:off x="6275389" y="381001"/>
            <a:ext cx="5292724" cy="216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92600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14000"/>
        </a:lnSpc>
        <a:spcBef>
          <a:spcPts val="600"/>
        </a:spcBef>
        <a:buClr>
          <a:schemeClr val="bg2"/>
        </a:buClr>
        <a:buFontTx/>
        <a:buBlip>
          <a:blip r:embed="rId4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375" indent="-357188" algn="l" defTabSz="914400" rtl="0" eaLnBrk="1" latinLnBrk="0" hangingPunct="1">
        <a:lnSpc>
          <a:spcPct val="114000"/>
        </a:lnSpc>
        <a:spcBef>
          <a:spcPts val="0"/>
        </a:spcBef>
        <a:buClr>
          <a:schemeClr val="accent2"/>
        </a:buClr>
        <a:buFontTx/>
        <a:buBlip>
          <a:blip r:embed="rId5"/>
        </a:buBlip>
        <a:defRPr sz="16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982663" indent="-268288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Char char="►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52538" indent="-263525" algn="l" defTabSz="914400" rtl="0" eaLnBrk="1" latinLnBrk="0" hangingPunct="1">
        <a:lnSpc>
          <a:spcPct val="114000"/>
        </a:lnSpc>
        <a:spcBef>
          <a:spcPts val="0"/>
        </a:spcBef>
        <a:buFont typeface="Symbol" panose="05050102010706020507" pitchFamily="18" charset="2"/>
        <a:buChar char="Þ"/>
        <a:defRPr sz="1400" b="1" kern="1200">
          <a:solidFill>
            <a:srgbClr val="FF0000"/>
          </a:solidFill>
          <a:latin typeface="+mn-lt"/>
          <a:ea typeface="+mn-ea"/>
          <a:cs typeface="+mn-cs"/>
        </a:defRPr>
      </a:lvl4pPr>
      <a:lvl5pPr marL="1166813" indent="0" algn="l" defTabSz="914400" rtl="0" eaLnBrk="1" latinLnBrk="0" hangingPunct="1">
        <a:lnSpc>
          <a:spcPct val="114000"/>
        </a:lnSpc>
        <a:spcBef>
          <a:spcPts val="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275" userDrawn="1">
          <p15:clr>
            <a:srgbClr val="F26B43"/>
          </p15:clr>
        </p15:guide>
        <p15:guide id="2" pos="3727" userDrawn="1">
          <p15:clr>
            <a:srgbClr val="F26B43"/>
          </p15:clr>
        </p15:guide>
        <p15:guide id="3" pos="3953" userDrawn="1">
          <p15:clr>
            <a:srgbClr val="F26B43"/>
          </p15:clr>
        </p15:guide>
        <p15:guide id="4" pos="393" userDrawn="1">
          <p15:clr>
            <a:srgbClr val="F26B43"/>
          </p15:clr>
        </p15:guide>
        <p15:guide id="5" pos="7287" userDrawn="1">
          <p15:clr>
            <a:srgbClr val="F26B43"/>
          </p15:clr>
        </p15:guide>
        <p15:guide id="6" orient="horz" pos="37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Joint Operation &amp; Readiness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3888" y="1714500"/>
            <a:ext cx="5172755" cy="4460832"/>
          </a:xfrm>
        </p:spPr>
        <p:txBody>
          <a:bodyPr/>
          <a:lstStyle/>
          <a:p>
            <a:r>
              <a:rPr lang="en-US" dirty="0" smtClean="0"/>
              <a:t>Report Operation / Photon Run Coordinator </a:t>
            </a:r>
          </a:p>
          <a:p>
            <a:r>
              <a:rPr lang="en-US" dirty="0" smtClean="0"/>
              <a:t>Report Dispatch</a:t>
            </a:r>
          </a:p>
          <a:p>
            <a:r>
              <a:rPr lang="en-US" dirty="0" smtClean="0"/>
              <a:t>Instruments</a:t>
            </a:r>
          </a:p>
          <a:p>
            <a:pPr lvl="1"/>
            <a:r>
              <a:rPr lang="en-US" dirty="0" smtClean="0"/>
              <a:t>FXE</a:t>
            </a:r>
          </a:p>
          <a:p>
            <a:pPr lvl="1"/>
            <a:r>
              <a:rPr lang="en-US" dirty="0" smtClean="0"/>
              <a:t>SPB/SFX</a:t>
            </a:r>
          </a:p>
          <a:p>
            <a:pPr lvl="1"/>
            <a:r>
              <a:rPr lang="en-US" dirty="0" smtClean="0"/>
              <a:t>SCS</a:t>
            </a:r>
          </a:p>
          <a:p>
            <a:pPr lvl="1"/>
            <a:r>
              <a:rPr lang="en-US" dirty="0" smtClean="0"/>
              <a:t>SQS</a:t>
            </a:r>
          </a:p>
          <a:p>
            <a:pPr lvl="1"/>
            <a:r>
              <a:rPr lang="en-US" dirty="0" smtClean="0"/>
              <a:t>MID</a:t>
            </a:r>
          </a:p>
          <a:p>
            <a:pPr lvl="1"/>
            <a:r>
              <a:rPr lang="en-US" dirty="0" smtClean="0"/>
              <a:t>HED</a:t>
            </a:r>
          </a:p>
          <a:p>
            <a:r>
              <a:rPr lang="en-US" dirty="0"/>
              <a:t>Beam transport</a:t>
            </a:r>
          </a:p>
          <a:p>
            <a:pPr lvl="1"/>
            <a:r>
              <a:rPr lang="en-US" dirty="0" smtClean="0"/>
              <a:t>Vacuum</a:t>
            </a:r>
            <a:endParaRPr lang="en-US" dirty="0"/>
          </a:p>
          <a:p>
            <a:pPr lvl="1"/>
            <a:r>
              <a:rPr lang="en-US" dirty="0"/>
              <a:t>X-ray optics</a:t>
            </a:r>
          </a:p>
          <a:p>
            <a:pPr lvl="1"/>
            <a:r>
              <a:rPr lang="en-US" dirty="0" smtClean="0">
                <a:hlinkClick r:id="rId2" action="ppaction://hlinksldjump"/>
              </a:rPr>
              <a:t>Photon diagnostics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70661" y="1711778"/>
            <a:ext cx="5172755" cy="446083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marL="357188" indent="-357188" algn="l" defTabSz="914400" rtl="0" eaLnBrk="1" latinLnBrk="0" hangingPunct="1">
              <a:lnSpc>
                <a:spcPct val="114000"/>
              </a:lnSpc>
              <a:spcBef>
                <a:spcPts val="600"/>
              </a:spcBef>
              <a:buClr>
                <a:schemeClr val="bg2"/>
              </a:buClr>
              <a:buFontTx/>
              <a:buBlip>
                <a:blip r:embed="rId3"/>
              </a:buBlip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14375" indent="-3571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Clr>
                <a:schemeClr val="accent2"/>
              </a:buClr>
              <a:buFontTx/>
              <a:buBlip>
                <a:blip r:embed="rId4"/>
              </a:buBlip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82663" indent="-268288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►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52538" indent="-263525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Symbol" panose="05050102010706020507" pitchFamily="18" charset="2"/>
              <a:buChar char="Þ"/>
              <a:defRPr sz="1400" b="1" kern="120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lvl4pPr>
            <a:lvl5pPr marL="1166813" indent="0" algn="l" defTabSz="914400" rtl="0" eaLnBrk="1" latinLnBrk="0" hangingPunct="1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hlinkClick r:id="rId5" action="ppaction://hlinksldjump"/>
              </a:rPr>
              <a:t>Optical </a:t>
            </a:r>
            <a:r>
              <a:rPr lang="en-US" dirty="0" smtClean="0">
                <a:hlinkClick r:id="rId5" action="ppaction://hlinksldjump"/>
              </a:rPr>
              <a:t>lasers</a:t>
            </a:r>
            <a:endParaRPr lang="en-US" dirty="0"/>
          </a:p>
          <a:p>
            <a:r>
              <a:rPr lang="en-US" dirty="0" smtClean="0">
                <a:hlinkClick r:id="rId6" action="ppaction://hlinksldjump"/>
              </a:rPr>
              <a:t>Detectors</a:t>
            </a:r>
            <a:endParaRPr lang="en-US" dirty="0" smtClean="0"/>
          </a:p>
          <a:p>
            <a:r>
              <a:rPr lang="en-US" dirty="0" smtClean="0"/>
              <a:t>Electronics</a:t>
            </a:r>
          </a:p>
          <a:p>
            <a:pPr lvl="1"/>
            <a:r>
              <a:rPr lang="en-US" dirty="0" smtClean="0"/>
              <a:t>AE</a:t>
            </a:r>
          </a:p>
          <a:p>
            <a:pPr lvl="1"/>
            <a:r>
              <a:rPr lang="en-US" dirty="0" smtClean="0"/>
              <a:t>EETF</a:t>
            </a:r>
          </a:p>
          <a:p>
            <a:r>
              <a:rPr lang="en-US" dirty="0" smtClean="0"/>
              <a:t>CAS</a:t>
            </a:r>
          </a:p>
          <a:p>
            <a:r>
              <a:rPr lang="en-US" dirty="0" smtClean="0"/>
              <a:t>ITDM</a:t>
            </a:r>
          </a:p>
          <a:p>
            <a:endParaRPr lang="en-US" dirty="0"/>
          </a:p>
          <a:p>
            <a:r>
              <a:rPr lang="en-US" dirty="0" smtClean="0"/>
              <a:t>SRP</a:t>
            </a:r>
          </a:p>
          <a:p>
            <a:r>
              <a:rPr lang="en-US" dirty="0" smtClean="0"/>
              <a:t>Technical services</a:t>
            </a:r>
          </a:p>
          <a:p>
            <a:endParaRPr lang="en-US" dirty="0"/>
          </a:p>
          <a:p>
            <a:r>
              <a:rPr lang="en-US" dirty="0" err="1" smtClean="0"/>
              <a:t>AoB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8009938"/>
      </p:ext>
    </p:extLst>
  </p:cSld>
  <p:clrMapOvr>
    <a:masterClrMapping/>
  </p:clrMapOvr>
  <p:timing>
    <p:tnLst>
      <p:par>
        <p:cTn id="1" dur="indefinite" restart="never" nodeType="tmRoot">
          <p:childTnLst>
            <p:par>
              <p:cTn id="2"/>
            </p:par>
            <p:par>
              <p:cTn id="3"/>
            </p:par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189" y="178832"/>
            <a:ext cx="10956924" cy="780540"/>
          </a:xfrm>
        </p:spPr>
        <p:txBody>
          <a:bodyPr/>
          <a:lstStyle/>
          <a:p>
            <a:r>
              <a:rPr lang="en-US" dirty="0" smtClean="0"/>
              <a:t>XPD </a:t>
            </a:r>
            <a:endParaRPr lang="en-US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5263" y="3558710"/>
            <a:ext cx="1177766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Times New Roman" pitchFamily="18" charset="0"/>
                <a:cs typeface="Arial" pitchFamily="34" charset="0"/>
              </a:rPr>
              <a:t>  </a:t>
            </a:r>
            <a:endParaRPr kumimoji="0" lang="en-US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pic>
        <p:nvPicPr>
          <p:cNvPr id="1028" name="Picture 4" descr="https://ttfinfo.desy.de/elogbook/images/n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3617913"/>
            <a:ext cx="1905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790700" y="2638425"/>
            <a:ext cx="3533775" cy="16192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1400" dirty="0" err="1" smtClean="0"/>
          </a:p>
        </p:txBody>
      </p:sp>
      <p:pic>
        <p:nvPicPr>
          <p:cNvPr id="1032" name="Picture 8" descr="https://ttfinfo.desy.de/elogbook/images/n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3617913"/>
            <a:ext cx="1905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95263" y="990600"/>
            <a:ext cx="11911012" cy="29908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12000"/>
              </a:lnSpc>
            </a:pPr>
            <a:r>
              <a:rPr lang="en-US" sz="1400" b="1" dirty="0"/>
              <a:t>General XPD: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Strong diagnostics support to the Machine Study </a:t>
            </a:r>
            <a:r>
              <a:rPr lang="en-US" sz="1400" dirty="0" err="1"/>
              <a:t>Beamtime</a:t>
            </a:r>
            <a:r>
              <a:rPr lang="en-US" sz="1400" dirty="0"/>
              <a:t> by </a:t>
            </a:r>
            <a:r>
              <a:rPr lang="en-US" sz="1400" dirty="0" err="1"/>
              <a:t>E.Shneydmiller</a:t>
            </a:r>
            <a:r>
              <a:rPr lang="en-US" sz="1400" dirty="0"/>
              <a:t> : </a:t>
            </a:r>
          </a:p>
          <a:p>
            <a:pPr lvl="1">
              <a:lnSpc>
                <a:spcPct val="112000"/>
              </a:lnSpc>
            </a:pPr>
            <a:r>
              <a:rPr lang="en-US" sz="1400" dirty="0" smtClean="0"/>
              <a:t>o</a:t>
            </a:r>
            <a:r>
              <a:rPr lang="en-US" sz="1400" dirty="0"/>
              <a:t>	Five people from XPD at BKR all day during the holiday 31.10.2018</a:t>
            </a:r>
          </a:p>
          <a:p>
            <a:pPr>
              <a:lnSpc>
                <a:spcPct val="112000"/>
              </a:lnSpc>
            </a:pPr>
            <a:r>
              <a:rPr lang="en-US" sz="1400" dirty="0" smtClean="0"/>
              <a:t>	o</a:t>
            </a:r>
            <a:r>
              <a:rPr lang="en-US" sz="1400" dirty="0"/>
              <a:t>	Several issues like a hardware malfunction of the SASE3 hutches personnel interlock --&gt; EPS-effect on gas attenuator, impeding most </a:t>
            </a:r>
            <a:r>
              <a:rPr lang="en-US" sz="1400" dirty="0" smtClean="0"/>
              <a:t>	diagnostics</a:t>
            </a:r>
            <a:endParaRPr lang="en-US" sz="1400" dirty="0"/>
          </a:p>
          <a:p>
            <a:pPr>
              <a:lnSpc>
                <a:spcPct val="112000"/>
              </a:lnSpc>
            </a:pPr>
            <a:r>
              <a:rPr lang="en-US" sz="1400" dirty="0" smtClean="0"/>
              <a:t>	o</a:t>
            </a:r>
            <a:r>
              <a:rPr lang="en-US" sz="1400" dirty="0"/>
              <a:t>	Harmonic Lasing was unfortunately not successful</a:t>
            </a:r>
          </a:p>
          <a:p>
            <a:pPr>
              <a:lnSpc>
                <a:spcPct val="112000"/>
              </a:lnSpc>
            </a:pPr>
            <a:r>
              <a:rPr lang="en-US" sz="1400" dirty="0" smtClean="0"/>
              <a:t>	o</a:t>
            </a:r>
            <a:r>
              <a:rPr lang="en-US" sz="1400" dirty="0"/>
              <a:t>	Reverse Tapering worked !! (detection with SR imager) : 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"The first 12 </a:t>
            </a:r>
            <a:r>
              <a:rPr lang="en-US" sz="1400" dirty="0" err="1"/>
              <a:t>undulators</a:t>
            </a:r>
            <a:r>
              <a:rPr lang="en-US" sz="1400" dirty="0"/>
              <a:t> have inverse tapering 0.2% per cell. No SASE. If we close additional 2 </a:t>
            </a:r>
            <a:r>
              <a:rPr lang="en-US" sz="1400" dirty="0" err="1"/>
              <a:t>undulators</a:t>
            </a:r>
            <a:r>
              <a:rPr lang="en-US" sz="1400" dirty="0"/>
              <a:t> </a:t>
            </a:r>
            <a:r>
              <a:rPr lang="en-US" sz="1400" dirty="0" smtClean="0"/>
              <a:t> </a:t>
            </a:r>
            <a:r>
              <a:rPr lang="en-US" sz="1400" dirty="0"/>
              <a:t>and tune them to resonance, than we have 300 </a:t>
            </a:r>
            <a:r>
              <a:rPr lang="en-US" sz="1400" dirty="0" err="1"/>
              <a:t>uJ</a:t>
            </a:r>
            <a:r>
              <a:rPr lang="en-US" sz="1400" dirty="0"/>
              <a:t> at 1.5 nm</a:t>
            </a:r>
            <a:r>
              <a:rPr lang="en-US" sz="1400" dirty="0" smtClean="0"/>
              <a:t>.“ More </a:t>
            </a:r>
            <a:r>
              <a:rPr lang="en-US" sz="1400" dirty="0"/>
              <a:t>details, see </a:t>
            </a:r>
            <a:r>
              <a:rPr lang="en-US" sz="1400" dirty="0" err="1"/>
              <a:t>ttfinfo</a:t>
            </a:r>
            <a:r>
              <a:rPr lang="en-US" sz="1400" dirty="0"/>
              <a:t>-logbook: https://ttfinfo.desy.de/XFELelog/show.jsp?dir=/2018/44/31.10_a&amp;pos=2018-10-31T22:59:59</a:t>
            </a:r>
          </a:p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endParaRPr lang="en-US" sz="1400" dirty="0" smtClean="0"/>
          </a:p>
          <a:p>
            <a:pPr>
              <a:lnSpc>
                <a:spcPct val="112000"/>
              </a:lnSpc>
            </a:pPr>
            <a:r>
              <a:rPr lang="en-US" sz="1400" dirty="0" smtClean="0"/>
              <a:t>•</a:t>
            </a:r>
            <a:r>
              <a:rPr lang="en-US" sz="1400" dirty="0"/>
              <a:t>	</a:t>
            </a:r>
            <a:r>
              <a:rPr lang="en-US" sz="1400" dirty="0" err="1"/>
              <a:t>Teamcenter</a:t>
            </a:r>
            <a:r>
              <a:rPr lang="en-US" sz="1400" dirty="0"/>
              <a:t> training (2-days) done for 4 people of XPD </a:t>
            </a:r>
          </a:p>
          <a:p>
            <a:pPr>
              <a:lnSpc>
                <a:spcPct val="112000"/>
              </a:lnSpc>
            </a:pPr>
            <a:r>
              <a:rPr lang="en-US" sz="1400" b="1" dirty="0"/>
              <a:t>XGMs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Online: XTD1, XTD2, XTD6, XTD10, SCS.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Offline: XTD9 (due to tunnel access) 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SCS: found fast and slow signal. Will need Xenon when </a:t>
            </a:r>
            <a:r>
              <a:rPr lang="en-US" sz="1400" dirty="0" err="1"/>
              <a:t>Monochromator</a:t>
            </a:r>
            <a:r>
              <a:rPr lang="en-US" sz="1400" dirty="0"/>
              <a:t> is used because of strongly reduced intensity.</a:t>
            </a:r>
          </a:p>
          <a:p>
            <a:pPr>
              <a:lnSpc>
                <a:spcPct val="112000"/>
              </a:lnSpc>
            </a:pPr>
            <a:r>
              <a:rPr lang="en-US" sz="1400" b="1" dirty="0"/>
              <a:t>Imagers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Study following effect: Photonic Science cameras stop sometimes spontaneously at the same time in all three SASEs (mains? trigger? network?)</a:t>
            </a:r>
          </a:p>
          <a:p>
            <a:pPr>
              <a:lnSpc>
                <a:spcPct val="112000"/>
              </a:lnSpc>
            </a:pPr>
            <a:r>
              <a:rPr lang="en-US" sz="1400" b="1" dirty="0"/>
              <a:t>PES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Design Reviews for Hard X-ray PES :   Nov 05 10:00 – 12:30 (E2.042)  and    Nov 14 14:00 - 16:30</a:t>
            </a:r>
          </a:p>
          <a:p>
            <a:pPr>
              <a:lnSpc>
                <a:spcPct val="112000"/>
              </a:lnSpc>
            </a:pPr>
            <a:r>
              <a:rPr lang="en-US" sz="1400" b="1" dirty="0"/>
              <a:t>HIREX</a:t>
            </a:r>
            <a:r>
              <a:rPr lang="en-US" sz="1400" dirty="0"/>
              <a:t>: </a:t>
            </a:r>
          </a:p>
          <a:p>
            <a:pPr>
              <a:lnSpc>
                <a:spcPct val="112000"/>
              </a:lnSpc>
            </a:pPr>
            <a:r>
              <a:rPr lang="en-US" sz="1400" dirty="0"/>
              <a:t>•	Successful repeated application for the users during the last FXE user </a:t>
            </a:r>
            <a:r>
              <a:rPr lang="en-US" sz="1400" dirty="0" err="1"/>
              <a:t>beamtime</a:t>
            </a:r>
            <a:r>
              <a:rPr lang="en-US" sz="1400" dirty="0"/>
              <a:t> last weekend</a:t>
            </a:r>
          </a:p>
        </p:txBody>
      </p:sp>
      <p:pic>
        <p:nvPicPr>
          <p:cNvPr id="1033" name="Picture 9" descr="https://ttfinfo.desy.de/elogbook/images/n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998913"/>
            <a:ext cx="1905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https://ttfinfo.desy.de/elogbook/images/nu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463" y="3998913"/>
            <a:ext cx="190500" cy="14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2865946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lasers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SASE 1: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- </a:t>
            </a:r>
            <a:r>
              <a:rPr lang="en-US" dirty="0"/>
              <a:t>user run successfully finished</a:t>
            </a:r>
          </a:p>
          <a:p>
            <a:pPr marL="0" indent="0">
              <a:buNone/>
            </a:pPr>
            <a:r>
              <a:rPr lang="en-US" dirty="0"/>
              <a:t>- PP-laser will be in maintenance mode and not available till before the commissioning run starting on 5th Dec.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SASE </a:t>
            </a:r>
            <a:r>
              <a:rPr lang="en-US" dirty="0"/>
              <a:t>3: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- </a:t>
            </a:r>
            <a:r>
              <a:rPr lang="en-US" dirty="0" err="1"/>
              <a:t>Lasermet</a:t>
            </a:r>
            <a:r>
              <a:rPr lang="en-US" dirty="0"/>
              <a:t> interlock commissioning in E04 ended, shutters now addressable and DACHS access works.</a:t>
            </a:r>
          </a:p>
          <a:p>
            <a:pPr marL="0" indent="0">
              <a:buNone/>
            </a:pPr>
            <a:r>
              <a:rPr lang="en-US" dirty="0"/>
              <a:t>- incremental progress in PP-laser installation (</a:t>
            </a:r>
            <a:r>
              <a:rPr lang="en-US" dirty="0" err="1"/>
              <a:t>Amphos</a:t>
            </a:r>
            <a:r>
              <a:rPr lang="en-US" dirty="0"/>
              <a:t> and Front-End installation and commissioning)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SASE </a:t>
            </a:r>
            <a:r>
              <a:rPr lang="en-US" dirty="0"/>
              <a:t>2: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- </a:t>
            </a:r>
            <a:r>
              <a:rPr lang="en-US" dirty="0"/>
              <a:t>regulated back cooling water should become available on 5th Nov.</a:t>
            </a:r>
          </a:p>
          <a:p>
            <a:pPr marL="0" indent="0">
              <a:buNone/>
            </a:pPr>
            <a:r>
              <a:rPr lang="en-US" dirty="0"/>
              <a:t>- Witt / DESY interlock testing should start in same week</a:t>
            </a:r>
          </a:p>
          <a:p>
            <a:pPr marL="0" indent="0">
              <a:buNone/>
            </a:pPr>
            <a:r>
              <a:rPr lang="en-US" dirty="0"/>
              <a:t>- otherwise incremental progress (cabling)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2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26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47867" cy="4097333"/>
          </a:xfrm>
        </p:spPr>
        <p:txBody>
          <a:bodyPr/>
          <a:lstStyle/>
          <a:p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</a:t>
            </a:r>
            <a:r>
              <a:rPr lang="en-US" sz="12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st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</a:t>
            </a:r>
            <a:r>
              <a:rPr lang="en-US" sz="1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AGIPD 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SPB</a:t>
            </a:r>
            <a:endParaRPr lang="en-GB" sz="1200" dirty="0" smtClean="0"/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26-29.10: User beamtime (p2100)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Configuration with 128 memory cells, 120 X-ray pulses per train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Collected raw data: 112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TB</a:t>
            </a: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Preparation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for movement of the detector to upstream position  detector hole adjustment will be done on Friday</a:t>
            </a: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Issues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: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 charset="0"/>
                <a:ea typeface="ＭＳ Ｐゴシック" charset="0"/>
                <a:sym typeface="Wingdings" panose="05000000000000000000" pitchFamily="2" charset="2"/>
              </a:rPr>
              <a:t>No major issues </a:t>
            </a:r>
          </a:p>
          <a:p>
            <a:r>
              <a:rPr lang="en-US" sz="1200" dirty="0" smtClean="0">
                <a:solidFill>
                  <a:srgbClr val="000000"/>
                </a:solidFill>
                <a:latin typeface="Arial" charset="0"/>
                <a:ea typeface="ＭＳ Ｐゴシック" charset="0"/>
                <a:sym typeface="Wingdings" panose="05000000000000000000" pitchFamily="2" charset="2"/>
              </a:rPr>
              <a:t> 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LPD at FXE</a:t>
            </a:r>
          </a:p>
          <a:p>
            <a:pPr lvl="1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No issues to report</a:t>
            </a:r>
            <a:endParaRPr lang="en-US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768" lvl="2" indent="0">
              <a:buNone/>
            </a:pPr>
            <a:endParaRPr lang="en-US" sz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1"/>
            <a:endParaRPr lang="en-US" sz="1200" dirty="0">
              <a:solidFill>
                <a:srgbClr val="000000"/>
              </a:solidFill>
              <a:latin typeface="Arial" charset="0"/>
              <a:ea typeface="ＭＳ Ｐゴシック" charset="0"/>
              <a:sym typeface="Wingdings" charset="0"/>
            </a:endParaRPr>
          </a:p>
          <a:p>
            <a:pPr lvl="2"/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endParaRPr lang="en-US" sz="1200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51694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Detectors – DET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69032" cy="4301252"/>
          </a:xfrm>
        </p:spPr>
        <p:txBody>
          <a:bodyPr/>
          <a:lstStyle/>
          <a:p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2</a:t>
            </a:r>
            <a:r>
              <a:rPr lang="en-US" sz="1200" b="1" spc="-1" baseline="3000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nd</a:t>
            </a: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n-US" sz="12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AGIPD MID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Problem with C&amp;C signal for  MFPGA board of wing 1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solved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Installation of  missing sense wire connection of  MFPGA  H2 done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Firmware fine delays tuning will be done today afternoon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Preparation for moving the detector from HERA south to XHQ ongoing: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Preparation of the system for transportation 05-06.01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Transportation of the detector from HERA South to Schenefeld 07.11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Work on installation and commissioning schedule of the detector at MID instrument ongoing  try to clarify the status of MID infrastructure needed for detector operation </a:t>
            </a:r>
          </a:p>
          <a:p>
            <a:pPr lvl="1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Issues:</a:t>
            </a: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Readiness of MID infrastructure for  the detector operation   direct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impact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on the AGIPD commissioning schedule:</a:t>
            </a:r>
          </a:p>
          <a:p>
            <a:pPr lvl="3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PLC Loop 11 </a:t>
            </a:r>
            <a:r>
              <a:rPr lang="en-US" sz="11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preparation is in progress, </a:t>
            </a:r>
            <a:r>
              <a:rPr lang="en-US" sz="1100" spc="-1" dirty="0" err="1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eplan</a:t>
            </a:r>
            <a:r>
              <a:rPr lang="en-US" sz="11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export </a:t>
            </a:r>
            <a:r>
              <a:rPr lang="en-US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will be done in cw46  firmware, Karabo interfaces and ILC low level components tests will follow not ready before </a:t>
            </a:r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cw47</a:t>
            </a:r>
          </a:p>
          <a:p>
            <a:pPr lvl="3"/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Cooling:</a:t>
            </a:r>
            <a:r>
              <a:rPr lang="en-US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cooling circuit for Si-oil </a:t>
            </a:r>
            <a:r>
              <a:rPr lang="en-US" sz="11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needs to be prepared. </a:t>
            </a:r>
            <a:r>
              <a:rPr lang="en-US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It is not expected to be ready before </a:t>
            </a:r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cw48.</a:t>
            </a:r>
            <a:r>
              <a:rPr lang="en-US" sz="11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 </a:t>
            </a:r>
          </a:p>
          <a:p>
            <a:pPr lvl="3"/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System cannot be powered w/o cooling and basic functionality of loop 11</a:t>
            </a:r>
          </a:p>
          <a:p>
            <a:pPr lvl="3"/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Non-AGIPD related work in MID hutch</a:t>
            </a:r>
            <a:r>
              <a:rPr lang="en-US" sz="11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/rack room </a:t>
            </a:r>
            <a:r>
              <a:rPr lang="en-US" sz="1100" b="1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and its impact on the detector commissioning schedule has to be clarified </a:t>
            </a:r>
            <a:endParaRPr lang="en-US" sz="11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sym typeface="Wingdings" panose="05000000000000000000" pitchFamily="2" charset="2"/>
            </a:endParaRPr>
          </a:p>
          <a:p>
            <a:pPr lvl="2"/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Transportation of detector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to XHQ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 due to the construction work at </a:t>
            </a:r>
            <a:r>
              <a:rPr lang="en-US" sz="1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Bahrenfeld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sym typeface="Wingdings" panose="05000000000000000000" pitchFamily="2" charset="2"/>
              </a:rPr>
              <a:t>, the road to HERA South is not accessible for LKW. It has to be clarified with DESY.</a:t>
            </a:r>
          </a:p>
          <a:p>
            <a:pPr lvl="2"/>
            <a:r>
              <a:rPr lang="en-US" sz="1200" dirty="0" smtClean="0"/>
              <a:t>Reworked </a:t>
            </a:r>
            <a:r>
              <a:rPr lang="en-US" sz="1200" dirty="0"/>
              <a:t>quadrant mounting tool arrived, rails still missing, this prevents the </a:t>
            </a:r>
            <a:r>
              <a:rPr lang="en-US" sz="1200" dirty="0" smtClean="0"/>
              <a:t>testing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080278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Detectors – 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69032" cy="4168347"/>
          </a:xfrm>
        </p:spPr>
        <p:txBody>
          <a:bodyPr/>
          <a:lstStyle/>
          <a:p>
            <a:r>
              <a:rPr lang="en-GB" b="1" dirty="0" smtClean="0"/>
              <a:t>DSSC</a:t>
            </a:r>
            <a:endParaRPr lang="en-US" sz="1300" dirty="0"/>
          </a:p>
          <a:p>
            <a:pPr lvl="1"/>
            <a:r>
              <a:rPr lang="en-US" sz="1200" dirty="0" smtClean="0"/>
              <a:t>Integration in HERA South</a:t>
            </a:r>
          </a:p>
          <a:p>
            <a:pPr lvl="2"/>
            <a:r>
              <a:rPr lang="en-US" sz="1200" dirty="0" smtClean="0"/>
              <a:t>PLC </a:t>
            </a:r>
            <a:r>
              <a:rPr lang="en-US" sz="1200" dirty="0"/>
              <a:t>crate installation finalized</a:t>
            </a:r>
            <a:r>
              <a:rPr lang="en-US" sz="1200" dirty="0" smtClean="0"/>
              <a:t>.</a:t>
            </a:r>
            <a:endParaRPr lang="en-US" sz="1200" dirty="0"/>
          </a:p>
          <a:p>
            <a:pPr lvl="2"/>
            <a:r>
              <a:rPr lang="en-US" sz="1200" dirty="0"/>
              <a:t>In-vacuum wiring of the motion system </a:t>
            </a:r>
            <a:r>
              <a:rPr lang="en-US" sz="1200" dirty="0" smtClean="0"/>
              <a:t>finalized </a:t>
            </a:r>
            <a:r>
              <a:rPr lang="en-US" sz="1200" dirty="0"/>
              <a:t>	</a:t>
            </a:r>
          </a:p>
          <a:p>
            <a:pPr lvl="2"/>
            <a:r>
              <a:rPr lang="en-US" sz="1200" dirty="0" smtClean="0"/>
              <a:t>Motion system being tested with manual control. Dummy quadrants will be installed on Friday or Monday.</a:t>
            </a:r>
          </a:p>
          <a:p>
            <a:pPr lvl="2"/>
            <a:r>
              <a:rPr lang="en-US" sz="1200" dirty="0"/>
              <a:t>Reworked quadrant mounting tool arrived, partially tested, some parts needed reworking, partially done in house, the rest will be done outside</a:t>
            </a:r>
            <a:r>
              <a:rPr lang="en-US" sz="1200" dirty="0" smtClean="0"/>
              <a:t>.</a:t>
            </a:r>
          </a:p>
          <a:p>
            <a:pPr lvl="1"/>
            <a:r>
              <a:rPr lang="en-US" sz="1200" dirty="0"/>
              <a:t>Power supply control in Karabo</a:t>
            </a:r>
          </a:p>
          <a:p>
            <a:pPr lvl="2"/>
            <a:r>
              <a:rPr lang="en-US" sz="1200" dirty="0"/>
              <a:t>Under test, some issues identified</a:t>
            </a:r>
          </a:p>
          <a:p>
            <a:pPr lvl="1"/>
            <a:r>
              <a:rPr lang="en-US" sz="1200" dirty="0"/>
              <a:t>First three quadrants </a:t>
            </a:r>
            <a:r>
              <a:rPr lang="en-US" sz="1200" dirty="0" smtClean="0"/>
              <a:t>are ready </a:t>
            </a:r>
            <a:r>
              <a:rPr lang="en-US" sz="1200" dirty="0"/>
              <a:t>at DESY </a:t>
            </a:r>
          </a:p>
          <a:p>
            <a:pPr lvl="1"/>
            <a:r>
              <a:rPr lang="en-US" sz="1200" dirty="0"/>
              <a:t>DSSC to be mounted and to some extent tested by the end of the year</a:t>
            </a:r>
          </a:p>
          <a:p>
            <a:pPr lvl="2"/>
            <a:r>
              <a:rPr lang="en-US" sz="1200" dirty="0"/>
              <a:t>Tight schedule needs careful planning </a:t>
            </a:r>
            <a:r>
              <a:rPr lang="en-US" sz="1200" dirty="0">
                <a:sym typeface="Wingdings"/>
              </a:rPr>
              <a:t> done until the end of </a:t>
            </a:r>
            <a:r>
              <a:rPr lang="en-US" sz="1200" dirty="0" smtClean="0">
                <a:sym typeface="Wingdings"/>
              </a:rPr>
              <a:t>November</a:t>
            </a:r>
            <a:endParaRPr lang="en-US" sz="1200" dirty="0" smtClean="0"/>
          </a:p>
          <a:p>
            <a:r>
              <a:rPr lang="en-US" sz="1200" b="1" dirty="0" smtClean="0"/>
              <a:t>FastCCD</a:t>
            </a:r>
            <a:endParaRPr lang="en-US" sz="1200" dirty="0" smtClean="0"/>
          </a:p>
          <a:p>
            <a:pPr lvl="1">
              <a:buBlip>
                <a:blip r:embed="rId2"/>
              </a:buBlip>
              <a:defRPr sz="1200"/>
            </a:pPr>
            <a:r>
              <a:rPr lang="en-US" dirty="0"/>
              <a:t>Chiller modification to use DI water and/or interlock could delay commissioning</a:t>
            </a:r>
          </a:p>
          <a:p>
            <a:pPr lvl="1">
              <a:buBlip>
                <a:blip r:embed="rId2"/>
              </a:buBlip>
              <a:defRPr sz="1200"/>
            </a:pPr>
            <a:r>
              <a:rPr lang="en-US" dirty="0"/>
              <a:t>Installation of camera on beam-line started today</a:t>
            </a:r>
          </a:p>
          <a:p>
            <a:pPr lvl="1">
              <a:buBlip>
                <a:blip r:embed="rId2"/>
              </a:buBlip>
              <a:defRPr sz="1200"/>
            </a:pPr>
            <a:r>
              <a:rPr lang="en-US" dirty="0"/>
              <a:t>Electronics installation moved to November 6</a:t>
            </a:r>
          </a:p>
          <a:p>
            <a:pPr lvl="1">
              <a:buBlip>
                <a:blip r:embed="rId2"/>
              </a:buBlip>
              <a:defRPr sz="1200"/>
            </a:pPr>
            <a:r>
              <a:rPr lang="en-US" dirty="0" smtClean="0"/>
              <a:t>Commissioning at beam line to start after installation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915650" y="6400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 marL="269875" indent="-269875">
              <a:lnSpc>
                <a:spcPct val="112000"/>
              </a:lnSpc>
              <a:buBlip>
                <a:blip r:embed="rId3"/>
              </a:buBlip>
            </a:pPr>
            <a:r>
              <a:rPr lang="en-US" sz="1400" dirty="0" smtClean="0">
                <a:hlinkClick r:id="" action="ppaction://hlinkshowjump?jump=firstslide"/>
              </a:rPr>
              <a:t>Back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39495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Detectors – 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8051" y="2024068"/>
            <a:ext cx="10469032" cy="4168347"/>
          </a:xfrm>
        </p:spPr>
        <p:txBody>
          <a:bodyPr/>
          <a:lstStyle/>
          <a:p>
            <a:pPr marL="267840" indent="-267480">
              <a:lnSpc>
                <a:spcPct val="100000"/>
              </a:lnSpc>
              <a:buBlip>
                <a:blip r:embed="rId2"/>
              </a:buBlip>
            </a:pPr>
            <a:r>
              <a:rPr lang="en-US" sz="1200" b="1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JUNGFRAU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680" lvl="1" indent="-267480">
              <a:lnSpc>
                <a:spcPct val="100000"/>
              </a:lnSpc>
              <a:buBlip>
                <a:blip r:embed="rId3"/>
              </a:buBlip>
            </a:pP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Off-line calibration for Module #039 (installed at FXE) in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place</a:t>
            </a:r>
            <a:endParaRPr lang="en-US" sz="1200" dirty="0"/>
          </a:p>
          <a:p>
            <a:pPr lvl="2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Offset subtraction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lvl="2"/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Gain </a:t>
            </a: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correction with PSI gain maps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680" lvl="1" indent="-267480">
              <a:buBlip>
                <a:blip r:embed="rId3"/>
              </a:buBlip>
            </a:pP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Completing analysis of SAT data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535680" lvl="1" indent="-267480">
              <a:buBlip>
                <a:blip r:embed="rId3"/>
              </a:buBlip>
            </a:pPr>
            <a:r>
              <a:rPr lang="en-US" sz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Starting procurement of spare parts to repair 1M </a:t>
            </a:r>
            <a:r>
              <a:rPr lang="en-US" sz="1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ea typeface="ＭＳ Ｐゴシック"/>
              </a:rPr>
              <a:t>assembly</a:t>
            </a:r>
            <a:endParaRPr lang="en-US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</p:txBody>
      </p:sp>
    </p:spTree>
    <p:extLst>
      <p:ext uri="{BB962C8B-B14F-4D97-AF65-F5344CB8AC3E}">
        <p14:creationId xmlns:p14="http://schemas.microsoft.com/office/powerpoint/2010/main" val="80679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theme/theme1.xml><?xml version="1.0" encoding="utf-8"?>
<a:theme xmlns:a="http://schemas.openxmlformats.org/drawingml/2006/main" name="XFEL_PowerPoint_16x9_v3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</a:spPr>
      <a:bodyPr rtlCol="0" anchor="ctr">
        <a:noAutofit/>
      </a:bodyPr>
      <a:lstStyle>
        <a:defPPr algn="ctr">
          <a:lnSpc>
            <a:spcPct val="113000"/>
          </a:lnSpc>
          <a:defRPr sz="1400" dirty="0" err="1" smtClean="0"/>
        </a:defPPr>
      </a:lst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noAutofit/>
      </a:bodyPr>
      <a:lstStyle>
        <a:defPPr marL="269875" indent="-269875">
          <a:lnSpc>
            <a:spcPct val="112000"/>
          </a:lnSpc>
          <a:buBlip>
            <a:blip xmlns:r="http://schemas.openxmlformats.org/officeDocument/2006/relationships" r:embed="rId1"/>
          </a:buBlip>
          <a:defRPr sz="1400" dirty="0" err="1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XFEL_PowerPoint_16x9.potx" id="{5D9E4C7F-CF90-47AA-9B5A-D1B8A1F64B49}" vid="{107EC11D-EED3-47DC-89A2-C8C245B9F565}"/>
    </a:ext>
  </a:extLst>
</a:theme>
</file>

<file path=ppt/theme/theme2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Benutzerdefiniert 59">
      <a:dk1>
        <a:srgbClr val="000000"/>
      </a:dk1>
      <a:lt1>
        <a:sysClr val="window" lastClr="FFFFFF"/>
      </a:lt1>
      <a:dk2>
        <a:srgbClr val="B2B2B2"/>
      </a:dk2>
      <a:lt2>
        <a:srgbClr val="F39200"/>
      </a:lt2>
      <a:accent1>
        <a:srgbClr val="0D1546"/>
      </a:accent1>
      <a:accent2>
        <a:srgbClr val="559DBB"/>
      </a:accent2>
      <a:accent3>
        <a:srgbClr val="81B0C8"/>
      </a:accent3>
      <a:accent4>
        <a:srgbClr val="A4C3D6"/>
      </a:accent4>
      <a:accent5>
        <a:srgbClr val="C5D6E4"/>
      </a:accent5>
      <a:accent6>
        <a:srgbClr val="E3EBF2"/>
      </a:accent6>
      <a:hlink>
        <a:srgbClr val="000000"/>
      </a:hlink>
      <a:folHlink>
        <a:srgbClr val="000000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XFEL_PowerPoint_16x9_v3</Template>
  <TotalTime>0</TotalTime>
  <Words>416</Words>
  <Application>Microsoft Office PowerPoint</Application>
  <PresentationFormat>Custom</PresentationFormat>
  <Paragraphs>114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XFEL_PowerPoint_16x9_v3</vt:lpstr>
      <vt:lpstr>Joint Operation &amp; Readiness meeting</vt:lpstr>
      <vt:lpstr>XPD </vt:lpstr>
      <vt:lpstr>Optical lasers</vt:lpstr>
      <vt:lpstr>Detectors – DET</vt:lpstr>
      <vt:lpstr>Detectors – DET</vt:lpstr>
      <vt:lpstr>Detectors – DET</vt:lpstr>
      <vt:lpstr>Detectors – DET</vt:lpstr>
    </vt:vector>
  </TitlesOfParts>
  <Company>DESY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in one line (or two lines)</dc:title>
  <dc:creator>Burger, Claudia</dc:creator>
  <cp:lastModifiedBy>Adriano Violante</cp:lastModifiedBy>
  <cp:revision>167</cp:revision>
  <dcterms:created xsi:type="dcterms:W3CDTF">2016-11-17T10:20:04Z</dcterms:created>
  <dcterms:modified xsi:type="dcterms:W3CDTF">2018-11-02T07:16:29Z</dcterms:modified>
</cp:coreProperties>
</file>