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49" r:id="rId2"/>
    <p:sldId id="388" r:id="rId3"/>
    <p:sldId id="389" r:id="rId4"/>
    <p:sldId id="390" r:id="rId5"/>
    <p:sldId id="397" r:id="rId6"/>
    <p:sldId id="398" r:id="rId7"/>
    <p:sldId id="396" r:id="rId8"/>
    <p:sldId id="393" r:id="rId9"/>
    <p:sldId id="394" r:id="rId10"/>
    <p:sldId id="395" r:id="rId11"/>
    <p:sldId id="391" r:id="rId12"/>
    <p:sldId id="39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900" y="-72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09.11.2018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09.11.2018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4151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</a:t>
            </a:r>
            <a:r>
              <a:rPr lang="en-US" noProof="0" dirty="0" smtClean="0"/>
              <a:t>2</a:t>
            </a:r>
          </a:p>
          <a:p>
            <a:pPr lvl="2"/>
            <a:r>
              <a:rPr lang="en-US" noProof="0" dirty="0" smtClean="0"/>
              <a:t>Level </a:t>
            </a:r>
            <a:r>
              <a:rPr lang="en-US" noProof="0" dirty="0"/>
              <a:t>3</a:t>
            </a:r>
          </a:p>
          <a:p>
            <a:pPr lvl="3"/>
            <a:r>
              <a:rPr lang="en-US" noProof="0" dirty="0"/>
              <a:t>Level </a:t>
            </a:r>
            <a:r>
              <a:rPr lang="en-US" noProof="0" dirty="0" smtClean="0"/>
              <a:t>4</a:t>
            </a:r>
            <a:endParaRPr lang="en-US" noProof="0" dirty="0"/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baseline="0" dirty="0" smtClean="0"/>
              <a:t>Joint Operation &amp; Readiness meeting, Fri, 8:30 – 9:30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600"/>
        </a:spcBef>
        <a:buClr>
          <a:schemeClr val="bg2"/>
        </a:buClr>
        <a:buFontTx/>
        <a:buBlip>
          <a:blip r:embed="rId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5"/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52538" indent="-263525" algn="l" defTabSz="914400" rtl="0" eaLnBrk="1" latinLnBrk="0" hangingPunct="1">
        <a:lnSpc>
          <a:spcPct val="114000"/>
        </a:lnSpc>
        <a:spcBef>
          <a:spcPts val="0"/>
        </a:spcBef>
        <a:buFont typeface="Symbol" panose="05050102010706020507" pitchFamily="18" charset="2"/>
        <a:buChar char="Þ"/>
        <a:defRPr sz="1400" b="1" kern="1200">
          <a:solidFill>
            <a:srgbClr val="FF0000"/>
          </a:solidFill>
          <a:latin typeface="+mn-lt"/>
          <a:ea typeface="+mn-ea"/>
          <a:cs typeface="+mn-cs"/>
        </a:defRPr>
      </a:lvl4pPr>
      <a:lvl5pPr marL="1166813" indent="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image" Target="../media/image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Operation &amp; Readiness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8" y="1714500"/>
            <a:ext cx="5172755" cy="4460832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Report Operation / Photon Run Coordinator 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Report Dispatch</a:t>
            </a:r>
            <a:endParaRPr lang="en-US" dirty="0" smtClean="0"/>
          </a:p>
          <a:p>
            <a:r>
              <a:rPr lang="en-US" dirty="0" smtClean="0"/>
              <a:t>Instruments</a:t>
            </a:r>
          </a:p>
          <a:p>
            <a:pPr lvl="1"/>
            <a:r>
              <a:rPr lang="en-US" dirty="0" smtClean="0"/>
              <a:t>FXE</a:t>
            </a:r>
          </a:p>
          <a:p>
            <a:pPr lvl="1"/>
            <a:r>
              <a:rPr lang="en-US" dirty="0" smtClean="0"/>
              <a:t>SPB/SFX</a:t>
            </a:r>
          </a:p>
          <a:p>
            <a:pPr lvl="1"/>
            <a:r>
              <a:rPr lang="en-US" dirty="0" smtClean="0"/>
              <a:t>SCS</a:t>
            </a:r>
          </a:p>
          <a:p>
            <a:pPr lvl="1"/>
            <a:r>
              <a:rPr lang="en-US" dirty="0" smtClean="0"/>
              <a:t>SQS</a:t>
            </a:r>
          </a:p>
          <a:p>
            <a:pPr lvl="1"/>
            <a:r>
              <a:rPr lang="en-US" dirty="0" smtClean="0"/>
              <a:t>MID</a:t>
            </a:r>
          </a:p>
          <a:p>
            <a:pPr lvl="1"/>
            <a:r>
              <a:rPr lang="en-US" dirty="0" smtClean="0">
                <a:hlinkClick r:id="rId4" action="ppaction://hlinksldjump"/>
              </a:rPr>
              <a:t>HED</a:t>
            </a:r>
            <a:endParaRPr lang="en-US" dirty="0" smtClean="0"/>
          </a:p>
          <a:p>
            <a:r>
              <a:rPr lang="en-US" dirty="0"/>
              <a:t>Beam transport</a:t>
            </a:r>
          </a:p>
          <a:p>
            <a:pPr lvl="1"/>
            <a:r>
              <a:rPr lang="en-US" dirty="0" smtClean="0"/>
              <a:t>Vacuum</a:t>
            </a:r>
            <a:endParaRPr lang="en-US" dirty="0"/>
          </a:p>
          <a:p>
            <a:pPr lvl="1"/>
            <a:r>
              <a:rPr lang="en-US" dirty="0"/>
              <a:t>X-ray optics</a:t>
            </a:r>
          </a:p>
          <a:p>
            <a:pPr lvl="1"/>
            <a:r>
              <a:rPr lang="en-US" dirty="0" smtClean="0">
                <a:hlinkClick r:id="rId5" action="ppaction://hlinksldjump"/>
              </a:rPr>
              <a:t>Photon diagnostics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70661" y="1711778"/>
            <a:ext cx="5172755" cy="44608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bg2"/>
              </a:buClr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7"/>
              </a:buBlip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538" indent="-2635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Þ"/>
              <a:defRPr sz="1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4pPr>
            <a:lvl5pPr marL="1166813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8" action="ppaction://hlinksldjump"/>
              </a:rPr>
              <a:t>Optical </a:t>
            </a:r>
            <a:r>
              <a:rPr lang="en-US" dirty="0" smtClean="0">
                <a:hlinkClick r:id="rId8" action="ppaction://hlinksldjump"/>
              </a:rPr>
              <a:t>lasers</a:t>
            </a:r>
            <a:endParaRPr lang="en-US" dirty="0"/>
          </a:p>
          <a:p>
            <a:r>
              <a:rPr lang="en-US" dirty="0" smtClean="0">
                <a:hlinkClick r:id="rId9" action="ppaction://hlinksldjump"/>
              </a:rPr>
              <a:t>Detectors</a:t>
            </a:r>
            <a:endParaRPr lang="en-US" dirty="0" smtClean="0"/>
          </a:p>
          <a:p>
            <a:r>
              <a:rPr lang="en-US" dirty="0" smtClean="0"/>
              <a:t>Electronics</a:t>
            </a:r>
          </a:p>
          <a:p>
            <a:pPr lvl="1"/>
            <a:r>
              <a:rPr lang="en-US" dirty="0" smtClean="0">
                <a:hlinkClick r:id="rId10" action="ppaction://hlinksldjump"/>
              </a:rPr>
              <a:t>AE</a:t>
            </a:r>
            <a:endParaRPr lang="en-US" dirty="0" smtClean="0"/>
          </a:p>
          <a:p>
            <a:pPr lvl="1"/>
            <a:r>
              <a:rPr lang="en-US" dirty="0" smtClean="0"/>
              <a:t>EETF</a:t>
            </a:r>
          </a:p>
          <a:p>
            <a:r>
              <a:rPr lang="en-US" dirty="0" smtClean="0"/>
              <a:t>CAS</a:t>
            </a:r>
          </a:p>
          <a:p>
            <a:r>
              <a:rPr lang="en-US" dirty="0" smtClean="0"/>
              <a:t>ITDM</a:t>
            </a:r>
          </a:p>
          <a:p>
            <a:endParaRPr lang="en-US" dirty="0"/>
          </a:p>
          <a:p>
            <a:r>
              <a:rPr lang="en-US" dirty="0" smtClean="0"/>
              <a:t>SRP</a:t>
            </a:r>
          </a:p>
          <a:p>
            <a:r>
              <a:rPr lang="en-US" dirty="0" smtClean="0"/>
              <a:t>Technical services</a:t>
            </a:r>
          </a:p>
          <a:p>
            <a:endParaRPr lang="en-US" dirty="0"/>
          </a:p>
          <a:p>
            <a:r>
              <a:rPr lang="en-US" dirty="0" err="1" smtClean="0"/>
              <a:t>AoB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8009938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Detectors – DET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1" y="2024068"/>
            <a:ext cx="10469032" cy="4168347"/>
          </a:xfrm>
        </p:spPr>
        <p:txBody>
          <a:bodyPr/>
          <a:lstStyle/>
          <a:p>
            <a:r>
              <a:rPr lang="en-US" sz="1400" b="1" dirty="0" smtClean="0"/>
              <a:t>FastCCD</a:t>
            </a:r>
            <a:endParaRPr lang="en-US" sz="1400" dirty="0" smtClean="0"/>
          </a:p>
          <a:p>
            <a:pPr lvl="1">
              <a:buBlip>
                <a:blip r:embed="rId2"/>
              </a:buBlip>
              <a:defRPr sz="1200"/>
            </a:pPr>
            <a:r>
              <a:rPr lang="en-US" sz="1400" dirty="0"/>
              <a:t>Camera and cooling head installed on beam-line</a:t>
            </a:r>
          </a:p>
          <a:p>
            <a:pPr lvl="1">
              <a:buBlip>
                <a:blip r:embed="rId2"/>
              </a:buBlip>
              <a:defRPr sz="1200"/>
            </a:pPr>
            <a:r>
              <a:rPr lang="en-US" sz="1400" dirty="0"/>
              <a:t>Chiller has been modified and connected; detector cooling to be tested soon </a:t>
            </a:r>
          </a:p>
          <a:p>
            <a:pPr lvl="1">
              <a:buBlip>
                <a:blip r:embed="rId2"/>
              </a:buBlip>
              <a:defRPr sz="1200"/>
            </a:pPr>
            <a:r>
              <a:rPr lang="en-US" sz="1400" dirty="0"/>
              <a:t>Interlock partially ready (can control chiller but not power supply)</a:t>
            </a:r>
          </a:p>
          <a:p>
            <a:pPr lvl="1">
              <a:buBlip>
                <a:blip r:embed="rId2"/>
              </a:buBlip>
              <a:defRPr sz="1200"/>
            </a:pPr>
            <a:r>
              <a:rPr lang="en-US" sz="1400" dirty="0"/>
              <a:t>Electronics installed, connected</a:t>
            </a:r>
          </a:p>
          <a:p>
            <a:pPr lvl="1">
              <a:buBlip>
                <a:blip r:embed="rId2"/>
              </a:buBlip>
              <a:defRPr sz="1200"/>
            </a:pPr>
            <a:r>
              <a:rPr lang="en-US" sz="1400" dirty="0"/>
              <a:t>DAQ/slow control tested as far as possible without turning camera on</a:t>
            </a:r>
          </a:p>
          <a:p>
            <a:pPr lvl="1">
              <a:buBlip>
                <a:blip r:embed="rId2"/>
              </a:buBlip>
              <a:defRPr sz="1200"/>
            </a:pPr>
            <a:r>
              <a:rPr lang="en-US" sz="1400" dirty="0"/>
              <a:t>Resumed work on documentation</a:t>
            </a:r>
          </a:p>
          <a:p>
            <a:pPr lvl="1">
              <a:buBlip>
                <a:blip r:embed="rId2"/>
              </a:buBlip>
              <a:defRPr sz="1200"/>
            </a:pPr>
            <a:r>
              <a:rPr lang="en-US" sz="1400" dirty="0"/>
              <a:t>Commissioning with beam scheduled to start on 21/</a:t>
            </a:r>
            <a:r>
              <a:rPr lang="en-US" sz="1400" dirty="0" smtClean="0"/>
              <a:t>11</a:t>
            </a:r>
            <a:endParaRPr lang="en-US" sz="1400" dirty="0"/>
          </a:p>
          <a:p>
            <a:pPr marL="267840" indent="-267480">
              <a:lnSpc>
                <a:spcPct val="100000"/>
              </a:lnSpc>
              <a:buBlip>
                <a:blip r:embed="rId3"/>
              </a:buBlip>
            </a:pPr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JUNGFRAU</a:t>
            </a: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535680" lvl="1" indent="-267120">
              <a:lnSpc>
                <a:spcPct val="100000"/>
              </a:lnSpc>
              <a:buBlip>
                <a:blip r:embed="rId4"/>
              </a:buBlip>
            </a:pP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PSI circulated the final drafts for two offers:</a:t>
            </a: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2"/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Spare parts</a:t>
            </a: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2"/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The remaining 7 of 13 JF modules</a:t>
            </a:r>
          </a:p>
          <a:p>
            <a:pPr lvl="1"/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Offers should arrive soon to XFEL</a:t>
            </a:r>
          </a:p>
          <a:p>
            <a:pPr lvl="1"/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Meeting with SPB/SFX to coordinate the JF installation of next spring</a:t>
            </a:r>
          </a:p>
          <a:p>
            <a:pPr lvl="2"/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To be repeated in two weeks time for 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updates</a:t>
            </a: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15650" y="64008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 smtClean="0">
                <a:hlinkClick r:id="" action="ppaction://hlinkshowjump?jump=firstslide"/>
              </a:rPr>
              <a:t>Back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42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64" y="245507"/>
            <a:ext cx="10956924" cy="780540"/>
          </a:xfrm>
        </p:spPr>
        <p:txBody>
          <a:bodyPr/>
          <a:lstStyle/>
          <a:p>
            <a:r>
              <a:rPr lang="en-US" dirty="0" smtClean="0"/>
              <a:t>AE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71589"/>
            <a:ext cx="11877675" cy="415126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PLCs</a:t>
            </a:r>
            <a:endParaRPr lang="en-US" dirty="0"/>
          </a:p>
          <a:p>
            <a:pPr marL="0" indent="0">
              <a:buNone/>
            </a:pPr>
            <a:r>
              <a:rPr lang="en-US" sz="1400" dirty="0"/>
              <a:t>SQS:</a:t>
            </a:r>
          </a:p>
          <a:p>
            <a:pPr lvl="0"/>
            <a:r>
              <a:rPr lang="en-US" sz="1400" dirty="0"/>
              <a:t>loop 12 running but still work to do</a:t>
            </a:r>
          </a:p>
          <a:p>
            <a:pPr lvl="0"/>
            <a:r>
              <a:rPr lang="en-US" sz="1400" dirty="0"/>
              <a:t>loop 02 problem with one encoder was solved - problem with </a:t>
            </a:r>
            <a:r>
              <a:rPr lang="en-US" sz="1400" dirty="0" err="1"/>
              <a:t>Harting</a:t>
            </a:r>
            <a:r>
              <a:rPr lang="en-US" sz="1400" dirty="0"/>
              <a:t> connector on the crate</a:t>
            </a:r>
          </a:p>
          <a:p>
            <a:pPr lvl="0"/>
            <a:r>
              <a:rPr lang="en-US" sz="1400" dirty="0"/>
              <a:t>Next week planned updates for rest of MPS interlocks.</a:t>
            </a:r>
          </a:p>
          <a:p>
            <a:pPr marL="0" indent="0">
              <a:buNone/>
            </a:pPr>
            <a:r>
              <a:rPr lang="en-US" sz="1400" dirty="0" smtClean="0"/>
              <a:t>SCS</a:t>
            </a:r>
            <a:r>
              <a:rPr lang="en-US" sz="1400" dirty="0"/>
              <a:t>:</a:t>
            </a:r>
          </a:p>
          <a:p>
            <a:pPr lvl="0"/>
            <a:r>
              <a:rPr lang="en-US" sz="1400" dirty="0"/>
              <a:t>loop 04 is still running without 3 crates, working on it. </a:t>
            </a:r>
          </a:p>
          <a:p>
            <a:pPr lvl="0"/>
            <a:r>
              <a:rPr lang="en-US" sz="1400" dirty="0"/>
              <a:t>loop 13 was updated, and now includes Nanos motors and crate BKF00206(SCS_CDILLC_VAC).</a:t>
            </a:r>
          </a:p>
          <a:p>
            <a:pPr lvl="0"/>
            <a:r>
              <a:rPr lang="en-US" sz="1400" dirty="0"/>
              <a:t>loop 07 - Elmo motors with breaks, motor and break are configured, but still not tested completely - this will happen today or tomorrow because they have higher priorities.</a:t>
            </a:r>
          </a:p>
          <a:p>
            <a:pPr marL="0" indent="0">
              <a:buNone/>
            </a:pPr>
            <a:r>
              <a:rPr lang="en-US" sz="1400" dirty="0"/>
              <a:t> </a:t>
            </a:r>
            <a:r>
              <a:rPr lang="en-US" sz="1400" dirty="0" smtClean="0"/>
              <a:t>SPB</a:t>
            </a:r>
            <a:r>
              <a:rPr lang="en-US" sz="1400" dirty="0"/>
              <a:t>:</a:t>
            </a:r>
          </a:p>
          <a:p>
            <a:pPr lvl="0"/>
            <a:r>
              <a:rPr lang="en-US" sz="1400" dirty="0"/>
              <a:t>Solved problem with encoders SAMPLE1_X/Y/Z in loop 07. </a:t>
            </a:r>
          </a:p>
          <a:p>
            <a:pPr lvl="0"/>
            <a:r>
              <a:rPr lang="en-US" sz="1400" dirty="0"/>
              <a:t>Loop 5 updates with interlock for Z_STEPPER and new pumps.</a:t>
            </a:r>
          </a:p>
          <a:p>
            <a:pPr lvl="0"/>
            <a:r>
              <a:rPr lang="en-US" sz="1400" dirty="0"/>
              <a:t>CR needed for Ebara pumps.</a:t>
            </a:r>
          </a:p>
          <a:p>
            <a:pPr marL="0" indent="0">
              <a:buNone/>
            </a:pPr>
            <a:r>
              <a:rPr lang="en-US" sz="1400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64" y="245507"/>
            <a:ext cx="10956924" cy="780540"/>
          </a:xfrm>
        </p:spPr>
        <p:txBody>
          <a:bodyPr/>
          <a:lstStyle/>
          <a:p>
            <a:r>
              <a:rPr lang="en-US" dirty="0" smtClean="0"/>
              <a:t>AE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100139"/>
            <a:ext cx="11877675" cy="415126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PLCs</a:t>
            </a:r>
            <a:endParaRPr lang="en-US" dirty="0"/>
          </a:p>
          <a:p>
            <a:pPr marL="0" indent="0">
              <a:buNone/>
            </a:pPr>
            <a:r>
              <a:rPr lang="en-US" sz="1400" dirty="0"/>
              <a:t> </a:t>
            </a:r>
            <a:r>
              <a:rPr lang="en-US" sz="1400" dirty="0" smtClean="0"/>
              <a:t>MID</a:t>
            </a:r>
            <a:endParaRPr lang="en-US" sz="1400" dirty="0"/>
          </a:p>
          <a:p>
            <a:pPr lvl="0"/>
            <a:r>
              <a:rPr lang="en-US" sz="1400" dirty="0"/>
              <a:t>MONO in optics hutch Y-Motion - commissioning ongoing</a:t>
            </a:r>
          </a:p>
          <a:p>
            <a:pPr lvl="0"/>
            <a:r>
              <a:rPr lang="en-US" sz="1400" dirty="0"/>
              <a:t>AGIPD to be prepare next week.</a:t>
            </a:r>
          </a:p>
          <a:p>
            <a:pPr lvl="0"/>
            <a:r>
              <a:rPr lang="en-US" sz="1400" dirty="0"/>
              <a:t>Loop 1 – </a:t>
            </a:r>
            <a:r>
              <a:rPr lang="en-US" sz="1400" dirty="0" err="1"/>
              <a:t>piezos</a:t>
            </a:r>
            <a:r>
              <a:rPr lang="en-US" sz="1400" dirty="0"/>
              <a:t> to be added next week when cabling is finished.</a:t>
            </a:r>
          </a:p>
          <a:p>
            <a:pPr marL="0" indent="0">
              <a:buNone/>
            </a:pPr>
            <a:r>
              <a:rPr lang="en-US" sz="1400" dirty="0"/>
              <a:t> </a:t>
            </a:r>
            <a:r>
              <a:rPr lang="en-US" sz="1400" dirty="0" smtClean="0"/>
              <a:t>SASE1</a:t>
            </a:r>
            <a:endParaRPr lang="en-US" sz="1400" dirty="0"/>
          </a:p>
          <a:p>
            <a:pPr lvl="0"/>
            <a:r>
              <a:rPr lang="en-US" sz="1400" dirty="0"/>
              <a:t>FXE-MONO – Assistance with commissioning and tuning.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dirty="0" smtClean="0"/>
              <a:t>DCSS</a:t>
            </a:r>
          </a:p>
          <a:p>
            <a:pPr lvl="0"/>
            <a:r>
              <a:rPr lang="en-US" sz="1400" dirty="0" smtClean="0"/>
              <a:t>PLCs </a:t>
            </a:r>
            <a:r>
              <a:rPr lang="en-US" sz="1400" dirty="0"/>
              <a:t>for Vacuum and Motion running, support will be given next week for quadrant motion.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dirty="0"/>
              <a:t> </a:t>
            </a:r>
            <a:r>
              <a:rPr lang="en-US" sz="1400" b="1" dirty="0" smtClean="0"/>
              <a:t>AE-</a:t>
            </a:r>
            <a:r>
              <a:rPr lang="en-US" sz="1400" b="1" dirty="0" err="1" smtClean="0"/>
              <a:t>uTCA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Preparation of </a:t>
            </a:r>
            <a:r>
              <a:rPr lang="en-US" sz="1400" dirty="0" err="1"/>
              <a:t>MicroTCA</a:t>
            </a:r>
            <a:r>
              <a:rPr lang="en-US" sz="1400" dirty="0"/>
              <a:t> crates:</a:t>
            </a:r>
          </a:p>
          <a:p>
            <a:pPr lvl="0"/>
            <a:r>
              <a:rPr lang="en-US" sz="1400" dirty="0"/>
              <a:t>MID Experiment Room </a:t>
            </a:r>
          </a:p>
          <a:p>
            <a:pPr lvl="0"/>
            <a:r>
              <a:rPr lang="en-US" sz="1400" dirty="0"/>
              <a:t>HED Rack Room </a:t>
            </a:r>
          </a:p>
          <a:p>
            <a:pPr lvl="0"/>
            <a:r>
              <a:rPr lang="en-US" sz="1400" dirty="0"/>
              <a:t>SQS Experiment Room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15650" y="64008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>
                <a:hlinkClick r:id="" action="ppaction://hlinkshowjump?jump=firstslide"/>
              </a:rPr>
              <a:t>Back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907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9" y="207407"/>
            <a:ext cx="10956924" cy="780540"/>
          </a:xfrm>
        </p:spPr>
        <p:txBody>
          <a:bodyPr/>
          <a:lstStyle/>
          <a:p>
            <a:r>
              <a:rPr lang="en-US" dirty="0" smtClean="0"/>
              <a:t>Report from PRC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1" y="990599"/>
            <a:ext cx="11572874" cy="55249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Last Weekend</a:t>
            </a:r>
          </a:p>
          <a:p>
            <a:r>
              <a:rPr lang="en-US" sz="1400" dirty="0"/>
              <a:t>- Laser setup and machine delivery of 2699 bunches per train in the TLD.</a:t>
            </a:r>
          </a:p>
          <a:p>
            <a:r>
              <a:rPr lang="en-US" sz="1400" dirty="0"/>
              <a:t>- Transport of 200 bunches to T5D (SASE2) and 400 bunches to T4D (200 SASE1 and 200 SASE3).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smtClean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Monday/Tuesday</a:t>
            </a:r>
          </a:p>
          <a:p>
            <a:pPr>
              <a:lnSpc>
                <a:spcPct val="112000"/>
              </a:lnSpc>
            </a:pPr>
            <a:r>
              <a:rPr lang="en-US" sz="1400" dirty="0"/>
              <a:t>- Accelerator studies, e.g. BBA in SASE2.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Wednesday</a:t>
            </a:r>
          </a:p>
          <a:p>
            <a:r>
              <a:rPr lang="en-US" sz="1400" dirty="0"/>
              <a:t>- Beam transport SASE1/SASE2/SASE3 with 11.5 GeV (to be used until the end of the run);</a:t>
            </a:r>
          </a:p>
          <a:p>
            <a:r>
              <a:rPr lang="en-US" sz="1400" dirty="0"/>
              <a:t>- SASE tuning: SASE1 with 9.3keV, 0.5mJ; SASE3 with 900eV, 0.5-1.2mJ; SASE2 no lasing; </a:t>
            </a:r>
          </a:p>
          <a:p>
            <a:r>
              <a:rPr lang="en-US" sz="1400" dirty="0"/>
              <a:t>- XTD9 open until 13:30 for FXE mono work.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smtClean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Thursday</a:t>
            </a:r>
          </a:p>
          <a:p>
            <a:r>
              <a:rPr lang="en-US" sz="1400" dirty="0"/>
              <a:t>- SASE1: pointing stabilities study; SASE3: photon commissioning.</a:t>
            </a:r>
          </a:p>
          <a:p>
            <a:r>
              <a:rPr lang="en-US" sz="1400" dirty="0"/>
              <a:t>- Commissioning of FEEDBACK device with SPB-XGM as input (Harald/CAS/XRD).</a:t>
            </a:r>
          </a:p>
          <a:p>
            <a:r>
              <a:rPr lang="en-US" sz="1400" dirty="0"/>
              <a:t>- XRO, XRD commissioning.</a:t>
            </a:r>
          </a:p>
          <a:p>
            <a:r>
              <a:rPr lang="en-US" sz="1400" dirty="0"/>
              <a:t>- SQS test of pulse on demand tool.</a:t>
            </a:r>
          </a:p>
          <a:p>
            <a:r>
              <a:rPr lang="en-US" sz="1400" dirty="0"/>
              <a:t>- Some SASE2 lasing spot at 6.5keV at 13:00.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smtClean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From Friday</a:t>
            </a:r>
          </a:p>
          <a:p>
            <a:r>
              <a:rPr lang="en-US" sz="1400" dirty="0"/>
              <a:t>- X-ray development; XRO, XRD, instruments developments.</a:t>
            </a:r>
          </a:p>
          <a:p>
            <a:r>
              <a:rPr lang="en-US" sz="1400" dirty="0"/>
              <a:t>- SASE3 (Sat-Mon): SCS day shift, SQS night</a:t>
            </a:r>
          </a:p>
          <a:p>
            <a:r>
              <a:rPr lang="en-US" sz="1400" dirty="0"/>
              <a:t>- Monday: 2x ZZ in XTD10 (Natalia/Raul) for gas exchange on the attenuator (SASE3 mono resolution).</a:t>
            </a:r>
            <a:endParaRPr lang="en-US" sz="1600" dirty="0"/>
          </a:p>
          <a:p>
            <a:pPr>
              <a:lnSpc>
                <a:spcPct val="112000"/>
              </a:lnSpc>
            </a:pPr>
            <a:endParaRPr lang="en-US" sz="1400" dirty="0" smtClean="0"/>
          </a:p>
          <a:p>
            <a:pPr>
              <a:lnSpc>
                <a:spcPct val="112000"/>
              </a:lnSpc>
            </a:pPr>
            <a:endParaRPr lang="en-US" sz="1400" dirty="0" smtClean="0"/>
          </a:p>
          <a:p>
            <a:pPr>
              <a:lnSpc>
                <a:spcPct val="112000"/>
              </a:lnSpc>
            </a:pP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915650" y="64008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>
                <a:hlinkClick r:id="" action="ppaction://hlinkshowjump?jump=firstslide"/>
              </a:rPr>
              <a:t>Back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3588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150257"/>
            <a:ext cx="10956924" cy="780540"/>
          </a:xfrm>
        </p:spPr>
        <p:txBody>
          <a:bodyPr/>
          <a:lstStyle/>
          <a:p>
            <a:r>
              <a:rPr lang="en-US" dirty="0" smtClean="0"/>
              <a:t>Report from dispatch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9" y="966789"/>
            <a:ext cx="10944224" cy="4151268"/>
          </a:xfrm>
        </p:spPr>
        <p:txBody>
          <a:bodyPr/>
          <a:lstStyle/>
          <a:p>
            <a:r>
              <a:rPr lang="en-US" dirty="0" smtClean="0"/>
              <a:t>For the winter shutdown planning we got tasks list from: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SQS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ITDM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EETF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VAC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XPD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TS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Undulators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SAVE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D3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mtClean="0"/>
              <a:t>MKK2 </a:t>
            </a:r>
            <a:r>
              <a:rPr lang="en-US" dirty="0" smtClean="0"/>
              <a:t>and some other DESY group.</a:t>
            </a:r>
          </a:p>
          <a:p>
            <a:pPr marL="0" indent="0">
              <a:buNone/>
            </a:pPr>
            <a:r>
              <a:rPr lang="en-US" dirty="0" smtClean="0"/>
              <a:t>These activities will be take into account to spot collisions.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9" y="512207"/>
            <a:ext cx="10956924" cy="780540"/>
          </a:xfrm>
        </p:spPr>
        <p:txBody>
          <a:bodyPr/>
          <a:lstStyle/>
          <a:p>
            <a:r>
              <a:rPr lang="en-US" dirty="0" smtClean="0"/>
              <a:t>Report from Dispatch - Planning tool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4" y="1262062"/>
            <a:ext cx="12088236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15650" y="64008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 smtClean="0">
                <a:hlinkClick r:id="" action="ppaction://hlinkshowjump?jump=firstslide"/>
              </a:rPr>
              <a:t>Back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5795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DN160 roughing line installed from outside pump to IC1 (EXP)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OPT hutch</a:t>
            </a:r>
          </a:p>
          <a:p>
            <a:r>
              <a:rPr lang="en-US" dirty="0" smtClean="0"/>
              <a:t>vacuum </a:t>
            </a:r>
            <a:r>
              <a:rPr lang="en-US" dirty="0"/>
              <a:t>connected from transport pipe up to PAM (1/3 of OPT hutch</a:t>
            </a:r>
            <a:r>
              <a:rPr lang="en-US" dirty="0" smtClean="0"/>
              <a:t>), and </a:t>
            </a:r>
            <a:r>
              <a:rPr lang="en-US" dirty="0"/>
              <a:t>only one bellow missing to connect up to CRL (1/2 of opt hutch)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last </a:t>
            </a:r>
            <a:r>
              <a:rPr lang="en-US" dirty="0"/>
              <a:t>missing component (IPM1) ready to be installed in hutch Friday </a:t>
            </a:r>
            <a:r>
              <a:rPr lang="en-US" dirty="0" smtClean="0"/>
              <a:t>or next </a:t>
            </a:r>
            <a:r>
              <a:rPr lang="en-US" dirty="0"/>
              <a:t>week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OPT </a:t>
            </a:r>
            <a:r>
              <a:rPr lang="en-US" dirty="0"/>
              <a:t>almost ready for TÜV rehearsal next week, TÜV planned for </a:t>
            </a:r>
            <a:r>
              <a:rPr lang="en-US" dirty="0" smtClean="0"/>
              <a:t>Nov </a:t>
            </a:r>
            <a:r>
              <a:rPr lang="en-US" dirty="0"/>
              <a:t>20 </a:t>
            </a:r>
            <a:r>
              <a:rPr lang="en-US" dirty="0" smtClean="0"/>
              <a:t> with </a:t>
            </a:r>
            <a:r>
              <a:rPr lang="en-US" dirty="0"/>
              <a:t>MID EXP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OPT </a:t>
            </a:r>
            <a:r>
              <a:rPr lang="en-US" dirty="0"/>
              <a:t>ready for first cable pulling (to start this Friday or next week).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15650" y="64008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>
                <a:hlinkClick r:id="" action="ppaction://hlinkshowjump?jump=firstslide"/>
              </a:rPr>
              <a:t>Back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6364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2464" y="1079345"/>
            <a:ext cx="10944224" cy="5531005"/>
          </a:xfrm>
        </p:spPr>
        <p:txBody>
          <a:bodyPr/>
          <a:lstStyle/>
          <a:p>
            <a:r>
              <a:rPr lang="de-DE" sz="1600" b="1" dirty="0"/>
              <a:t>XGM</a:t>
            </a:r>
          </a:p>
          <a:p>
            <a:pPr lvl="1"/>
            <a:r>
              <a:rPr lang="de-DE" sz="1600" b="0" dirty="0"/>
              <a:t>All 6 XGMs </a:t>
            </a:r>
            <a:r>
              <a:rPr lang="de-DE" sz="1600" b="0" dirty="0" err="1"/>
              <a:t>are</a:t>
            </a:r>
            <a:r>
              <a:rPr lang="de-DE" sz="1600" b="0" dirty="0"/>
              <a:t> online</a:t>
            </a:r>
          </a:p>
          <a:p>
            <a:pPr lvl="1"/>
            <a:r>
              <a:rPr lang="de-DE" sz="1600" b="0" dirty="0" err="1"/>
              <a:t>Tested</a:t>
            </a:r>
            <a:r>
              <a:rPr lang="de-DE" sz="1600" b="0" dirty="0"/>
              <a:t> </a:t>
            </a:r>
            <a:r>
              <a:rPr lang="de-DE" sz="1600" b="0" dirty="0" err="1"/>
              <a:t>successfully</a:t>
            </a:r>
            <a:r>
              <a:rPr lang="de-DE" sz="1600" b="0" dirty="0"/>
              <a:t> SASE1 Position Feedback </a:t>
            </a:r>
            <a:r>
              <a:rPr lang="de-DE" sz="1600" b="0" dirty="0" err="1"/>
              <a:t>devices</a:t>
            </a:r>
            <a:r>
              <a:rPr lang="de-DE" sz="1600" b="0" dirty="0"/>
              <a:t> (</a:t>
            </a:r>
            <a:r>
              <a:rPr lang="de-DE" sz="1600" b="0" dirty="0" err="1"/>
              <a:t>with</a:t>
            </a:r>
            <a:r>
              <a:rPr lang="de-DE" sz="1600" b="0" dirty="0"/>
              <a:t> SPB-XGM </a:t>
            </a:r>
            <a:r>
              <a:rPr lang="de-DE" sz="1600" b="0" dirty="0" err="1"/>
              <a:t>or</a:t>
            </a:r>
            <a:r>
              <a:rPr lang="de-DE" sz="1600" b="0" dirty="0"/>
              <a:t> FXE-BIU-</a:t>
            </a:r>
            <a:r>
              <a:rPr lang="de-DE" sz="1600" b="0" dirty="0" err="1"/>
              <a:t>imager</a:t>
            </a:r>
            <a:r>
              <a:rPr lang="de-DE" sz="1600" b="0" dirty="0"/>
              <a:t> </a:t>
            </a:r>
            <a:r>
              <a:rPr lang="de-DE" sz="1600" b="0" dirty="0" err="1"/>
              <a:t>as</a:t>
            </a:r>
            <a:r>
              <a:rPr lang="de-DE" sz="1600" b="0" dirty="0"/>
              <a:t> </a:t>
            </a:r>
            <a:r>
              <a:rPr lang="de-DE" sz="1600" b="0" dirty="0" err="1"/>
              <a:t>input</a:t>
            </a:r>
            <a:r>
              <a:rPr lang="de-DE" sz="1600" b="0" dirty="0"/>
              <a:t>)</a:t>
            </a:r>
            <a:r>
              <a:rPr lang="de-DE" sz="1600" b="0" dirty="0">
                <a:sym typeface="Wingdings" pitchFamily="2" charset="2"/>
              </a:rPr>
              <a:t> </a:t>
            </a:r>
            <a:endParaRPr lang="de-DE" sz="1600" b="0" dirty="0"/>
          </a:p>
          <a:p>
            <a:pPr lvl="1"/>
            <a:r>
              <a:rPr lang="de-DE" sz="1600" b="0" dirty="0"/>
              <a:t>Bolometer/XGM </a:t>
            </a:r>
            <a:r>
              <a:rPr lang="de-DE" sz="1600" b="0" dirty="0" err="1"/>
              <a:t>cross-reference</a:t>
            </a:r>
            <a:r>
              <a:rPr lang="de-DE" sz="1600" b="0" dirty="0"/>
              <a:t> </a:t>
            </a:r>
            <a:r>
              <a:rPr lang="de-DE" sz="1600" b="0" dirty="0" err="1"/>
              <a:t>measurement</a:t>
            </a:r>
            <a:r>
              <a:rPr lang="de-DE" sz="1600" b="0" dirty="0"/>
              <a:t> at SASE3 / SCS </a:t>
            </a:r>
            <a:r>
              <a:rPr lang="de-DE" sz="1600" b="0" dirty="0" err="1"/>
              <a:t>this</a:t>
            </a:r>
            <a:r>
              <a:rPr lang="de-DE" sz="1600" b="0" dirty="0"/>
              <a:t> </a:t>
            </a:r>
            <a:r>
              <a:rPr lang="de-DE" sz="1600" b="0" dirty="0" err="1"/>
              <a:t>weekend</a:t>
            </a:r>
            <a:endParaRPr lang="de-DE" sz="1600" b="0" dirty="0"/>
          </a:p>
          <a:p>
            <a:r>
              <a:rPr lang="de-DE" sz="1600" b="1" dirty="0" err="1"/>
              <a:t>Imagers</a:t>
            </a:r>
            <a:r>
              <a:rPr lang="de-DE" sz="1600" b="1" dirty="0"/>
              <a:t> </a:t>
            </a:r>
          </a:p>
          <a:p>
            <a:pPr lvl="1"/>
            <a:r>
              <a:rPr lang="de-DE" sz="1600" b="0" dirty="0" err="1"/>
              <a:t>Failures</a:t>
            </a:r>
            <a:r>
              <a:rPr lang="de-DE" sz="1600" b="0" dirty="0"/>
              <a:t> </a:t>
            </a:r>
            <a:r>
              <a:rPr lang="de-DE" sz="1600" b="0" dirty="0" err="1"/>
              <a:t>of</a:t>
            </a:r>
            <a:r>
              <a:rPr lang="de-DE" sz="1600" b="0" dirty="0"/>
              <a:t> </a:t>
            </a:r>
            <a:r>
              <a:rPr lang="de-DE" sz="1600" b="0" dirty="0" err="1"/>
              <a:t>Photonic</a:t>
            </a:r>
            <a:r>
              <a:rPr lang="de-DE" sz="1600" b="0" dirty="0"/>
              <a:t> Science </a:t>
            </a:r>
            <a:r>
              <a:rPr lang="de-DE" sz="1600" b="0" dirty="0" err="1"/>
              <a:t>cameras</a:t>
            </a:r>
            <a:r>
              <a:rPr lang="de-DE" sz="1600" b="0" dirty="0"/>
              <a:t> </a:t>
            </a:r>
            <a:r>
              <a:rPr lang="de-DE" sz="1600" b="0" dirty="0" err="1"/>
              <a:t>under</a:t>
            </a:r>
            <a:r>
              <a:rPr lang="de-DE" sz="1600" b="0" dirty="0"/>
              <a:t> </a:t>
            </a:r>
            <a:r>
              <a:rPr lang="de-DE" sz="1600" b="0" dirty="0" err="1"/>
              <a:t>investigation</a:t>
            </a:r>
            <a:endParaRPr lang="de-DE" sz="1600" b="0" dirty="0"/>
          </a:p>
          <a:p>
            <a:pPr lvl="1"/>
            <a:r>
              <a:rPr lang="de-DE" sz="1600" b="0" dirty="0"/>
              <a:t>All FEL </a:t>
            </a:r>
            <a:r>
              <a:rPr lang="de-DE" sz="1600" b="0" dirty="0" err="1"/>
              <a:t>and</a:t>
            </a:r>
            <a:r>
              <a:rPr lang="de-DE" sz="1600" b="0" dirty="0"/>
              <a:t> SR </a:t>
            </a:r>
            <a:r>
              <a:rPr lang="de-DE" sz="1600" b="0" dirty="0" err="1"/>
              <a:t>imagers</a:t>
            </a:r>
            <a:r>
              <a:rPr lang="de-DE" sz="1600" b="0" dirty="0"/>
              <a:t>: CAM </a:t>
            </a:r>
            <a:r>
              <a:rPr lang="de-DE" sz="1600" b="0" dirty="0" err="1"/>
              <a:t>shutter</a:t>
            </a:r>
            <a:r>
              <a:rPr lang="de-DE" sz="1600" b="0" dirty="0"/>
              <a:t> </a:t>
            </a:r>
            <a:r>
              <a:rPr lang="de-DE" sz="1600" b="0" dirty="0" err="1"/>
              <a:t>operation</a:t>
            </a:r>
            <a:r>
              <a:rPr lang="de-DE" sz="1600" b="0" dirty="0"/>
              <a:t> </a:t>
            </a:r>
            <a:r>
              <a:rPr lang="de-DE" sz="1600" b="0" dirty="0" err="1"/>
              <a:t>optimised</a:t>
            </a:r>
            <a:r>
              <a:rPr lang="de-DE" sz="1600" b="0" dirty="0"/>
              <a:t> (</a:t>
            </a:r>
            <a:r>
              <a:rPr lang="de-DE" sz="1600" b="0" dirty="0" err="1"/>
              <a:t>updated</a:t>
            </a:r>
            <a:r>
              <a:rPr lang="de-DE" sz="1600" b="0" dirty="0"/>
              <a:t> </a:t>
            </a:r>
            <a:r>
              <a:rPr lang="de-DE" sz="1600" b="0" dirty="0" err="1"/>
              <a:t>parameters</a:t>
            </a:r>
            <a:r>
              <a:rPr lang="de-DE" sz="1600" b="0" dirty="0"/>
              <a:t>)</a:t>
            </a:r>
          </a:p>
          <a:p>
            <a:r>
              <a:rPr lang="de-DE" sz="1600" b="1" dirty="0" err="1"/>
              <a:t>Wavefront</a:t>
            </a:r>
            <a:endParaRPr lang="de-DE" sz="1600" b="1" dirty="0"/>
          </a:p>
          <a:p>
            <a:pPr lvl="1"/>
            <a:r>
              <a:rPr lang="de-DE" sz="1600" b="0" dirty="0"/>
              <a:t>Test </a:t>
            </a:r>
            <a:r>
              <a:rPr lang="de-DE" sz="1600" b="0" dirty="0" err="1"/>
              <a:t>with</a:t>
            </a:r>
            <a:r>
              <a:rPr lang="de-DE" sz="1600" b="0" dirty="0"/>
              <a:t> Hartmann-style </a:t>
            </a:r>
            <a:r>
              <a:rPr lang="de-DE" sz="1600" b="0" dirty="0" err="1"/>
              <a:t>Imagine</a:t>
            </a:r>
            <a:r>
              <a:rPr lang="de-DE" sz="1600" b="0" dirty="0"/>
              <a:t> </a:t>
            </a:r>
            <a:r>
              <a:rPr lang="de-DE" sz="1600" b="0" dirty="0" err="1"/>
              <a:t>Optics</a:t>
            </a:r>
            <a:r>
              <a:rPr lang="de-DE" sz="1600" b="0" dirty="0"/>
              <a:t> </a:t>
            </a:r>
            <a:r>
              <a:rPr lang="de-DE" sz="1600" b="0" dirty="0" err="1"/>
              <a:t>sensor</a:t>
            </a:r>
            <a:r>
              <a:rPr lang="de-DE" sz="1600" b="0" dirty="0"/>
              <a:t> </a:t>
            </a:r>
            <a:r>
              <a:rPr lang="de-DE" sz="1600" b="0" dirty="0" err="1"/>
              <a:t>scheduled</a:t>
            </a:r>
            <a:r>
              <a:rPr lang="de-DE" sz="1600" b="0" dirty="0"/>
              <a:t> </a:t>
            </a:r>
            <a:r>
              <a:rPr lang="de-DE" sz="1600" b="0" dirty="0" err="1"/>
              <a:t>for</a:t>
            </a:r>
            <a:r>
              <a:rPr lang="de-DE" sz="1600" b="0" dirty="0"/>
              <a:t> </a:t>
            </a:r>
            <a:r>
              <a:rPr lang="de-DE" sz="1600" b="0" dirty="0" err="1"/>
              <a:t>next</a:t>
            </a:r>
            <a:r>
              <a:rPr lang="de-DE" sz="1600" b="0" dirty="0"/>
              <a:t> </a:t>
            </a:r>
            <a:r>
              <a:rPr lang="de-DE" sz="1600" b="0" dirty="0" err="1"/>
              <a:t>week</a:t>
            </a:r>
            <a:r>
              <a:rPr lang="de-DE" sz="1600" b="0" dirty="0"/>
              <a:t> at SCS</a:t>
            </a:r>
          </a:p>
          <a:p>
            <a:r>
              <a:rPr lang="de-DE" sz="1600" b="1" dirty="0"/>
              <a:t>Hard X-</a:t>
            </a:r>
            <a:r>
              <a:rPr lang="de-DE" sz="1600" b="1" dirty="0" err="1"/>
              <a:t>ray</a:t>
            </a:r>
            <a:r>
              <a:rPr lang="de-DE" sz="1600" b="1" dirty="0"/>
              <a:t> PES</a:t>
            </a:r>
          </a:p>
          <a:p>
            <a:pPr lvl="1"/>
            <a:r>
              <a:rPr lang="de-DE" sz="1600" b="0" dirty="0"/>
              <a:t>First </a:t>
            </a:r>
            <a:r>
              <a:rPr lang="de-DE" sz="1600" b="0" dirty="0" err="1"/>
              <a:t>review</a:t>
            </a:r>
            <a:r>
              <a:rPr lang="de-DE" sz="1600" b="0" dirty="0"/>
              <a:t> </a:t>
            </a:r>
            <a:r>
              <a:rPr lang="de-DE" sz="1600" b="0" dirty="0" err="1"/>
              <a:t>meeting</a:t>
            </a:r>
            <a:r>
              <a:rPr lang="de-DE" sz="1600" b="0" dirty="0"/>
              <a:t> </a:t>
            </a:r>
            <a:r>
              <a:rPr lang="de-DE" sz="1600" b="0" dirty="0" err="1"/>
              <a:t>done</a:t>
            </a:r>
            <a:r>
              <a:rPr lang="de-DE" sz="1600" b="0" dirty="0"/>
              <a:t>, </a:t>
            </a:r>
            <a:r>
              <a:rPr lang="de-DE" sz="1600" b="0" dirty="0" err="1"/>
              <a:t>next</a:t>
            </a:r>
            <a:r>
              <a:rPr lang="de-DE" sz="1600" b="0" dirty="0"/>
              <a:t> on Nov.15. </a:t>
            </a:r>
            <a:r>
              <a:rPr lang="de-DE" sz="1600" b="0" dirty="0" err="1"/>
              <a:t>No</a:t>
            </a:r>
            <a:r>
              <a:rPr lang="de-DE" sz="1600" b="0" dirty="0"/>
              <a:t> </a:t>
            </a:r>
            <a:r>
              <a:rPr lang="de-DE" sz="1600" b="0" dirty="0" err="1"/>
              <a:t>major</a:t>
            </a:r>
            <a:r>
              <a:rPr lang="de-DE" sz="1600" b="0" dirty="0"/>
              <a:t> </a:t>
            </a:r>
            <a:r>
              <a:rPr lang="de-DE" sz="1600" b="0" dirty="0" err="1"/>
              <a:t>issues</a:t>
            </a:r>
            <a:r>
              <a:rPr lang="de-DE" sz="1600" b="0" dirty="0"/>
              <a:t> so </a:t>
            </a:r>
            <a:r>
              <a:rPr lang="de-DE" sz="1600" b="0" dirty="0" err="1"/>
              <a:t>far</a:t>
            </a:r>
            <a:r>
              <a:rPr lang="de-DE" sz="1600" b="0" dirty="0"/>
              <a:t>.</a:t>
            </a:r>
          </a:p>
          <a:p>
            <a:r>
              <a:rPr lang="de-DE" sz="1600" b="1" dirty="0"/>
              <a:t>HIREX2</a:t>
            </a:r>
          </a:p>
          <a:p>
            <a:pPr lvl="1"/>
            <a:r>
              <a:rPr lang="de-DE" sz="1600" b="0" dirty="0" err="1"/>
              <a:t>Designated</a:t>
            </a:r>
            <a:r>
              <a:rPr lang="de-DE" sz="1600" b="0" dirty="0"/>
              <a:t> </a:t>
            </a:r>
            <a:r>
              <a:rPr lang="de-DE" sz="1600" b="0" dirty="0" err="1"/>
              <a:t>tunnel</a:t>
            </a:r>
            <a:r>
              <a:rPr lang="de-DE" sz="1600" b="0" dirty="0"/>
              <a:t> </a:t>
            </a:r>
            <a:r>
              <a:rPr lang="de-DE" sz="1600" b="0" dirty="0" err="1"/>
              <a:t>position</a:t>
            </a:r>
            <a:r>
              <a:rPr lang="de-DE" sz="1600" b="0" dirty="0"/>
              <a:t> </a:t>
            </a:r>
            <a:r>
              <a:rPr lang="de-DE" sz="1600" b="0" dirty="0" err="1"/>
              <a:t>optimized</a:t>
            </a:r>
            <a:r>
              <a:rPr lang="de-DE" sz="1600" b="0" dirty="0"/>
              <a:t> </a:t>
            </a:r>
            <a:r>
              <a:rPr lang="de-DE" sz="1600" b="0" dirty="0">
                <a:sym typeface="Wingdings" pitchFamily="2" charset="2"/>
              </a:rPr>
              <a:t> </a:t>
            </a:r>
            <a:r>
              <a:rPr lang="de-DE" sz="1600" b="0" dirty="0" err="1"/>
              <a:t>detailed</a:t>
            </a:r>
            <a:r>
              <a:rPr lang="de-DE" sz="1600" b="0" dirty="0"/>
              <a:t> </a:t>
            </a:r>
            <a:r>
              <a:rPr lang="de-DE" sz="1600" b="0" dirty="0" err="1"/>
              <a:t>pdetermination</a:t>
            </a:r>
            <a:r>
              <a:rPr lang="de-DE" sz="1600" b="0" dirty="0"/>
              <a:t> </a:t>
            </a:r>
            <a:r>
              <a:rPr lang="de-DE" sz="1600" b="0" dirty="0" err="1"/>
              <a:t>of</a:t>
            </a:r>
            <a:r>
              <a:rPr lang="de-DE" sz="1600" b="0" dirty="0"/>
              <a:t> </a:t>
            </a:r>
            <a:r>
              <a:rPr lang="de-DE" sz="1600" b="0" dirty="0" err="1"/>
              <a:t>cable</a:t>
            </a:r>
            <a:r>
              <a:rPr lang="de-DE" sz="1600" b="0" dirty="0"/>
              <a:t> </a:t>
            </a:r>
            <a:r>
              <a:rPr lang="de-DE" sz="1600" b="0" dirty="0" err="1"/>
              <a:t>lengths</a:t>
            </a:r>
            <a:endParaRPr lang="de-DE" sz="1600" b="0" dirty="0"/>
          </a:p>
          <a:p>
            <a:r>
              <a:rPr lang="de-DE" sz="1600" b="1" dirty="0"/>
              <a:t>PAM</a:t>
            </a:r>
          </a:p>
          <a:p>
            <a:pPr lvl="1"/>
            <a:r>
              <a:rPr lang="de-DE" sz="1600" b="0" dirty="0" err="1"/>
              <a:t>Reinstallation</a:t>
            </a:r>
            <a:r>
              <a:rPr lang="de-DE" sz="1600" b="0" dirty="0"/>
              <a:t> in SPB-SFX </a:t>
            </a:r>
            <a:r>
              <a:rPr lang="de-DE" sz="1600" b="0" dirty="0" err="1"/>
              <a:t>hutch</a:t>
            </a:r>
            <a:r>
              <a:rPr lang="de-DE" sz="1600" b="0" dirty="0"/>
              <a:t>; piezo-motor </a:t>
            </a:r>
            <a:r>
              <a:rPr lang="de-DE" sz="1600" b="0" dirty="0" err="1" smtClean="0"/>
              <a:t>issue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solved</a:t>
            </a:r>
            <a:r>
              <a:rPr lang="de-DE" sz="1600" b="0" dirty="0" smtClean="0"/>
              <a:t> </a:t>
            </a:r>
            <a:endParaRPr lang="de-DE" sz="1600" b="0" dirty="0"/>
          </a:p>
          <a:p>
            <a:pPr lvl="1"/>
            <a:r>
              <a:rPr lang="de-DE" sz="1600" b="0" dirty="0" err="1"/>
              <a:t>Discussions</a:t>
            </a:r>
            <a:r>
              <a:rPr lang="de-DE" sz="1600" b="0" dirty="0"/>
              <a:t> on MID-PAM </a:t>
            </a:r>
          </a:p>
          <a:p>
            <a:pPr lvl="1"/>
            <a:endParaRPr lang="de-DE" sz="1600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75D91AD5-5F1D-7C43-8522-F5C9A77A7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028" y="2354997"/>
            <a:ext cx="3435969" cy="194875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58791C3C-6812-AF4A-B1A1-179BF9451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027" y="4303755"/>
            <a:ext cx="3435969" cy="1965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15650" y="64008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smtClean="0">
                <a:hlinkClick r:id="" action="ppaction://hlinkshowjump?jump=firstslide"/>
              </a:rPr>
              <a:t>Back</a:t>
            </a:r>
            <a:endParaRPr lang="en-US" sz="1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189" y="274082"/>
            <a:ext cx="10956924" cy="780540"/>
          </a:xfrm>
        </p:spPr>
        <p:txBody>
          <a:bodyPr/>
          <a:lstStyle/>
          <a:p>
            <a:r>
              <a:rPr lang="en-US" dirty="0" smtClean="0"/>
              <a:t>XPD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lasers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SASE 1:</a:t>
            </a:r>
          </a:p>
          <a:p>
            <a:endParaRPr lang="en-US" dirty="0" smtClean="0"/>
          </a:p>
          <a:p>
            <a:r>
              <a:rPr lang="en-US" dirty="0" smtClean="0"/>
              <a:t>PP-laser </a:t>
            </a:r>
            <a:r>
              <a:rPr lang="en-US" dirty="0"/>
              <a:t>is now in service mode for the whole month of November.</a:t>
            </a:r>
          </a:p>
          <a:p>
            <a:r>
              <a:rPr lang="en-US" dirty="0" smtClean="0"/>
              <a:t>it </a:t>
            </a:r>
            <a:r>
              <a:rPr lang="en-US" dirty="0"/>
              <a:t>shall be in operation again for timing tool experiments starting in the first week of Dec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SASE </a:t>
            </a:r>
            <a:r>
              <a:rPr lang="en-US" dirty="0"/>
              <a:t>3:  </a:t>
            </a:r>
          </a:p>
          <a:p>
            <a:endParaRPr lang="en-US" dirty="0" smtClean="0"/>
          </a:p>
          <a:p>
            <a:r>
              <a:rPr lang="en-US" dirty="0" smtClean="0"/>
              <a:t>incremental </a:t>
            </a:r>
            <a:r>
              <a:rPr lang="en-US" dirty="0"/>
              <a:t>progress in PP-laser installation and commissioning</a:t>
            </a:r>
          </a:p>
          <a:p>
            <a:pPr marL="0" indent="0">
              <a:buNone/>
            </a:pPr>
            <a:r>
              <a:rPr lang="en-US" dirty="0" smtClean="0"/>
              <a:t>SASE </a:t>
            </a:r>
            <a:r>
              <a:rPr lang="en-US" dirty="0"/>
              <a:t>2:</a:t>
            </a:r>
          </a:p>
          <a:p>
            <a:endParaRPr lang="en-US" dirty="0" smtClean="0"/>
          </a:p>
          <a:p>
            <a:r>
              <a:rPr lang="en-US" dirty="0" smtClean="0"/>
              <a:t>incremental progress (cabling:  timing cables laid)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15650" y="64008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>
                <a:hlinkClick r:id="" action="ppaction://hlinkshowjump?jump=firstslide"/>
              </a:rPr>
              <a:t>Back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12584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Detectors – DET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1" y="1690693"/>
            <a:ext cx="10447867" cy="4097333"/>
          </a:xfrm>
        </p:spPr>
        <p:txBody>
          <a:bodyPr/>
          <a:lstStyle/>
          <a:p>
            <a:r>
              <a:rPr lang="en-US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</a:t>
            </a:r>
            <a:r>
              <a:rPr lang="en-US" sz="1400" b="1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</a:t>
            </a:r>
            <a:r>
              <a:rPr lang="en-US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AGIPD </a:t>
            </a:r>
            <a:r>
              <a:rPr lang="en-US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SPB</a:t>
            </a:r>
            <a:endParaRPr lang="en-GB" sz="1400" dirty="0" smtClean="0"/>
          </a:p>
          <a:p>
            <a:pPr lvl="1"/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ＭＳ Ｐゴシック" charset="0"/>
                <a:sym typeface="Wingdings" panose="05000000000000000000" pitchFamily="2" charset="2"/>
              </a:rPr>
              <a:t>The detector is moved to upstream position </a:t>
            </a:r>
          </a:p>
          <a:p>
            <a:pPr lvl="1"/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ＭＳ Ｐゴシック" charset="0"/>
                <a:sym typeface="Wingdings" panose="05000000000000000000" pitchFamily="2" charset="2"/>
              </a:rPr>
              <a:t>Hole size was adjusted for the upstream position</a:t>
            </a:r>
          </a:p>
          <a:p>
            <a:pPr lvl="1"/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ＭＳ Ｐゴシック" charset="0"/>
                <a:sym typeface="Wingdings" panose="05000000000000000000" pitchFamily="2" charset="2"/>
              </a:rPr>
              <a:t>The detector 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ＭＳ Ｐゴシック" charset="0"/>
                <a:sym typeface="Wingdings" panose="05000000000000000000" pitchFamily="2" charset="2"/>
              </a:rPr>
              <a:t>was 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ＭＳ Ｐゴシック" charset="0"/>
                <a:sym typeface="Wingdings" panose="05000000000000000000" pitchFamily="2" charset="2"/>
              </a:rPr>
              <a:t>tested after the movement, no problems were identified</a:t>
            </a:r>
          </a:p>
          <a:p>
            <a:pPr lvl="1"/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ＭＳ Ｐゴシック" charset="0"/>
                <a:sym typeface="Wingdings" panose="05000000000000000000" pitchFamily="2" charset="2"/>
              </a:rPr>
              <a:t>Karabo  was upgraded  system has to be tested after the 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ＭＳ Ｐゴシック" charset="0"/>
                <a:sym typeface="Wingdings" panose="05000000000000000000" pitchFamily="2" charset="2"/>
              </a:rPr>
              <a:t>upgrade</a:t>
            </a: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charset="0"/>
              <a:ea typeface="ＭＳ Ｐゴシック" charset="0"/>
              <a:sym typeface="Wingdings" panose="05000000000000000000" pitchFamily="2" charset="2"/>
            </a:endParaRPr>
          </a:p>
          <a:p>
            <a:pPr lvl="1"/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ＭＳ Ｐゴシック" charset="0"/>
                <a:sym typeface="Wingdings" panose="05000000000000000000" pitchFamily="2" charset="2"/>
              </a:rPr>
              <a:t>Loop 5 upgrade  small bug was introduce for chiller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ＭＳ Ｐゴシック" charset="0"/>
                <a:sym typeface="Wingdings" panose="05000000000000000000" pitchFamily="2" charset="2"/>
              </a:rPr>
              <a:t>T_set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ＭＳ Ｐゴシック" charset="0"/>
                <a:sym typeface="Wingdings" panose="05000000000000000000" pitchFamily="2" charset="2"/>
              </a:rPr>
              <a:t> value  when interlock is triggered   should be solved today</a:t>
            </a:r>
          </a:p>
          <a:p>
            <a:pPr lvl="1"/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ＭＳ Ｐゴシック" charset="0"/>
                <a:sym typeface="Wingdings" panose="05000000000000000000" pitchFamily="2" charset="2"/>
              </a:rPr>
              <a:t>Leak test was done by SPB, several leaks were identified and fixed    leak rate &lt; 4 x 10^-5 mbar/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ＭＳ Ｐゴシック" charset="0"/>
                <a:sym typeface="Wingdings" panose="05000000000000000000" pitchFamily="2" charset="2"/>
              </a:rPr>
              <a:t>sec</a:t>
            </a:r>
            <a:endParaRPr lang="en-US" sz="14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charset="0"/>
              <a:ea typeface="ＭＳ Ｐゴシック" charset="0"/>
              <a:sym typeface="Wingdings" panose="05000000000000000000" pitchFamily="2" charset="2"/>
            </a:endParaRPr>
          </a:p>
          <a:p>
            <a:r>
              <a:rPr lang="en-US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LPD at FXE</a:t>
            </a:r>
          </a:p>
          <a:p>
            <a:pPr lvl="1"/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Defect 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cables noticed 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(overheated) in 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two of the power supply control 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units (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PSCU)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The 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LPD was working as usual without showing any sign 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 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bad behavior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lvl="1"/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Contacted Matthew Hart from RAL to discuss the 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issue. RAL 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will send replacement units. </a:t>
            </a:r>
            <a:endParaRPr lang="en-US" sz="1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1"/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problem 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 under investigation and the detector shall stay off until the </a:t>
            </a:r>
            <a:b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source of the problem is understood.</a:t>
            </a: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1"/>
            <a:endParaRPr lang="en-US" sz="1400" dirty="0">
              <a:solidFill>
                <a:srgbClr val="000000"/>
              </a:solidFill>
              <a:latin typeface="Arial" charset="0"/>
              <a:ea typeface="ＭＳ Ｐゴシック" charset="0"/>
              <a:sym typeface="Wingdings" charset="0"/>
            </a:endParaRPr>
          </a:p>
          <a:p>
            <a:pPr lvl="2"/>
            <a:endParaRPr lang="en-US" sz="1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n-US" sz="1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8416050" y="4788271"/>
            <a:ext cx="2939868" cy="1608555"/>
          </a:xfrm>
          <a:prstGeom prst="rect">
            <a:avLst/>
          </a:prstGeom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9891469" y="4240059"/>
            <a:ext cx="175808" cy="575972"/>
          </a:xfrm>
          <a:prstGeom prst="straightConnector1">
            <a:avLst/>
          </a:prstGeom>
          <a:ln w="3492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085783" y="4226180"/>
            <a:ext cx="314236" cy="568762"/>
          </a:xfrm>
          <a:prstGeom prst="straightConnector1">
            <a:avLst/>
          </a:prstGeom>
          <a:ln w="3492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0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Detectors – DET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6" y="1757368"/>
            <a:ext cx="10469032" cy="4301252"/>
          </a:xfrm>
        </p:spPr>
        <p:txBody>
          <a:bodyPr/>
          <a:lstStyle/>
          <a:p>
            <a:r>
              <a:rPr lang="en-US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2</a:t>
            </a:r>
            <a:r>
              <a:rPr lang="en-US" sz="1400" b="1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nd</a:t>
            </a:r>
            <a:r>
              <a:rPr lang="en-US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AGIPD MID</a:t>
            </a:r>
          </a:p>
          <a:p>
            <a:pPr lvl="1"/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   Detector 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was transported from HERA South to MID hutch on Wednesday, 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07.11</a:t>
            </a:r>
          </a:p>
          <a:p>
            <a:pPr lvl="1"/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The 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detector was installed in the MID  DCS support</a:t>
            </a:r>
          </a:p>
          <a:p>
            <a:pPr lvl="1"/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Work on installation of vacuum components  and  the “cage” parts around the detector 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ongoing</a:t>
            </a: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sym typeface="Wingdings" panose="05000000000000000000" pitchFamily="2" charset="2"/>
            </a:endParaRPr>
          </a:p>
          <a:p>
            <a:pPr lvl="1"/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Configuration of MPODs for AGIPD detector  - work in progress</a:t>
            </a:r>
          </a:p>
          <a:p>
            <a:pPr lvl="1"/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Issues:</a:t>
            </a:r>
          </a:p>
          <a:p>
            <a:pPr lvl="2"/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Loop 11 (AGIPD part) will be delayed by ~ 1 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week</a:t>
            </a:r>
          </a:p>
          <a:p>
            <a:r>
              <a:rPr lang="en-GB" sz="1400" b="1" dirty="0"/>
              <a:t>DSSC</a:t>
            </a:r>
            <a:endParaRPr lang="en-US" sz="1400" dirty="0"/>
          </a:p>
          <a:p>
            <a:pPr lvl="1"/>
            <a:r>
              <a:rPr lang="en-US" sz="1400" dirty="0"/>
              <a:t>Integration in HERA South</a:t>
            </a:r>
          </a:p>
          <a:p>
            <a:pPr lvl="2"/>
            <a:r>
              <a:rPr lang="en-US" sz="1400" dirty="0"/>
              <a:t>Vacuum PLC cabled and partially tested (missing scroll pump and test with closed system)</a:t>
            </a:r>
          </a:p>
          <a:p>
            <a:pPr lvl="2"/>
            <a:r>
              <a:rPr lang="en-US" sz="1400" dirty="0"/>
              <a:t>In-vacuum wiring of the motion system finalized 	</a:t>
            </a:r>
          </a:p>
          <a:p>
            <a:pPr lvl="2"/>
            <a:r>
              <a:rPr lang="en-US" sz="1400" dirty="0"/>
              <a:t>Dummy quadrants installed in the vessel</a:t>
            </a:r>
          </a:p>
          <a:p>
            <a:pPr lvl="2"/>
            <a:r>
              <a:rPr lang="en-US" sz="1400" dirty="0"/>
              <a:t>Reworked quadrant mounting tool arrived, partially tested, some parts needed reworking, partially done in house, the rest will be done outside.</a:t>
            </a:r>
          </a:p>
          <a:p>
            <a:pPr lvl="1"/>
            <a:r>
              <a:rPr lang="en-US" sz="1400" dirty="0"/>
              <a:t>Power supply control in Karabo</a:t>
            </a:r>
          </a:p>
          <a:p>
            <a:pPr lvl="2"/>
            <a:r>
              <a:rPr lang="en-US" sz="1400" dirty="0"/>
              <a:t>Device is fully working and will be tested now. Control to be fully ready by end of November.</a:t>
            </a:r>
          </a:p>
          <a:p>
            <a:pPr lvl="1"/>
            <a:r>
              <a:rPr lang="en-US" sz="1400" dirty="0"/>
              <a:t>First three quadrants are ready at DESY, 4</a:t>
            </a:r>
            <a:r>
              <a:rPr lang="en-US" sz="1400" baseline="30000" dirty="0"/>
              <a:t>th</a:t>
            </a:r>
            <a:r>
              <a:rPr lang="en-US" sz="1400" dirty="0"/>
              <a:t> in </a:t>
            </a:r>
            <a:r>
              <a:rPr lang="en-US" sz="1400" dirty="0" smtClean="0"/>
              <a:t>preparation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05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16x9_v3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</Template>
  <TotalTime>0</TotalTime>
  <Words>960</Words>
  <Application>Microsoft Office PowerPoint</Application>
  <PresentationFormat>Custom</PresentationFormat>
  <Paragraphs>194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XFEL_PowerPoint_16x9_v3</vt:lpstr>
      <vt:lpstr>Joint Operation &amp; Readiness meeting</vt:lpstr>
      <vt:lpstr>Report from PRC</vt:lpstr>
      <vt:lpstr>Report from dispatch</vt:lpstr>
      <vt:lpstr>Report from Dispatch - Planning tool</vt:lpstr>
      <vt:lpstr>HED</vt:lpstr>
      <vt:lpstr>XPD</vt:lpstr>
      <vt:lpstr>Optical lasers</vt:lpstr>
      <vt:lpstr>Detectors – DET</vt:lpstr>
      <vt:lpstr>Detectors – DET</vt:lpstr>
      <vt:lpstr>Detectors – DET</vt:lpstr>
      <vt:lpstr>AE - 1</vt:lpstr>
      <vt:lpstr>AE - 2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Burger, Claudia</dc:creator>
  <cp:lastModifiedBy>Adriano Violante</cp:lastModifiedBy>
  <cp:revision>180</cp:revision>
  <dcterms:created xsi:type="dcterms:W3CDTF">2016-11-17T10:20:04Z</dcterms:created>
  <dcterms:modified xsi:type="dcterms:W3CDTF">2018-11-09T07:15:16Z</dcterms:modified>
</cp:coreProperties>
</file>