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0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63" r:id="rId12"/>
    <p:sldId id="270" r:id="rId13"/>
    <p:sldId id="264" r:id="rId14"/>
    <p:sldId id="291" r:id="rId15"/>
    <p:sldId id="285" r:id="rId16"/>
    <p:sldId id="292" r:id="rId17"/>
    <p:sldId id="277" r:id="rId18"/>
    <p:sldId id="279" r:id="rId19"/>
    <p:sldId id="293" r:id="rId20"/>
    <p:sldId id="289" r:id="rId21"/>
    <p:sldId id="296" r:id="rId22"/>
    <p:sldId id="280" r:id="rId23"/>
    <p:sldId id="294" r:id="rId24"/>
    <p:sldId id="295" r:id="rId25"/>
    <p:sldId id="298" r:id="rId26"/>
    <p:sldId id="300" r:id="rId27"/>
    <p:sldId id="301" r:id="rId28"/>
    <p:sldId id="287" r:id="rId29"/>
    <p:sldId id="284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6F756-6A70-4671-B9CE-9256D68F60B9}" type="doc">
      <dgm:prSet loTypeId="urn:microsoft.com/office/officeart/2005/8/layout/hierarchy2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B638A-80CB-40E0-AD67-868FB0D0B91E}">
      <dgm:prSet phldrT="[Text]"/>
      <dgm:spPr/>
      <dgm:t>
        <a:bodyPr/>
        <a:lstStyle/>
        <a:p>
          <a:r>
            <a:rPr lang="en-US" dirty="0"/>
            <a:t>Matching Hypotheses</a:t>
          </a:r>
        </a:p>
      </dgm:t>
    </dgm:pt>
    <dgm:pt modelId="{DD506134-400F-479B-AC12-1EA398CF0637}" type="parTrans" cxnId="{F92A4689-D52C-48B9-8140-0E153F3BC614}">
      <dgm:prSet/>
      <dgm:spPr/>
      <dgm:t>
        <a:bodyPr/>
        <a:lstStyle/>
        <a:p>
          <a:endParaRPr lang="en-US"/>
        </a:p>
      </dgm:t>
    </dgm:pt>
    <dgm:pt modelId="{B3DB331F-030A-482C-95A5-53C276A696A0}" type="sibTrans" cxnId="{F92A4689-D52C-48B9-8140-0E153F3BC614}">
      <dgm:prSet/>
      <dgm:spPr/>
      <dgm:t>
        <a:bodyPr/>
        <a:lstStyle/>
        <a:p>
          <a:endParaRPr lang="en-US"/>
        </a:p>
      </dgm:t>
    </dgm:pt>
    <dgm:pt modelId="{BE8AE3C7-8865-494B-9EAC-803025B1FDCC}">
      <dgm:prSet phldrT="[Text]"/>
      <dgm:spPr/>
      <dgm:t>
        <a:bodyPr/>
        <a:lstStyle/>
        <a:p>
          <a:r>
            <a:rPr lang="en-US" dirty="0"/>
            <a:t>Clustering</a:t>
          </a:r>
        </a:p>
      </dgm:t>
    </dgm:pt>
    <dgm:pt modelId="{9BA416D3-0F52-4C57-8D0A-2BD69597543E}" type="parTrans" cxnId="{6591527D-A07B-432A-BA6D-1385B71751C3}">
      <dgm:prSet/>
      <dgm:spPr/>
      <dgm:t>
        <a:bodyPr/>
        <a:lstStyle/>
        <a:p>
          <a:endParaRPr lang="en-US"/>
        </a:p>
      </dgm:t>
    </dgm:pt>
    <dgm:pt modelId="{9AE87E4C-5C3F-4860-91D7-4643591489B3}" type="sibTrans" cxnId="{6591527D-A07B-432A-BA6D-1385B71751C3}">
      <dgm:prSet/>
      <dgm:spPr/>
      <dgm:t>
        <a:bodyPr/>
        <a:lstStyle/>
        <a:p>
          <a:endParaRPr lang="en-US"/>
        </a:p>
      </dgm:t>
    </dgm:pt>
    <dgm:pt modelId="{860FDB4C-F731-4D4C-8E44-36ACAF1685BF}">
      <dgm:prSet phldrT="[Text]"/>
      <dgm:spPr/>
      <dgm:t>
        <a:bodyPr/>
        <a:lstStyle/>
        <a:p>
          <a:r>
            <a:rPr lang="en-US" dirty="0"/>
            <a:t>3D Image</a:t>
          </a:r>
        </a:p>
      </dgm:t>
    </dgm:pt>
    <dgm:pt modelId="{300E16BE-9A06-473D-9EEB-13A273E7F41A}" type="parTrans" cxnId="{CDCFEA70-E4CA-4B92-B28B-849084ECDAC6}">
      <dgm:prSet/>
      <dgm:spPr/>
      <dgm:t>
        <a:bodyPr/>
        <a:lstStyle/>
        <a:p>
          <a:endParaRPr lang="en-US"/>
        </a:p>
      </dgm:t>
    </dgm:pt>
    <dgm:pt modelId="{95132941-CF61-4212-9FCD-E8592AAE4DAF}" type="sibTrans" cxnId="{CDCFEA70-E4CA-4B92-B28B-849084ECDAC6}">
      <dgm:prSet/>
      <dgm:spPr/>
      <dgm:t>
        <a:bodyPr/>
        <a:lstStyle/>
        <a:p>
          <a:endParaRPr lang="en-US"/>
        </a:p>
      </dgm:t>
    </dgm:pt>
    <dgm:pt modelId="{7E4D8E7C-2A7E-4BCF-A9ED-361FE56ADCFC}">
      <dgm:prSet phldrT="[Text]"/>
      <dgm:spPr/>
      <dgm:t>
        <a:bodyPr/>
        <a:lstStyle/>
        <a:p>
          <a:r>
            <a:rPr lang="en-US" dirty="0"/>
            <a:t>Light Reconstruction</a:t>
          </a:r>
        </a:p>
      </dgm:t>
    </dgm:pt>
    <dgm:pt modelId="{BB9C2E97-6876-4CC5-8D19-E26C530E519D}" type="parTrans" cxnId="{2EEF7D68-C8F0-4F3C-B071-9439E330EEA3}">
      <dgm:prSet/>
      <dgm:spPr/>
      <dgm:t>
        <a:bodyPr/>
        <a:lstStyle/>
        <a:p>
          <a:endParaRPr lang="en-US"/>
        </a:p>
      </dgm:t>
    </dgm:pt>
    <dgm:pt modelId="{FA182F80-E26F-4778-BF63-EB9DDF00650C}" type="sibTrans" cxnId="{2EEF7D68-C8F0-4F3C-B071-9439E330EEA3}">
      <dgm:prSet/>
      <dgm:spPr/>
      <dgm:t>
        <a:bodyPr/>
        <a:lstStyle/>
        <a:p>
          <a:endParaRPr lang="en-US"/>
        </a:p>
      </dgm:t>
    </dgm:pt>
    <dgm:pt modelId="{5A84559E-2FCD-4FED-9B6F-8EC95EACBFA6}">
      <dgm:prSet phldrT="[Text]"/>
      <dgm:spPr/>
      <dgm:t>
        <a:bodyPr/>
        <a:lstStyle/>
        <a:p>
          <a:r>
            <a:rPr lang="en-US" dirty="0"/>
            <a:t>Hypotheses Selection</a:t>
          </a:r>
        </a:p>
      </dgm:t>
    </dgm:pt>
    <dgm:pt modelId="{463C0705-34D0-4556-8760-88541AFE56FD}" type="parTrans" cxnId="{2441D06B-F97A-423F-87A5-C9CA9DA5E1C8}">
      <dgm:prSet/>
      <dgm:spPr/>
      <dgm:t>
        <a:bodyPr/>
        <a:lstStyle/>
        <a:p>
          <a:endParaRPr lang="en-US"/>
        </a:p>
      </dgm:t>
    </dgm:pt>
    <dgm:pt modelId="{34A3B3A3-D9BA-48BE-AC91-A3438AEB3D63}" type="sibTrans" cxnId="{2441D06B-F97A-423F-87A5-C9CA9DA5E1C8}">
      <dgm:prSet/>
      <dgm:spPr/>
      <dgm:t>
        <a:bodyPr/>
        <a:lstStyle/>
        <a:p>
          <a:endParaRPr lang="en-US"/>
        </a:p>
      </dgm:t>
    </dgm:pt>
    <dgm:pt modelId="{59BD6441-6989-4E53-96AA-88A13987ACAE}" type="pres">
      <dgm:prSet presAssocID="{E666F756-6A70-4671-B9CE-9256D68F60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EAC651-B985-4E76-AFD0-614A57A9AE85}" type="pres">
      <dgm:prSet presAssocID="{5A84559E-2FCD-4FED-9B6F-8EC95EACBFA6}" presName="root1" presStyleCnt="0"/>
      <dgm:spPr/>
    </dgm:pt>
    <dgm:pt modelId="{C4978EE1-0501-4BFA-A4E2-6588BDF5C5A3}" type="pres">
      <dgm:prSet presAssocID="{5A84559E-2FCD-4FED-9B6F-8EC95EACBFA6}" presName="LevelOneTextNode" presStyleLbl="node0" presStyleIdx="0" presStyleCnt="1" custLinFactNeighborX="3449" custLinFactNeighborY="-91318">
        <dgm:presLayoutVars>
          <dgm:chPref val="3"/>
        </dgm:presLayoutVars>
      </dgm:prSet>
      <dgm:spPr/>
    </dgm:pt>
    <dgm:pt modelId="{A1C076EB-BC4C-4AAC-B9E6-DA25CD534F67}" type="pres">
      <dgm:prSet presAssocID="{5A84559E-2FCD-4FED-9B6F-8EC95EACBFA6}" presName="level2hierChild" presStyleCnt="0"/>
      <dgm:spPr/>
    </dgm:pt>
    <dgm:pt modelId="{DBCE04EA-C20C-41CC-8C42-039A9C9C29B7}" type="pres">
      <dgm:prSet presAssocID="{DD506134-400F-479B-AC12-1EA398CF0637}" presName="conn2-1" presStyleLbl="parChTrans1D2" presStyleIdx="0" presStyleCnt="1"/>
      <dgm:spPr/>
    </dgm:pt>
    <dgm:pt modelId="{7E2ED0C5-FBAF-49D7-9710-C29C7C46C766}" type="pres">
      <dgm:prSet presAssocID="{DD506134-400F-479B-AC12-1EA398CF0637}" presName="connTx" presStyleLbl="parChTrans1D2" presStyleIdx="0" presStyleCnt="1"/>
      <dgm:spPr/>
    </dgm:pt>
    <dgm:pt modelId="{7B5741F2-3125-444D-89ED-5EB4B3F3BA7B}" type="pres">
      <dgm:prSet presAssocID="{9E3B638A-80CB-40E0-AD67-868FB0D0B91E}" presName="root2" presStyleCnt="0"/>
      <dgm:spPr/>
    </dgm:pt>
    <dgm:pt modelId="{4C386EAE-7F4A-44CE-83F6-CBFC5C5F5266}" type="pres">
      <dgm:prSet presAssocID="{9E3B638A-80CB-40E0-AD67-868FB0D0B91E}" presName="LevelTwoTextNode" presStyleLbl="node2" presStyleIdx="0" presStyleCnt="1" custLinFactNeighborX="336" custLinFactNeighborY="-80768">
        <dgm:presLayoutVars>
          <dgm:chPref val="3"/>
        </dgm:presLayoutVars>
      </dgm:prSet>
      <dgm:spPr/>
    </dgm:pt>
    <dgm:pt modelId="{293EF7F0-80E0-4804-B036-FEFD03456702}" type="pres">
      <dgm:prSet presAssocID="{9E3B638A-80CB-40E0-AD67-868FB0D0B91E}" presName="level3hierChild" presStyleCnt="0"/>
      <dgm:spPr/>
    </dgm:pt>
    <dgm:pt modelId="{160C5199-EF50-442D-8F76-A1234358132D}" type="pres">
      <dgm:prSet presAssocID="{9BA416D3-0F52-4C57-8D0A-2BD69597543E}" presName="conn2-1" presStyleLbl="parChTrans1D3" presStyleIdx="0" presStyleCnt="2"/>
      <dgm:spPr/>
    </dgm:pt>
    <dgm:pt modelId="{1B584CE9-E88F-4C11-9793-790DEAD7281D}" type="pres">
      <dgm:prSet presAssocID="{9BA416D3-0F52-4C57-8D0A-2BD69597543E}" presName="connTx" presStyleLbl="parChTrans1D3" presStyleIdx="0" presStyleCnt="2"/>
      <dgm:spPr/>
    </dgm:pt>
    <dgm:pt modelId="{2202FE91-CC9C-4C40-9B8D-78D7A6753B52}" type="pres">
      <dgm:prSet presAssocID="{BE8AE3C7-8865-494B-9EAC-803025B1FDCC}" presName="root2" presStyleCnt="0"/>
      <dgm:spPr/>
    </dgm:pt>
    <dgm:pt modelId="{6C09817F-DA66-4D4B-BB19-98A3E13DA1BB}" type="pres">
      <dgm:prSet presAssocID="{BE8AE3C7-8865-494B-9EAC-803025B1FDCC}" presName="LevelTwoTextNode" presStyleLbl="node3" presStyleIdx="0" presStyleCnt="2" custLinFactNeighborX="493" custLinFactNeighborY="-49090">
        <dgm:presLayoutVars>
          <dgm:chPref val="3"/>
        </dgm:presLayoutVars>
      </dgm:prSet>
      <dgm:spPr/>
    </dgm:pt>
    <dgm:pt modelId="{3F110998-C12C-4ABD-AAAD-E7F24F61BD3C}" type="pres">
      <dgm:prSet presAssocID="{BE8AE3C7-8865-494B-9EAC-803025B1FDCC}" presName="level3hierChild" presStyleCnt="0"/>
      <dgm:spPr/>
    </dgm:pt>
    <dgm:pt modelId="{8D3FBF47-4C98-42A1-8388-D506C2FA5FA2}" type="pres">
      <dgm:prSet presAssocID="{300E16BE-9A06-473D-9EEB-13A273E7F41A}" presName="conn2-1" presStyleLbl="parChTrans1D4" presStyleIdx="0" presStyleCnt="1"/>
      <dgm:spPr/>
    </dgm:pt>
    <dgm:pt modelId="{430BC6B1-2905-4932-8DC0-F247426BA8DC}" type="pres">
      <dgm:prSet presAssocID="{300E16BE-9A06-473D-9EEB-13A273E7F41A}" presName="connTx" presStyleLbl="parChTrans1D4" presStyleIdx="0" presStyleCnt="1"/>
      <dgm:spPr/>
    </dgm:pt>
    <dgm:pt modelId="{0979457D-1C01-448F-9185-B724552D89A4}" type="pres">
      <dgm:prSet presAssocID="{860FDB4C-F731-4D4C-8E44-36ACAF1685BF}" presName="root2" presStyleCnt="0"/>
      <dgm:spPr/>
    </dgm:pt>
    <dgm:pt modelId="{4F199534-EF70-4193-BAAA-89CF0A3BAACC}" type="pres">
      <dgm:prSet presAssocID="{860FDB4C-F731-4D4C-8E44-36ACAF1685BF}" presName="LevelTwoTextNode" presStyleLbl="node4" presStyleIdx="0" presStyleCnt="1" custLinFactNeighborX="-2796" custLinFactNeighborY="-49090">
        <dgm:presLayoutVars>
          <dgm:chPref val="3"/>
        </dgm:presLayoutVars>
      </dgm:prSet>
      <dgm:spPr/>
    </dgm:pt>
    <dgm:pt modelId="{4EAAA056-5456-4F22-91E4-B6FEF0ED1898}" type="pres">
      <dgm:prSet presAssocID="{860FDB4C-F731-4D4C-8E44-36ACAF1685BF}" presName="level3hierChild" presStyleCnt="0"/>
      <dgm:spPr/>
    </dgm:pt>
    <dgm:pt modelId="{DD35E163-EB54-41BD-8228-431C4568D867}" type="pres">
      <dgm:prSet presAssocID="{BB9C2E97-6876-4CC5-8D19-E26C530E519D}" presName="conn2-1" presStyleLbl="parChTrans1D3" presStyleIdx="1" presStyleCnt="2"/>
      <dgm:spPr/>
    </dgm:pt>
    <dgm:pt modelId="{8422E1E0-14D0-413B-AEA3-5B8199590550}" type="pres">
      <dgm:prSet presAssocID="{BB9C2E97-6876-4CC5-8D19-E26C530E519D}" presName="connTx" presStyleLbl="parChTrans1D3" presStyleIdx="1" presStyleCnt="2"/>
      <dgm:spPr/>
    </dgm:pt>
    <dgm:pt modelId="{EF32223C-EEAD-4210-A26D-ED7A944A3511}" type="pres">
      <dgm:prSet presAssocID="{7E4D8E7C-2A7E-4BCF-A9ED-361FE56ADCFC}" presName="root2" presStyleCnt="0"/>
      <dgm:spPr/>
    </dgm:pt>
    <dgm:pt modelId="{38173E0E-7B0E-4CFF-A59D-7299F4A3E3F0}" type="pres">
      <dgm:prSet presAssocID="{7E4D8E7C-2A7E-4BCF-A9ED-361FE56ADCFC}" presName="LevelTwoTextNode" presStyleLbl="node3" presStyleIdx="1" presStyleCnt="2" custLinFactNeighborX="51753" custLinFactNeighborY="-39924">
        <dgm:presLayoutVars>
          <dgm:chPref val="3"/>
        </dgm:presLayoutVars>
      </dgm:prSet>
      <dgm:spPr/>
    </dgm:pt>
    <dgm:pt modelId="{C2B43B97-4EC4-4676-AD39-E6E7C9C875BF}" type="pres">
      <dgm:prSet presAssocID="{7E4D8E7C-2A7E-4BCF-A9ED-361FE56ADCFC}" presName="level3hierChild" presStyleCnt="0"/>
      <dgm:spPr/>
    </dgm:pt>
  </dgm:ptLst>
  <dgm:cxnLst>
    <dgm:cxn modelId="{3E373F0C-A3FE-4759-9ACB-916D628EBB6C}" type="presOf" srcId="{BE8AE3C7-8865-494B-9EAC-803025B1FDCC}" destId="{6C09817F-DA66-4D4B-BB19-98A3E13DA1BB}" srcOrd="0" destOrd="0" presId="urn:microsoft.com/office/officeart/2005/8/layout/hierarchy2"/>
    <dgm:cxn modelId="{FC147F12-55A2-41FC-A656-7CDEA3605991}" type="presOf" srcId="{E666F756-6A70-4671-B9CE-9256D68F60B9}" destId="{59BD6441-6989-4E53-96AA-88A13987ACAE}" srcOrd="0" destOrd="0" presId="urn:microsoft.com/office/officeart/2005/8/layout/hierarchy2"/>
    <dgm:cxn modelId="{2E517438-ED46-4BA6-A860-4ABD4FE3B26B}" type="presOf" srcId="{BB9C2E97-6876-4CC5-8D19-E26C530E519D}" destId="{8422E1E0-14D0-413B-AEA3-5B8199590550}" srcOrd="1" destOrd="0" presId="urn:microsoft.com/office/officeart/2005/8/layout/hierarchy2"/>
    <dgm:cxn modelId="{2EEF7D68-C8F0-4F3C-B071-9439E330EEA3}" srcId="{9E3B638A-80CB-40E0-AD67-868FB0D0B91E}" destId="{7E4D8E7C-2A7E-4BCF-A9ED-361FE56ADCFC}" srcOrd="1" destOrd="0" parTransId="{BB9C2E97-6876-4CC5-8D19-E26C530E519D}" sibTransId="{FA182F80-E26F-4778-BF63-EB9DDF00650C}"/>
    <dgm:cxn modelId="{0998C268-5B08-4D0A-9749-2DBC019D965E}" type="presOf" srcId="{300E16BE-9A06-473D-9EEB-13A273E7F41A}" destId="{430BC6B1-2905-4932-8DC0-F247426BA8DC}" srcOrd="1" destOrd="0" presId="urn:microsoft.com/office/officeart/2005/8/layout/hierarchy2"/>
    <dgm:cxn modelId="{5A12646B-FE8F-4ED3-ADD6-656DB3B27A14}" type="presOf" srcId="{9E3B638A-80CB-40E0-AD67-868FB0D0B91E}" destId="{4C386EAE-7F4A-44CE-83F6-CBFC5C5F5266}" srcOrd="0" destOrd="0" presId="urn:microsoft.com/office/officeart/2005/8/layout/hierarchy2"/>
    <dgm:cxn modelId="{B9988A4B-3DB0-4C19-91ED-C0AE0D011523}" type="presOf" srcId="{5A84559E-2FCD-4FED-9B6F-8EC95EACBFA6}" destId="{C4978EE1-0501-4BFA-A4E2-6588BDF5C5A3}" srcOrd="0" destOrd="0" presId="urn:microsoft.com/office/officeart/2005/8/layout/hierarchy2"/>
    <dgm:cxn modelId="{2441D06B-F97A-423F-87A5-C9CA9DA5E1C8}" srcId="{E666F756-6A70-4671-B9CE-9256D68F60B9}" destId="{5A84559E-2FCD-4FED-9B6F-8EC95EACBFA6}" srcOrd="0" destOrd="0" parTransId="{463C0705-34D0-4556-8760-88541AFE56FD}" sibTransId="{34A3B3A3-D9BA-48BE-AC91-A3438AEB3D63}"/>
    <dgm:cxn modelId="{A8080C4C-ED08-4B05-8131-35A84ADE6103}" type="presOf" srcId="{7E4D8E7C-2A7E-4BCF-A9ED-361FE56ADCFC}" destId="{38173E0E-7B0E-4CFF-A59D-7299F4A3E3F0}" srcOrd="0" destOrd="0" presId="urn:microsoft.com/office/officeart/2005/8/layout/hierarchy2"/>
    <dgm:cxn modelId="{CDCFEA70-E4CA-4B92-B28B-849084ECDAC6}" srcId="{BE8AE3C7-8865-494B-9EAC-803025B1FDCC}" destId="{860FDB4C-F731-4D4C-8E44-36ACAF1685BF}" srcOrd="0" destOrd="0" parTransId="{300E16BE-9A06-473D-9EEB-13A273E7F41A}" sibTransId="{95132941-CF61-4212-9FCD-E8592AAE4DAF}"/>
    <dgm:cxn modelId="{376B9273-A44D-4A67-956A-045CE394C32B}" type="presOf" srcId="{860FDB4C-F731-4D4C-8E44-36ACAF1685BF}" destId="{4F199534-EF70-4193-BAAA-89CF0A3BAACC}" srcOrd="0" destOrd="0" presId="urn:microsoft.com/office/officeart/2005/8/layout/hierarchy2"/>
    <dgm:cxn modelId="{16AF9475-8929-44BD-94D6-5FC9E56D0FFD}" type="presOf" srcId="{DD506134-400F-479B-AC12-1EA398CF0637}" destId="{DBCE04EA-C20C-41CC-8C42-039A9C9C29B7}" srcOrd="0" destOrd="0" presId="urn:microsoft.com/office/officeart/2005/8/layout/hierarchy2"/>
    <dgm:cxn modelId="{1EBBDE59-B20E-4C52-933C-6A430D468237}" type="presOf" srcId="{300E16BE-9A06-473D-9EEB-13A273E7F41A}" destId="{8D3FBF47-4C98-42A1-8388-D506C2FA5FA2}" srcOrd="0" destOrd="0" presId="urn:microsoft.com/office/officeart/2005/8/layout/hierarchy2"/>
    <dgm:cxn modelId="{6591527D-A07B-432A-BA6D-1385B71751C3}" srcId="{9E3B638A-80CB-40E0-AD67-868FB0D0B91E}" destId="{BE8AE3C7-8865-494B-9EAC-803025B1FDCC}" srcOrd="0" destOrd="0" parTransId="{9BA416D3-0F52-4C57-8D0A-2BD69597543E}" sibTransId="{9AE87E4C-5C3F-4860-91D7-4643591489B3}"/>
    <dgm:cxn modelId="{FFA37A84-F618-4F9E-8F25-2B4B46694C9C}" type="presOf" srcId="{BB9C2E97-6876-4CC5-8D19-E26C530E519D}" destId="{DD35E163-EB54-41BD-8228-431C4568D867}" srcOrd="0" destOrd="0" presId="urn:microsoft.com/office/officeart/2005/8/layout/hierarchy2"/>
    <dgm:cxn modelId="{F92A4689-D52C-48B9-8140-0E153F3BC614}" srcId="{5A84559E-2FCD-4FED-9B6F-8EC95EACBFA6}" destId="{9E3B638A-80CB-40E0-AD67-868FB0D0B91E}" srcOrd="0" destOrd="0" parTransId="{DD506134-400F-479B-AC12-1EA398CF0637}" sibTransId="{B3DB331F-030A-482C-95A5-53C276A696A0}"/>
    <dgm:cxn modelId="{47EF02A0-0B12-4886-90D4-5AD3EB626BCA}" type="presOf" srcId="{9BA416D3-0F52-4C57-8D0A-2BD69597543E}" destId="{1B584CE9-E88F-4C11-9793-790DEAD7281D}" srcOrd="1" destOrd="0" presId="urn:microsoft.com/office/officeart/2005/8/layout/hierarchy2"/>
    <dgm:cxn modelId="{71E9EBCF-2CF7-46F7-BB53-7BF21E63C119}" type="presOf" srcId="{DD506134-400F-479B-AC12-1EA398CF0637}" destId="{7E2ED0C5-FBAF-49D7-9710-C29C7C46C766}" srcOrd="1" destOrd="0" presId="urn:microsoft.com/office/officeart/2005/8/layout/hierarchy2"/>
    <dgm:cxn modelId="{929D6BD5-88C4-4408-BE07-28E5AA6CB4E2}" type="presOf" srcId="{9BA416D3-0F52-4C57-8D0A-2BD69597543E}" destId="{160C5199-EF50-442D-8F76-A1234358132D}" srcOrd="0" destOrd="0" presId="urn:microsoft.com/office/officeart/2005/8/layout/hierarchy2"/>
    <dgm:cxn modelId="{56473696-54E3-4B80-BFE2-6D3E0107DA7B}" type="presParOf" srcId="{59BD6441-6989-4E53-96AA-88A13987ACAE}" destId="{CEEAC651-B985-4E76-AFD0-614A57A9AE85}" srcOrd="0" destOrd="0" presId="urn:microsoft.com/office/officeart/2005/8/layout/hierarchy2"/>
    <dgm:cxn modelId="{AE2306FA-B303-44A5-9D50-6BA352BDEF46}" type="presParOf" srcId="{CEEAC651-B985-4E76-AFD0-614A57A9AE85}" destId="{C4978EE1-0501-4BFA-A4E2-6588BDF5C5A3}" srcOrd="0" destOrd="0" presId="urn:microsoft.com/office/officeart/2005/8/layout/hierarchy2"/>
    <dgm:cxn modelId="{D07957B4-6424-43D0-AF26-7EA3393DD843}" type="presParOf" srcId="{CEEAC651-B985-4E76-AFD0-614A57A9AE85}" destId="{A1C076EB-BC4C-4AAC-B9E6-DA25CD534F67}" srcOrd="1" destOrd="0" presId="urn:microsoft.com/office/officeart/2005/8/layout/hierarchy2"/>
    <dgm:cxn modelId="{5659CF7F-AFC8-44B1-A782-48C625909720}" type="presParOf" srcId="{A1C076EB-BC4C-4AAC-B9E6-DA25CD534F67}" destId="{DBCE04EA-C20C-41CC-8C42-039A9C9C29B7}" srcOrd="0" destOrd="0" presId="urn:microsoft.com/office/officeart/2005/8/layout/hierarchy2"/>
    <dgm:cxn modelId="{D647DEC0-F9EB-4FEC-A369-F9E5A4A622C2}" type="presParOf" srcId="{DBCE04EA-C20C-41CC-8C42-039A9C9C29B7}" destId="{7E2ED0C5-FBAF-49D7-9710-C29C7C46C766}" srcOrd="0" destOrd="0" presId="urn:microsoft.com/office/officeart/2005/8/layout/hierarchy2"/>
    <dgm:cxn modelId="{F7520B29-5DAE-490C-8BBF-13C0DB499103}" type="presParOf" srcId="{A1C076EB-BC4C-4AAC-B9E6-DA25CD534F67}" destId="{7B5741F2-3125-444D-89ED-5EB4B3F3BA7B}" srcOrd="1" destOrd="0" presId="urn:microsoft.com/office/officeart/2005/8/layout/hierarchy2"/>
    <dgm:cxn modelId="{8465B767-3C1C-4E06-A838-28844965DCEE}" type="presParOf" srcId="{7B5741F2-3125-444D-89ED-5EB4B3F3BA7B}" destId="{4C386EAE-7F4A-44CE-83F6-CBFC5C5F5266}" srcOrd="0" destOrd="0" presId="urn:microsoft.com/office/officeart/2005/8/layout/hierarchy2"/>
    <dgm:cxn modelId="{D1BD77A6-93F1-4F59-B623-3AD88B176BC2}" type="presParOf" srcId="{7B5741F2-3125-444D-89ED-5EB4B3F3BA7B}" destId="{293EF7F0-80E0-4804-B036-FEFD03456702}" srcOrd="1" destOrd="0" presId="urn:microsoft.com/office/officeart/2005/8/layout/hierarchy2"/>
    <dgm:cxn modelId="{8E67D9BB-8A5F-4B79-948D-EFBA84CE3E57}" type="presParOf" srcId="{293EF7F0-80E0-4804-B036-FEFD03456702}" destId="{160C5199-EF50-442D-8F76-A1234358132D}" srcOrd="0" destOrd="0" presId="urn:microsoft.com/office/officeart/2005/8/layout/hierarchy2"/>
    <dgm:cxn modelId="{3105A3BE-34E8-4717-B385-A465378643CB}" type="presParOf" srcId="{160C5199-EF50-442D-8F76-A1234358132D}" destId="{1B584CE9-E88F-4C11-9793-790DEAD7281D}" srcOrd="0" destOrd="0" presId="urn:microsoft.com/office/officeart/2005/8/layout/hierarchy2"/>
    <dgm:cxn modelId="{D7A353A0-EABF-4BEB-8651-B4BC6CE7B2D4}" type="presParOf" srcId="{293EF7F0-80E0-4804-B036-FEFD03456702}" destId="{2202FE91-CC9C-4C40-9B8D-78D7A6753B52}" srcOrd="1" destOrd="0" presId="urn:microsoft.com/office/officeart/2005/8/layout/hierarchy2"/>
    <dgm:cxn modelId="{2B400928-873E-46EB-8C7F-5A17A24D8C4C}" type="presParOf" srcId="{2202FE91-CC9C-4C40-9B8D-78D7A6753B52}" destId="{6C09817F-DA66-4D4B-BB19-98A3E13DA1BB}" srcOrd="0" destOrd="0" presId="urn:microsoft.com/office/officeart/2005/8/layout/hierarchy2"/>
    <dgm:cxn modelId="{5BAB483F-21CB-4A7E-942A-1D6CE5826EA7}" type="presParOf" srcId="{2202FE91-CC9C-4C40-9B8D-78D7A6753B52}" destId="{3F110998-C12C-4ABD-AAAD-E7F24F61BD3C}" srcOrd="1" destOrd="0" presId="urn:microsoft.com/office/officeart/2005/8/layout/hierarchy2"/>
    <dgm:cxn modelId="{7D74EF04-54D9-452D-AF4A-46C5CF9C0811}" type="presParOf" srcId="{3F110998-C12C-4ABD-AAAD-E7F24F61BD3C}" destId="{8D3FBF47-4C98-42A1-8388-D506C2FA5FA2}" srcOrd="0" destOrd="0" presId="urn:microsoft.com/office/officeart/2005/8/layout/hierarchy2"/>
    <dgm:cxn modelId="{1B42D728-89DE-4C2F-A6FF-D8811E13A080}" type="presParOf" srcId="{8D3FBF47-4C98-42A1-8388-D506C2FA5FA2}" destId="{430BC6B1-2905-4932-8DC0-F247426BA8DC}" srcOrd="0" destOrd="0" presId="urn:microsoft.com/office/officeart/2005/8/layout/hierarchy2"/>
    <dgm:cxn modelId="{6E2C9532-DA74-46DD-AB7B-469B0C46AFB4}" type="presParOf" srcId="{3F110998-C12C-4ABD-AAAD-E7F24F61BD3C}" destId="{0979457D-1C01-448F-9185-B724552D89A4}" srcOrd="1" destOrd="0" presId="urn:microsoft.com/office/officeart/2005/8/layout/hierarchy2"/>
    <dgm:cxn modelId="{06048847-6D2E-48C3-B256-A5560A59034C}" type="presParOf" srcId="{0979457D-1C01-448F-9185-B724552D89A4}" destId="{4F199534-EF70-4193-BAAA-89CF0A3BAACC}" srcOrd="0" destOrd="0" presId="urn:microsoft.com/office/officeart/2005/8/layout/hierarchy2"/>
    <dgm:cxn modelId="{29B7A082-F7BB-4A46-B7BB-44F026903D2B}" type="presParOf" srcId="{0979457D-1C01-448F-9185-B724552D89A4}" destId="{4EAAA056-5456-4F22-91E4-B6FEF0ED1898}" srcOrd="1" destOrd="0" presId="urn:microsoft.com/office/officeart/2005/8/layout/hierarchy2"/>
    <dgm:cxn modelId="{E43A4026-6774-4101-92A6-5B4CE104C726}" type="presParOf" srcId="{293EF7F0-80E0-4804-B036-FEFD03456702}" destId="{DD35E163-EB54-41BD-8228-431C4568D867}" srcOrd="2" destOrd="0" presId="urn:microsoft.com/office/officeart/2005/8/layout/hierarchy2"/>
    <dgm:cxn modelId="{4961468F-9234-4A1F-BD70-3233B7516F59}" type="presParOf" srcId="{DD35E163-EB54-41BD-8228-431C4568D867}" destId="{8422E1E0-14D0-413B-AEA3-5B8199590550}" srcOrd="0" destOrd="0" presId="urn:microsoft.com/office/officeart/2005/8/layout/hierarchy2"/>
    <dgm:cxn modelId="{994C88EF-EDFD-422F-A31F-7529D5162575}" type="presParOf" srcId="{293EF7F0-80E0-4804-B036-FEFD03456702}" destId="{EF32223C-EEAD-4210-A26D-ED7A944A3511}" srcOrd="3" destOrd="0" presId="urn:microsoft.com/office/officeart/2005/8/layout/hierarchy2"/>
    <dgm:cxn modelId="{77E4DE1F-C5AB-4A71-A51A-EC3B41A5DE95}" type="presParOf" srcId="{EF32223C-EEAD-4210-A26D-ED7A944A3511}" destId="{38173E0E-7B0E-4CFF-A59D-7299F4A3E3F0}" srcOrd="0" destOrd="0" presId="urn:microsoft.com/office/officeart/2005/8/layout/hierarchy2"/>
    <dgm:cxn modelId="{024F86E3-3044-4601-BB8F-D0E737324EA8}" type="presParOf" srcId="{EF32223C-EEAD-4210-A26D-ED7A944A3511}" destId="{C2B43B97-4EC4-4676-AD39-E6E7C9C875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8EE1-0501-4BFA-A4E2-6588BDF5C5A3}">
      <dsp:nvSpPr>
        <dsp:cNvPr id="0" name=""/>
        <dsp:cNvSpPr/>
      </dsp:nvSpPr>
      <dsp:spPr>
        <a:xfrm>
          <a:off x="79160" y="960990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Hypotheses Selection</a:t>
          </a:r>
        </a:p>
      </dsp:txBody>
      <dsp:txXfrm>
        <a:off x="111324" y="993154"/>
        <a:ext cx="2132000" cy="1033836"/>
      </dsp:txXfrm>
    </dsp:sp>
    <dsp:sp modelId="{DBCE04EA-C20C-41CC-8C42-039A9C9C29B7}">
      <dsp:nvSpPr>
        <dsp:cNvPr id="0" name=""/>
        <dsp:cNvSpPr/>
      </dsp:nvSpPr>
      <dsp:spPr>
        <a:xfrm rot="488302">
          <a:off x="2271367" y="1548335"/>
          <a:ext cx="818401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18401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0108" y="1547540"/>
        <a:ext cx="40920" cy="40920"/>
      </dsp:txXfrm>
    </dsp:sp>
    <dsp:sp modelId="{4C386EAE-7F4A-44CE-83F6-CBFC5C5F5266}">
      <dsp:nvSpPr>
        <dsp:cNvPr id="0" name=""/>
        <dsp:cNvSpPr/>
      </dsp:nvSpPr>
      <dsp:spPr>
        <a:xfrm>
          <a:off x="3085648" y="1076846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Matching Hypotheses</a:t>
          </a:r>
        </a:p>
      </dsp:txBody>
      <dsp:txXfrm>
        <a:off x="3117812" y="1109010"/>
        <a:ext cx="2132000" cy="1033836"/>
      </dsp:txXfrm>
    </dsp:sp>
    <dsp:sp modelId="{160C5199-EF50-442D-8F76-A1234358132D}">
      <dsp:nvSpPr>
        <dsp:cNvPr id="0" name=""/>
        <dsp:cNvSpPr/>
      </dsp:nvSpPr>
      <dsp:spPr>
        <a:xfrm rot="20530603">
          <a:off x="5259744" y="1464479"/>
          <a:ext cx="92644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926444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9805" y="1460983"/>
        <a:ext cx="46322" cy="46322"/>
      </dsp:txXfrm>
    </dsp:sp>
    <dsp:sp modelId="{6C09817F-DA66-4D4B-BB19-98A3E13DA1BB}">
      <dsp:nvSpPr>
        <dsp:cNvPr id="0" name=""/>
        <dsp:cNvSpPr/>
      </dsp:nvSpPr>
      <dsp:spPr>
        <a:xfrm>
          <a:off x="6163956" y="793278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Clustering</a:t>
          </a:r>
        </a:p>
      </dsp:txBody>
      <dsp:txXfrm>
        <a:off x="6196120" y="825442"/>
        <a:ext cx="2132000" cy="1033836"/>
      </dsp:txXfrm>
    </dsp:sp>
    <dsp:sp modelId="{8D3FBF47-4C98-42A1-8388-D506C2FA5FA2}">
      <dsp:nvSpPr>
        <dsp:cNvPr id="0" name=""/>
        <dsp:cNvSpPr/>
      </dsp:nvSpPr>
      <dsp:spPr>
        <a:xfrm>
          <a:off x="8360284" y="1322695"/>
          <a:ext cx="80629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06294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43273" y="1322203"/>
        <a:ext cx="40314" cy="40314"/>
      </dsp:txXfrm>
    </dsp:sp>
    <dsp:sp modelId="{4F199534-EF70-4193-BAAA-89CF0A3BAACC}">
      <dsp:nvSpPr>
        <dsp:cNvPr id="0" name=""/>
        <dsp:cNvSpPr/>
      </dsp:nvSpPr>
      <dsp:spPr>
        <a:xfrm>
          <a:off x="9166578" y="793278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3D Image</a:t>
          </a:r>
        </a:p>
      </dsp:txBody>
      <dsp:txXfrm>
        <a:off x="9198742" y="825442"/>
        <a:ext cx="2132000" cy="1033836"/>
      </dsp:txXfrm>
    </dsp:sp>
    <dsp:sp modelId="{DD35E163-EB54-41BD-8228-431C4568D867}">
      <dsp:nvSpPr>
        <dsp:cNvPr id="0" name=""/>
        <dsp:cNvSpPr/>
      </dsp:nvSpPr>
      <dsp:spPr>
        <a:xfrm rot="1696513">
          <a:off x="5145963" y="2146252"/>
          <a:ext cx="2279843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2279843" y="19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28889" y="2108921"/>
        <a:ext cx="113992" cy="113992"/>
      </dsp:txXfrm>
    </dsp:sp>
    <dsp:sp modelId="{38173E0E-7B0E-4CFF-A59D-7299F4A3E3F0}">
      <dsp:nvSpPr>
        <dsp:cNvPr id="0" name=""/>
        <dsp:cNvSpPr/>
      </dsp:nvSpPr>
      <dsp:spPr>
        <a:xfrm>
          <a:off x="7289793" y="2156825"/>
          <a:ext cx="2196328" cy="109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Light Reconstruction</a:t>
          </a:r>
        </a:p>
      </dsp:txBody>
      <dsp:txXfrm>
        <a:off x="7321957" y="2188989"/>
        <a:ext cx="2132000" cy="103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C4645D-9FF1-49CB-9AE2-10255FBB182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958C53-51D0-43CB-BFBB-E9A2C78F9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https://www.phy.bnl.gov/twister/bee/set/692f6401-5e2d-45e1-94ba-b1f510db4b1b/event/1/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58C53-51D0-43CB-BFBB-E9A2C78F9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C54E-2AB8-48F7-A09F-754C9FD77C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EE3-66F6-4A67-B333-B048AD7BBD1B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2CC9-D870-47BD-8F8E-CB84CCEC70AF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4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119-6FF8-4737-9CED-49F3C2FBC982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082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1939-33E0-4276-91D2-E108538CCFD1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2794-9686-4286-9483-8A23A3B887B9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57A0-3B2E-4B9A-94D3-18EFA2C77953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FFC-5392-4ECD-9818-093FEB9328C9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DE0-116F-4863-AFF2-73022BCBE0E0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9640-67E0-4775-B1F8-BDA57ECB9480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330E-5D04-47C6-BD7F-2D21961E784D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2779-2D4D-4489-822F-DD1BCD5867B9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50E0-7829-46AE-8619-875A66A12A3C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https://lar.bnl.gov/wire-cell/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1F21-251F-4FD8-9B44-30D3F147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7.png"/><Relationship Id="rId7" Type="http://schemas.openxmlformats.org/officeDocument/2006/relationships/image" Target="../media/image3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.bnl.gov/twister/bee/set/c8281f90-1490-4958-981f-c60e131819fc/event/0/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hyperlink" Target="https://www.phy.bnl.gov/twister/bee/set/58e6ffea-a1eb-428f-9ffd-e69fe82ab2e2/event/0/" TargetMode="External"/><Relationship Id="rId9" Type="http://schemas.openxmlformats.org/officeDocument/2006/relationships/hyperlink" Target="https://www.phy.bnl.gov/twister/bee/set/43e596f9-c9da-453b-b90e-82114d4a81d3/event/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opscience.iop.org/article/10.1088/1748-0221/13/07/P07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hyperlink" Target="http://iopscience.iop.org/article/10.1088/1748-0221/13/07/P07006" TargetMode="External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hyperlink" Target="http://iopscience.iop.org/article/10.1088/1748-0221/12/08/P08003/me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6DC2-565F-425E-948D-3C9C880C6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157" y="1871248"/>
            <a:ext cx="10363200" cy="1470025"/>
          </a:xfrm>
        </p:spPr>
        <p:txBody>
          <a:bodyPr>
            <a:normAutofit/>
          </a:bodyPr>
          <a:lstStyle/>
          <a:p>
            <a:r>
              <a:rPr lang="en-US" b="1" dirty="0"/>
              <a:t>LArTPC Charge-Light Matching and PID </a:t>
            </a:r>
            <a:br>
              <a:rPr lang="en-US" b="1" dirty="0"/>
            </a:br>
            <a:r>
              <a:rPr lang="en-US" b="1" dirty="0"/>
              <a:t>with Wire-Cell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49D9B-816C-4E94-A446-1F7BAB743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324" y="3514744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>
                <a:solidFill>
                  <a:schemeClr val="tx1"/>
                </a:solidFill>
              </a:rPr>
              <a:t>BNL</a:t>
            </a:r>
          </a:p>
          <a:p>
            <a:r>
              <a:rPr lang="en-US" dirty="0">
                <a:solidFill>
                  <a:schemeClr val="tx1"/>
                </a:solidFill>
              </a:rPr>
              <a:t>On behalf of the Wire-Cell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55F71-C0AC-47EF-8572-332F78FE4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14"/>
            <a:ext cx="4290966" cy="1077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84FEA-BBE1-4E26-8E9F-200D52C84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0074"/>
            <a:ext cx="3455126" cy="107768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59DFA21-C1E0-4F40-A0E5-EDE11B72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BF871A-EEC4-4970-917D-612A6E96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CB2A1F21-251F-4FD8-9B44-30D3F147CFE2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487E0-D99C-49EA-93F1-4418AA6D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3" y="5592865"/>
            <a:ext cx="3455127" cy="1265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E20392-1236-4066-B5FD-5C6E574DE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24" y="-170394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01267B-4978-426C-B235-4616B24A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  <a:noFill/>
        </p:spPr>
        <p:txBody>
          <a:bodyPr/>
          <a:lstStyle/>
          <a:p>
            <a:r>
              <a:rPr lang="en-US" dirty="0"/>
              <a:t>Example of Actual Algorithm for Clustering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1F29BE-82F7-4912-914C-96F9FA20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00FA71-F28D-4410-A9ED-CC0FED29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96" y="814149"/>
            <a:ext cx="4704923" cy="23747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1CF98F-73F9-4BCD-959C-87E1A96C5E6E}"/>
              </a:ext>
            </a:extLst>
          </p:cNvPr>
          <p:cNvSpPr txBox="1"/>
          <p:nvPr/>
        </p:nvSpPr>
        <p:spPr>
          <a:xfrm>
            <a:off x="609600" y="5521149"/>
            <a:ext cx="10499677" cy="12003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Many advanced techniques, such as graph theory operations (Dijkstra’s shortest distance, connected components, minimal spanning tree), Kalman-filter, 3D and 2D k-d trees, are used to obtain a robust results in a quick and efficient way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72B6D5-1830-4D94-8D1A-179EBF97B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197" y="3325022"/>
            <a:ext cx="5043174" cy="2102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14D322-6A1D-4F09-B626-FC9306416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9" y="982167"/>
            <a:ext cx="6172200" cy="1891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0A5-C754-41F1-BEF9-D00BDE176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033956"/>
            <a:ext cx="5181861" cy="23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C412-E953-4723-A81A-E01EE60E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500"/>
            <a:ext cx="10972800" cy="1143000"/>
          </a:xfrm>
        </p:spPr>
        <p:txBody>
          <a:bodyPr/>
          <a:lstStyle/>
          <a:p>
            <a:r>
              <a:rPr lang="en-US"/>
              <a:t>Core Charge-Light </a:t>
            </a:r>
            <a:r>
              <a:rPr lang="en-US" dirty="0"/>
              <a:t>Matching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5D05C-315D-4E35-B707-4DD47E62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D7BCA-36DD-4D76-ACAB-A5B538D8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7FEC9C-DE45-4E94-BE5D-6952FCF24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99193"/>
              </p:ext>
            </p:extLst>
          </p:nvPr>
        </p:nvGraphicFramePr>
        <p:xfrm>
          <a:off x="388073" y="1237029"/>
          <a:ext cx="3860799" cy="50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3" imgW="2019240" imgH="2654280" progId="Equation.DSMT4">
                  <p:embed/>
                </p:oleObj>
              </mc:Choice>
              <mc:Fallback>
                <p:oleObj name="Equation" r:id="rId3" imgW="201924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073" y="1237029"/>
                        <a:ext cx="3860799" cy="507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D1BBDA-F21A-4A19-B469-0A302FEAA4FC}"/>
              </a:ext>
            </a:extLst>
          </p:cNvPr>
          <p:cNvSpPr txBox="1"/>
          <p:nvPr/>
        </p:nvSpPr>
        <p:spPr>
          <a:xfrm>
            <a:off x="4507303" y="1046151"/>
            <a:ext cx="29765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Overall test statistics to be minimized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AF789-F1ED-4D78-92D0-B0D3C23F60A5}"/>
              </a:ext>
            </a:extLst>
          </p:cNvPr>
          <p:cNvSpPr txBox="1"/>
          <p:nvPr/>
        </p:nvSpPr>
        <p:spPr>
          <a:xfrm>
            <a:off x="4507303" y="2021204"/>
            <a:ext cx="297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 of the measured and predicted light pattern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89990-1404-482C-B5F6-F39A4268BF2A}"/>
              </a:ext>
            </a:extLst>
          </p:cNvPr>
          <p:cNvSpPr txBox="1"/>
          <p:nvPr/>
        </p:nvSpPr>
        <p:spPr>
          <a:xfrm>
            <a:off x="4248872" y="3509644"/>
            <a:ext cx="297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Charge Cluster can only be used once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0A0A3-BBD7-465E-83EA-B078CB6942C7}"/>
              </a:ext>
            </a:extLst>
          </p:cNvPr>
          <p:cNvSpPr txBox="1"/>
          <p:nvPr/>
        </p:nvSpPr>
        <p:spPr>
          <a:xfrm>
            <a:off x="3118513" y="4693296"/>
            <a:ext cx="43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Observed light flash may not correspond to any charge cluster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86822-66FC-403C-8618-E12138763650}"/>
              </a:ext>
            </a:extLst>
          </p:cNvPr>
          <p:cNvSpPr txBox="1"/>
          <p:nvPr/>
        </p:nvSpPr>
        <p:spPr>
          <a:xfrm>
            <a:off x="3935987" y="5603852"/>
            <a:ext cx="353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Compressed sensing to select the best pairs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CA8124-0627-4B96-B367-1367847624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691360"/>
              </p:ext>
            </p:extLst>
          </p:nvPr>
        </p:nvGraphicFramePr>
        <p:xfrm>
          <a:off x="8026400" y="1461649"/>
          <a:ext cx="3916363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5" imgW="1714320" imgH="1346040" progId="Equation.DSMT4">
                  <p:embed/>
                </p:oleObj>
              </mc:Choice>
              <mc:Fallback>
                <p:oleObj name="Equation" r:id="rId5" imgW="17143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6400" y="1461649"/>
                        <a:ext cx="3916363" cy="3074987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386795B-F3E6-4E78-A80A-C4F466F65D17}"/>
              </a:ext>
            </a:extLst>
          </p:cNvPr>
          <p:cNvSpPr/>
          <p:nvPr/>
        </p:nvSpPr>
        <p:spPr>
          <a:xfrm>
            <a:off x="388073" y="838649"/>
            <a:ext cx="7095828" cy="1080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6FB009-F378-4009-AAEC-9A3DB2E350A9}"/>
              </a:ext>
            </a:extLst>
          </p:cNvPr>
          <p:cNvSpPr/>
          <p:nvPr/>
        </p:nvSpPr>
        <p:spPr>
          <a:xfrm>
            <a:off x="403113" y="1995527"/>
            <a:ext cx="7095828" cy="1343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91B235-6DC6-4714-9CC5-9859C89BD6E2}"/>
              </a:ext>
            </a:extLst>
          </p:cNvPr>
          <p:cNvSpPr/>
          <p:nvPr/>
        </p:nvSpPr>
        <p:spPr>
          <a:xfrm>
            <a:off x="403113" y="3385134"/>
            <a:ext cx="7095828" cy="12879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1A487-F07F-4D74-BD0D-CA3CEA52728E}"/>
              </a:ext>
            </a:extLst>
          </p:cNvPr>
          <p:cNvSpPr/>
          <p:nvPr/>
        </p:nvSpPr>
        <p:spPr>
          <a:xfrm>
            <a:off x="403113" y="4721614"/>
            <a:ext cx="7095828" cy="8822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81AF9D-096E-4563-A12D-BF5BECC287DA}"/>
              </a:ext>
            </a:extLst>
          </p:cNvPr>
          <p:cNvSpPr/>
          <p:nvPr/>
        </p:nvSpPr>
        <p:spPr>
          <a:xfrm>
            <a:off x="417518" y="5644891"/>
            <a:ext cx="7095828" cy="7854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ADC55-0F15-40C4-BE3F-78FE25F552F7}"/>
              </a:ext>
            </a:extLst>
          </p:cNvPr>
          <p:cNvSpPr txBox="1"/>
          <p:nvPr/>
        </p:nvSpPr>
        <p:spPr>
          <a:xfrm>
            <a:off x="8026400" y="4925367"/>
            <a:ext cx="377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Aggressively pursue charge-light matching</a:t>
            </a:r>
          </a:p>
          <a:p>
            <a:r>
              <a:rPr lang="en-US" sz="2400" dirty="0"/>
              <a:t>Additional cuts to examine the “light mismatch” events</a:t>
            </a:r>
          </a:p>
        </p:txBody>
      </p:sp>
    </p:spTree>
    <p:extLst>
      <p:ext uri="{BB962C8B-B14F-4D97-AF65-F5344CB8AC3E}">
        <p14:creationId xmlns:p14="http://schemas.microsoft.com/office/powerpoint/2010/main" val="144555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78CB-4307-4C0B-9030-44E6D896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261" y="-82534"/>
            <a:ext cx="7205208" cy="1143000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E5633-A13D-42E1-B4A6-2ADE715E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B4F758-8215-4DE3-B632-FC7945BBF934}"/>
              </a:ext>
            </a:extLst>
          </p:cNvPr>
          <p:cNvGrpSpPr/>
          <p:nvPr/>
        </p:nvGrpSpPr>
        <p:grpSpPr>
          <a:xfrm>
            <a:off x="304800" y="171697"/>
            <a:ext cx="4072392" cy="3144709"/>
            <a:chOff x="72736" y="1397949"/>
            <a:chExt cx="6077590" cy="46165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8819B-D46A-45FE-A012-6D3F6C7A783E}"/>
                </a:ext>
              </a:extLst>
            </p:cNvPr>
            <p:cNvSpPr txBox="1"/>
            <p:nvPr/>
          </p:nvSpPr>
          <p:spPr>
            <a:xfrm>
              <a:off x="797723" y="1487772"/>
              <a:ext cx="1875296" cy="54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Side view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CCA698-3A25-49B3-810B-EC6862FB6BD0}"/>
                </a:ext>
              </a:extLst>
            </p:cNvPr>
            <p:cNvSpPr txBox="1"/>
            <p:nvPr/>
          </p:nvSpPr>
          <p:spPr>
            <a:xfrm>
              <a:off x="3621823" y="1397949"/>
              <a:ext cx="1875295" cy="54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Top view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8A271E-3865-4A7E-B3E9-2988CC99E993}"/>
                </a:ext>
              </a:extLst>
            </p:cNvPr>
            <p:cNvSpPr txBox="1"/>
            <p:nvPr/>
          </p:nvSpPr>
          <p:spPr>
            <a:xfrm>
              <a:off x="2008577" y="3703675"/>
              <a:ext cx="2497540" cy="54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Front view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E27476-E535-44E2-8982-F9BD15246DB4}"/>
                </a:ext>
              </a:extLst>
            </p:cNvPr>
            <p:cNvGrpSpPr/>
            <p:nvPr/>
          </p:nvGrpSpPr>
          <p:grpSpPr>
            <a:xfrm>
              <a:off x="72736" y="1863716"/>
              <a:ext cx="6077590" cy="4150828"/>
              <a:chOff x="72736" y="2047909"/>
              <a:chExt cx="6077590" cy="415082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3A9B2D7-C778-4636-84A7-D275E78A9950}"/>
                  </a:ext>
                </a:extLst>
              </p:cNvPr>
              <p:cNvGrpSpPr/>
              <p:nvPr/>
            </p:nvGrpSpPr>
            <p:grpSpPr>
              <a:xfrm>
                <a:off x="72736" y="2047909"/>
                <a:ext cx="5964342" cy="1951743"/>
                <a:chOff x="72736" y="818194"/>
                <a:chExt cx="5964342" cy="195174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E5169F3-8A99-4AB6-9786-7CA93EA23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2736" y="1006941"/>
                  <a:ext cx="2809232" cy="1532975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7D8199BF-6EA9-4A68-92BB-0367ECA4CA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9122" y="818194"/>
                  <a:ext cx="3207956" cy="1951743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2CDCCD5-0D4B-4492-A223-8DB5C24C7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76" y="4388987"/>
                <a:ext cx="6000750" cy="1809750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74DB7B5-268B-4A99-90B1-A92A01755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" y="3535897"/>
            <a:ext cx="3957464" cy="30892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3742D4-0A7E-4899-9BBE-47FD2FBBB4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247"/>
          <a:stretch/>
        </p:blipFill>
        <p:spPr>
          <a:xfrm>
            <a:off x="4903347" y="2071142"/>
            <a:ext cx="5762270" cy="37440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50F274-EDB1-405C-B521-E5D0E7FF6917}"/>
              </a:ext>
            </a:extLst>
          </p:cNvPr>
          <p:cNvSpPr txBox="1"/>
          <p:nvPr/>
        </p:nvSpPr>
        <p:spPr>
          <a:xfrm>
            <a:off x="5897296" y="3012677"/>
            <a:ext cx="258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/>
              <a:t>MicroBooNE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Simulation</a:t>
            </a:r>
          </a:p>
          <a:p>
            <a:r>
              <a:rPr lang="en-US" sz="1400" b="1" dirty="0"/>
              <a:t>In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Progress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1E2DB-07A6-4A3F-BE5A-B9AA659BF5B6}"/>
              </a:ext>
            </a:extLst>
          </p:cNvPr>
          <p:cNvSpPr txBox="1"/>
          <p:nvPr/>
        </p:nvSpPr>
        <p:spPr>
          <a:xfrm>
            <a:off x="5059703" y="5978589"/>
            <a:ext cx="612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Completeness: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Purity: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zh-CN" alt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</a:t>
            </a:r>
            <a:r>
              <a:rPr lang="zh-CN" alt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[ghost,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over-clustering,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etc.]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A25D7-02F4-49EF-AF64-D0D17C5A8458}"/>
              </a:ext>
            </a:extLst>
          </p:cNvPr>
          <p:cNvSpPr/>
          <p:nvPr/>
        </p:nvSpPr>
        <p:spPr>
          <a:xfrm>
            <a:off x="4481791" y="893281"/>
            <a:ext cx="7667665" cy="83099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Geant4-based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neutrino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interactions with above 90% accuracy in Charge-Light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2D1D43-8951-4305-AE23-14CA8CF19BB2}"/>
                  </a:ext>
                </a:extLst>
              </p:cNvPr>
              <p:cNvSpPr txBox="1"/>
              <p:nvPr/>
            </p:nvSpPr>
            <p:spPr>
              <a:xfrm>
                <a:off x="5830637" y="4126403"/>
                <a:ext cx="1873250" cy="668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CC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interactions</a:t>
                </a: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in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active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volume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2D1D43-8951-4305-AE23-14CA8CF1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37" y="4126403"/>
                <a:ext cx="1873250" cy="668645"/>
              </a:xfrm>
              <a:prstGeom prst="rect">
                <a:avLst/>
              </a:prstGeom>
              <a:blipFill>
                <a:blip r:embed="rId7"/>
                <a:stretch>
                  <a:fillRect l="-2597" t="-4545" r="-259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A1B68FF-6E8D-4330-AF27-660E2308B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" y="6205152"/>
            <a:ext cx="1993084" cy="6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FEBB-DCA0-457D-8C2A-C479C10A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of Matching: Space Charge Boundary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DA88E4-BEDD-45EB-A11F-3C6FAFA78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2" y="1575148"/>
            <a:ext cx="3396011" cy="35989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7023F-599F-47D2-9D73-62D1E7A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84943B-AD05-4FEF-BA6E-B356A523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72" y="1088180"/>
            <a:ext cx="4133850" cy="5200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C9F2FC-42AF-4985-92A3-DE0298C2B3ED}"/>
              </a:ext>
            </a:extLst>
          </p:cNvPr>
          <p:cNvSpPr txBox="1"/>
          <p:nvPr/>
        </p:nvSpPr>
        <p:spPr>
          <a:xfrm>
            <a:off x="170467" y="5067565"/>
            <a:ext cx="362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correcting t</a:t>
            </a:r>
            <a:r>
              <a:rPr lang="en-US" sz="2400" baseline="-25000" dirty="0"/>
              <a:t>0</a:t>
            </a:r>
            <a:r>
              <a:rPr lang="en-US" sz="2400" dirty="0"/>
              <a:t> for all cosmic muons in one 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D783C-9871-45A8-BC09-B7256D27A917}"/>
              </a:ext>
            </a:extLst>
          </p:cNvPr>
          <p:cNvSpPr txBox="1"/>
          <p:nvPr/>
        </p:nvSpPr>
        <p:spPr>
          <a:xfrm>
            <a:off x="163773" y="1143000"/>
            <a:ext cx="89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F120B-DE8F-41BA-9E47-88A6FEA90EC2}"/>
              </a:ext>
            </a:extLst>
          </p:cNvPr>
          <p:cNvSpPr txBox="1"/>
          <p:nvPr/>
        </p:nvSpPr>
        <p:spPr>
          <a:xfrm>
            <a:off x="2912233" y="1171360"/>
            <a:ext cx="99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600105-175C-4A5E-99CB-58549C6ECA81}"/>
              </a:ext>
            </a:extLst>
          </p:cNvPr>
          <p:cNvCxnSpPr>
            <a:cxnSpLocks/>
          </p:cNvCxnSpPr>
          <p:nvPr/>
        </p:nvCxnSpPr>
        <p:spPr>
          <a:xfrm>
            <a:off x="1323313" y="1512332"/>
            <a:ext cx="12525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AC0C95-2C65-4E12-8C43-1F4A6C8BCC6D}"/>
              </a:ext>
            </a:extLst>
          </p:cNvPr>
          <p:cNvSpPr txBox="1"/>
          <p:nvPr/>
        </p:nvSpPr>
        <p:spPr>
          <a:xfrm>
            <a:off x="1459072" y="1142999"/>
            <a:ext cx="126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field (X)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492A4-7B01-4214-92A2-A157965B1D46}"/>
              </a:ext>
            </a:extLst>
          </p:cNvPr>
          <p:cNvSpPr txBox="1"/>
          <p:nvPr/>
        </p:nvSpPr>
        <p:spPr>
          <a:xfrm>
            <a:off x="8311876" y="1023643"/>
            <a:ext cx="401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Rejection of in-beam-time </a:t>
            </a:r>
            <a:br>
              <a:rPr lang="en-US" dirty="0"/>
            </a:br>
            <a:r>
              <a:rPr lang="en-US" dirty="0"/>
              <a:t>through-going muons (TGM) with correct </a:t>
            </a:r>
            <a:br>
              <a:rPr lang="en-US" dirty="0"/>
            </a:br>
            <a:r>
              <a:rPr lang="en-US" dirty="0"/>
              <a:t>active volume boundary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B9389B-B8F3-48CA-BFE8-D7F795280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802" y="1946973"/>
            <a:ext cx="3941133" cy="1687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7A855A-F458-4199-B14B-562BA1395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677" y="3557498"/>
            <a:ext cx="2481843" cy="25373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E87CDC-9531-41C0-A608-8D4CD006883E}"/>
              </a:ext>
            </a:extLst>
          </p:cNvPr>
          <p:cNvSpPr txBox="1"/>
          <p:nvPr/>
        </p:nvSpPr>
        <p:spPr>
          <a:xfrm>
            <a:off x="8985903" y="5671601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direction (X)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7D56EF-6F39-461F-9522-DFAE294E2B8D}"/>
              </a:ext>
            </a:extLst>
          </p:cNvPr>
          <p:cNvSpPr txBox="1"/>
          <p:nvPr/>
        </p:nvSpPr>
        <p:spPr>
          <a:xfrm rot="16200000">
            <a:off x="10230066" y="4361227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07F743-3C05-4AF8-A3F4-36AC0D6916EC}"/>
              </a:ext>
            </a:extLst>
          </p:cNvPr>
          <p:cNvSpPr txBox="1"/>
          <p:nvPr/>
        </p:nvSpPr>
        <p:spPr>
          <a:xfrm rot="16200000">
            <a:off x="10854130" y="2180252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2AB15-35C4-4FB8-9ACB-44647BB38266}"/>
              </a:ext>
            </a:extLst>
          </p:cNvPr>
          <p:cNvSpPr txBox="1"/>
          <p:nvPr/>
        </p:nvSpPr>
        <p:spPr>
          <a:xfrm>
            <a:off x="8985903" y="3539016"/>
            <a:ext cx="23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Direction (Z)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FC67B-BD0C-4924-B046-40E7D706A91B}"/>
              </a:ext>
            </a:extLst>
          </p:cNvPr>
          <p:cNvSpPr txBox="1"/>
          <p:nvPr/>
        </p:nvSpPr>
        <p:spPr>
          <a:xfrm>
            <a:off x="81700" y="2010466"/>
            <a:ext cx="461665" cy="3057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Vertical Direction (Y)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5DF40-A8C7-41B4-8815-AF9FF4E1C6F7}"/>
              </a:ext>
            </a:extLst>
          </p:cNvPr>
          <p:cNvSpPr txBox="1"/>
          <p:nvPr/>
        </p:nvSpPr>
        <p:spPr>
          <a:xfrm>
            <a:off x="8117822" y="6102644"/>
            <a:ext cx="393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challenges on the dead and inefficient channels (NF and SP)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84FC47-7F05-4796-A888-426AA6983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933"/>
            <a:ext cx="2370667" cy="73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55ECD-8D65-4B85-B303-729AAC6A8522}"/>
              </a:ext>
            </a:extLst>
          </p:cNvPr>
          <p:cNvSpPr txBox="1"/>
          <p:nvPr/>
        </p:nvSpPr>
        <p:spPr>
          <a:xfrm>
            <a:off x="2912233" y="6288830"/>
            <a:ext cx="459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Neutrino : Cosmic ~ 1 : 1 after TGM rejection </a:t>
            </a:r>
          </a:p>
        </p:txBody>
      </p:sp>
    </p:spTree>
    <p:extLst>
      <p:ext uri="{BB962C8B-B14F-4D97-AF65-F5344CB8AC3E}">
        <p14:creationId xmlns:p14="http://schemas.microsoft.com/office/powerpoint/2010/main" val="14436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9708B8-A25C-4015-A4AA-B077896EA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825487"/>
          </a:xfrm>
        </p:spPr>
        <p:txBody>
          <a:bodyPr/>
          <a:lstStyle/>
          <a:p>
            <a:r>
              <a:rPr lang="en-US" dirty="0"/>
              <a:t>Particle Identification in LArTPC:</a:t>
            </a:r>
            <a:br>
              <a:rPr lang="en-US" dirty="0"/>
            </a:br>
            <a:r>
              <a:rPr lang="en-US" dirty="0"/>
              <a:t>Track Trajectory and </a:t>
            </a:r>
            <a:r>
              <a:rPr lang="en-US" dirty="0" err="1"/>
              <a:t>dQ</a:t>
            </a:r>
            <a:r>
              <a:rPr lang="en-US" dirty="0"/>
              <a:t>/dx fitting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7A57-674A-40A2-8650-DFBEABEB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C7492-F68C-43AA-9994-7C1E795E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46" y="4710351"/>
            <a:ext cx="4986384" cy="2104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79" y="883551"/>
            <a:ext cx="4035287" cy="192440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81200" y="428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 Particle ID capability in LArTPC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4854" y="2899255"/>
            <a:ext cx="4213312" cy="1864667"/>
          </a:xfrm>
        </p:spPr>
        <p:txBody>
          <a:bodyPr>
            <a:normAutofit/>
          </a:bodyPr>
          <a:lstStyle/>
          <a:p>
            <a:r>
              <a:rPr lang="en-US" sz="2800" dirty="0"/>
              <a:t>Gap Identification + </a:t>
            </a:r>
            <a:br>
              <a:rPr lang="en-US" sz="2800" dirty="0"/>
            </a:br>
            <a:r>
              <a:rPr lang="en-US" sz="2800" dirty="0" err="1"/>
              <a:t>dE</a:t>
            </a:r>
            <a:r>
              <a:rPr lang="en-US" sz="2800" dirty="0"/>
              <a:t>/dx to separate e/</a:t>
            </a:r>
            <a:r>
              <a:rPr lang="el-GR" sz="2800" dirty="0"/>
              <a:t>γ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for </a:t>
            </a:r>
            <a:r>
              <a:rPr lang="el-GR" sz="2800" dirty="0"/>
              <a:t>ν</a:t>
            </a:r>
            <a:r>
              <a:rPr lang="en-US" sz="2800" baseline="-25000" dirty="0"/>
              <a:t>e</a:t>
            </a:r>
            <a:r>
              <a:rPr lang="en-US" sz="2800" dirty="0"/>
              <a:t> charge-current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B77-A5AD-45B6-82AE-29E69E911121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50" y="1051145"/>
            <a:ext cx="3633360" cy="3712777"/>
          </a:xfrm>
          <a:prstGeom prst="rect">
            <a:avLst/>
          </a:prstGeom>
        </p:spPr>
      </p:pic>
      <p:sp>
        <p:nvSpPr>
          <p:cNvPr id="8" name="Content Placeholder 11"/>
          <p:cNvSpPr txBox="1">
            <a:spLocks/>
          </p:cNvSpPr>
          <p:nvPr/>
        </p:nvSpPr>
        <p:spPr>
          <a:xfrm>
            <a:off x="7727894" y="1018899"/>
            <a:ext cx="4456944" cy="216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Comparison of P</a:t>
            </a:r>
            <a:r>
              <a:rPr lang="en-US" sz="2800" baseline="-25000" dirty="0"/>
              <a:t>MCS</a:t>
            </a:r>
            <a:r>
              <a:rPr lang="en-US" sz="2800" dirty="0"/>
              <a:t> and </a:t>
            </a:r>
            <a:r>
              <a:rPr lang="en-US" sz="2800" dirty="0" err="1"/>
              <a:t>P</a:t>
            </a:r>
            <a:r>
              <a:rPr lang="en-US" sz="2800" baseline="-25000" dirty="0" err="1"/>
              <a:t>Range</a:t>
            </a:r>
            <a:r>
              <a:rPr lang="en-US" sz="2800" dirty="0"/>
              <a:t> to separate </a:t>
            </a:r>
            <a:br>
              <a:rPr lang="en-US" sz="2800" dirty="0"/>
            </a:br>
            <a:r>
              <a:rPr lang="en-US" sz="2800" dirty="0"/>
              <a:t>low-energy e/µ for </a:t>
            </a:r>
            <a:r>
              <a:rPr lang="el-GR" sz="2800" dirty="0"/>
              <a:t>ν</a:t>
            </a:r>
            <a:r>
              <a:rPr lang="en-US" sz="2800" baseline="-25000" dirty="0"/>
              <a:t>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charge-current interaction</a:t>
            </a:r>
          </a:p>
          <a:p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969993" y="2934615"/>
            <a:ext cx="4097153" cy="2834997"/>
            <a:chOff x="7909659" y="3811424"/>
            <a:chExt cx="4097153" cy="2834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9659" y="3811424"/>
              <a:ext cx="4097153" cy="283499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9878938" y="4666004"/>
              <a:ext cx="1247686" cy="52873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0887342" y="5425269"/>
              <a:ext cx="410199" cy="62405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161578">
              <a:off x="10783368" y="5633423"/>
              <a:ext cx="1028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Michel 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325271">
              <a:off x="9972261" y="4669876"/>
              <a:ext cx="1346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Stopped muon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9567361" y="5475278"/>
              <a:ext cx="1116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Dead ch.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4EBFA0-7F9C-4B28-9D01-B4875D469092}"/>
              </a:ext>
            </a:extLst>
          </p:cNvPr>
          <p:cNvSpPr txBox="1"/>
          <p:nvPr/>
        </p:nvSpPr>
        <p:spPr>
          <a:xfrm>
            <a:off x="6321925" y="5940854"/>
            <a:ext cx="54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the identification of the Bragg peak can help to reject stopped Cosmic muons</a:t>
            </a:r>
          </a:p>
        </p:txBody>
      </p:sp>
    </p:spTree>
    <p:extLst>
      <p:ext uri="{BB962C8B-B14F-4D97-AF65-F5344CB8AC3E}">
        <p14:creationId xmlns:p14="http://schemas.microsoft.com/office/powerpoint/2010/main" val="23382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A03FCF-FE08-405F-8E7D-D2FE77DA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996" y="91536"/>
            <a:ext cx="1963342" cy="1919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77DA4-1A40-48D7-A136-AFCEAED0F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542" y="2017214"/>
            <a:ext cx="3225617" cy="1640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9B0DC-C627-4BB4-9F56-18556061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4925" y="187621"/>
            <a:ext cx="10972800" cy="1143000"/>
          </a:xfrm>
        </p:spPr>
        <p:txBody>
          <a:bodyPr/>
          <a:lstStyle/>
          <a:p>
            <a:r>
              <a:rPr lang="en-US" dirty="0"/>
              <a:t>Principle of the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C6BB-B52E-418A-9C91-89A974026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63" y="1444335"/>
            <a:ext cx="8065138" cy="4525963"/>
          </a:xfrm>
        </p:spPr>
        <p:txBody>
          <a:bodyPr/>
          <a:lstStyle/>
          <a:p>
            <a:r>
              <a:rPr lang="en-US" dirty="0"/>
              <a:t>Come up with a 3D track hypothesis (3D trajectory points and </a:t>
            </a:r>
            <a:r>
              <a:rPr lang="en-US" dirty="0" err="1"/>
              <a:t>dQ</a:t>
            </a:r>
            <a:r>
              <a:rPr lang="en-US" dirty="0"/>
              <a:t>/dx)</a:t>
            </a:r>
          </a:p>
          <a:p>
            <a:endParaRPr lang="en-US" dirty="0"/>
          </a:p>
          <a:p>
            <a:r>
              <a:rPr lang="en-US" dirty="0"/>
              <a:t>Predict the deconvolved signals on all projection views</a:t>
            </a:r>
          </a:p>
          <a:p>
            <a:endParaRPr lang="en-US" dirty="0"/>
          </a:p>
          <a:p>
            <a:r>
              <a:rPr lang="en-US" dirty="0"/>
              <a:t>Minimize the difference between the observation and prediction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D0C7E-6918-44C3-AEFA-F7EB73A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B4347-0268-4448-93B2-6570FD7B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738" y="3626026"/>
            <a:ext cx="3218360" cy="1694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A3266-3844-4E82-B0CD-D97BA238EAC5}"/>
              </a:ext>
            </a:extLst>
          </p:cNvPr>
          <p:cNvSpPr txBox="1"/>
          <p:nvPr/>
        </p:nvSpPr>
        <p:spPr>
          <a:xfrm>
            <a:off x="10883626" y="4228365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EE46D-1E45-480D-A7CA-ED0C2E6892EA}"/>
              </a:ext>
            </a:extLst>
          </p:cNvPr>
          <p:cNvSpPr txBox="1"/>
          <p:nvPr/>
        </p:nvSpPr>
        <p:spPr>
          <a:xfrm>
            <a:off x="10727870" y="2405873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D5FC8F-32B8-4EF9-BF13-F78AD3870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113" y="5217437"/>
            <a:ext cx="3190985" cy="1640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C30F8-11B5-4E58-A5F4-4F41B22D55A0}"/>
              </a:ext>
            </a:extLst>
          </p:cNvPr>
          <p:cNvSpPr txBox="1"/>
          <p:nvPr/>
        </p:nvSpPr>
        <p:spPr>
          <a:xfrm>
            <a:off x="10727871" y="5610886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B8893-39EF-4908-BC9C-3574CF63FEB8}"/>
              </a:ext>
            </a:extLst>
          </p:cNvPr>
          <p:cNvSpPr txBox="1"/>
          <p:nvPr/>
        </p:nvSpPr>
        <p:spPr>
          <a:xfrm>
            <a:off x="1329446" y="6315965"/>
            <a:ext cx="72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Inspired by the Projection Matching Algorithm (R. </a:t>
            </a:r>
            <a:r>
              <a:rPr lang="en-US" dirty="0" err="1"/>
              <a:t>Sulej</a:t>
            </a:r>
            <a:r>
              <a:rPr lang="en-US" dirty="0"/>
              <a:t> and D. Stefan)</a:t>
            </a:r>
          </a:p>
        </p:txBody>
      </p:sp>
    </p:spTree>
    <p:extLst>
      <p:ext uri="{BB962C8B-B14F-4D97-AF65-F5344CB8AC3E}">
        <p14:creationId xmlns:p14="http://schemas.microsoft.com/office/powerpoint/2010/main" val="19856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Simplified Prediction of the Deconvolved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073-5C33-449A-9779-9CEDA18EA666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74596" y="1371997"/>
            <a:ext cx="7578683" cy="3071841"/>
            <a:chOff x="736375" y="1753298"/>
            <a:chExt cx="7578683" cy="3071841"/>
          </a:xfrm>
        </p:grpSpPr>
        <p:sp>
          <p:nvSpPr>
            <p:cNvPr id="6" name="TextBox 5"/>
            <p:cNvSpPr txBox="1"/>
            <p:nvPr/>
          </p:nvSpPr>
          <p:spPr>
            <a:xfrm>
              <a:off x="736375" y="1844984"/>
              <a:ext cx="1302818" cy="6463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dQ</a:t>
              </a:r>
              <a:r>
                <a:rPr lang="en-US" dirty="0"/>
                <a:t>/dx at generation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039193" y="2168149"/>
              <a:ext cx="1216755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65968" y="1753298"/>
              <a:ext cx="117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diffusion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55947" y="1844984"/>
              <a:ext cx="1452785" cy="6463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Electron at anode plane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4197" y="1844983"/>
              <a:ext cx="1820861" cy="6463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Induced current on wires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4708732" y="2156335"/>
              <a:ext cx="1785465" cy="1181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96739" y="1844983"/>
              <a:ext cx="1495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Convolve with field res.</a:t>
              </a:r>
            </a:p>
          </p:txBody>
        </p:sp>
        <p:cxnSp>
          <p:nvCxnSpPr>
            <p:cNvPr id="13" name="Straight Arrow Connector 12"/>
            <p:cNvCxnSpPr>
              <a:stCxn id="10" idx="2"/>
              <a:endCxn id="14" idx="3"/>
            </p:cNvCxnSpPr>
            <p:nvPr/>
          </p:nvCxnSpPr>
          <p:spPr>
            <a:xfrm flipH="1">
              <a:off x="7404626" y="2491314"/>
              <a:ext cx="2" cy="167912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5400000">
              <a:off x="6656869" y="3099520"/>
              <a:ext cx="1495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Convolve with </a:t>
              </a:r>
              <a:r>
                <a:rPr lang="en-US" dirty="0" err="1"/>
                <a:t>elec</a:t>
              </a:r>
              <a:r>
                <a:rPr lang="en-US" dirty="0"/>
                <a:t> res.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4197" y="4178808"/>
              <a:ext cx="1820861" cy="6463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Digitized amplified current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4708732" y="4501973"/>
              <a:ext cx="1785465" cy="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08732" y="4178808"/>
              <a:ext cx="200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Processing Chain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7871" y="4178808"/>
              <a:ext cx="1820861" cy="6463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Deconvolved</a:t>
              </a:r>
              <a:r>
                <a:rPr lang="en-US" dirty="0"/>
                <a:t>  signal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65968" y="2583000"/>
              <a:ext cx="45494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 signal processing stage, we have two additional effects: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Software filters (time and wire dimension)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Usage of position-averaged overall response function</a:t>
              </a:r>
            </a:p>
          </p:txBody>
        </p:sp>
      </p:grpSp>
      <p:cxnSp>
        <p:nvCxnSpPr>
          <p:cNvPr id="21" name="Straight Connector 20"/>
          <p:cNvCxnSpPr>
            <a:stCxn id="6" idx="2"/>
          </p:cNvCxnSpPr>
          <p:nvPr/>
        </p:nvCxnSpPr>
        <p:spPr>
          <a:xfrm>
            <a:off x="5026005" y="2110014"/>
            <a:ext cx="0" cy="201065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1"/>
          </p:cNvCxnSpPr>
          <p:nvPr/>
        </p:nvCxnSpPr>
        <p:spPr>
          <a:xfrm>
            <a:off x="5026005" y="4120672"/>
            <a:ext cx="1500087" cy="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64339" y="2401047"/>
            <a:ext cx="461665" cy="19189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Simplified model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3482" y="1475231"/>
            <a:ext cx="3914582" cy="2777405"/>
            <a:chOff x="175534" y="1213241"/>
            <a:chExt cx="3914582" cy="277740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76" y="1213241"/>
              <a:ext cx="3548540" cy="237975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96922" y="3621314"/>
              <a:ext cx="2685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Pixel # in 2D Projections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534" y="1524593"/>
              <a:ext cx="461665" cy="13829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Charge</a:t>
              </a:r>
            </a:p>
          </p:txBody>
        </p:sp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E93ECD-1E25-407D-B10D-C5A44F17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4747987"/>
            <a:ext cx="11648469" cy="1897709"/>
          </a:xfrm>
        </p:spPr>
        <p:txBody>
          <a:bodyPr/>
          <a:lstStyle/>
          <a:p>
            <a:r>
              <a:rPr lang="en-US" dirty="0"/>
              <a:t>Full process of signal formation and signal processing is complex (more details in H. Wei’s talk) </a:t>
            </a:r>
            <a:r>
              <a:rPr lang="en-US" dirty="0">
                <a:sym typeface="Wingdings" panose="05000000000000000000" pitchFamily="2" charset="2"/>
              </a:rPr>
              <a:t> significant burden in computation</a:t>
            </a:r>
          </a:p>
          <a:p>
            <a:r>
              <a:rPr lang="en-US" dirty="0">
                <a:sym typeface="Wingdings" panose="05000000000000000000" pitchFamily="2" charset="2"/>
              </a:rPr>
              <a:t>A simplified model was developed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952EA9-B8AC-4DB7-B777-56FD48F14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07" y="4504866"/>
            <a:ext cx="3308290" cy="23297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22495-C437-4B7C-A8BE-799123CC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319" y="33032"/>
            <a:ext cx="6809362" cy="1143000"/>
          </a:xfrm>
        </p:spPr>
        <p:txBody>
          <a:bodyPr/>
          <a:lstStyle/>
          <a:p>
            <a:r>
              <a:rPr lang="en-US" dirty="0"/>
              <a:t>Trajectory Fitting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875FA-40D4-4969-A483-D5E9A3C9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662" y="1004925"/>
            <a:ext cx="4837338" cy="3837321"/>
          </a:xfrm>
        </p:spPr>
        <p:txBody>
          <a:bodyPr>
            <a:normAutofit/>
          </a:bodyPr>
          <a:lstStyle/>
          <a:p>
            <a:r>
              <a:rPr lang="en-US" sz="2800" dirty="0"/>
              <a:t>Choice of test statistics  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Avoid nonlinear fit of Gaussian function  take advantage in linear algebra</a:t>
            </a:r>
          </a:p>
          <a:p>
            <a:pPr lvl="1"/>
            <a:r>
              <a:rPr lang="en-US" sz="2400" dirty="0"/>
              <a:t>Similar to an </a:t>
            </a:r>
            <a:r>
              <a:rPr lang="en-US" sz="2400" dirty="0" err="1"/>
              <a:t>unbinned</a:t>
            </a:r>
            <a:r>
              <a:rPr lang="en-US" sz="2400" dirty="0"/>
              <a:t> likelihood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Choice of regularization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Cases of two non-responsive wire planes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32831"/>
              </p:ext>
            </p:extLst>
          </p:nvPr>
        </p:nvGraphicFramePr>
        <p:xfrm>
          <a:off x="141847" y="1318505"/>
          <a:ext cx="71247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5" imgW="4254480" imgH="1777680" progId="Equation.DSMT4">
                  <p:embed/>
                </p:oleObj>
              </mc:Choice>
              <mc:Fallback>
                <p:oleObj name="Equation" r:id="rId5" imgW="4254480" imgH="1777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847" y="1318505"/>
                        <a:ext cx="7124700" cy="2978150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12972" y="1836098"/>
            <a:ext cx="245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Unknowns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Measurements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035D22-EDC3-4BE5-AEA1-D17EB7D29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271" y="4819576"/>
            <a:ext cx="3730410" cy="1889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5839C3-22B6-4692-9C18-6EBAE3F19A1F}"/>
              </a:ext>
            </a:extLst>
          </p:cNvPr>
          <p:cNvSpPr txBox="1"/>
          <p:nvPr/>
        </p:nvSpPr>
        <p:spPr>
          <a:xfrm>
            <a:off x="2321144" y="4701653"/>
            <a:ext cx="219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Displacement to truth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60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99D6-5D10-4DA5-BE29-E828BB30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338" y="-83660"/>
            <a:ext cx="5820770" cy="1143000"/>
          </a:xfrm>
        </p:spPr>
        <p:txBody>
          <a:bodyPr/>
          <a:lstStyle/>
          <a:p>
            <a:r>
              <a:rPr lang="en-US" dirty="0" err="1"/>
              <a:t>dQ</a:t>
            </a:r>
            <a:r>
              <a:rPr lang="en-US" dirty="0"/>
              <a:t>/dx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33752-22FC-4C4E-9E1E-C710D8DB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075" y="916937"/>
            <a:ext cx="7374340" cy="3575890"/>
          </a:xfrm>
        </p:spPr>
        <p:txBody>
          <a:bodyPr>
            <a:normAutofit/>
          </a:bodyPr>
          <a:lstStyle/>
          <a:p>
            <a:r>
              <a:rPr lang="en-US" sz="2800" dirty="0"/>
              <a:t>Smearing coefficients are fixed with the determined trajectory</a:t>
            </a:r>
          </a:p>
          <a:p>
            <a:pPr lvl="1"/>
            <a:r>
              <a:rPr lang="en-US" sz="2400" dirty="0"/>
              <a:t>Linear Algebra can be used in the fit</a:t>
            </a:r>
          </a:p>
          <a:p>
            <a:r>
              <a:rPr lang="en-US" sz="2800" dirty="0"/>
              <a:t>Regularization(s) are necessary</a:t>
            </a:r>
          </a:p>
          <a:p>
            <a:pPr lvl="1"/>
            <a:r>
              <a:rPr lang="en-US" sz="2400" dirty="0"/>
              <a:t>Regularization on the smoothness </a:t>
            </a:r>
          </a:p>
          <a:p>
            <a:pPr lvl="1"/>
            <a:r>
              <a:rPr lang="en-US" sz="2400" dirty="0"/>
              <a:t>Additional regularization needed for the cases of compact projection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7A2A5-4F18-49C0-BCC9-BECE834B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DBC38-C9BC-4494-9931-2D44DEE0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7CB6BE-DE76-47F2-9DE5-75F58D6A1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92210"/>
              </p:ext>
            </p:extLst>
          </p:nvPr>
        </p:nvGraphicFramePr>
        <p:xfrm>
          <a:off x="861513" y="1074633"/>
          <a:ext cx="34290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3" imgW="2234880" imgH="1498320" progId="Equation.DSMT4">
                  <p:embed/>
                </p:oleObj>
              </mc:Choice>
              <mc:Fallback>
                <p:oleObj name="Equation" r:id="rId3" imgW="2234880" imgH="1498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7B4C59-079B-4FB3-B527-F52BA5226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513" y="1074633"/>
                        <a:ext cx="3429000" cy="2300287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66776E1-F509-46FF-967D-E8445ECD2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980" y="4376023"/>
            <a:ext cx="3730410" cy="1889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5093A-72EA-40EA-8B85-1D646DD66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68" y="3928121"/>
            <a:ext cx="4048127" cy="27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32B-9CEF-4D6A-B7E2-4693A246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0954"/>
            <a:ext cx="10972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BC52-3FE1-496B-8245-84072EF0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4" y="785327"/>
            <a:ext cx="11751157" cy="5998094"/>
          </a:xfrm>
        </p:spPr>
        <p:txBody>
          <a:bodyPr/>
          <a:lstStyle/>
          <a:p>
            <a:r>
              <a:rPr lang="en-US" dirty="0"/>
              <a:t>Event reconstruction can be viewed as unfolding/fitting problem</a:t>
            </a:r>
          </a:p>
          <a:p>
            <a:pPr lvl="1"/>
            <a:r>
              <a:rPr lang="en-US" dirty="0"/>
              <a:t>Likelihood function cannot be (easily) written</a:t>
            </a:r>
          </a:p>
          <a:p>
            <a:pPr lvl="2"/>
            <a:r>
              <a:rPr lang="en-US" dirty="0"/>
              <a:t>E.g. general pattern recognition </a:t>
            </a:r>
          </a:p>
          <a:p>
            <a:pPr lvl="2"/>
            <a:r>
              <a:rPr lang="en-US" dirty="0"/>
              <a:t>When good data is available, machine learning </a:t>
            </a:r>
            <a:br>
              <a:rPr lang="en-US" dirty="0"/>
            </a:br>
            <a:r>
              <a:rPr lang="en-US" dirty="0"/>
              <a:t>techniques are expected to have clear advantages </a:t>
            </a:r>
            <a:br>
              <a:rPr lang="en-US" dirty="0"/>
            </a:br>
            <a:r>
              <a:rPr lang="en-US" dirty="0"/>
              <a:t>in solving this type of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Likelihood function can be (approximately) written</a:t>
            </a:r>
          </a:p>
          <a:p>
            <a:pPr lvl="2"/>
            <a:r>
              <a:rPr lang="en-US" dirty="0"/>
              <a:t>A computing problem to maximize likelihood</a:t>
            </a:r>
          </a:p>
          <a:p>
            <a:pPr lvl="2"/>
            <a:r>
              <a:rPr lang="en-US" dirty="0"/>
              <a:t>Provide essential insights/feedbacks with imperfect data</a:t>
            </a:r>
          </a:p>
          <a:p>
            <a:pPr lvl="2"/>
            <a:r>
              <a:rPr lang="en-US" dirty="0"/>
              <a:t>Example  I: Charge-light matching in LArTPC</a:t>
            </a:r>
          </a:p>
          <a:p>
            <a:pPr lvl="2"/>
            <a:r>
              <a:rPr lang="en-US" dirty="0"/>
              <a:t>Example II: track trajectory and </a:t>
            </a:r>
            <a:r>
              <a:rPr lang="en-US" dirty="0" err="1"/>
              <a:t>dQ</a:t>
            </a:r>
            <a:r>
              <a:rPr lang="en-US" dirty="0"/>
              <a:t>/dx fitting in LArTPC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1F585-7864-4F5B-89BB-2871BE6E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3CE6C-4A1C-45B4-98CC-16F2D73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0C9C3-1386-4652-9763-7FB00787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44" y="1476156"/>
            <a:ext cx="2748137" cy="2322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7BDEB-1477-4024-BC83-FEEAD4D725BD}"/>
              </a:ext>
            </a:extLst>
          </p:cNvPr>
          <p:cNvSpPr txBox="1"/>
          <p:nvPr/>
        </p:nvSpPr>
        <p:spPr>
          <a:xfrm>
            <a:off x="11031022" y="3429000"/>
            <a:ext cx="9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SLAC/DL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F72B4-11D6-4F13-BFF4-5E0E11ED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138712"/>
            <a:ext cx="3432813" cy="2360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9660B-29A5-47E6-BD46-924F86D9BB31}"/>
              </a:ext>
            </a:extLst>
          </p:cNvPr>
          <p:cNvSpPr txBox="1"/>
          <p:nvPr/>
        </p:nvSpPr>
        <p:spPr>
          <a:xfrm>
            <a:off x="9893094" y="6445061"/>
            <a:ext cx="16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BNL/Wire-Cell</a:t>
            </a:r>
          </a:p>
        </p:txBody>
      </p:sp>
    </p:spTree>
    <p:extLst>
      <p:ext uri="{BB962C8B-B14F-4D97-AF65-F5344CB8AC3E}">
        <p14:creationId xmlns:p14="http://schemas.microsoft.com/office/powerpoint/2010/main" val="30865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6389-084F-4365-8CE7-002A6FAF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Performance on Monte Carlo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804ED-CA27-4266-B210-93D3CA0D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1D11D-8761-49A9-B719-215D7AC3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566D8-2550-47E0-9A24-C9E87588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3" y="1647825"/>
            <a:ext cx="6033317" cy="4148818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B16CE91-0D00-41C4-95AD-9632D73FE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90" y="1582324"/>
            <a:ext cx="5951706" cy="41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30C7-24F4-4FBD-8FED-F8B68074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0487"/>
            <a:ext cx="10972800" cy="1143000"/>
          </a:xfrm>
        </p:spPr>
        <p:txBody>
          <a:bodyPr/>
          <a:lstStyle/>
          <a:p>
            <a:r>
              <a:rPr lang="en-US" dirty="0"/>
              <a:t>Issues in the Real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E705F-5ABE-414F-990F-33B35CF4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70835"/>
            <a:ext cx="5386917" cy="639762"/>
          </a:xfrm>
        </p:spPr>
        <p:txBody>
          <a:bodyPr/>
          <a:lstStyle/>
          <a:p>
            <a:r>
              <a:rPr lang="en-US" dirty="0"/>
              <a:t>Imperfect detector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CA32-2D98-4324-9150-2ACF97FA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21725"/>
            <a:ext cx="5386917" cy="4604438"/>
          </a:xfrm>
        </p:spPr>
        <p:txBody>
          <a:bodyPr/>
          <a:lstStyle/>
          <a:p>
            <a:r>
              <a:rPr lang="en-US" dirty="0"/>
              <a:t>Dead channels </a:t>
            </a:r>
          </a:p>
          <a:p>
            <a:r>
              <a:rPr lang="en-US" dirty="0"/>
              <a:t>Inefficient channels </a:t>
            </a:r>
          </a:p>
          <a:p>
            <a:pPr lvl="1"/>
            <a:r>
              <a:rPr lang="en-US" dirty="0"/>
              <a:t>Noise filtering </a:t>
            </a:r>
            <a:r>
              <a:rPr lang="en-US" dirty="0">
                <a:sym typeface="Wingdings" panose="05000000000000000000" pitchFamily="2" charset="2"/>
              </a:rPr>
              <a:t> isochronous tracks</a:t>
            </a:r>
            <a:endParaRPr lang="en-US" dirty="0"/>
          </a:p>
          <a:p>
            <a:pPr lvl="1"/>
            <a:r>
              <a:rPr lang="en-US" dirty="0"/>
              <a:t>Signal processing </a:t>
            </a:r>
            <a:r>
              <a:rPr lang="en-US" dirty="0">
                <a:sym typeface="Wingdings" panose="05000000000000000000" pitchFamily="2" charset="2"/>
              </a:rPr>
              <a:t> prolonged tracks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BC60F7-2BC9-4CDE-BF50-A916AA5BA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9" y="770835"/>
            <a:ext cx="5389033" cy="639762"/>
          </a:xfrm>
        </p:spPr>
        <p:txBody>
          <a:bodyPr/>
          <a:lstStyle/>
          <a:p>
            <a:r>
              <a:rPr lang="en-US" dirty="0"/>
              <a:t>Difficult topologies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219FFD-1839-4F9A-B0D4-45B711A1C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1521725"/>
            <a:ext cx="5389033" cy="4604438"/>
          </a:xfrm>
        </p:spPr>
        <p:txBody>
          <a:bodyPr/>
          <a:lstStyle/>
          <a:p>
            <a:r>
              <a:rPr lang="en-US" dirty="0"/>
              <a:t>Isochronous tracks</a:t>
            </a:r>
          </a:p>
          <a:p>
            <a:r>
              <a:rPr lang="en-US" dirty="0"/>
              <a:t>Compact projection view (e.g. vertical cosmic muons)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FAF59-EF99-4ECE-9C33-88C68FCB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93759-360B-4C24-8316-B89AA581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8125D3-9559-4D7F-BFEC-F46D5153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3" y="3129108"/>
            <a:ext cx="2670655" cy="358532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9598F-958E-40D2-B7B3-1CDCCE71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70" y="3382478"/>
            <a:ext cx="3661467" cy="315643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805A59-8214-42FB-98AB-B6BF5FD8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70" y="40838"/>
            <a:ext cx="2370667" cy="7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4682FAC-922D-4EFE-9189-01D50A1A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486" y="1486561"/>
            <a:ext cx="2774267" cy="2707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5008F-6DD6-44AF-AEE8-EFF48FC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6158"/>
            <a:ext cx="10972800" cy="1143000"/>
          </a:xfrm>
        </p:spPr>
        <p:txBody>
          <a:bodyPr/>
          <a:lstStyle/>
          <a:p>
            <a:r>
              <a:rPr lang="en-US" dirty="0"/>
              <a:t>Graph Formation with Dead Channels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F0BDB2-6ECE-4E0B-ADEC-383A2CD1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637" y="1328038"/>
            <a:ext cx="3121961" cy="27360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6FF1-D78B-4790-A60D-B9F6AD4B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4810-9C51-438F-817D-FD7B788FDC3B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5145B-BDDB-4174-930D-AD389980D629}"/>
              </a:ext>
            </a:extLst>
          </p:cNvPr>
          <p:cNvSpPr txBox="1"/>
          <p:nvPr/>
        </p:nvSpPr>
        <p:spPr>
          <a:xfrm>
            <a:off x="555845" y="6412385"/>
            <a:ext cx="340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Link: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6E259-D46C-4990-9F65-EE70CB35F3B5}"/>
              </a:ext>
            </a:extLst>
          </p:cNvPr>
          <p:cNvSpPr txBox="1"/>
          <p:nvPr/>
        </p:nvSpPr>
        <p:spPr>
          <a:xfrm>
            <a:off x="885217" y="958706"/>
            <a:ext cx="231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6A415-306C-48FD-9BBF-A9B15DB5C7C7}"/>
              </a:ext>
            </a:extLst>
          </p:cNvPr>
          <p:cNvSpPr txBox="1"/>
          <p:nvPr/>
        </p:nvSpPr>
        <p:spPr>
          <a:xfrm>
            <a:off x="4381835" y="814969"/>
            <a:ext cx="246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round retiling with known dead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4B34B-6BC1-465D-AC5B-B1377F65B964}"/>
              </a:ext>
            </a:extLst>
          </p:cNvPr>
          <p:cNvSpPr txBox="1"/>
          <p:nvPr/>
        </p:nvSpPr>
        <p:spPr>
          <a:xfrm>
            <a:off x="8784075" y="843891"/>
            <a:ext cx="246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round retiling with inefficient channels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2B437-3B31-452A-9D21-82E1DF5E4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531" y="1478604"/>
            <a:ext cx="2681698" cy="2672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5780A5-F5B0-4117-8A51-12CA82EAC95C}"/>
              </a:ext>
            </a:extLst>
          </p:cNvPr>
          <p:cNvSpPr txBox="1"/>
          <p:nvPr/>
        </p:nvSpPr>
        <p:spPr>
          <a:xfrm>
            <a:off x="4545531" y="6412385"/>
            <a:ext cx="248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Link: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8F870-E9AB-40A9-8CB6-A47DAA0D3058}"/>
              </a:ext>
            </a:extLst>
          </p:cNvPr>
          <p:cNvSpPr txBox="1"/>
          <p:nvPr/>
        </p:nvSpPr>
        <p:spPr>
          <a:xfrm>
            <a:off x="479898" y="1572615"/>
            <a:ext cx="156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B6C7E-4F72-4329-95EB-C9F31117D2E8}"/>
              </a:ext>
            </a:extLst>
          </p:cNvPr>
          <p:cNvSpPr txBox="1"/>
          <p:nvPr/>
        </p:nvSpPr>
        <p:spPr>
          <a:xfrm>
            <a:off x="4654210" y="1578758"/>
            <a:ext cx="156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3B07B-7458-44E6-97AE-C9F420FCCEF2}"/>
              </a:ext>
            </a:extLst>
          </p:cNvPr>
          <p:cNvSpPr txBox="1"/>
          <p:nvPr/>
        </p:nvSpPr>
        <p:spPr>
          <a:xfrm>
            <a:off x="4260715" y="4614165"/>
            <a:ext cx="10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X-V 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7DC239-44B5-40F0-9F94-C1DE50B15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56" y="4891483"/>
            <a:ext cx="3148055" cy="9798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E54A13-99E2-4CE4-8EDA-19D0868C2831}"/>
              </a:ext>
            </a:extLst>
          </p:cNvPr>
          <p:cNvSpPr txBox="1"/>
          <p:nvPr/>
        </p:nvSpPr>
        <p:spPr>
          <a:xfrm>
            <a:off x="346953" y="4687121"/>
            <a:ext cx="10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X-Z 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28C27-5349-4706-A593-BEA301C6391F}"/>
              </a:ext>
            </a:extLst>
          </p:cNvPr>
          <p:cNvSpPr txBox="1"/>
          <p:nvPr/>
        </p:nvSpPr>
        <p:spPr>
          <a:xfrm>
            <a:off x="9167163" y="1757281"/>
            <a:ext cx="156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Y-Z view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6281EB-F200-45E6-A5C5-1666365DD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661" y="4637920"/>
            <a:ext cx="4463913" cy="11797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2FB095-401B-42AD-A4BB-9D7D40620E46}"/>
              </a:ext>
            </a:extLst>
          </p:cNvPr>
          <p:cNvSpPr txBox="1"/>
          <p:nvPr/>
        </p:nvSpPr>
        <p:spPr>
          <a:xfrm>
            <a:off x="7956652" y="4589105"/>
            <a:ext cx="112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X-V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755D8-D65E-4D86-8490-C4CA12D2D6EC}"/>
              </a:ext>
            </a:extLst>
          </p:cNvPr>
          <p:cNvSpPr txBox="1"/>
          <p:nvPr/>
        </p:nvSpPr>
        <p:spPr>
          <a:xfrm>
            <a:off x="9092119" y="6199762"/>
            <a:ext cx="21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Link: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1F046A-D874-4D0F-AE5E-A37615C77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8846" y="5069850"/>
            <a:ext cx="3785023" cy="7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16" grpId="0"/>
      <p:bldP spid="20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11B0-3074-4DC1-BB3A-7B8387C0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1498"/>
            <a:ext cx="10972800" cy="1143000"/>
          </a:xfrm>
        </p:spPr>
        <p:txBody>
          <a:bodyPr/>
          <a:lstStyle/>
          <a:p>
            <a:r>
              <a:rPr lang="en-US" dirty="0"/>
              <a:t>Seed in Trajectory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83D6-8DDA-4AD7-80CB-702CE5F6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041503"/>
            <a:ext cx="8019915" cy="5203654"/>
          </a:xfrm>
        </p:spPr>
        <p:txBody>
          <a:bodyPr/>
          <a:lstStyle/>
          <a:p>
            <a:r>
              <a:rPr lang="en-US" sz="2800" dirty="0"/>
              <a:t>Seed is crucial to limit the number of DOF (degrees of freedom) and the define the region of interest for each charge-weighted center</a:t>
            </a:r>
          </a:p>
          <a:p>
            <a:pPr lvl="1"/>
            <a:r>
              <a:rPr lang="en-US" sz="2400" dirty="0"/>
              <a:t>(low-threshold) 3D points are ordered in a graph </a:t>
            </a:r>
          </a:p>
          <a:p>
            <a:pPr lvl="1"/>
            <a:r>
              <a:rPr lang="en-US" sz="2400" dirty="0"/>
              <a:t>Shortest path (between two points) in a graph gives the initial guess of the seed</a:t>
            </a:r>
          </a:p>
          <a:p>
            <a:pPr lvl="1"/>
            <a:r>
              <a:rPr lang="en-US" sz="2400" dirty="0"/>
              <a:t>Further refinement considering the high-charge points </a:t>
            </a:r>
            <a:br>
              <a:rPr lang="en-US" sz="2400" dirty="0"/>
            </a:br>
            <a:r>
              <a:rPr lang="en-US" sz="2400" dirty="0"/>
              <a:t>(Steiner-Tree, as gaps are expected)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77C6A-12E1-4991-AACF-6ECD7D2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0D5BB-F68F-4FE3-9DF0-6408D82A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849" y="829435"/>
            <a:ext cx="3776302" cy="562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236B8-90E4-44C2-B67D-C44DC7357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93" y="4894446"/>
            <a:ext cx="4710663" cy="15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72CD-8245-4C6A-AE21-CE0E39EB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2" y="-153380"/>
            <a:ext cx="10972800" cy="1143000"/>
          </a:xfrm>
        </p:spPr>
        <p:txBody>
          <a:bodyPr/>
          <a:lstStyle/>
          <a:p>
            <a:r>
              <a:rPr lang="en-US" dirty="0"/>
              <a:t>Examples of Seeds in Trajectory Fitting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4E0BC-3459-4A1A-8AC2-3EDDE2FC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6A9FA-62A1-4153-AC21-14AADAAF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70D0A9A-288A-4C00-8B86-809CD9049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68" r="4329" b="28692"/>
          <a:stretch/>
        </p:blipFill>
        <p:spPr>
          <a:xfrm>
            <a:off x="1060109" y="989620"/>
            <a:ext cx="2972805" cy="230058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610BFE2-905C-4D34-B9CE-BAAE1CD7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8" r="22058"/>
          <a:stretch/>
        </p:blipFill>
        <p:spPr>
          <a:xfrm>
            <a:off x="4941247" y="1211184"/>
            <a:ext cx="2844800" cy="48044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B1AB8-CE20-4140-A279-645CABFE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706" y="3682252"/>
            <a:ext cx="2340457" cy="303922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AEF26-7E8C-4974-8648-94091E645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838" y="1211184"/>
            <a:ext cx="3197562" cy="48044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DA822-DE6E-4389-BBCF-66A035DD1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3" y="6118567"/>
            <a:ext cx="2370667" cy="7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FB721A7-5ADF-48D1-9F43-F29E3D42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64"/>
          <a:stretch/>
        </p:blipFill>
        <p:spPr>
          <a:xfrm>
            <a:off x="1" y="4123376"/>
            <a:ext cx="12192000" cy="2027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6C1A1-7283-4BA6-A8E3-03DC471A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73"/>
            <a:ext cx="10972800" cy="1143000"/>
          </a:xfrm>
        </p:spPr>
        <p:txBody>
          <a:bodyPr/>
          <a:lstStyle/>
          <a:p>
            <a:r>
              <a:rPr lang="en-US" dirty="0"/>
              <a:t>Example: Isochronous and Compact Track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D91D7-BED1-493E-A7E1-54231686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89"/>
            <a:ext cx="2668513" cy="83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B836A4-D939-4B97-BA7A-E1FD62E4E2D7}"/>
              </a:ext>
            </a:extLst>
          </p:cNvPr>
          <p:cNvSpPr txBox="1"/>
          <p:nvPr/>
        </p:nvSpPr>
        <p:spPr>
          <a:xfrm>
            <a:off x="10396955" y="432222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Compact in </a:t>
            </a:r>
            <a:br>
              <a:rPr lang="en-US" dirty="0"/>
            </a:br>
            <a:r>
              <a:rPr lang="en-US" dirty="0"/>
              <a:t>W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DCA9E-04D3-4341-9CAD-039387174191}"/>
              </a:ext>
            </a:extLst>
          </p:cNvPr>
          <p:cNvSpPr txBox="1"/>
          <p:nvPr/>
        </p:nvSpPr>
        <p:spPr>
          <a:xfrm>
            <a:off x="1488779" y="4538721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A8C06-A57C-42AD-A7BD-CF3A5982E6EE}"/>
              </a:ext>
            </a:extLst>
          </p:cNvPr>
          <p:cNvSpPr txBox="1"/>
          <p:nvPr/>
        </p:nvSpPr>
        <p:spPr>
          <a:xfrm>
            <a:off x="5277134" y="4585821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9C36A592-D7A0-4E57-B082-DF3D811C8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86" y="1015177"/>
            <a:ext cx="5353050" cy="2638425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1C2B16C2-F7F7-4EB6-807A-7483F2644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214" y="1031832"/>
            <a:ext cx="5384800" cy="294756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2072F3-DE5E-4953-B5B5-7B7E9E7CDD79}"/>
              </a:ext>
            </a:extLst>
          </p:cNvPr>
          <p:cNvCxnSpPr>
            <a:cxnSpLocks/>
          </p:cNvCxnSpPr>
          <p:nvPr/>
        </p:nvCxnSpPr>
        <p:spPr>
          <a:xfrm flipV="1">
            <a:off x="1211240" y="4929426"/>
            <a:ext cx="0" cy="54406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2AF68-05A3-4B3B-AF91-B1B83C19D965}"/>
              </a:ext>
            </a:extLst>
          </p:cNvPr>
          <p:cNvSpPr txBox="1"/>
          <p:nvPr/>
        </p:nvSpPr>
        <p:spPr>
          <a:xfrm>
            <a:off x="786581" y="5473491"/>
            <a:ext cx="171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err="1">
                <a:solidFill>
                  <a:srgbClr val="FF0000"/>
                </a:solidFill>
              </a:rPr>
              <a:t>chs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9241F5-7D04-4E9D-85FC-613DA55E4317}"/>
              </a:ext>
            </a:extLst>
          </p:cNvPr>
          <p:cNvCxnSpPr>
            <a:cxnSpLocks/>
          </p:cNvCxnSpPr>
          <p:nvPr/>
        </p:nvCxnSpPr>
        <p:spPr>
          <a:xfrm flipV="1">
            <a:off x="8944077" y="4929426"/>
            <a:ext cx="0" cy="54406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F06B7A-9C5F-4442-BF60-9AC102434279}"/>
              </a:ext>
            </a:extLst>
          </p:cNvPr>
          <p:cNvSpPr txBox="1"/>
          <p:nvPr/>
        </p:nvSpPr>
        <p:spPr>
          <a:xfrm>
            <a:off x="8593160" y="5526677"/>
            <a:ext cx="171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err="1">
                <a:solidFill>
                  <a:srgbClr val="FF0000"/>
                </a:solidFill>
              </a:rPr>
              <a:t>chs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4F1D8E-481F-464E-B97A-A0BB9B256CCA}"/>
              </a:ext>
            </a:extLst>
          </p:cNvPr>
          <p:cNvCxnSpPr/>
          <p:nvPr/>
        </p:nvCxnSpPr>
        <p:spPr>
          <a:xfrm>
            <a:off x="9748684" y="3653602"/>
            <a:ext cx="0" cy="6879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EF3DDA-B27A-4DDF-A941-D23C76CC1E1F}"/>
              </a:ext>
            </a:extLst>
          </p:cNvPr>
          <p:cNvSpPr txBox="1"/>
          <p:nvPr/>
        </p:nvSpPr>
        <p:spPr>
          <a:xfrm>
            <a:off x="2800792" y="1329655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 Improvements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994A7-790D-45D7-9ED9-696A2968D296}"/>
              </a:ext>
            </a:extLst>
          </p:cNvPr>
          <p:cNvSpPr txBox="1"/>
          <p:nvPr/>
        </p:nvSpPr>
        <p:spPr>
          <a:xfrm>
            <a:off x="7271403" y="1430566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br>
              <a:rPr lang="en-US" dirty="0"/>
            </a:br>
            <a:r>
              <a:rPr lang="en-US" dirty="0"/>
              <a:t>Improvements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AFEB5A-B3D0-4728-9190-B8AE35AFA407}"/>
              </a:ext>
            </a:extLst>
          </p:cNvPr>
          <p:cNvSpPr/>
          <p:nvPr/>
        </p:nvSpPr>
        <p:spPr>
          <a:xfrm>
            <a:off x="2668513" y="6319958"/>
            <a:ext cx="123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Progress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023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C1A1-7283-4BA6-A8E3-03DC471A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539"/>
            <a:ext cx="10972800" cy="1143000"/>
          </a:xfrm>
        </p:spPr>
        <p:txBody>
          <a:bodyPr/>
          <a:lstStyle/>
          <a:p>
            <a:r>
              <a:rPr lang="en-US" dirty="0"/>
              <a:t>Example: Stopped Muon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D91D7-BED1-493E-A7E1-54231686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89"/>
            <a:ext cx="2668513" cy="83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B836A4-D939-4B97-BA7A-E1FD62E4E2D7}"/>
              </a:ext>
            </a:extLst>
          </p:cNvPr>
          <p:cNvSpPr txBox="1"/>
          <p:nvPr/>
        </p:nvSpPr>
        <p:spPr>
          <a:xfrm>
            <a:off x="8839200" y="47977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Compact in W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DCA9E-04D3-4341-9CAD-039387174191}"/>
              </a:ext>
            </a:extLst>
          </p:cNvPr>
          <p:cNvSpPr txBox="1"/>
          <p:nvPr/>
        </p:nvSpPr>
        <p:spPr>
          <a:xfrm>
            <a:off x="1412543" y="4797751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A8C06-A57C-42AD-A7BD-CF3A5982E6EE}"/>
              </a:ext>
            </a:extLst>
          </p:cNvPr>
          <p:cNvSpPr txBox="1"/>
          <p:nvPr/>
        </p:nvSpPr>
        <p:spPr>
          <a:xfrm>
            <a:off x="5277134" y="4797751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A97E5EA8-4402-44A0-8283-BE6BF4E5C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767" y="903151"/>
            <a:ext cx="5384800" cy="2935555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62FE7D7-5C60-4790-B982-6E8D17D05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" t="3303"/>
          <a:stretch/>
        </p:blipFill>
        <p:spPr>
          <a:xfrm>
            <a:off x="278806" y="982592"/>
            <a:ext cx="5137515" cy="2671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90FCB-1716-4949-AF4B-F709EA073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7" y="3988849"/>
            <a:ext cx="12192000" cy="20688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CB793-AC30-4C2B-B5DD-D3281D880086}"/>
              </a:ext>
            </a:extLst>
          </p:cNvPr>
          <p:cNvCxnSpPr>
            <a:cxnSpLocks/>
          </p:cNvCxnSpPr>
          <p:nvPr/>
        </p:nvCxnSpPr>
        <p:spPr>
          <a:xfrm flipH="1">
            <a:off x="2326944" y="2836573"/>
            <a:ext cx="4797187" cy="2039671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2F5A16-E15B-400D-8E2F-68B83FF24098}"/>
              </a:ext>
            </a:extLst>
          </p:cNvPr>
          <p:cNvSpPr txBox="1"/>
          <p:nvPr/>
        </p:nvSpPr>
        <p:spPr>
          <a:xfrm>
            <a:off x="9744502" y="1965278"/>
            <a:ext cx="1514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Bragg peak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C4057F-C3D4-4063-BCFF-DBF77E207D8F}"/>
              </a:ext>
            </a:extLst>
          </p:cNvPr>
          <p:cNvCxnSpPr>
            <a:cxnSpLocks/>
          </p:cNvCxnSpPr>
          <p:nvPr/>
        </p:nvCxnSpPr>
        <p:spPr>
          <a:xfrm flipV="1">
            <a:off x="10420066" y="2334610"/>
            <a:ext cx="586853" cy="42990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D3A848-9886-440C-B304-AF054DF94CC4}"/>
              </a:ext>
            </a:extLst>
          </p:cNvPr>
          <p:cNvCxnSpPr>
            <a:cxnSpLocks/>
          </p:cNvCxnSpPr>
          <p:nvPr/>
        </p:nvCxnSpPr>
        <p:spPr>
          <a:xfrm flipV="1">
            <a:off x="754040" y="4786791"/>
            <a:ext cx="0" cy="54406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8BFF0F-CBDB-440B-872A-B85E7342EF14}"/>
              </a:ext>
            </a:extLst>
          </p:cNvPr>
          <p:cNvSpPr txBox="1"/>
          <p:nvPr/>
        </p:nvSpPr>
        <p:spPr>
          <a:xfrm>
            <a:off x="609600" y="5384042"/>
            <a:ext cx="171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err="1">
                <a:solidFill>
                  <a:srgbClr val="FF0000"/>
                </a:solidFill>
              </a:rPr>
              <a:t>chs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723A48-00F5-4B71-AC2E-767A9FA96194}"/>
              </a:ext>
            </a:extLst>
          </p:cNvPr>
          <p:cNvSpPr txBox="1"/>
          <p:nvPr/>
        </p:nvSpPr>
        <p:spPr>
          <a:xfrm>
            <a:off x="2155212" y="5444303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04C059-77F3-4687-AB8D-4F721B905635}"/>
              </a:ext>
            </a:extLst>
          </p:cNvPr>
          <p:cNvSpPr txBox="1"/>
          <p:nvPr/>
        </p:nvSpPr>
        <p:spPr>
          <a:xfrm>
            <a:off x="6019803" y="5444303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2F7112-6D2D-4843-A7C7-EF8CF1EFA6DC}"/>
              </a:ext>
            </a:extLst>
          </p:cNvPr>
          <p:cNvSpPr txBox="1"/>
          <p:nvPr/>
        </p:nvSpPr>
        <p:spPr>
          <a:xfrm>
            <a:off x="10325672" y="5444303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746B-C7D7-45BF-ADF2-0486FA9AD117}"/>
              </a:ext>
            </a:extLst>
          </p:cNvPr>
          <p:cNvSpPr txBox="1"/>
          <p:nvPr/>
        </p:nvSpPr>
        <p:spPr>
          <a:xfrm>
            <a:off x="2417228" y="1371774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 Improvements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340D-26C2-4C0D-A00E-E28C6B9B4AEF}"/>
              </a:ext>
            </a:extLst>
          </p:cNvPr>
          <p:cNvSpPr txBox="1"/>
          <p:nvPr/>
        </p:nvSpPr>
        <p:spPr>
          <a:xfrm>
            <a:off x="7271403" y="1430566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br>
              <a:rPr lang="en-US" dirty="0"/>
            </a:br>
            <a:r>
              <a:rPr lang="en-US" dirty="0"/>
              <a:t>Improvements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06BE3E-1E00-41B2-8670-F3D8DD212120}"/>
              </a:ext>
            </a:extLst>
          </p:cNvPr>
          <p:cNvSpPr/>
          <p:nvPr/>
        </p:nvSpPr>
        <p:spPr>
          <a:xfrm>
            <a:off x="2668513" y="6305890"/>
            <a:ext cx="123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Progress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069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8B48-ECD6-4D9A-90F2-4A997ACC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-229390"/>
            <a:ext cx="10972800" cy="114300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/>
              <a:t>Proton Candidate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A9F466-6B13-431A-A443-5E6BBABC5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95725"/>
            <a:ext cx="10972800" cy="1885950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05A2DA0-0583-4D31-B7E7-ED17FFA1B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21" y="776708"/>
            <a:ext cx="4797879" cy="265229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AB47E5-F697-497F-BABF-3EE645D1C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84" y="731834"/>
            <a:ext cx="4704963" cy="2574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39583-2BC9-420C-BDA2-C8511DDCAEC0}"/>
              </a:ext>
            </a:extLst>
          </p:cNvPr>
          <p:cNvSpPr txBox="1"/>
          <p:nvPr/>
        </p:nvSpPr>
        <p:spPr>
          <a:xfrm>
            <a:off x="1774049" y="1113620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 Improvements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ABA17-4848-409C-82E2-BB7A89DE64A1}"/>
              </a:ext>
            </a:extLst>
          </p:cNvPr>
          <p:cNvSpPr txBox="1"/>
          <p:nvPr/>
        </p:nvSpPr>
        <p:spPr>
          <a:xfrm>
            <a:off x="7488033" y="1201808"/>
            <a:ext cx="1601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br>
              <a:rPr lang="en-US" dirty="0"/>
            </a:br>
            <a:r>
              <a:rPr lang="en-US" dirty="0"/>
              <a:t>Improvements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C0B9B-2DCD-4BB2-8383-598500A21C7C}"/>
              </a:ext>
            </a:extLst>
          </p:cNvPr>
          <p:cNvSpPr txBox="1"/>
          <p:nvPr/>
        </p:nvSpPr>
        <p:spPr>
          <a:xfrm>
            <a:off x="8503728" y="41375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2CB03-D161-41BD-843E-1620E592A624}"/>
              </a:ext>
            </a:extLst>
          </p:cNvPr>
          <p:cNvSpPr txBox="1"/>
          <p:nvPr/>
        </p:nvSpPr>
        <p:spPr>
          <a:xfrm>
            <a:off x="1454659" y="4322222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34E09-AAD8-427C-B271-5911356508EF}"/>
              </a:ext>
            </a:extLst>
          </p:cNvPr>
          <p:cNvSpPr txBox="1"/>
          <p:nvPr/>
        </p:nvSpPr>
        <p:spPr>
          <a:xfrm>
            <a:off x="6020937" y="4137556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01C39-46CE-4FC9-90FE-7680E23C4603}"/>
              </a:ext>
            </a:extLst>
          </p:cNvPr>
          <p:cNvCxnSpPr>
            <a:cxnSpLocks/>
          </p:cNvCxnSpPr>
          <p:nvPr/>
        </p:nvCxnSpPr>
        <p:spPr>
          <a:xfrm flipV="1">
            <a:off x="5736853" y="4567761"/>
            <a:ext cx="0" cy="54406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A2DED0-A260-4089-B209-34B5B94B7D89}"/>
              </a:ext>
            </a:extLst>
          </p:cNvPr>
          <p:cNvSpPr txBox="1"/>
          <p:nvPr/>
        </p:nvSpPr>
        <p:spPr>
          <a:xfrm>
            <a:off x="5385936" y="5165012"/>
            <a:ext cx="171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err="1">
                <a:solidFill>
                  <a:srgbClr val="FF0000"/>
                </a:solidFill>
              </a:rPr>
              <a:t>chs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210FEB-22C9-4822-ACB4-3C2E9A923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89"/>
            <a:ext cx="2668513" cy="8323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A14BC1-8735-4D99-9FA3-DC8698D16FEF}"/>
              </a:ext>
            </a:extLst>
          </p:cNvPr>
          <p:cNvSpPr/>
          <p:nvPr/>
        </p:nvSpPr>
        <p:spPr>
          <a:xfrm>
            <a:off x="2668513" y="6305890"/>
            <a:ext cx="123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Progress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49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D676A2-9495-4CD3-9877-8D11C11A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4143"/>
            <a:ext cx="12192000" cy="2084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6C1A1-7283-4BA6-A8E3-03DC471A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73"/>
            <a:ext cx="10972800" cy="1143000"/>
          </a:xfrm>
        </p:spPr>
        <p:txBody>
          <a:bodyPr/>
          <a:lstStyle/>
          <a:p>
            <a:r>
              <a:rPr lang="en-US" dirty="0"/>
              <a:t>Example: Two vs. One MIP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D91D7-BED1-493E-A7E1-54231686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89"/>
            <a:ext cx="2668513" cy="83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B836A4-D939-4B97-BA7A-E1FD62E4E2D7}"/>
              </a:ext>
            </a:extLst>
          </p:cNvPr>
          <p:cNvSpPr txBox="1"/>
          <p:nvPr/>
        </p:nvSpPr>
        <p:spPr>
          <a:xfrm>
            <a:off x="10527322" y="527146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DCA9E-04D3-4341-9CAD-039387174191}"/>
              </a:ext>
            </a:extLst>
          </p:cNvPr>
          <p:cNvSpPr txBox="1"/>
          <p:nvPr/>
        </p:nvSpPr>
        <p:spPr>
          <a:xfrm>
            <a:off x="779496" y="4670024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A8C06-A57C-42AD-A7BD-CF3A5982E6EE}"/>
              </a:ext>
            </a:extLst>
          </p:cNvPr>
          <p:cNvSpPr txBox="1"/>
          <p:nvPr/>
        </p:nvSpPr>
        <p:spPr>
          <a:xfrm>
            <a:off x="4809348" y="4844862"/>
            <a:ext cx="163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View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7FE362A4-582F-462C-A67E-1F9480E3D7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748" y="1004739"/>
            <a:ext cx="5384800" cy="2603742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2E6425BE-7F02-4701-9437-30E7E94DD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800" y="894102"/>
            <a:ext cx="5384800" cy="28747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62F21F-81E4-4C65-A6E7-D525B9D085E4}"/>
              </a:ext>
            </a:extLst>
          </p:cNvPr>
          <p:cNvCxnSpPr/>
          <p:nvPr/>
        </p:nvCxnSpPr>
        <p:spPr>
          <a:xfrm>
            <a:off x="7118252" y="2465205"/>
            <a:ext cx="74558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5E436D-AD8B-4148-91DE-C2937EF6B653}"/>
              </a:ext>
            </a:extLst>
          </p:cNvPr>
          <p:cNvCxnSpPr>
            <a:cxnSpLocks/>
          </p:cNvCxnSpPr>
          <p:nvPr/>
        </p:nvCxnSpPr>
        <p:spPr>
          <a:xfrm>
            <a:off x="7757347" y="2942065"/>
            <a:ext cx="276997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FC4626-C66A-4E75-98EF-EDB359275025}"/>
              </a:ext>
            </a:extLst>
          </p:cNvPr>
          <p:cNvSpPr txBox="1"/>
          <p:nvPr/>
        </p:nvSpPr>
        <p:spPr>
          <a:xfrm>
            <a:off x="9881419" y="2465205"/>
            <a:ext cx="131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 MIP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341563-418D-4469-9BA5-BDB97AE05591}"/>
              </a:ext>
            </a:extLst>
          </p:cNvPr>
          <p:cNvSpPr txBox="1"/>
          <p:nvPr/>
        </p:nvSpPr>
        <p:spPr>
          <a:xfrm>
            <a:off x="7497095" y="2012921"/>
            <a:ext cx="131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MIP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C677B8-BFF9-4C1A-A83D-C985E6BCBD5F}"/>
              </a:ext>
            </a:extLst>
          </p:cNvPr>
          <p:cNvCxnSpPr>
            <a:cxnSpLocks/>
          </p:cNvCxnSpPr>
          <p:nvPr/>
        </p:nvCxnSpPr>
        <p:spPr>
          <a:xfrm flipV="1">
            <a:off x="6447080" y="4942161"/>
            <a:ext cx="0" cy="544065"/>
          </a:xfrm>
          <a:prstGeom prst="straightConnector1">
            <a:avLst/>
          </a:prstGeom>
          <a:ln w="3238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A16B63-24BE-464C-A10D-5B728E45E3AD}"/>
              </a:ext>
            </a:extLst>
          </p:cNvPr>
          <p:cNvSpPr txBox="1"/>
          <p:nvPr/>
        </p:nvSpPr>
        <p:spPr>
          <a:xfrm>
            <a:off x="5874775" y="5516777"/>
            <a:ext cx="171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 </a:t>
            </a:r>
            <a:r>
              <a:rPr lang="en-US" dirty="0" err="1">
                <a:solidFill>
                  <a:srgbClr val="FF0000"/>
                </a:solidFill>
              </a:rPr>
              <a:t>chs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2BC78-5B49-4E86-8CAA-34A1B4C68E3D}"/>
              </a:ext>
            </a:extLst>
          </p:cNvPr>
          <p:cNvCxnSpPr>
            <a:cxnSpLocks/>
          </p:cNvCxnSpPr>
          <p:nvPr/>
        </p:nvCxnSpPr>
        <p:spPr>
          <a:xfrm>
            <a:off x="7497095" y="2942065"/>
            <a:ext cx="2384324" cy="209729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CF4823-1872-4DBC-A5F0-BF0327C156B1}"/>
              </a:ext>
            </a:extLst>
          </p:cNvPr>
          <p:cNvSpPr txBox="1"/>
          <p:nvPr/>
        </p:nvSpPr>
        <p:spPr>
          <a:xfrm>
            <a:off x="2417228" y="1371774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 Improvements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2B879-C74D-4BC9-A5C0-A44EC0DEC8C5}"/>
              </a:ext>
            </a:extLst>
          </p:cNvPr>
          <p:cNvSpPr txBox="1"/>
          <p:nvPr/>
        </p:nvSpPr>
        <p:spPr>
          <a:xfrm>
            <a:off x="8737600" y="1435519"/>
            <a:ext cx="2109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br>
              <a:rPr lang="en-US" dirty="0"/>
            </a:br>
            <a:r>
              <a:rPr lang="en-US" dirty="0"/>
              <a:t>Improvements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1DAE8B-E155-48D1-87C3-0ABF642685FC}"/>
              </a:ext>
            </a:extLst>
          </p:cNvPr>
          <p:cNvSpPr/>
          <p:nvPr/>
        </p:nvSpPr>
        <p:spPr>
          <a:xfrm>
            <a:off x="2668513" y="6305890"/>
            <a:ext cx="123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Progress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821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-133293" y="-274102"/>
            <a:ext cx="10972800" cy="1143000"/>
          </a:xfrm>
        </p:spPr>
        <p:txBody>
          <a:bodyPr/>
          <a:lstStyle/>
          <a:p>
            <a:r>
              <a:rPr lang="en-US" dirty="0"/>
              <a:t>Summary of Wire-Cell Reconstruction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5073-5C33-449A-9779-9CEDA18EA666}" type="slidenum">
              <a:rPr lang="en-US" smtClean="0"/>
              <a:t>29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4234"/>
            <a:ext cx="3164840" cy="116761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7266" y="3814795"/>
            <a:ext cx="2683272" cy="1378684"/>
            <a:chOff x="64698" y="3609741"/>
            <a:chExt cx="2683272" cy="137868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98" y="3609742"/>
              <a:ext cx="1378683" cy="137868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866" y="3609741"/>
              <a:ext cx="1400104" cy="13624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1969" y="3763616"/>
              <a:ext cx="464781" cy="43085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611" y="4394442"/>
            <a:ext cx="2669513" cy="1477276"/>
          </a:xfrm>
          <a:prstGeom prst="rect">
            <a:avLst/>
          </a:prstGeom>
        </p:spPr>
      </p:pic>
      <p:pic>
        <p:nvPicPr>
          <p:cNvPr id="19" name="Picture 62" descr="C:\Users\czhang\Downloads\Picture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02" y="1292903"/>
            <a:ext cx="2888933" cy="207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4" y="1035372"/>
            <a:ext cx="2775905" cy="2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675" y="841947"/>
            <a:ext cx="227297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LArTPC</a:t>
            </a:r>
            <a:r>
              <a:rPr lang="en-US" sz="1400" b="1" dirty="0"/>
              <a:t> Signal 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472" y="769683"/>
            <a:ext cx="20479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Noise filtering and </a:t>
            </a:r>
            <a:br>
              <a:rPr lang="en-US" sz="1400" b="1" dirty="0"/>
            </a:br>
            <a:r>
              <a:rPr lang="en-US" sz="1400" b="1" dirty="0"/>
              <a:t>Signal Processing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9022" y="1375304"/>
            <a:ext cx="1922897" cy="1947731"/>
          </a:xfrm>
          <a:prstGeom prst="rect">
            <a:avLst/>
          </a:prstGeom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3" y="1375304"/>
            <a:ext cx="1814802" cy="190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Striped Right Arrow 15"/>
          <p:cNvSpPr/>
          <p:nvPr/>
        </p:nvSpPr>
        <p:spPr>
          <a:xfrm>
            <a:off x="5522177" y="2022078"/>
            <a:ext cx="1294998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slicing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8293096" y="2017559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tiling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2786383" y="1953227"/>
            <a:ext cx="1294998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err="1"/>
              <a:t>deconvolving</a:t>
            </a:r>
            <a:endParaRPr lang="en-US" sz="1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74206" y="831232"/>
            <a:ext cx="20479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3D Imaging</a:t>
            </a:r>
          </a:p>
        </p:txBody>
      </p:sp>
      <p:sp>
        <p:nvSpPr>
          <p:cNvPr id="21" name="Left Arrow 20"/>
          <p:cNvSpPr/>
          <p:nvPr/>
        </p:nvSpPr>
        <p:spPr>
          <a:xfrm rot="16200000">
            <a:off x="9934631" y="3599261"/>
            <a:ext cx="1181101" cy="62865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solving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2767" y="4582244"/>
            <a:ext cx="2398639" cy="1434433"/>
          </a:xfrm>
          <a:prstGeom prst="rect">
            <a:avLst/>
          </a:prstGeom>
        </p:spPr>
      </p:pic>
      <p:sp>
        <p:nvSpPr>
          <p:cNvPr id="25" name="Striped Right Arrow 24"/>
          <p:cNvSpPr/>
          <p:nvPr/>
        </p:nvSpPr>
        <p:spPr>
          <a:xfrm rot="10800000">
            <a:off x="8659735" y="5011721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819003" y="5155591"/>
            <a:ext cx="1040682" cy="33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clustering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9022" y="4016093"/>
            <a:ext cx="20479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TPC/Light Matching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6505" y="4445891"/>
            <a:ext cx="2209457" cy="1745286"/>
          </a:xfrm>
          <a:prstGeom prst="rect">
            <a:avLst/>
          </a:prstGeom>
        </p:spPr>
      </p:pic>
      <p:sp>
        <p:nvSpPr>
          <p:cNvPr id="29" name="Striped Right Arrow 28"/>
          <p:cNvSpPr/>
          <p:nvPr/>
        </p:nvSpPr>
        <p:spPr>
          <a:xfrm rot="10800000">
            <a:off x="5669850" y="4997710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29118" y="5141580"/>
            <a:ext cx="1040682" cy="33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matching</a:t>
            </a:r>
          </a:p>
        </p:txBody>
      </p:sp>
      <p:sp>
        <p:nvSpPr>
          <p:cNvPr id="31" name="Striped Right Arrow 30"/>
          <p:cNvSpPr/>
          <p:nvPr/>
        </p:nvSpPr>
        <p:spPr>
          <a:xfrm rot="12682626">
            <a:off x="2524525" y="4268853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 rot="1882626">
            <a:off x="2758463" y="4528491"/>
            <a:ext cx="1040682" cy="33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fitting</a:t>
            </a:r>
          </a:p>
        </p:txBody>
      </p:sp>
      <p:sp>
        <p:nvSpPr>
          <p:cNvPr id="33" name="Striped Right Arrow 32"/>
          <p:cNvSpPr/>
          <p:nvPr/>
        </p:nvSpPr>
        <p:spPr>
          <a:xfrm rot="8580466">
            <a:off x="2570629" y="5219070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34" name="TextBox 33"/>
          <p:cNvSpPr txBox="1"/>
          <p:nvPr/>
        </p:nvSpPr>
        <p:spPr>
          <a:xfrm rot="19380466">
            <a:off x="2538699" y="5320889"/>
            <a:ext cx="125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recognizing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3403" y="3262171"/>
            <a:ext cx="20479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Trajectory and </a:t>
            </a:r>
            <a:r>
              <a:rPr lang="en-US" sz="1400" b="1" dirty="0" err="1">
                <a:solidFill>
                  <a:srgbClr val="0070C0"/>
                </a:solidFill>
              </a:rPr>
              <a:t>dQ</a:t>
            </a:r>
            <a:r>
              <a:rPr lang="en-US" sz="1400" b="1" dirty="0">
                <a:solidFill>
                  <a:srgbClr val="0070C0"/>
                </a:solidFill>
              </a:rPr>
              <a:t>/dx fitting for PID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0041" y="5236942"/>
            <a:ext cx="20479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3D pattern recognition</a:t>
            </a:r>
          </a:p>
        </p:txBody>
      </p:sp>
      <p:sp>
        <p:nvSpPr>
          <p:cNvPr id="51" name="TextBox 50"/>
          <p:cNvSpPr txBox="1"/>
          <p:nvPr/>
        </p:nvSpPr>
        <p:spPr>
          <a:xfrm rot="20371732">
            <a:off x="522028" y="1702657"/>
            <a:ext cx="2579451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Improved TPC signal simulation (long-range and fine-grain)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41225" y="3348942"/>
            <a:ext cx="201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4"/>
              </a:rPr>
              <a:t>JINST 12 P08003</a:t>
            </a:r>
            <a:endParaRPr lang="en-US" sz="1400" dirty="0"/>
          </a:p>
          <a:p>
            <a:r>
              <a:rPr lang="en-US" sz="1400" dirty="0">
                <a:solidFill>
                  <a:srgbClr val="0070C0"/>
                </a:solidFill>
                <a:hlinkClick r:id="rId15"/>
              </a:rPr>
              <a:t>JINST 13 P07006</a:t>
            </a:r>
            <a:r>
              <a:rPr lang="en-US" sz="1400" dirty="0">
                <a:solidFill>
                  <a:srgbClr val="0070C0"/>
                </a:solidFill>
              </a:rPr>
              <a:t>,</a:t>
            </a:r>
            <a:r>
              <a:rPr lang="en-US" sz="1400" dirty="0">
                <a:solidFill>
                  <a:srgbClr val="0070C0"/>
                </a:solidFill>
                <a:hlinkClick r:id="rId16"/>
              </a:rPr>
              <a:t> P07007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 rot="20439021">
            <a:off x="3464915" y="1902293"/>
            <a:ext cx="2955813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Robust usage of induction wire planes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73039" y="6160547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5"/>
              </a:rPr>
              <a:t>JINST 13, P05032 </a:t>
            </a:r>
            <a:endParaRPr lang="en-US" sz="1400" dirty="0"/>
          </a:p>
          <a:p>
            <a:r>
              <a:rPr lang="en-US" sz="1400" dirty="0" err="1"/>
              <a:t>MicroBooNE</a:t>
            </a:r>
            <a:r>
              <a:rPr lang="en-US" sz="1400" dirty="0"/>
              <a:t> imaging paper under preparation</a:t>
            </a:r>
          </a:p>
        </p:txBody>
      </p:sp>
      <p:sp>
        <p:nvSpPr>
          <p:cNvPr id="55" name="TextBox 54"/>
          <p:cNvSpPr txBox="1"/>
          <p:nvPr/>
        </p:nvSpPr>
        <p:spPr>
          <a:xfrm rot="20143520">
            <a:off x="7552639" y="3345298"/>
            <a:ext cx="3362635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2D projections</a:t>
            </a:r>
            <a:r>
              <a:rPr lang="en-US" b="1" dirty="0">
                <a:sym typeface="Wingdings" panose="05000000000000000000" pitchFamily="2" charset="2"/>
              </a:rPr>
              <a:t>3D </a:t>
            </a:r>
            <a:r>
              <a:rPr lang="en-US" b="1" dirty="0"/>
              <a:t>problem independent of event topology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83453" y="6210828"/>
            <a:ext cx="251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MicroBooNE</a:t>
            </a:r>
            <a:r>
              <a:rPr lang="en-US" sz="1400" dirty="0"/>
              <a:t> neutrino selection </a:t>
            </a:r>
            <a:br>
              <a:rPr lang="en-US" sz="1400" dirty="0"/>
            </a:br>
            <a:r>
              <a:rPr lang="en-US" sz="1400" dirty="0"/>
              <a:t>paper under preparation</a:t>
            </a:r>
          </a:p>
        </p:txBody>
      </p:sp>
      <p:sp>
        <p:nvSpPr>
          <p:cNvPr id="57" name="TextBox 56"/>
          <p:cNvSpPr txBox="1"/>
          <p:nvPr/>
        </p:nvSpPr>
        <p:spPr>
          <a:xfrm rot="20241473">
            <a:off x="3563699" y="5019496"/>
            <a:ext cx="2579451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Charge/Light matching  </a:t>
            </a:r>
          </a:p>
        </p:txBody>
      </p:sp>
      <p:sp>
        <p:nvSpPr>
          <p:cNvPr id="58" name="TextBox 57"/>
          <p:cNvSpPr txBox="1"/>
          <p:nvPr/>
        </p:nvSpPr>
        <p:spPr>
          <a:xfrm rot="20371760">
            <a:off x="449524" y="4349100"/>
            <a:ext cx="1663801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Precision PID?</a:t>
            </a:r>
          </a:p>
        </p:txBody>
      </p:sp>
      <p:sp>
        <p:nvSpPr>
          <p:cNvPr id="59" name="TextBox 58"/>
          <p:cNvSpPr txBox="1"/>
          <p:nvPr/>
        </p:nvSpPr>
        <p:spPr>
          <a:xfrm rot="20249533">
            <a:off x="631130" y="5939439"/>
            <a:ext cx="1707197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revisit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263480C-50D0-486D-BF76-37A9D37A7A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67" y="-225549"/>
            <a:ext cx="1572537" cy="1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4DBD-B77F-43E3-8807-F60AB878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25" y="-21765"/>
            <a:ext cx="8268511" cy="1143000"/>
          </a:xfrm>
        </p:spPr>
        <p:txBody>
          <a:bodyPr/>
          <a:lstStyle/>
          <a:p>
            <a:r>
              <a:rPr lang="en-US" dirty="0"/>
              <a:t>LArTPC Charge-Light Matching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AD929-9701-474F-9091-30C44F47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2BF894-D222-4F68-88F7-E169A4F7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05" y="1197459"/>
            <a:ext cx="5789969" cy="45735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74D2A-FE6C-4F95-AA18-8E6E79EA4091}"/>
              </a:ext>
            </a:extLst>
          </p:cNvPr>
          <p:cNvGrpSpPr/>
          <p:nvPr/>
        </p:nvGrpSpPr>
        <p:grpSpPr>
          <a:xfrm>
            <a:off x="226325" y="1016501"/>
            <a:ext cx="5947997" cy="3735511"/>
            <a:chOff x="226325" y="1267385"/>
            <a:chExt cx="5947997" cy="37355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6E1940-933E-460E-9FB5-03AE156D8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1292" y="1588829"/>
              <a:ext cx="2954708" cy="157949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84063D-A28C-4AE3-8329-6DD83B242F46}"/>
                </a:ext>
              </a:extLst>
            </p:cNvPr>
            <p:cNvGrpSpPr/>
            <p:nvPr/>
          </p:nvGrpSpPr>
          <p:grpSpPr>
            <a:xfrm>
              <a:off x="968573" y="1267385"/>
              <a:ext cx="4387422" cy="2093967"/>
              <a:chOff x="7034706" y="1383960"/>
              <a:chExt cx="4387422" cy="20939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963F4-D5E5-4929-B7B8-5AC30F1143CB}"/>
                  </a:ext>
                </a:extLst>
              </p:cNvPr>
              <p:cNvSpPr txBox="1"/>
              <p:nvPr/>
            </p:nvSpPr>
            <p:spPr>
              <a:xfrm>
                <a:off x="7034706" y="1431886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Side view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6F2217-ABF8-4186-A68D-A24B9361CED4}"/>
                  </a:ext>
                </a:extLst>
              </p:cNvPr>
              <p:cNvSpPr txBox="1"/>
              <p:nvPr/>
            </p:nvSpPr>
            <p:spPr>
              <a:xfrm>
                <a:off x="10062873" y="1383960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 view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7ED3F-3BC5-41CB-8A2F-24D3251C39B0}"/>
                  </a:ext>
                </a:extLst>
              </p:cNvPr>
              <p:cNvSpPr txBox="1"/>
              <p:nvPr/>
            </p:nvSpPr>
            <p:spPr>
              <a:xfrm>
                <a:off x="8527797" y="3108595"/>
                <a:ext cx="135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Front view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8EF8F2-5EFB-4A5F-8027-E103EC3B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25" y="3301720"/>
              <a:ext cx="5947997" cy="170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78498F-98E5-4DDE-AB54-66FD32AD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325" y="1684643"/>
              <a:ext cx="2697474" cy="136335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9C4420-D7EE-4844-96BA-152F84F16A4D}"/>
              </a:ext>
            </a:extLst>
          </p:cNvPr>
          <p:cNvSpPr txBox="1"/>
          <p:nvPr/>
        </p:nvSpPr>
        <p:spPr>
          <a:xfrm>
            <a:off x="7824136" y="5987021"/>
            <a:ext cx="29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Charge-Light Matching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D1F6515-2CD7-48AE-B5C0-C622A34A0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767"/>
              </p:ext>
            </p:extLst>
          </p:nvPr>
        </p:nvGraphicFramePr>
        <p:xfrm>
          <a:off x="226325" y="5163864"/>
          <a:ext cx="657655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14">
                  <a:extLst>
                    <a:ext uri="{9D8B030D-6E8A-4147-A177-3AD203B41FA5}">
                      <a16:colId xmlns:a16="http://schemas.microsoft.com/office/drawing/2014/main" val="4113255799"/>
                    </a:ext>
                  </a:extLst>
                </a:gridCol>
                <a:gridCol w="2615938">
                  <a:extLst>
                    <a:ext uri="{9D8B030D-6E8A-4147-A177-3AD203B41FA5}">
                      <a16:colId xmlns:a16="http://schemas.microsoft.com/office/drawing/2014/main" val="16292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Neutrino : Cosmic Muons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: 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88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PMT filter (late light rejection)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: 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Many-to-many charge-light Marching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: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6608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13EBF42-BC83-46FB-92C1-141F6F38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6AAC70-C084-4BBE-A167-69D486D8C09C}"/>
              </a:ext>
            </a:extLst>
          </p:cNvPr>
          <p:cNvSpPr txBox="1"/>
          <p:nvPr/>
        </p:nvSpPr>
        <p:spPr>
          <a:xfrm>
            <a:off x="1865313" y="4598678"/>
            <a:ext cx="29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3D Imaging</a:t>
            </a:r>
          </a:p>
        </p:txBody>
      </p:sp>
    </p:spTree>
    <p:extLst>
      <p:ext uri="{BB962C8B-B14F-4D97-AF65-F5344CB8AC3E}">
        <p14:creationId xmlns:p14="http://schemas.microsoft.com/office/powerpoint/2010/main" val="28339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DFAC64-8D73-4AAE-9A98-EE0B9F06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52" y="229093"/>
            <a:ext cx="3763007" cy="228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349D7-EBA9-4738-945D-9FFC0F91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217158"/>
            <a:ext cx="3326171" cy="25043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3AC41-302E-4E9C-AB77-12E87DF4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075E338-81C9-4DF6-8C34-154B0723F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93686"/>
              </p:ext>
            </p:extLst>
          </p:nvPr>
        </p:nvGraphicFramePr>
        <p:xfrm>
          <a:off x="764275" y="1513127"/>
          <a:ext cx="11427725" cy="502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96E6769-8AA7-48BA-B4D0-E304D4B47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833" y="44355"/>
            <a:ext cx="3034352" cy="1797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92672-736C-4CE7-923E-1AA672523695}"/>
              </a:ext>
            </a:extLst>
          </p:cNvPr>
          <p:cNvSpPr txBox="1"/>
          <p:nvPr/>
        </p:nvSpPr>
        <p:spPr>
          <a:xfrm>
            <a:off x="8659796" y="55402"/>
            <a:ext cx="492443" cy="29154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/>
              <a:t>4.8 </a:t>
            </a:r>
            <a:r>
              <a:rPr lang="en-US" sz="2000" dirty="0" err="1"/>
              <a:t>ms</a:t>
            </a:r>
            <a:r>
              <a:rPr lang="en-US" sz="2000" dirty="0"/>
              <a:t> drift window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EF84C-4151-4AA9-9EE0-922D44FF2C89}"/>
              </a:ext>
            </a:extLst>
          </p:cNvPr>
          <p:cNvSpPr txBox="1"/>
          <p:nvPr/>
        </p:nvSpPr>
        <p:spPr>
          <a:xfrm>
            <a:off x="9335923" y="1841625"/>
            <a:ext cx="373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20-30 TPC activities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A5E999-69F6-4022-9179-ED008515457A}"/>
              </a:ext>
            </a:extLst>
          </p:cNvPr>
          <p:cNvGrpSpPr/>
          <p:nvPr/>
        </p:nvGrpSpPr>
        <p:grpSpPr>
          <a:xfrm>
            <a:off x="109601" y="1090434"/>
            <a:ext cx="3933568" cy="2172108"/>
            <a:chOff x="5591654" y="1008573"/>
            <a:chExt cx="6508247" cy="41270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B06511-534C-45B5-BD6D-EFD39D19E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047"/>
            <a:stretch/>
          </p:blipFill>
          <p:spPr>
            <a:xfrm>
              <a:off x="5894262" y="1479071"/>
              <a:ext cx="5727847" cy="3596381"/>
            </a:xfrm>
            <a:prstGeom prst="rect">
              <a:avLst/>
            </a:prstGeom>
          </p:spPr>
        </p:pic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202D343C-0E3D-4956-9223-1D1C145E6166}"/>
                </a:ext>
              </a:extLst>
            </p:cNvPr>
            <p:cNvSpPr/>
            <p:nvPr/>
          </p:nvSpPr>
          <p:spPr>
            <a:xfrm>
              <a:off x="5591654" y="1008573"/>
              <a:ext cx="6508247" cy="41270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7F4F70D-6002-4F65-AF23-DB8FD64B5306}"/>
              </a:ext>
            </a:extLst>
          </p:cNvPr>
          <p:cNvSpPr/>
          <p:nvPr/>
        </p:nvSpPr>
        <p:spPr>
          <a:xfrm>
            <a:off x="4275206" y="4469044"/>
            <a:ext cx="4405861" cy="200054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All possible hypotheses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flash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u="sng" dirty="0"/>
              <a:t>many or zero </a:t>
            </a:r>
            <a:r>
              <a:rPr lang="en-US" sz="2000" dirty="0"/>
              <a:t>TPC clusters within corresponding active volume (activities in inactive volume)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cluster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u="sng" dirty="0"/>
              <a:t>at most one flash </a:t>
            </a:r>
            <a:r>
              <a:rPr lang="en-US" sz="2000" dirty="0"/>
              <a:t>(inefficiency in the light system)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9CF38A-6959-43D3-8961-0624BCFF8DD9}"/>
              </a:ext>
            </a:extLst>
          </p:cNvPr>
          <p:cNvSpPr/>
          <p:nvPr/>
        </p:nvSpPr>
        <p:spPr>
          <a:xfrm>
            <a:off x="102777" y="4782486"/>
            <a:ext cx="4038978" cy="193899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Light signal proportional to (reconstructed 3D)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Known light acceptance given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Predicted</a:t>
            </a:r>
            <a:r>
              <a:rPr lang="en-US" sz="2000" dirty="0"/>
              <a:t> vs. </a:t>
            </a:r>
            <a:r>
              <a:rPr lang="en-US" sz="2000" dirty="0">
                <a:solidFill>
                  <a:srgbClr val="FF0000"/>
                </a:solidFill>
              </a:rPr>
              <a:t>Measured</a:t>
            </a:r>
            <a:r>
              <a:rPr lang="en-US" sz="2000" dirty="0"/>
              <a:t> light pattern with Compressed Sensing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921EE-B053-48DC-B6BA-53A424EF4165}"/>
              </a:ext>
            </a:extLst>
          </p:cNvPr>
          <p:cNvSpPr txBox="1"/>
          <p:nvPr/>
        </p:nvSpPr>
        <p:spPr>
          <a:xfrm>
            <a:off x="285673" y="163773"/>
            <a:ext cx="385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Matching Principle</a:t>
            </a:r>
          </a:p>
        </p:txBody>
      </p:sp>
    </p:spTree>
    <p:extLst>
      <p:ext uri="{BB962C8B-B14F-4D97-AF65-F5344CB8AC3E}">
        <p14:creationId xmlns:p14="http://schemas.microsoft.com/office/powerpoint/2010/main" val="3073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5819-64BB-44C9-B771-8272A36E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391" y="-4177"/>
            <a:ext cx="8977952" cy="1143000"/>
          </a:xfrm>
        </p:spPr>
        <p:txBody>
          <a:bodyPr/>
          <a:lstStyle/>
          <a:p>
            <a:r>
              <a:rPr lang="en-US" dirty="0"/>
              <a:t>PMT Light Flash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B124-0405-40FC-8A7C-7460478D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09" y="935522"/>
            <a:ext cx="8056636" cy="2857273"/>
          </a:xfrm>
        </p:spPr>
        <p:txBody>
          <a:bodyPr/>
          <a:lstStyle/>
          <a:p>
            <a:r>
              <a:rPr lang="en-US" dirty="0"/>
              <a:t>Employ signal processing techniques </a:t>
            </a:r>
            <a:br>
              <a:rPr lang="en-US" dirty="0"/>
            </a:br>
            <a:r>
              <a:rPr lang="en-US" dirty="0"/>
              <a:t>(see H. Wei’s talk) for PMT waveform</a:t>
            </a:r>
          </a:p>
          <a:p>
            <a:r>
              <a:rPr lang="en-US" dirty="0"/>
              <a:t>Key is to handle the late light</a:t>
            </a:r>
          </a:p>
          <a:p>
            <a:pPr lvl="1"/>
            <a:r>
              <a:rPr lang="en-US" dirty="0"/>
              <a:t>70% of overall light being long component </a:t>
            </a:r>
            <a:br>
              <a:rPr lang="en-US" dirty="0"/>
            </a:br>
            <a:r>
              <a:rPr lang="en-US" dirty="0"/>
              <a:t>(~1.5 us) for M.I.P.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383E5-011D-4151-B3BB-339221DE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E05D074-5859-4081-9FAA-08D530111D11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9" y="3864196"/>
            <a:ext cx="5181600" cy="2857282"/>
          </a:xfrm>
          <a:prstGeom prst="rect">
            <a:avLst/>
          </a:prstGeom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13FF3634-F43D-4E77-B88E-2549441CF01A}"/>
              </a:ext>
            </a:extLst>
          </p:cNvPr>
          <p:cNvSpPr txBox="1"/>
          <p:nvPr/>
        </p:nvSpPr>
        <p:spPr>
          <a:xfrm>
            <a:off x="2998683" y="5082618"/>
            <a:ext cx="16740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Integration window to fully encapsulate late light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01D64C-9CB8-4C03-9488-FE385441B0E4}"/>
              </a:ext>
            </a:extLst>
          </p:cNvPr>
          <p:cNvCxnSpPr/>
          <p:nvPr/>
        </p:nvCxnSpPr>
        <p:spPr>
          <a:xfrm flipH="1">
            <a:off x="2296121" y="5399544"/>
            <a:ext cx="6957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888C1C1-40B2-4231-B81A-592EC88BD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37" y="4048627"/>
            <a:ext cx="4696126" cy="2590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D6E3C4-72F5-49F5-9979-8DEB6EFA2C3A}"/>
              </a:ext>
            </a:extLst>
          </p:cNvPr>
          <p:cNvSpPr txBox="1"/>
          <p:nvPr/>
        </p:nvSpPr>
        <p:spPr>
          <a:xfrm>
            <a:off x="8524903" y="5082618"/>
            <a:ext cx="22123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04C4"/>
                </a:solidFill>
              </a:rPr>
              <a:t>Raw</a:t>
            </a:r>
          </a:p>
          <a:p>
            <a:r>
              <a:rPr lang="en-US" dirty="0"/>
              <a:t>Deconvolved</a:t>
            </a:r>
          </a:p>
          <a:p>
            <a:r>
              <a:rPr lang="en-US" dirty="0">
                <a:solidFill>
                  <a:srgbClr val="F523E1"/>
                </a:solidFill>
              </a:rPr>
              <a:t>Late light unfolding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55A0C9-135F-417A-9501-C8266623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0" r="45909"/>
          <a:stretch/>
        </p:blipFill>
        <p:spPr bwMode="auto">
          <a:xfrm>
            <a:off x="8209127" y="199123"/>
            <a:ext cx="3373272" cy="38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E8A716E-921C-4EF4-B889-F0E56F67A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3880"/>
              </p:ext>
            </p:extLst>
          </p:nvPr>
        </p:nvGraphicFramePr>
        <p:xfrm>
          <a:off x="10858993" y="123597"/>
          <a:ext cx="1019179" cy="56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58993" y="123597"/>
                        <a:ext cx="1019179" cy="568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043084D-D8CF-418F-84B3-55E4E8684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43" y="4346001"/>
            <a:ext cx="2212305" cy="6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07838-E770-403A-9371-1DA0CD92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65" y="3517936"/>
            <a:ext cx="4865446" cy="3094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3AB7D-9E2B-4A14-BC58-E0449182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662" y="666455"/>
            <a:ext cx="4900446" cy="317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CB3089-18E2-43D9-A36F-AB6E13C4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6" y="-69853"/>
            <a:ext cx="8542564" cy="1143000"/>
          </a:xfrm>
        </p:spPr>
        <p:txBody>
          <a:bodyPr/>
          <a:lstStyle/>
          <a:p>
            <a:r>
              <a:rPr lang="en-US" dirty="0"/>
              <a:t>Light Signal for Michel Electron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B6C4F-E645-4C27-8A3C-892E05C0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FF3267-2E52-4A5C-9257-8558A7F04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9802" y="1002322"/>
            <a:ext cx="4339591" cy="2275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6C816-02E4-4E34-851A-A2D428F89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86" y="0"/>
            <a:ext cx="2668513" cy="832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DB345-C088-4148-9EF2-DA7B8969C7F8}"/>
              </a:ext>
            </a:extLst>
          </p:cNvPr>
          <p:cNvSpPr txBox="1"/>
          <p:nvPr/>
        </p:nvSpPr>
        <p:spPr>
          <a:xfrm>
            <a:off x="559802" y="3379164"/>
            <a:ext cx="1141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Compressed Sensing technique was used to unfold the late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Light signal of Michel electrons is sometimes visible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FE3E-6D55-4039-8DE3-538B557F8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84" y="4413064"/>
            <a:ext cx="4339591" cy="21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542B-64B9-4130-8C19-ABA76E74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1" y="-18766"/>
            <a:ext cx="11946341" cy="1143000"/>
          </a:xfrm>
        </p:spPr>
        <p:txBody>
          <a:bodyPr/>
          <a:lstStyle/>
          <a:p>
            <a:r>
              <a:rPr lang="en-US" dirty="0"/>
              <a:t>Interaction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01C4-097F-4A10-AAC1-84EFE4E8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69" y="989462"/>
            <a:ext cx="7950539" cy="5500048"/>
          </a:xfrm>
        </p:spPr>
        <p:txBody>
          <a:bodyPr>
            <a:normAutofit fontScale="92500"/>
          </a:bodyPr>
          <a:lstStyle/>
          <a:p>
            <a:r>
              <a:rPr lang="en-US" dirty="0"/>
              <a:t>LArTPC is a fully active detector</a:t>
            </a:r>
          </a:p>
          <a:p>
            <a:pPr lvl="1"/>
            <a:r>
              <a:rPr lang="en-US" dirty="0"/>
              <a:t>Design of cold electronics with anti-aliasing filter respects this feature </a:t>
            </a:r>
          </a:p>
          <a:p>
            <a:pPr lvl="1"/>
            <a:endParaRPr lang="en-US" dirty="0"/>
          </a:p>
          <a:p>
            <a:r>
              <a:rPr lang="en-US" dirty="0"/>
              <a:t>In principle, clustering based on connectivity and distance is straight forward</a:t>
            </a:r>
          </a:p>
          <a:p>
            <a:endParaRPr lang="en-US" dirty="0"/>
          </a:p>
          <a:p>
            <a:r>
              <a:rPr lang="en-US" dirty="0"/>
              <a:t>In practice, additional challenges </a:t>
            </a:r>
          </a:p>
          <a:p>
            <a:pPr lvl="1"/>
            <a:r>
              <a:rPr lang="en-US" dirty="0"/>
              <a:t>Dead channels</a:t>
            </a:r>
          </a:p>
          <a:p>
            <a:pPr lvl="1"/>
            <a:r>
              <a:rPr lang="en-US" dirty="0"/>
              <a:t>Noise filtering and signal processing</a:t>
            </a:r>
          </a:p>
          <a:p>
            <a:pPr lvl="1"/>
            <a:r>
              <a:rPr lang="en-US" dirty="0"/>
              <a:t>Real coincidence in ionization electron arrival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11594-6042-45FC-8457-40DE9802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7C844-224F-4B16-9FB3-3AF89937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8D535-B567-406A-9763-6ADEBB5F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39" y="3886156"/>
            <a:ext cx="3890291" cy="236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886AD-8B32-44D2-9699-B090D1B4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21" y="907576"/>
            <a:ext cx="3991971" cy="236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1CEA1-5894-41ED-BCAA-259AF97A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88" y="0"/>
            <a:ext cx="1672111" cy="5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1940B45-C0A0-46A1-B535-5AE5E4DA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3" y="3584935"/>
            <a:ext cx="3335979" cy="26319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B50D05-2216-4835-9F06-D765E259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3" y="1252948"/>
            <a:ext cx="4996953" cy="2155734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A6AFB83-9C9E-4D27-9583-9BD50F8797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00204" y="1129688"/>
            <a:ext cx="4474791" cy="25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196C9-1D39-440A-9860-2D5465D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1618"/>
            <a:ext cx="10972800" cy="1143000"/>
          </a:xfrm>
        </p:spPr>
        <p:txBody>
          <a:bodyPr/>
          <a:lstStyle/>
          <a:p>
            <a:r>
              <a:rPr lang="en-US" dirty="0"/>
              <a:t>Challenges in Clustering (I)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3A9099-ACFE-43F9-9A23-3DE4BE629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483" y="641138"/>
            <a:ext cx="5386917" cy="639762"/>
          </a:xfrm>
        </p:spPr>
        <p:txBody>
          <a:bodyPr/>
          <a:lstStyle/>
          <a:p>
            <a:r>
              <a:rPr lang="en-US" dirty="0"/>
              <a:t>Gap as a result of Noise Filtering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197FD-AD63-4611-A9FC-76691E8AE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643" y="641138"/>
            <a:ext cx="5389033" cy="639762"/>
          </a:xfrm>
        </p:spPr>
        <p:txBody>
          <a:bodyPr/>
          <a:lstStyle/>
          <a:p>
            <a:r>
              <a:rPr lang="en-US" dirty="0"/>
              <a:t>Gap as a result of Signal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DDB9B-1C09-46D4-B220-B988328E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D6313-8F76-472C-9D21-0280076F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4B01E-4ED4-4C07-8A9A-6FB5D95F722E}"/>
              </a:ext>
            </a:extLst>
          </p:cNvPr>
          <p:cNvSpPr txBox="1"/>
          <p:nvPr/>
        </p:nvSpPr>
        <p:spPr>
          <a:xfrm>
            <a:off x="839338" y="6394793"/>
            <a:ext cx="30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Induction V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FD777-D31D-43CB-9E85-77014A692DE9}"/>
              </a:ext>
            </a:extLst>
          </p:cNvPr>
          <p:cNvSpPr txBox="1"/>
          <p:nvPr/>
        </p:nvSpPr>
        <p:spPr>
          <a:xfrm>
            <a:off x="165081" y="4487364"/>
            <a:ext cx="461665" cy="2181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Drift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1F80F-E90D-4F78-9569-C61434B6EF6E}"/>
              </a:ext>
            </a:extLst>
          </p:cNvPr>
          <p:cNvCxnSpPr>
            <a:cxnSpLocks/>
          </p:cNvCxnSpPr>
          <p:nvPr/>
        </p:nvCxnSpPr>
        <p:spPr>
          <a:xfrm>
            <a:off x="839338" y="4649856"/>
            <a:ext cx="0" cy="6482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D53412-505E-41D7-902F-210306BE4B97}"/>
              </a:ext>
            </a:extLst>
          </p:cNvPr>
          <p:cNvCxnSpPr>
            <a:cxnSpLocks/>
          </p:cNvCxnSpPr>
          <p:nvPr/>
        </p:nvCxnSpPr>
        <p:spPr>
          <a:xfrm flipH="1" flipV="1">
            <a:off x="1201003" y="2740109"/>
            <a:ext cx="491319" cy="4108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4D5CB88-09EF-4A05-B02A-C054CDCAE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829" y="3656735"/>
            <a:ext cx="3838575" cy="26765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E081AE-5906-4847-99E0-29640DA936F4}"/>
              </a:ext>
            </a:extLst>
          </p:cNvPr>
          <p:cNvSpPr txBox="1"/>
          <p:nvPr/>
        </p:nvSpPr>
        <p:spPr>
          <a:xfrm>
            <a:off x="8350154" y="6383722"/>
            <a:ext cx="30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Projected Induction U view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048DEC-ACD1-46C6-A768-578DA3763767}"/>
              </a:ext>
            </a:extLst>
          </p:cNvPr>
          <p:cNvCxnSpPr>
            <a:cxnSpLocks/>
          </p:cNvCxnSpPr>
          <p:nvPr/>
        </p:nvCxnSpPr>
        <p:spPr>
          <a:xfrm flipH="1" flipV="1">
            <a:off x="8026400" y="2172110"/>
            <a:ext cx="491319" cy="4108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E205AA-37B6-4B01-B115-27462EE19284}"/>
              </a:ext>
            </a:extLst>
          </p:cNvPr>
          <p:cNvCxnSpPr>
            <a:cxnSpLocks/>
          </p:cNvCxnSpPr>
          <p:nvPr/>
        </p:nvCxnSpPr>
        <p:spPr>
          <a:xfrm>
            <a:off x="8181923" y="4786713"/>
            <a:ext cx="87782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7EFF745-3F85-49A9-BFB7-15B11A84B532}"/>
              </a:ext>
            </a:extLst>
          </p:cNvPr>
          <p:cNvSpPr txBox="1"/>
          <p:nvPr/>
        </p:nvSpPr>
        <p:spPr>
          <a:xfrm>
            <a:off x="11558833" y="4278098"/>
            <a:ext cx="461665" cy="2181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Drift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790EBB-1D69-4E52-9CA6-4E5503768F75}"/>
              </a:ext>
            </a:extLst>
          </p:cNvPr>
          <p:cNvSpPr txBox="1"/>
          <p:nvPr/>
        </p:nvSpPr>
        <p:spPr>
          <a:xfrm>
            <a:off x="4324113" y="4080577"/>
            <a:ext cx="3720531" cy="2031325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(Left) coherent noise subtraction may remove signal when the S/N is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(Right) signal recovery for prolonged track in the induction wire plane is a difficult task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B07D51-A6D7-4516-BB2D-67D5F742C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83" y="0"/>
            <a:ext cx="2051116" cy="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3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96C9-1D39-440A-9860-2D5465D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7153"/>
            <a:ext cx="10972800" cy="1143000"/>
          </a:xfrm>
        </p:spPr>
        <p:txBody>
          <a:bodyPr/>
          <a:lstStyle/>
          <a:p>
            <a:r>
              <a:rPr lang="en-US" dirty="0"/>
              <a:t>Challenges in Clustering (II)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94FEAF-6AC9-4662-AAF9-34D5E0D7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731837"/>
            <a:ext cx="5386917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Gaps as a result of non-functional channels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C4A686-30D8-456F-9542-A4C85174B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188" y="3199679"/>
            <a:ext cx="5771329" cy="2926484"/>
          </a:xfrm>
        </p:spPr>
        <p:txBody>
          <a:bodyPr/>
          <a:lstStyle/>
          <a:p>
            <a:r>
              <a:rPr lang="en-US" dirty="0"/>
              <a:t>Grey regions are with two non-active wire planes (2/3)</a:t>
            </a:r>
          </a:p>
          <a:p>
            <a:endParaRPr lang="en-US" dirty="0"/>
          </a:p>
          <a:p>
            <a:r>
              <a:rPr lang="en-US" dirty="0"/>
              <a:t>In average about 10% dead channels in MicroBooNE </a:t>
            </a:r>
            <a:r>
              <a:rPr lang="en-US" dirty="0">
                <a:sym typeface="Wingdings" panose="05000000000000000000" pitchFamily="2" charset="2"/>
              </a:rPr>
              <a:t> 3% dead regions requiring 2/3 planes in image reconstruction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BDCEFB-6087-4F75-B103-055A2720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731837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Random Coincidence in ionization electron arrival time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F43A001-1CC4-4245-B2F0-F4BE02E44B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29367" y="1321739"/>
            <a:ext cx="4253033" cy="28967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DDB9B-1C09-46D4-B220-B988328E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https://lar.bnl.gov/wire-cell/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D6313-8F76-472C-9D21-0280076F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1F21-251F-4FD8-9B44-30D3F147CFE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74CFA-704F-44B2-8D0B-30B6825A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" y="1491889"/>
            <a:ext cx="6096000" cy="1587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A7D03-D837-4076-9EB2-DE2A6B87ACDE}"/>
              </a:ext>
            </a:extLst>
          </p:cNvPr>
          <p:cNvCxnSpPr>
            <a:cxnSpLocks/>
          </p:cNvCxnSpPr>
          <p:nvPr/>
        </p:nvCxnSpPr>
        <p:spPr>
          <a:xfrm flipH="1" flipV="1">
            <a:off x="4374107" y="2340589"/>
            <a:ext cx="607327" cy="85909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C2CA6D6-3724-4842-9469-E8ECED53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31" y="3870730"/>
            <a:ext cx="4231358" cy="28507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8591E9-9B3F-44E3-A33D-D9948445EF3A}"/>
              </a:ext>
            </a:extLst>
          </p:cNvPr>
          <p:cNvSpPr txBox="1"/>
          <p:nvPr/>
        </p:nvSpPr>
        <p:spPr>
          <a:xfrm>
            <a:off x="10167582" y="1481847"/>
            <a:ext cx="192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separation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8F05C-8EE9-4794-8F63-DE8159D4E8FE}"/>
              </a:ext>
            </a:extLst>
          </p:cNvPr>
          <p:cNvSpPr txBox="1"/>
          <p:nvPr/>
        </p:nvSpPr>
        <p:spPr>
          <a:xfrm>
            <a:off x="10167582" y="4033862"/>
            <a:ext cx="192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separation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551BF3-4A51-49FA-81D2-0A90F3D5F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42" y="0"/>
            <a:ext cx="1960657" cy="6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7D574DF-90B9-48FD-8F51-AA80B777E496}" vid="{489CFC70-3206-4E98-9D6E-673B48E9D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2574</TotalTime>
  <Words>1380</Words>
  <Application>Microsoft Office PowerPoint</Application>
  <PresentationFormat>Widescreen</PresentationFormat>
  <Paragraphs>304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Theme1</vt:lpstr>
      <vt:lpstr>Equation</vt:lpstr>
      <vt:lpstr>LArTPC Charge-Light Matching and PID  with Wire-Cell </vt:lpstr>
      <vt:lpstr>Introduction</vt:lpstr>
      <vt:lpstr>LArTPC Charge-Light Matching</vt:lpstr>
      <vt:lpstr>PowerPoint Presentation</vt:lpstr>
      <vt:lpstr>PMT Light Flash Reconstruction</vt:lpstr>
      <vt:lpstr>Light Signal for Michel Electron</vt:lpstr>
      <vt:lpstr>Interaction Clustering</vt:lpstr>
      <vt:lpstr>Challenges in Clustering (I)</vt:lpstr>
      <vt:lpstr>Challenges in Clustering (II)</vt:lpstr>
      <vt:lpstr>Example of Actual Algorithm for Clustering</vt:lpstr>
      <vt:lpstr>Core Charge-Light Matching Algorithm</vt:lpstr>
      <vt:lpstr>Performance</vt:lpstr>
      <vt:lpstr>Application of Matching: Space Charge Boundary</vt:lpstr>
      <vt:lpstr>Particle Identification in LArTPC: Track Trajectory and dQ/dx fitting</vt:lpstr>
      <vt:lpstr>Unique Particle ID capability in LArTPC</vt:lpstr>
      <vt:lpstr>Principle of the Fit</vt:lpstr>
      <vt:lpstr>Simplified Prediction of the Deconvolved Signal</vt:lpstr>
      <vt:lpstr>Trajectory Fitting</vt:lpstr>
      <vt:lpstr>dQ/dx Fitting</vt:lpstr>
      <vt:lpstr>PID Performance on Monte Carlo</vt:lpstr>
      <vt:lpstr>Issues in the Real Data</vt:lpstr>
      <vt:lpstr>Graph Formation with Dead Channels</vt:lpstr>
      <vt:lpstr>Seed in Trajectory Fitting</vt:lpstr>
      <vt:lpstr>Examples of Seeds in Trajectory Fitting</vt:lpstr>
      <vt:lpstr>Example: Isochronous and Compact Track</vt:lpstr>
      <vt:lpstr>Example: Stopped Muon</vt:lpstr>
      <vt:lpstr>Example: Proton Candidate</vt:lpstr>
      <vt:lpstr>Example: Two vs. One MIP</vt:lpstr>
      <vt:lpstr>Summary of Wire-Cell Reconstruction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LArTPC Charge-Light Matching and PID with Wire Cell </dc:title>
  <dc:creator>Qian, Xin</dc:creator>
  <cp:lastModifiedBy>Qian, Xin</cp:lastModifiedBy>
  <cp:revision>167</cp:revision>
  <cp:lastPrinted>2019-09-15T04:06:52Z</cp:lastPrinted>
  <dcterms:created xsi:type="dcterms:W3CDTF">2019-08-20T16:30:02Z</dcterms:created>
  <dcterms:modified xsi:type="dcterms:W3CDTF">2019-09-16T06:02:53Z</dcterms:modified>
</cp:coreProperties>
</file>