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319" r:id="rId4"/>
    <p:sldId id="275" r:id="rId5"/>
    <p:sldId id="276" r:id="rId6"/>
    <p:sldId id="274" r:id="rId7"/>
    <p:sldId id="277" r:id="rId8"/>
    <p:sldId id="278" r:id="rId9"/>
    <p:sldId id="270" r:id="rId10"/>
    <p:sldId id="280" r:id="rId11"/>
    <p:sldId id="300" r:id="rId12"/>
    <p:sldId id="281" r:id="rId13"/>
    <p:sldId id="283" r:id="rId14"/>
    <p:sldId id="312" r:id="rId15"/>
    <p:sldId id="299" r:id="rId16"/>
    <p:sldId id="322" r:id="rId17"/>
    <p:sldId id="323" r:id="rId18"/>
    <p:sldId id="282" r:id="rId19"/>
    <p:sldId id="326" r:id="rId20"/>
    <p:sldId id="324" r:id="rId21"/>
    <p:sldId id="307" r:id="rId22"/>
    <p:sldId id="315" r:id="rId23"/>
    <p:sldId id="313" r:id="rId24"/>
    <p:sldId id="318" r:id="rId25"/>
    <p:sldId id="285" r:id="rId26"/>
    <p:sldId id="309" r:id="rId27"/>
    <p:sldId id="327" r:id="rId28"/>
    <p:sldId id="341" r:id="rId29"/>
    <p:sldId id="334" r:id="rId30"/>
    <p:sldId id="329" r:id="rId31"/>
    <p:sldId id="331" r:id="rId32"/>
    <p:sldId id="317" r:id="rId33"/>
    <p:sldId id="287" r:id="rId34"/>
    <p:sldId id="335" r:id="rId35"/>
    <p:sldId id="336" r:id="rId36"/>
    <p:sldId id="337" r:id="rId37"/>
    <p:sldId id="338" r:id="rId38"/>
    <p:sldId id="339" r:id="rId39"/>
    <p:sldId id="34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F"/>
    <a:srgbClr val="00FF00"/>
    <a:srgbClr val="0000FF"/>
    <a:srgbClr val="54C711"/>
    <a:srgbClr val="124082"/>
    <a:srgbClr val="003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4588"/>
  </p:normalViewPr>
  <p:slideViewPr>
    <p:cSldViewPr snapToGrid="0" snapToObjects="1">
      <p:cViewPr varScale="1">
        <p:scale>
          <a:sx n="105" d="100"/>
          <a:sy n="105" d="100"/>
        </p:scale>
        <p:origin x="1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D90D-0AFB-C249-A725-7A87EAE32DF8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F789-6722-0247-98AE-F25437FA7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3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3388-544D-FD44-9ADF-10DF6F719C34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79FA-A9D1-A442-B236-3C7DD64B5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6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1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79FA-A9D1-A442-B236-3C7DD64B5C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2"/>
            <a:ext cx="9143999" cy="3450073"/>
            <a:chOff x="0" y="-2"/>
            <a:chExt cx="9143999" cy="3450073"/>
          </a:xfrm>
        </p:grpSpPr>
        <p:sp>
          <p:nvSpPr>
            <p:cNvPr id="9" name="Rectangle 8"/>
            <p:cNvSpPr/>
            <p:nvPr userDrawn="1"/>
          </p:nvSpPr>
          <p:spPr>
            <a:xfrm>
              <a:off x="1011476" y="-1"/>
              <a:ext cx="8132523" cy="34500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0"/>
              <a:ext cx="539452" cy="34500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0464" y="-2"/>
              <a:ext cx="270000" cy="3450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928" y="539424"/>
            <a:ext cx="6042144" cy="2371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928" y="3886200"/>
            <a:ext cx="60421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9" name="Picture 18" descr="LogoOutlin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0" y="5565560"/>
            <a:ext cx="1172148" cy="11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Leigh Whitehead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Leigh Whitehead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405" y="6286695"/>
            <a:ext cx="9143999" cy="574349"/>
            <a:chOff x="0" y="-2"/>
            <a:chExt cx="9143999" cy="34500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011476" y="-1"/>
              <a:ext cx="8132523" cy="34500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539452" cy="34500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40464" y="-2"/>
              <a:ext cx="270000" cy="34500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5" y="11471"/>
            <a:ext cx="8670300" cy="709367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972562"/>
            <a:ext cx="8670300" cy="5204687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 marL="742950" indent="-285750">
              <a:buClr>
                <a:schemeClr val="accent6"/>
              </a:buClr>
              <a:buFont typeface="Arial"/>
              <a:buChar char="•"/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 marL="1600200" indent="-228600">
              <a:buClr>
                <a:schemeClr val="accent6"/>
              </a:buClr>
              <a:buFont typeface="Arial"/>
              <a:buChar char="•"/>
              <a:defRPr sz="18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2717" y="6386474"/>
            <a:ext cx="6269517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595" y="6386474"/>
            <a:ext cx="549210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E36A81-E5ED-204E-81A6-4F027D85A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8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Saul Alonso-Monsalve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Leigh Whitehead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Leigh Whitehead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Leigh Whitehead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6A81-E5ED-204E-81A6-4F027D85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4.0144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rxiv:1812.0087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gi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arxiv:1706.0221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E3998-00D7-C847-85F4-3F087C88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61" y="5366508"/>
            <a:ext cx="2240589" cy="146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928" y="539424"/>
            <a:ext cx="6349488" cy="2371221"/>
          </a:xfrm>
        </p:spPr>
        <p:txBody>
          <a:bodyPr/>
          <a:lstStyle/>
          <a:p>
            <a:r>
              <a:rPr lang="en-US" b="1" dirty="0"/>
              <a:t>Event Classification using Neural Networks in DUNE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3581" y="3947356"/>
            <a:ext cx="4605715" cy="264448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  <a:p>
            <a:r>
              <a:rPr lang="en-US" dirty="0"/>
              <a:t>CERN</a:t>
            </a:r>
          </a:p>
          <a:p>
            <a:r>
              <a:rPr lang="en-US" sz="2400" dirty="0"/>
              <a:t>(for the DUNE Collaboration)</a:t>
            </a:r>
          </a:p>
          <a:p>
            <a:r>
              <a:rPr lang="en-US" sz="1800" dirty="0"/>
              <a:t>Workshop on Reconstruction and Machine Learning in Neutrino Experiments</a:t>
            </a:r>
          </a:p>
          <a:p>
            <a:r>
              <a:rPr lang="en-US" sz="2400" dirty="0"/>
              <a:t>17/09/19</a:t>
            </a:r>
          </a:p>
        </p:txBody>
      </p:sp>
    </p:spTree>
    <p:extLst>
      <p:ext uri="{BB962C8B-B14F-4D97-AF65-F5344CB8AC3E}">
        <p14:creationId xmlns:p14="http://schemas.microsoft.com/office/powerpoint/2010/main" val="209929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CNNs are used to classify images by applying </a:t>
            </a:r>
            <a:r>
              <a:rPr lang="en-US" dirty="0">
                <a:solidFill>
                  <a:schemeClr val="accent6"/>
                </a:solidFill>
              </a:rPr>
              <a:t>filters</a:t>
            </a:r>
            <a:r>
              <a:rPr lang="en-US" dirty="0"/>
              <a:t> to small patches of the image (using a convolution).</a:t>
            </a:r>
          </a:p>
          <a:p>
            <a:r>
              <a:rPr lang="en-US" dirty="0"/>
              <a:t>Scans over the image with a number of N x N pixel filters.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10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358809" y="2448598"/>
            <a:ext cx="3704146" cy="38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filter </a:t>
            </a:r>
            <a:r>
              <a:rPr lang="en-US" dirty="0">
                <a:solidFill>
                  <a:schemeClr val="accent6"/>
                </a:solidFill>
              </a:rPr>
              <a:t>extracts some feature</a:t>
            </a:r>
            <a:r>
              <a:rPr lang="en-US" dirty="0"/>
              <a:t> from the image.</a:t>
            </a:r>
          </a:p>
          <a:p>
            <a:endParaRPr lang="en-US" dirty="0"/>
          </a:p>
          <a:p>
            <a:r>
              <a:rPr lang="en-US" dirty="0"/>
              <a:t>For example, filter 1 may find tracks.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AEFFE3-FA4F-5444-A4D7-26292859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8" y="2473559"/>
            <a:ext cx="1427037" cy="13711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5B8152C-A6AA-E14E-810E-8C5CD4971E58}"/>
              </a:ext>
            </a:extLst>
          </p:cNvPr>
          <p:cNvSpPr/>
          <p:nvPr/>
        </p:nvSpPr>
        <p:spPr>
          <a:xfrm>
            <a:off x="747505" y="2936195"/>
            <a:ext cx="267630" cy="26763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45F13D-221E-CD43-8351-B30541EFEF3E}"/>
              </a:ext>
            </a:extLst>
          </p:cNvPr>
          <p:cNvCxnSpPr>
            <a:cxnSpLocks/>
          </p:cNvCxnSpPr>
          <p:nvPr/>
        </p:nvCxnSpPr>
        <p:spPr>
          <a:xfrm flipV="1">
            <a:off x="748145" y="2448599"/>
            <a:ext cx="1683215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F4219D-8441-3C47-BEFF-FF5CCA3EF7C8}"/>
              </a:ext>
            </a:extLst>
          </p:cNvPr>
          <p:cNvCxnSpPr>
            <a:cxnSpLocks/>
          </p:cNvCxnSpPr>
          <p:nvPr/>
        </p:nvCxnSpPr>
        <p:spPr>
          <a:xfrm>
            <a:off x="747505" y="3203825"/>
            <a:ext cx="1683854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97B51D-6C69-7C4A-B95B-A16BB5E9CB72}"/>
              </a:ext>
            </a:extLst>
          </p:cNvPr>
          <p:cNvCxnSpPr>
            <a:cxnSpLocks/>
          </p:cNvCxnSpPr>
          <p:nvPr/>
        </p:nvCxnSpPr>
        <p:spPr>
          <a:xfrm flipV="1">
            <a:off x="1009403" y="2448599"/>
            <a:ext cx="4181542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20CB82-25C4-BA46-A698-59C9CB3C3FC9}"/>
              </a:ext>
            </a:extLst>
          </p:cNvPr>
          <p:cNvCxnSpPr>
            <a:cxnSpLocks/>
          </p:cNvCxnSpPr>
          <p:nvPr/>
        </p:nvCxnSpPr>
        <p:spPr>
          <a:xfrm>
            <a:off x="1015135" y="3203825"/>
            <a:ext cx="4175810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493636-C187-3344-AFAA-8BCE617B1912}"/>
              </a:ext>
            </a:extLst>
          </p:cNvPr>
          <p:cNvGrpSpPr/>
          <p:nvPr/>
        </p:nvGrpSpPr>
        <p:grpSpPr>
          <a:xfrm>
            <a:off x="2431360" y="2448599"/>
            <a:ext cx="2759586" cy="2759586"/>
            <a:chOff x="2666969" y="2391016"/>
            <a:chExt cx="2759586" cy="27595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8EB1FA-D0A2-8145-882E-A6F5B31E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70" y="2391017"/>
              <a:ext cx="2759585" cy="2759585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89AF14-D8BC-B747-967D-50787D511ED5}"/>
                </a:ext>
              </a:extLst>
            </p:cNvPr>
            <p:cNvSpPr/>
            <p:nvPr/>
          </p:nvSpPr>
          <p:spPr>
            <a:xfrm flipH="1">
              <a:off x="2666969" y="2391016"/>
              <a:ext cx="2759585" cy="275958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4BEAFA9-F0AA-8640-8752-7263F92D9ED4}"/>
              </a:ext>
            </a:extLst>
          </p:cNvPr>
          <p:cNvSpPr/>
          <p:nvPr/>
        </p:nvSpPr>
        <p:spPr>
          <a:xfrm>
            <a:off x="2465796" y="2512042"/>
            <a:ext cx="2710800" cy="2632697"/>
          </a:xfrm>
          <a:prstGeom prst="rect">
            <a:avLst/>
          </a:prstGeom>
          <a:solidFill>
            <a:srgbClr val="000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1A16E3-EB15-064C-830F-276CF8323430}"/>
              </a:ext>
            </a:extLst>
          </p:cNvPr>
          <p:cNvCxnSpPr>
            <a:cxnSpLocks/>
          </p:cNvCxnSpPr>
          <p:nvPr/>
        </p:nvCxnSpPr>
        <p:spPr>
          <a:xfrm flipV="1">
            <a:off x="2650733" y="2547992"/>
            <a:ext cx="2465797" cy="1530848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20A5F6-C3AB-4446-9842-A7C8881624C3}"/>
              </a:ext>
            </a:extLst>
          </p:cNvPr>
          <p:cNvCxnSpPr>
            <a:cxnSpLocks/>
          </p:cNvCxnSpPr>
          <p:nvPr/>
        </p:nvCxnSpPr>
        <p:spPr>
          <a:xfrm>
            <a:off x="2650733" y="4099290"/>
            <a:ext cx="2517168" cy="15421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9CDCA25-E8DA-634F-95C7-BCB2032AB57F}"/>
              </a:ext>
            </a:extLst>
          </p:cNvPr>
          <p:cNvCxnSpPr>
            <a:cxnSpLocks/>
          </p:cNvCxnSpPr>
          <p:nvPr/>
        </p:nvCxnSpPr>
        <p:spPr>
          <a:xfrm>
            <a:off x="2650731" y="4099289"/>
            <a:ext cx="2506896" cy="441889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671AF4-CA36-6640-807E-4E14C783585E}"/>
              </a:ext>
            </a:extLst>
          </p:cNvPr>
          <p:cNvCxnSpPr>
            <a:cxnSpLocks/>
          </p:cNvCxnSpPr>
          <p:nvPr/>
        </p:nvCxnSpPr>
        <p:spPr>
          <a:xfrm flipV="1">
            <a:off x="3236360" y="4389123"/>
            <a:ext cx="1001683" cy="422675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95CA7A-7613-1342-AB7E-FAD93B4E035A}"/>
              </a:ext>
            </a:extLst>
          </p:cNvPr>
          <p:cNvCxnSpPr>
            <a:cxnSpLocks/>
          </p:cNvCxnSpPr>
          <p:nvPr/>
        </p:nvCxnSpPr>
        <p:spPr>
          <a:xfrm>
            <a:off x="2698989" y="4794591"/>
            <a:ext cx="602263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34FAED-76BF-2F47-80C8-0F48E4D7595B}"/>
              </a:ext>
            </a:extLst>
          </p:cNvPr>
          <p:cNvCxnSpPr>
            <a:cxnSpLocks/>
          </p:cNvCxnSpPr>
          <p:nvPr/>
        </p:nvCxnSpPr>
        <p:spPr>
          <a:xfrm>
            <a:off x="3265871" y="4803193"/>
            <a:ext cx="545281" cy="84804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7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CNNs are used to classify images by applying </a:t>
            </a:r>
            <a:r>
              <a:rPr lang="en-US" dirty="0">
                <a:solidFill>
                  <a:schemeClr val="accent6"/>
                </a:solidFill>
              </a:rPr>
              <a:t>filters</a:t>
            </a:r>
            <a:r>
              <a:rPr lang="en-US" dirty="0"/>
              <a:t> to small patches of the image (using a convolution).</a:t>
            </a:r>
          </a:p>
          <a:p>
            <a:r>
              <a:rPr lang="en-US" dirty="0"/>
              <a:t>Scans over the image with a number of N x N pixel filters.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11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358809" y="2448598"/>
            <a:ext cx="3704146" cy="38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filter </a:t>
            </a:r>
            <a:r>
              <a:rPr lang="en-US" dirty="0">
                <a:solidFill>
                  <a:schemeClr val="accent6"/>
                </a:solidFill>
              </a:rPr>
              <a:t>extracts some feature</a:t>
            </a:r>
            <a:r>
              <a:rPr lang="en-US" dirty="0"/>
              <a:t> from the image.</a:t>
            </a:r>
          </a:p>
          <a:p>
            <a:endParaRPr lang="en-US" dirty="0"/>
          </a:p>
          <a:p>
            <a:r>
              <a:rPr lang="en-US" dirty="0"/>
              <a:t>For example, filter 1 may find tracks.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D60414-493D-A34D-80DF-B9987626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8" y="2473559"/>
            <a:ext cx="1427037" cy="13711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781F0D-7E5C-A148-B1A4-2C4B30FA1265}"/>
              </a:ext>
            </a:extLst>
          </p:cNvPr>
          <p:cNvSpPr/>
          <p:nvPr/>
        </p:nvSpPr>
        <p:spPr>
          <a:xfrm>
            <a:off x="747505" y="2936195"/>
            <a:ext cx="267630" cy="26763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4DD17B-45FC-8A46-BC99-6B7C3778DD36}"/>
              </a:ext>
            </a:extLst>
          </p:cNvPr>
          <p:cNvCxnSpPr>
            <a:cxnSpLocks/>
          </p:cNvCxnSpPr>
          <p:nvPr/>
        </p:nvCxnSpPr>
        <p:spPr>
          <a:xfrm flipV="1">
            <a:off x="748145" y="2448599"/>
            <a:ext cx="1683215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C74687-9691-0249-B5B8-AF7847326E35}"/>
              </a:ext>
            </a:extLst>
          </p:cNvPr>
          <p:cNvCxnSpPr>
            <a:cxnSpLocks/>
          </p:cNvCxnSpPr>
          <p:nvPr/>
        </p:nvCxnSpPr>
        <p:spPr>
          <a:xfrm>
            <a:off x="747505" y="3203825"/>
            <a:ext cx="1683854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3BB4F5-754F-2F4C-9ADB-6C9B1DA2ECDA}"/>
              </a:ext>
            </a:extLst>
          </p:cNvPr>
          <p:cNvCxnSpPr>
            <a:cxnSpLocks/>
          </p:cNvCxnSpPr>
          <p:nvPr/>
        </p:nvCxnSpPr>
        <p:spPr>
          <a:xfrm flipV="1">
            <a:off x="1009403" y="2448599"/>
            <a:ext cx="4181542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70BEA0-F044-254F-A674-632A5FA85D5D}"/>
              </a:ext>
            </a:extLst>
          </p:cNvPr>
          <p:cNvCxnSpPr>
            <a:cxnSpLocks/>
          </p:cNvCxnSpPr>
          <p:nvPr/>
        </p:nvCxnSpPr>
        <p:spPr>
          <a:xfrm>
            <a:off x="1015135" y="3203825"/>
            <a:ext cx="4175810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22A5F2-A806-1445-AA0D-D13E447672D0}"/>
              </a:ext>
            </a:extLst>
          </p:cNvPr>
          <p:cNvGrpSpPr/>
          <p:nvPr/>
        </p:nvGrpSpPr>
        <p:grpSpPr>
          <a:xfrm>
            <a:off x="2431360" y="2448599"/>
            <a:ext cx="2759586" cy="2759586"/>
            <a:chOff x="2666969" y="2391016"/>
            <a:chExt cx="2759586" cy="27595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933A87-181F-A249-A99E-B87986AD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70" y="2391017"/>
              <a:ext cx="2759585" cy="275958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8C46979-320E-1141-8049-8E5FCADCF2A8}"/>
                </a:ext>
              </a:extLst>
            </p:cNvPr>
            <p:cNvSpPr/>
            <p:nvPr/>
          </p:nvSpPr>
          <p:spPr>
            <a:xfrm flipH="1">
              <a:off x="2666969" y="2391016"/>
              <a:ext cx="2759585" cy="275958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33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CNNs are used to classify images by applying </a:t>
            </a:r>
            <a:r>
              <a:rPr lang="en-US" dirty="0">
                <a:solidFill>
                  <a:schemeClr val="accent6"/>
                </a:solidFill>
              </a:rPr>
              <a:t>filters</a:t>
            </a:r>
            <a:r>
              <a:rPr lang="en-US" dirty="0"/>
              <a:t> to small patches of the image (using a convolution).</a:t>
            </a:r>
          </a:p>
          <a:p>
            <a:r>
              <a:rPr lang="en-US" dirty="0"/>
              <a:t>Scans over the image with a number of N x N pixel filters.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12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358809" y="2448598"/>
            <a:ext cx="3704146" cy="38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filter </a:t>
            </a:r>
            <a:r>
              <a:rPr lang="en-US" dirty="0">
                <a:solidFill>
                  <a:schemeClr val="accent6"/>
                </a:solidFill>
              </a:rPr>
              <a:t>extracts some feature</a:t>
            </a:r>
            <a:r>
              <a:rPr lang="en-US" dirty="0"/>
              <a:t> from the image.</a:t>
            </a:r>
          </a:p>
          <a:p>
            <a:endParaRPr lang="en-US" dirty="0"/>
          </a:p>
          <a:p>
            <a:r>
              <a:rPr lang="en-US" dirty="0"/>
              <a:t>For example, filter 1 may look for tracks.</a:t>
            </a:r>
          </a:p>
          <a:p>
            <a:endParaRPr lang="en-US" dirty="0"/>
          </a:p>
          <a:p>
            <a:r>
              <a:rPr lang="en-US" dirty="0"/>
              <a:t>Filter 2 might look for showers.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51946-C494-B44D-941F-D97B9BA6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8" y="2473559"/>
            <a:ext cx="1427037" cy="13711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129364-173C-914A-9867-EB0796A78929}"/>
              </a:ext>
            </a:extLst>
          </p:cNvPr>
          <p:cNvSpPr/>
          <p:nvPr/>
        </p:nvSpPr>
        <p:spPr>
          <a:xfrm>
            <a:off x="747505" y="2936195"/>
            <a:ext cx="267630" cy="26763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F0A7F2-0724-BB4C-96FB-5CF0FC178966}"/>
              </a:ext>
            </a:extLst>
          </p:cNvPr>
          <p:cNvCxnSpPr>
            <a:cxnSpLocks/>
          </p:cNvCxnSpPr>
          <p:nvPr/>
        </p:nvCxnSpPr>
        <p:spPr>
          <a:xfrm flipV="1">
            <a:off x="748145" y="2448599"/>
            <a:ext cx="1683215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8A540F-AFE9-9148-B561-2CE7C8054D1D}"/>
              </a:ext>
            </a:extLst>
          </p:cNvPr>
          <p:cNvCxnSpPr>
            <a:cxnSpLocks/>
          </p:cNvCxnSpPr>
          <p:nvPr/>
        </p:nvCxnSpPr>
        <p:spPr>
          <a:xfrm>
            <a:off x="747505" y="3203825"/>
            <a:ext cx="1683854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6B8600-E75D-8B4E-ADAE-F5148CB19B0F}"/>
              </a:ext>
            </a:extLst>
          </p:cNvPr>
          <p:cNvCxnSpPr>
            <a:cxnSpLocks/>
          </p:cNvCxnSpPr>
          <p:nvPr/>
        </p:nvCxnSpPr>
        <p:spPr>
          <a:xfrm flipV="1">
            <a:off x="1009403" y="2448599"/>
            <a:ext cx="4181542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4F17A0-BBED-A84C-BB15-869B5AF4CA56}"/>
              </a:ext>
            </a:extLst>
          </p:cNvPr>
          <p:cNvCxnSpPr>
            <a:cxnSpLocks/>
          </p:cNvCxnSpPr>
          <p:nvPr/>
        </p:nvCxnSpPr>
        <p:spPr>
          <a:xfrm>
            <a:off x="1015135" y="3203825"/>
            <a:ext cx="4175810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9B3F07-6A20-3E47-A83F-426FFED44C19}"/>
              </a:ext>
            </a:extLst>
          </p:cNvPr>
          <p:cNvGrpSpPr/>
          <p:nvPr/>
        </p:nvGrpSpPr>
        <p:grpSpPr>
          <a:xfrm>
            <a:off x="2431360" y="2448599"/>
            <a:ext cx="2759586" cy="2759586"/>
            <a:chOff x="2666969" y="2391016"/>
            <a:chExt cx="2759586" cy="275958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4445925-EE93-194B-BAA6-78ACDA68C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70" y="2391017"/>
              <a:ext cx="2759585" cy="275958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C0D0AB-29C8-C646-9416-D3B5270322FC}"/>
                </a:ext>
              </a:extLst>
            </p:cNvPr>
            <p:cNvSpPr/>
            <p:nvPr/>
          </p:nvSpPr>
          <p:spPr>
            <a:xfrm flipH="1">
              <a:off x="2666969" y="2391016"/>
              <a:ext cx="2759585" cy="275958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EA9F5F5-026B-C64D-A6DE-923C655BFBD2}"/>
              </a:ext>
            </a:extLst>
          </p:cNvPr>
          <p:cNvSpPr/>
          <p:nvPr/>
        </p:nvSpPr>
        <p:spPr>
          <a:xfrm>
            <a:off x="2465796" y="2512042"/>
            <a:ext cx="2710800" cy="2632697"/>
          </a:xfrm>
          <a:prstGeom prst="rect">
            <a:avLst/>
          </a:prstGeom>
          <a:solidFill>
            <a:srgbClr val="000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174C4414-A51E-A047-8C11-3754C1B5F354}"/>
              </a:ext>
            </a:extLst>
          </p:cNvPr>
          <p:cNvSpPr/>
          <p:nvPr/>
        </p:nvSpPr>
        <p:spPr>
          <a:xfrm>
            <a:off x="2765331" y="3016998"/>
            <a:ext cx="2411265" cy="108320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B34166E5-9D57-E646-8CBB-53F3F60F5BF8}"/>
              </a:ext>
            </a:extLst>
          </p:cNvPr>
          <p:cNvSpPr/>
          <p:nvPr/>
        </p:nvSpPr>
        <p:spPr>
          <a:xfrm>
            <a:off x="6240922" y="2748663"/>
            <a:ext cx="481069" cy="48106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2A0A37E-3EA4-5D41-A055-9FD96720C4E9}"/>
              </a:ext>
            </a:extLst>
          </p:cNvPr>
          <p:cNvSpPr/>
          <p:nvPr/>
        </p:nvSpPr>
        <p:spPr>
          <a:xfrm>
            <a:off x="4866921" y="2460564"/>
            <a:ext cx="834987" cy="8349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output from each filter then forms the basis of the next layer which can include further filters.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architectures can be considerably more complex than the above toy example.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236850" y="2317198"/>
            <a:ext cx="8809749" cy="2616474"/>
            <a:chOff x="236850" y="2338464"/>
            <a:chExt cx="8809749" cy="2616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850" y="2518529"/>
              <a:ext cx="1274636" cy="122471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771340" y="2338464"/>
              <a:ext cx="1583959" cy="1595565"/>
              <a:chOff x="1891260" y="2188564"/>
              <a:chExt cx="1583959" cy="159556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91260" y="2188564"/>
                <a:ext cx="1154243" cy="115424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98689" y="2298379"/>
                <a:ext cx="1154243" cy="114904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06118" y="2420662"/>
                <a:ext cx="1154243" cy="115424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13547" y="2525274"/>
                <a:ext cx="1154243" cy="115424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20976" y="2629886"/>
                <a:ext cx="1154243" cy="115424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65243" y="2570562"/>
              <a:ext cx="1145847" cy="1154243"/>
              <a:chOff x="1891260" y="2188564"/>
              <a:chExt cx="1583959" cy="1595565"/>
            </a:xfrm>
            <a:solidFill>
              <a:schemeClr val="accent3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1891260" y="218856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98689" y="2298379"/>
                <a:ext cx="1154243" cy="1149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06118" y="2420662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13547" y="252527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20977" y="2629885"/>
                <a:ext cx="1154242" cy="115424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46661" y="2568755"/>
              <a:ext cx="1145847" cy="1154243"/>
              <a:chOff x="1891260" y="2188564"/>
              <a:chExt cx="1583959" cy="1595565"/>
            </a:xfrm>
            <a:solidFill>
              <a:schemeClr val="accent6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1891260" y="218856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98689" y="2298379"/>
                <a:ext cx="1154243" cy="1149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06118" y="2420662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13547" y="252527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20976" y="2629886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83400" y="2815180"/>
              <a:ext cx="660168" cy="665005"/>
              <a:chOff x="1891260" y="2188564"/>
              <a:chExt cx="1583959" cy="1595565"/>
            </a:xfrm>
            <a:solidFill>
              <a:schemeClr val="accent3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1891260" y="218856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98689" y="2298379"/>
                <a:ext cx="1154243" cy="11490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06118" y="2420662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13547" y="2525274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20976" y="2629886"/>
                <a:ext cx="1154243" cy="115424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108669" y="2795957"/>
              <a:ext cx="504114" cy="671814"/>
              <a:chOff x="7095969" y="2478457"/>
              <a:chExt cx="504114" cy="67181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095969" y="247845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123703" y="251997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150764" y="255807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177119" y="259910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08728" y="264062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39664" y="268260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63544" y="271658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295153" y="2758103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22214" y="280007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349969" y="284040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381578" y="288192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408639" y="292390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438869" y="296423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466603" y="3005753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493664" y="304385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6052" y="2792905"/>
              <a:ext cx="504114" cy="671814"/>
              <a:chOff x="7095969" y="2478457"/>
              <a:chExt cx="504114" cy="671814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095969" y="247845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123703" y="251997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150764" y="255807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177119" y="259910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208728" y="264062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239664" y="268260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263544" y="271658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95153" y="2758103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322214" y="280007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349969" y="2840407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381578" y="2881928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408639" y="292390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438869" y="296423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466603" y="3005753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493664" y="3043852"/>
                <a:ext cx="106419" cy="1064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430415" y="2981656"/>
              <a:ext cx="188969" cy="223894"/>
              <a:chOff x="7239664" y="2682602"/>
              <a:chExt cx="188969" cy="223894"/>
            </a:xfrm>
            <a:solidFill>
              <a:schemeClr val="bg1"/>
            </a:solidFill>
          </p:grpSpPr>
          <p:sp>
            <p:nvSpPr>
              <p:cNvPr id="73" name="Oval 72"/>
              <p:cNvSpPr/>
              <p:nvPr/>
            </p:nvSpPr>
            <p:spPr>
              <a:xfrm>
                <a:off x="7239664" y="2682602"/>
                <a:ext cx="106419" cy="1064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263544" y="2716582"/>
                <a:ext cx="106419" cy="1064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295153" y="2758103"/>
                <a:ext cx="106419" cy="1064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322214" y="2800077"/>
                <a:ext cx="106419" cy="1064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36850" y="4145280"/>
              <a:ext cx="1274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Input image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40859" y="4143254"/>
              <a:ext cx="1274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Filters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8562" y="4123941"/>
              <a:ext cx="1934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Pooling</a:t>
              </a:r>
              <a:br>
                <a:rPr lang="en-US" sz="1600" dirty="0"/>
              </a:br>
              <a:r>
                <a:rPr lang="en-US" sz="1600" dirty="0"/>
                <a:t>(Merge </a:t>
              </a:r>
              <a:r>
                <a:rPr lang="en-US" sz="1600" dirty="0" err="1"/>
                <a:t>neighbouring</a:t>
              </a:r>
              <a:r>
                <a:rPr lang="en-US" sz="1600" dirty="0"/>
                <a:t> pixels)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41131" y="4123037"/>
              <a:ext cx="1274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Filters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74274" y="4123940"/>
              <a:ext cx="153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Pooling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86401" y="4120888"/>
              <a:ext cx="10987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Fully connected layers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93080" y="4123037"/>
              <a:ext cx="853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Output</a:t>
              </a:r>
              <a:endParaRPr lang="en-US" sz="1600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BE47B93-FAC4-6449-A21D-FD4BC8117541}"/>
              </a:ext>
            </a:extLst>
          </p:cNvPr>
          <p:cNvSpPr/>
          <p:nvPr/>
        </p:nvSpPr>
        <p:spPr>
          <a:xfrm>
            <a:off x="5359644" y="2953248"/>
            <a:ext cx="834987" cy="8349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DECE40-9859-BA43-994F-47F664C5CE64}"/>
              </a:ext>
            </a:extLst>
          </p:cNvPr>
          <p:cNvSpPr/>
          <p:nvPr/>
        </p:nvSpPr>
        <p:spPr>
          <a:xfrm>
            <a:off x="6508790" y="3028790"/>
            <a:ext cx="481069" cy="48106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DUNE CVN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50" y="635854"/>
            <a:ext cx="8670300" cy="52046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DUNE Convolutional Visual Network (CVN) is a CNN used for the neutrino identification task.</a:t>
            </a:r>
          </a:p>
          <a:p>
            <a:pPr lvl="1"/>
            <a:r>
              <a:rPr lang="en-US" dirty="0"/>
              <a:t>The initial DUNE CVN was based on the </a:t>
            </a:r>
            <a:r>
              <a:rPr lang="en-US" dirty="0" err="1"/>
              <a:t>NOvA</a:t>
            </a:r>
            <a:r>
              <a:rPr lang="en-US" dirty="0"/>
              <a:t> implementation from 2016 (</a:t>
            </a:r>
            <a:r>
              <a:rPr lang="en-US" dirty="0">
                <a:hlinkClick r:id="rId2"/>
              </a:rPr>
              <a:t>arXiv:1604.01444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last year we have moved to a completely new architecture and framework.</a:t>
            </a:r>
          </a:p>
          <a:p>
            <a:pPr lvl="1"/>
            <a:r>
              <a:rPr lang="en-US" dirty="0"/>
              <a:t>We now use a SE-</a:t>
            </a:r>
            <a:r>
              <a:rPr lang="en-US" dirty="0" err="1"/>
              <a:t>ResNet</a:t>
            </a:r>
            <a:r>
              <a:rPr lang="en-US" baseline="30000" dirty="0"/>
              <a:t>[1,2]</a:t>
            </a:r>
            <a:r>
              <a:rPr lang="en-US" dirty="0"/>
              <a:t> based architecture.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Helps preserve the fine-grained detail deeper into the network.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E74AC-E6F7-6146-ADE7-75D1BEE77A13}"/>
              </a:ext>
            </a:extLst>
          </p:cNvPr>
          <p:cNvSpPr txBox="1"/>
          <p:nvPr/>
        </p:nvSpPr>
        <p:spPr>
          <a:xfrm>
            <a:off x="0" y="5755557"/>
            <a:ext cx="717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H. </a:t>
            </a:r>
            <a:r>
              <a:rPr lang="en-US" sz="1400" dirty="0" err="1"/>
              <a:t>Kaiming</a:t>
            </a:r>
            <a:r>
              <a:rPr lang="en-US" sz="1400" dirty="0"/>
              <a:t> et al., Deep residual learning for image recognition, </a:t>
            </a:r>
            <a:r>
              <a:rPr lang="en-US" sz="1400" dirty="0" err="1"/>
              <a:t>CoRR</a:t>
            </a:r>
            <a:r>
              <a:rPr lang="en-US" sz="1400" dirty="0"/>
              <a:t>, </a:t>
            </a:r>
            <a:r>
              <a:rPr lang="en-US" sz="1400" dirty="0" err="1"/>
              <a:t>arXiv</a:t>
            </a:r>
            <a:r>
              <a:rPr lang="en-US" sz="1400" dirty="0"/>
              <a:t> 1512.03385, 2015</a:t>
            </a:r>
          </a:p>
          <a:p>
            <a:r>
              <a:rPr lang="en-US" sz="1400" dirty="0"/>
              <a:t>[2] J. Hu et al., Squeeze-and-Excitation Networks, </a:t>
            </a:r>
            <a:r>
              <a:rPr lang="en-US" sz="1400" dirty="0" err="1"/>
              <a:t>arXiv</a:t>
            </a:r>
            <a:r>
              <a:rPr lang="en-US" sz="1400" dirty="0"/>
              <a:t> 1709.01507, 2017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89CEF4-94FF-424A-9871-4749B43F53D8}"/>
              </a:ext>
            </a:extLst>
          </p:cNvPr>
          <p:cNvGrpSpPr/>
          <p:nvPr/>
        </p:nvGrpSpPr>
        <p:grpSpPr>
          <a:xfrm>
            <a:off x="1833910" y="3925094"/>
            <a:ext cx="5648324" cy="1371600"/>
            <a:chOff x="1355592" y="2203305"/>
            <a:chExt cx="5648324" cy="137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13526C-D462-4A49-BCB9-B9F04C3D66A8}"/>
                </a:ext>
              </a:extLst>
            </p:cNvPr>
            <p:cNvSpPr/>
            <p:nvPr/>
          </p:nvSpPr>
          <p:spPr>
            <a:xfrm>
              <a:off x="1355592" y="2203305"/>
              <a:ext cx="1371600" cy="1371600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Convolution</a:t>
              </a:r>
              <a:br>
                <a:rPr lang="en-US" dirty="0"/>
              </a:br>
              <a:r>
                <a:rPr lang="en-US" dirty="0"/>
                <a:t>and </a:t>
              </a:r>
              <a:br>
                <a:rPr lang="en-US" dirty="0"/>
              </a:br>
              <a:r>
                <a:rPr lang="en-US" dirty="0"/>
                <a:t>Pooling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1EC2C6-6085-9C47-A944-6614133E1B98}"/>
                </a:ext>
              </a:extLst>
            </p:cNvPr>
            <p:cNvSpPr/>
            <p:nvPr/>
          </p:nvSpPr>
          <p:spPr>
            <a:xfrm>
              <a:off x="3493954" y="2203305"/>
              <a:ext cx="1371600" cy="1371600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Convolution</a:t>
              </a:r>
              <a:br>
                <a:rPr lang="en-US" dirty="0"/>
              </a:br>
              <a:r>
                <a:rPr lang="en-US" dirty="0"/>
                <a:t>and</a:t>
              </a:r>
              <a:br>
                <a:rPr lang="en-US" dirty="0"/>
              </a:br>
              <a:r>
                <a:rPr lang="en-US" dirty="0"/>
                <a:t>Pooling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ED8223-E455-DB41-8049-5AD51C543892}"/>
                </a:ext>
              </a:extLst>
            </p:cNvPr>
            <p:cNvSpPr/>
            <p:nvPr/>
          </p:nvSpPr>
          <p:spPr>
            <a:xfrm>
              <a:off x="5632316" y="2203305"/>
              <a:ext cx="1371600" cy="1371600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Convolution</a:t>
              </a:r>
              <a:br>
                <a:rPr lang="en-US" dirty="0"/>
              </a:br>
              <a:r>
                <a:rPr lang="en-US" dirty="0"/>
                <a:t>and</a:t>
              </a:r>
              <a:br>
                <a:rPr lang="en-US" dirty="0"/>
              </a:br>
              <a:r>
                <a:rPr lang="en-US" dirty="0"/>
                <a:t>Pooling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D5EA9-5542-0E4C-BB2A-4A1A3D7A432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205510" y="4610894"/>
            <a:ext cx="76676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07047-E97C-7642-8661-D4BDE3929141}"/>
              </a:ext>
            </a:extLst>
          </p:cNvPr>
          <p:cNvCxnSpPr>
            <a:cxnSpLocks/>
          </p:cNvCxnSpPr>
          <p:nvPr/>
        </p:nvCxnSpPr>
        <p:spPr>
          <a:xfrm>
            <a:off x="5343872" y="4601995"/>
            <a:ext cx="76676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E282CE-8E07-7E43-843F-340758D7417B}"/>
              </a:ext>
            </a:extLst>
          </p:cNvPr>
          <p:cNvCxnSpPr/>
          <p:nvPr/>
        </p:nvCxnSpPr>
        <p:spPr>
          <a:xfrm flipV="1">
            <a:off x="3586199" y="3727425"/>
            <a:ext cx="0" cy="87457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A494A6-679C-674B-AF04-1149C008400A}"/>
              </a:ext>
            </a:extLst>
          </p:cNvPr>
          <p:cNvCxnSpPr/>
          <p:nvPr/>
        </p:nvCxnSpPr>
        <p:spPr>
          <a:xfrm>
            <a:off x="3588891" y="3736324"/>
            <a:ext cx="2138362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CAD6AC-08F3-8142-943C-F818A8870EC5}"/>
              </a:ext>
            </a:extLst>
          </p:cNvPr>
          <p:cNvCxnSpPr/>
          <p:nvPr/>
        </p:nvCxnSpPr>
        <p:spPr>
          <a:xfrm>
            <a:off x="5727253" y="3736324"/>
            <a:ext cx="0" cy="87457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DC9321-29E4-C44D-A11B-A75301797CE4}"/>
              </a:ext>
            </a:extLst>
          </p:cNvPr>
          <p:cNvSpPr txBox="1"/>
          <p:nvPr/>
        </p:nvSpPr>
        <p:spPr>
          <a:xfrm>
            <a:off x="3586199" y="3388384"/>
            <a:ext cx="209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Residual Connection</a:t>
            </a:r>
          </a:p>
        </p:txBody>
      </p:sp>
    </p:spTree>
    <p:extLst>
      <p:ext uri="{BB962C8B-B14F-4D97-AF65-F5344CB8AC3E}">
        <p14:creationId xmlns:p14="http://schemas.microsoft.com/office/powerpoint/2010/main" val="254324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8792A-860F-8240-8C53-71BFCA1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3" y="999115"/>
            <a:ext cx="5854329" cy="520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Architecture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859BE-C8AC-7745-98FC-033C54F31BA7}"/>
              </a:ext>
            </a:extLst>
          </p:cNvPr>
          <p:cNvSpPr txBox="1"/>
          <p:nvPr/>
        </p:nvSpPr>
        <p:spPr>
          <a:xfrm>
            <a:off x="6270172" y="1577789"/>
            <a:ext cx="251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output:</a:t>
            </a:r>
          </a:p>
          <a:p>
            <a:r>
              <a:rPr lang="en-US" dirty="0" err="1"/>
              <a:t>Flavour</a:t>
            </a:r>
            <a:r>
              <a:rPr lang="en-US" dirty="0"/>
              <a:t> identification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76BF69-0F98-4945-A2A9-CA59AA7E418D}"/>
              </a:ext>
            </a:extLst>
          </p:cNvPr>
          <p:cNvSpPr txBox="1"/>
          <p:nvPr/>
        </p:nvSpPr>
        <p:spPr>
          <a:xfrm>
            <a:off x="1338943" y="2978857"/>
            <a:ext cx="255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few layers treat the three views separately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6305F-3997-6940-8CE4-511BEECFEB99}"/>
              </a:ext>
            </a:extLst>
          </p:cNvPr>
          <p:cNvSpPr/>
          <p:nvPr/>
        </p:nvSpPr>
        <p:spPr>
          <a:xfrm>
            <a:off x="5208815" y="1460084"/>
            <a:ext cx="1061357" cy="88174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BEE023-9879-0042-B009-480FA5BDF4AA}"/>
              </a:ext>
            </a:extLst>
          </p:cNvPr>
          <p:cNvSpPr txBox="1"/>
          <p:nvPr/>
        </p:nvSpPr>
        <p:spPr>
          <a:xfrm>
            <a:off x="448473" y="4819934"/>
            <a:ext cx="205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input image is 500 x 500 pixels in size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490A5E-73E2-4348-A190-19D7D4D1BF9D}"/>
              </a:ext>
            </a:extLst>
          </p:cNvPr>
          <p:cNvCxnSpPr>
            <a:cxnSpLocks/>
          </p:cNvCxnSpPr>
          <p:nvPr/>
        </p:nvCxnSpPr>
        <p:spPr>
          <a:xfrm flipH="1" flipV="1">
            <a:off x="987804" y="3393358"/>
            <a:ext cx="351139" cy="142657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4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8792A-860F-8240-8C53-71BFCA1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3" y="999115"/>
            <a:ext cx="5854329" cy="520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Architecture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76BF69-0F98-4945-A2A9-CA59AA7E418D}"/>
              </a:ext>
            </a:extLst>
          </p:cNvPr>
          <p:cNvSpPr txBox="1"/>
          <p:nvPr/>
        </p:nvSpPr>
        <p:spPr>
          <a:xfrm>
            <a:off x="1338943" y="2978857"/>
            <a:ext cx="255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few layers treat the three views separately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BEE023-9879-0042-B009-480FA5BDF4AA}"/>
              </a:ext>
            </a:extLst>
          </p:cNvPr>
          <p:cNvSpPr txBox="1"/>
          <p:nvPr/>
        </p:nvSpPr>
        <p:spPr>
          <a:xfrm>
            <a:off x="448473" y="4819934"/>
            <a:ext cx="205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input image is 500 x 500 pixels in size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490A5E-73E2-4348-A190-19D7D4D1BF9D}"/>
              </a:ext>
            </a:extLst>
          </p:cNvPr>
          <p:cNvCxnSpPr>
            <a:cxnSpLocks/>
          </p:cNvCxnSpPr>
          <p:nvPr/>
        </p:nvCxnSpPr>
        <p:spPr>
          <a:xfrm flipH="1" flipV="1">
            <a:off x="987804" y="3393358"/>
            <a:ext cx="351139" cy="142657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6A4669-04DD-6748-AF93-34E1B10BC47B}"/>
              </a:ext>
            </a:extLst>
          </p:cNvPr>
          <p:cNvSpPr txBox="1"/>
          <p:nvPr/>
        </p:nvSpPr>
        <p:spPr>
          <a:xfrm>
            <a:off x="6624398" y="3503487"/>
            <a:ext cx="251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outputs:</a:t>
            </a:r>
          </a:p>
          <a:p>
            <a:r>
              <a:rPr lang="en-US" dirty="0"/>
              <a:t>Particle counting for exclusive final states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375436F-A95F-2B4A-86ED-82EB57BEE533}"/>
              </a:ext>
            </a:extLst>
          </p:cNvPr>
          <p:cNvSpPr/>
          <p:nvPr/>
        </p:nvSpPr>
        <p:spPr>
          <a:xfrm>
            <a:off x="6350725" y="2340619"/>
            <a:ext cx="257981" cy="3443844"/>
          </a:xfrm>
          <a:prstGeom prst="rightBrac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F39E0-7217-804E-A5FC-7A6494AB9AE9}"/>
              </a:ext>
            </a:extLst>
          </p:cNvPr>
          <p:cNvSpPr txBox="1"/>
          <p:nvPr/>
        </p:nvSpPr>
        <p:spPr>
          <a:xfrm>
            <a:off x="6514059" y="1038008"/>
            <a:ext cx="23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Neutrino / antineutrino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DD113-9987-3E47-94F9-EE9AE351DD40}"/>
              </a:ext>
            </a:extLst>
          </p:cNvPr>
          <p:cNvSpPr/>
          <p:nvPr/>
        </p:nvSpPr>
        <p:spPr>
          <a:xfrm>
            <a:off x="5200405" y="999116"/>
            <a:ext cx="1283137" cy="45413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7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8792A-860F-8240-8C53-71BFCA1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3" y="999115"/>
            <a:ext cx="5854329" cy="520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Architecture 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2717" y="6386474"/>
            <a:ext cx="6269517" cy="365125"/>
          </a:xfrm>
          <a:noFill/>
        </p:spPr>
        <p:txBody>
          <a:bodyPr/>
          <a:lstStyle/>
          <a:p>
            <a:r>
              <a:rPr lang="en-US"/>
              <a:t>Saúl Alonso-Monsalve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8595" y="6386474"/>
            <a:ext cx="549210" cy="365125"/>
          </a:xfrm>
        </p:spPr>
        <p:txBody>
          <a:bodyPr/>
          <a:lstStyle/>
          <a:p>
            <a:fld id="{8BE36A81-E5ED-204E-81A6-4F027D85A9A3}" type="slidenum">
              <a:rPr lang="en-US" smtClean="0"/>
              <a:t>17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ED6471-6E7F-6848-9391-4E01248C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3" y="999115"/>
            <a:ext cx="5855273" cy="52046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A87763-79D1-1343-BE79-C47E8C58873B}"/>
              </a:ext>
            </a:extLst>
          </p:cNvPr>
          <p:cNvSpPr txBox="1"/>
          <p:nvPr/>
        </p:nvSpPr>
        <p:spPr>
          <a:xfrm>
            <a:off x="6624398" y="3503487"/>
            <a:ext cx="251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outputs:</a:t>
            </a:r>
          </a:p>
          <a:p>
            <a:r>
              <a:rPr lang="en-US" dirty="0"/>
              <a:t>Particle counting for exclusive final states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D11576D-07D7-1C4D-84EE-326287E7033A}"/>
              </a:ext>
            </a:extLst>
          </p:cNvPr>
          <p:cNvSpPr/>
          <p:nvPr/>
        </p:nvSpPr>
        <p:spPr>
          <a:xfrm>
            <a:off x="6350725" y="2340619"/>
            <a:ext cx="257981" cy="3443844"/>
          </a:xfrm>
          <a:prstGeom prst="rightBrac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3450CF-EC07-F549-A47B-44DDB1866D1A}"/>
              </a:ext>
            </a:extLst>
          </p:cNvPr>
          <p:cNvSpPr txBox="1"/>
          <p:nvPr/>
        </p:nvSpPr>
        <p:spPr>
          <a:xfrm>
            <a:off x="6514059" y="1038008"/>
            <a:ext cx="23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Neutrino / antineutrino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2517AC-5E0B-814D-9C0C-F44CEC01A40A}"/>
              </a:ext>
            </a:extLst>
          </p:cNvPr>
          <p:cNvSpPr/>
          <p:nvPr/>
        </p:nvSpPr>
        <p:spPr>
          <a:xfrm>
            <a:off x="5200405" y="999116"/>
            <a:ext cx="1283137" cy="45413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53AE9-638E-B34A-A3A1-B404E5F2C264}"/>
              </a:ext>
            </a:extLst>
          </p:cNvPr>
          <p:cNvSpPr txBox="1"/>
          <p:nvPr/>
        </p:nvSpPr>
        <p:spPr>
          <a:xfrm>
            <a:off x="6514059" y="1598114"/>
            <a:ext cx="251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output:</a:t>
            </a:r>
          </a:p>
          <a:p>
            <a:r>
              <a:rPr lang="en-US" dirty="0" err="1"/>
              <a:t>Flavour</a:t>
            </a:r>
            <a:r>
              <a:rPr lang="en-US" dirty="0"/>
              <a:t> identification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600AA9-C353-384D-A306-60EF9A50CBD1}"/>
              </a:ext>
            </a:extLst>
          </p:cNvPr>
          <p:cNvSpPr/>
          <p:nvPr/>
        </p:nvSpPr>
        <p:spPr>
          <a:xfrm>
            <a:off x="5200405" y="1453254"/>
            <a:ext cx="1283137" cy="83927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7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and using the CNN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millions of images (~10M images) of simulated neutrino interactions with the </a:t>
            </a:r>
            <a:r>
              <a:rPr lang="en-US" dirty="0">
                <a:solidFill>
                  <a:schemeClr val="accent6"/>
                </a:solidFill>
              </a:rPr>
              <a:t>true neutrino </a:t>
            </a:r>
            <a:r>
              <a:rPr lang="en-US" dirty="0" err="1">
                <a:solidFill>
                  <a:schemeClr val="accent6"/>
                </a:solidFill>
              </a:rPr>
              <a:t>flavour</a:t>
            </a:r>
            <a:r>
              <a:rPr lang="en-US" dirty="0"/>
              <a:t> known.</a:t>
            </a:r>
          </a:p>
          <a:p>
            <a:pPr lvl="1"/>
            <a:r>
              <a:rPr lang="en-US" dirty="0"/>
              <a:t>Allows the CNN to learn the features of each type of neutrino interaction.</a:t>
            </a:r>
          </a:p>
          <a:p>
            <a:pPr lvl="1"/>
            <a:r>
              <a:rPr lang="en-US" dirty="0"/>
              <a:t>The CNN filters are </a:t>
            </a:r>
            <a:r>
              <a:rPr lang="en-US" dirty="0">
                <a:solidFill>
                  <a:schemeClr val="accent6"/>
                </a:solidFill>
              </a:rPr>
              <a:t>not predefined </a:t>
            </a:r>
            <a:r>
              <a:rPr lang="en-US" dirty="0"/>
              <a:t>– it needs to learn which filters to use to extract the information required to classify events.</a:t>
            </a:r>
          </a:p>
          <a:p>
            <a:pPr lvl="1"/>
            <a:r>
              <a:rPr lang="en-US" dirty="0"/>
              <a:t>Tested on a fully independent sample. </a:t>
            </a:r>
          </a:p>
          <a:p>
            <a:endParaRPr lang="en-US" dirty="0"/>
          </a:p>
          <a:p>
            <a:r>
              <a:rPr lang="en-US" dirty="0"/>
              <a:t>Once the CNN is trained it is applied to images with no truth information attached – eventually the experimental data.</a:t>
            </a:r>
          </a:p>
          <a:p>
            <a:pPr lvl="1"/>
            <a:endParaRPr lang="en-US" dirty="0"/>
          </a:p>
          <a:p>
            <a:r>
              <a:rPr lang="en-US" dirty="0"/>
              <a:t>The CNN gives </a:t>
            </a:r>
            <a:r>
              <a:rPr lang="en-US" dirty="0">
                <a:solidFill>
                  <a:schemeClr val="accent6"/>
                </a:solidFill>
              </a:rPr>
              <a:t>probabilities</a:t>
            </a:r>
            <a:r>
              <a:rPr lang="en-US" dirty="0"/>
              <a:t> for each event to be the following: </a:t>
            </a:r>
          </a:p>
          <a:p>
            <a:pPr lvl="1"/>
            <a:r>
              <a:rPr lang="en-US" dirty="0"/>
              <a:t>Charged-current                          and neutral-current (all </a:t>
            </a:r>
            <a:r>
              <a:rPr lang="en-US" dirty="0" err="1"/>
              <a:t>flavours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Outputs sum to one.</a:t>
            </a:r>
          </a:p>
          <a:p>
            <a:pPr lvl="1"/>
            <a:r>
              <a:rPr lang="en-US" dirty="0"/>
              <a:t>Use these probabilities for the event selection.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36" y="4965700"/>
            <a:ext cx="1319612" cy="2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and using the CNN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trained and tested the network on a very powerful machine (x8 NVIDIA Tesla V100 GPUs).</a:t>
            </a:r>
          </a:p>
          <a:p>
            <a:r>
              <a:rPr lang="en-US" dirty="0"/>
              <a:t>Loss and accuracy: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87450-0D55-B349-9A8E-0BC34A64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1" y="2270732"/>
            <a:ext cx="2905365" cy="1945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E5EEE-E845-C544-83B9-BA6A1C5EB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6" y="2270732"/>
            <a:ext cx="2905365" cy="1980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93B38-7EF0-A341-A48C-37867161B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35" y="2292214"/>
            <a:ext cx="2905365" cy="1980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4472F3-D090-A14E-BE77-05E66A62E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" y="4377756"/>
            <a:ext cx="2747194" cy="1873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64557-0A76-5D45-9299-C1D4D7509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403" y="4381597"/>
            <a:ext cx="2747194" cy="1873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821D5F-A756-BE4C-A669-CA526CB81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368" y="4377756"/>
            <a:ext cx="2905366" cy="18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DUNE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DUNE is a next-generation neutrino oscillation experiment.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Far Detectors (FD) are </a:t>
            </a:r>
            <a:r>
              <a:rPr lang="en-US" dirty="0">
                <a:solidFill>
                  <a:schemeClr val="accent6"/>
                </a:solidFill>
              </a:rPr>
              <a:t>800 miles</a:t>
            </a:r>
            <a:r>
              <a:rPr lang="en-US" dirty="0"/>
              <a:t> from the neutrino beam source.</a:t>
            </a:r>
          </a:p>
          <a:p>
            <a:pPr lvl="1"/>
            <a:r>
              <a:rPr lang="en-US" dirty="0"/>
              <a:t>Four modules, each with </a:t>
            </a:r>
            <a:r>
              <a:rPr lang="en-US" dirty="0">
                <a:solidFill>
                  <a:schemeClr val="accent6"/>
                </a:solidFill>
              </a:rPr>
              <a:t>10,000 ton</a:t>
            </a:r>
            <a:r>
              <a:rPr lang="en-US" dirty="0"/>
              <a:t> of liquid argon.</a:t>
            </a:r>
          </a:p>
          <a:p>
            <a:r>
              <a:rPr lang="en-US" dirty="0"/>
              <a:t>High power muon neutrino beam produced at </a:t>
            </a:r>
            <a:r>
              <a:rPr lang="en-US" dirty="0" err="1"/>
              <a:t>Fermilab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Can </a:t>
            </a:r>
            <a:r>
              <a:rPr lang="en-US" dirty="0">
                <a:solidFill>
                  <a:schemeClr val="accent6"/>
                </a:solidFill>
              </a:rPr>
              <a:t>switch polarity </a:t>
            </a:r>
            <a:r>
              <a:rPr lang="en-US" dirty="0"/>
              <a:t>to produce a muon antineutrino beam.</a:t>
            </a:r>
          </a:p>
          <a:p>
            <a:r>
              <a:rPr lang="en-US" dirty="0"/>
              <a:t>Look for the appearance of electron (anti)neutrinos at the FD.</a:t>
            </a:r>
          </a:p>
          <a:p>
            <a:pPr lvl="1"/>
            <a:r>
              <a:rPr lang="en-US" dirty="0"/>
              <a:t>Measure </a:t>
            </a:r>
            <a:r>
              <a:rPr lang="en-US" i="1" dirty="0"/>
              <a:t>CP</a:t>
            </a:r>
            <a:r>
              <a:rPr lang="en-US" dirty="0"/>
              <a:t>-violation.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65" y="1449031"/>
            <a:ext cx="6306670" cy="2096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7181" y="5649626"/>
            <a:ext cx="380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I will only write neutrino from now on,</a:t>
            </a:r>
            <a:br>
              <a:rPr lang="en-US" sz="1600" dirty="0"/>
            </a:br>
            <a:r>
              <a:rPr lang="en-US" sz="1600" dirty="0"/>
              <a:t>but the same is applicable for antineutrinos</a:t>
            </a:r>
          </a:p>
        </p:txBody>
      </p:sp>
    </p:spTree>
    <p:extLst>
      <p:ext uri="{BB962C8B-B14F-4D97-AF65-F5344CB8AC3E}">
        <p14:creationId xmlns:p14="http://schemas.microsoft.com/office/powerpoint/2010/main" val="386922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Visualisations</a:t>
            </a:r>
            <a:r>
              <a:rPr lang="en-US" dirty="0">
                <a:solidFill>
                  <a:schemeClr val="accent1"/>
                </a:solidFill>
              </a:rPr>
              <a:t> of the 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4377C-EFD8-964B-99B3-8149A3A6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20838"/>
            <a:ext cx="4218662" cy="545641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B3D9A4-208A-B745-906D-07ADB027999A}"/>
              </a:ext>
            </a:extLst>
          </p:cNvPr>
          <p:cNvSpPr txBox="1">
            <a:spLocks/>
          </p:cNvSpPr>
          <p:nvPr/>
        </p:nvSpPr>
        <p:spPr>
          <a:xfrm>
            <a:off x="240255" y="972562"/>
            <a:ext cx="4085480" cy="520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12.2 GeV CC 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interaction.</a:t>
            </a:r>
          </a:p>
          <a:p>
            <a:endParaRPr lang="en-US" dirty="0"/>
          </a:p>
          <a:p>
            <a:r>
              <a:rPr lang="en-US" dirty="0"/>
              <a:t>Top box demonstrates the output from the first convolutional layer of the first branch of the network.</a:t>
            </a:r>
          </a:p>
          <a:p>
            <a:endParaRPr lang="en-US" dirty="0"/>
          </a:p>
          <a:p>
            <a:r>
              <a:rPr lang="en-US" dirty="0"/>
              <a:t>The bottom box shows the 512 feature maps produced by the network’s final convolutional layer.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3F1E8-118E-A74B-9B9B-EF147EAD0BF9}"/>
              </a:ext>
            </a:extLst>
          </p:cNvPr>
          <p:cNvSpPr txBox="1"/>
          <p:nvPr/>
        </p:nvSpPr>
        <p:spPr>
          <a:xfrm>
            <a:off x="2178896" y="856034"/>
            <a:ext cx="27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23279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Electron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972562"/>
            <a:ext cx="8670300" cy="520468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Electron neutrino probability spectra from the DUNE CVN.</a:t>
            </a:r>
          </a:p>
          <a:p>
            <a:pPr lvl="1"/>
            <a:r>
              <a:rPr lang="en-US" dirty="0"/>
              <a:t>Curves combine neutrinos and antineutrinos.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72E5DC-8832-0F47-903C-68871136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D9E5C2-DDE4-3D44-8736-F7BF40CE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2688" y="1915408"/>
            <a:ext cx="3317869" cy="4622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2FC99A-BD53-B248-A293-391F2EB1A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72702" y="1915410"/>
            <a:ext cx="3317869" cy="46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6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Electron Neutrino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31" y="1159889"/>
            <a:ext cx="3612418" cy="4538222"/>
          </a:xfrm>
        </p:spPr>
        <p:txBody>
          <a:bodyPr>
            <a:normAutofit/>
          </a:bodyPr>
          <a:lstStyle/>
          <a:p>
            <a:r>
              <a:rPr lang="en-US" dirty="0"/>
              <a:t>Select all events that are more than 85% likely to be electron neutrinos.</a:t>
            </a:r>
          </a:p>
          <a:p>
            <a:r>
              <a:rPr lang="en-US" dirty="0"/>
              <a:t>Over 90% selection efficiency in the flux peak.</a:t>
            </a:r>
          </a:p>
          <a:p>
            <a:r>
              <a:rPr lang="en-US" dirty="0"/>
              <a:t>Efficiency better for antineutrinos due to typically cleaner final state (neutron instead of proton).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EEAC9-D75D-C148-ADCD-4937660A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17" t="731" r="50778" b="-2807"/>
          <a:stretch/>
        </p:blipFill>
        <p:spPr>
          <a:xfrm>
            <a:off x="4169664" y="1347217"/>
            <a:ext cx="4642205" cy="44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Muon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Muon neutrino probability spectra from the new CVN.</a:t>
            </a:r>
          </a:p>
          <a:p>
            <a:pPr lvl="1"/>
            <a:r>
              <a:rPr lang="en-US" dirty="0"/>
              <a:t>Curves combine neutrinos and antineutrinos.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0E548-7874-0644-BC8D-48DDDB82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E5752-2124-9C4A-99F4-1D9E407FD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6872" y="1960903"/>
            <a:ext cx="3324309" cy="4631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9D9C7-1855-B349-98D1-49F75586E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73074" y="1907703"/>
            <a:ext cx="3324309" cy="46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Muon Neutrino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86" y="1134289"/>
            <a:ext cx="3734337" cy="4864607"/>
          </a:xfrm>
        </p:spPr>
        <p:txBody>
          <a:bodyPr>
            <a:normAutofit/>
          </a:bodyPr>
          <a:lstStyle/>
          <a:p>
            <a:r>
              <a:rPr lang="en-US" dirty="0"/>
              <a:t>Select all events that are more than 50% likely to be muon neutrinos.</a:t>
            </a:r>
          </a:p>
          <a:p>
            <a:r>
              <a:rPr lang="en-US" dirty="0"/>
              <a:t>Over 90% selection efficiency in the flux peak.</a:t>
            </a:r>
          </a:p>
          <a:p>
            <a:r>
              <a:rPr lang="en-US" dirty="0"/>
              <a:t>Efficiency better for antineutrinos due to typically cleaner final state (neutron instead of proton).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E8BA8-50C6-9145-98F7-898DFC44EEA0}"/>
              </a:ext>
            </a:extLst>
          </p:cNvPr>
          <p:cNvSpPr/>
          <p:nvPr/>
        </p:nvSpPr>
        <p:spPr>
          <a:xfrm>
            <a:off x="5546041" y="3476993"/>
            <a:ext cx="2812554" cy="179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2AD64-E96E-814C-8247-19E3B1FD9541}"/>
              </a:ext>
            </a:extLst>
          </p:cNvPr>
          <p:cNvSpPr/>
          <p:nvPr/>
        </p:nvSpPr>
        <p:spPr>
          <a:xfrm>
            <a:off x="5532789" y="688180"/>
            <a:ext cx="2812554" cy="179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5214C7-24E6-1541-BA53-87BA46CCF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04"/>
          <a:stretch/>
        </p:blipFill>
        <p:spPr>
          <a:xfrm>
            <a:off x="4450081" y="1371002"/>
            <a:ext cx="4200058" cy="42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8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CP-Violation Sensitivity – Dec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972563"/>
            <a:ext cx="3539265" cy="5038544"/>
          </a:xfrm>
        </p:spPr>
        <p:txBody>
          <a:bodyPr>
            <a:normAutofit/>
          </a:bodyPr>
          <a:lstStyle/>
          <a:p>
            <a:r>
              <a:rPr lang="en-US" dirty="0"/>
              <a:t>Same selection criteria:</a:t>
            </a:r>
          </a:p>
          <a:p>
            <a:pPr lvl="1"/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selection: P(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) &gt; 85%.</a:t>
            </a:r>
          </a:p>
          <a:p>
            <a:pPr lvl="1"/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selection: P(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) &gt; 50%.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Exceeded the DUNE conceptual design report sensitivity.</a:t>
            </a:r>
          </a:p>
          <a:p>
            <a:pPr lvl="1"/>
            <a:r>
              <a:rPr lang="en-US" dirty="0"/>
              <a:t>Very big milestone for DUNE!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13FE6-3689-B640-AA5E-B778C63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1034385"/>
            <a:ext cx="50673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</a:t>
            </a:r>
            <a:r>
              <a:rPr lang="en-US" dirty="0" err="1"/>
              <a:t>ProtoDUNE</a:t>
            </a:r>
            <a:r>
              <a:rPr lang="en-US" dirty="0"/>
              <a:t>-SP to test the CVN on real data.</a:t>
            </a:r>
          </a:p>
          <a:p>
            <a:pPr lvl="1"/>
            <a:r>
              <a:rPr lang="en-US" dirty="0"/>
              <a:t>There are no neutrinos at </a:t>
            </a:r>
            <a:r>
              <a:rPr lang="en-US" dirty="0" err="1"/>
              <a:t>ProtoDUNE</a:t>
            </a:r>
            <a:r>
              <a:rPr lang="en-US" dirty="0"/>
              <a:t>-SP, but we can use single particle extracted from events to approximate simple neutrino interactions.</a:t>
            </a:r>
          </a:p>
          <a:p>
            <a:pPr lvl="1"/>
            <a:endParaRPr lang="en-US" dirty="0"/>
          </a:p>
          <a:p>
            <a:r>
              <a:rPr lang="en-US" dirty="0"/>
              <a:t>Select individual reconstructed objects and pass into the CVN.</a:t>
            </a:r>
          </a:p>
          <a:p>
            <a:pPr lvl="1"/>
            <a:r>
              <a:rPr lang="en-US" dirty="0"/>
              <a:t>Cosmic muon tracks mimic CCQE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interactions.</a:t>
            </a:r>
          </a:p>
          <a:p>
            <a:pPr lvl="1"/>
            <a:r>
              <a:rPr lang="en-US" dirty="0"/>
              <a:t>Beam electron showers mimic CCQE 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events.</a:t>
            </a:r>
          </a:p>
          <a:p>
            <a:pPr lvl="1"/>
            <a:r>
              <a:rPr lang="en-US" dirty="0"/>
              <a:t>The CVN should return classifications of CC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and CC </a:t>
            </a:r>
            <a:r>
              <a:rPr lang="en-US" dirty="0" err="1"/>
              <a:t>ν</a:t>
            </a:r>
            <a:r>
              <a:rPr lang="en-US" baseline="-25000" dirty="0" err="1"/>
              <a:t>e</a:t>
            </a:r>
            <a:r>
              <a:rPr lang="en-US" dirty="0"/>
              <a:t> with no hadronic</a:t>
            </a:r>
            <a:br>
              <a:rPr lang="en-US" dirty="0"/>
            </a:br>
            <a:r>
              <a:rPr lang="en-US" dirty="0"/>
              <a:t>system, respectively.</a:t>
            </a:r>
          </a:p>
          <a:p>
            <a:pPr lvl="1"/>
            <a:endParaRPr lang="en-US" dirty="0"/>
          </a:p>
          <a:p>
            <a:r>
              <a:rPr lang="en-US" dirty="0"/>
              <a:t>We will also use fake data studies to ensure robustness against systematic effects, including those from alternative event generators.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9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288416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Other Machine Learning Applications: DUNE photon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1414272"/>
            <a:ext cx="8562369" cy="4762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DUNE photon simulation:</a:t>
            </a:r>
          </a:p>
          <a:p>
            <a:pPr lvl="1"/>
            <a:r>
              <a:rPr lang="en-US" dirty="0"/>
              <a:t>Input parameters: x, y, z.</a:t>
            </a:r>
          </a:p>
          <a:p>
            <a:pPr lvl="1"/>
            <a:r>
              <a:rPr lang="en-US" dirty="0"/>
              <a:t>Output: photon detector system as a 6x20 pixel image, where each pixel gives the visibility of one photon detector.</a:t>
            </a:r>
          </a:p>
          <a:p>
            <a:endParaRPr lang="en-US" dirty="0"/>
          </a:p>
          <a:p>
            <a:r>
              <a:rPr lang="en-US" dirty="0"/>
              <a:t>In the current simulation, the entire geometry is stored in memory.</a:t>
            </a:r>
          </a:p>
          <a:p>
            <a:pPr lvl="1"/>
            <a:r>
              <a:rPr lang="en-US" dirty="0"/>
              <a:t>The current library is too big to store in memory.</a:t>
            </a:r>
          </a:p>
          <a:p>
            <a:pPr lvl="1"/>
            <a:r>
              <a:rPr lang="en-US" dirty="0"/>
              <a:t>The idea is to have higher resolution and cover a larger volume, both of which will make it impossibly large.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approach is to try the fast-simulation segment from our Model-Assisted GAN (</a:t>
            </a:r>
            <a:r>
              <a:rPr lang="en-US" dirty="0">
                <a:hlinkClick r:id="rId2"/>
              </a:rPr>
              <a:t>arXiv:1812.00879</a:t>
            </a:r>
            <a:r>
              <a:rPr lang="en-US" dirty="0"/>
              <a:t>) to speed things up.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Trained 3M images.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6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5" y="326067"/>
            <a:ext cx="878523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Other Machine Learning Applications: DUNE photon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1414272"/>
            <a:ext cx="8562369" cy="4762977"/>
          </a:xfrm>
        </p:spPr>
        <p:txBody>
          <a:bodyPr>
            <a:normAutofit/>
          </a:bodyPr>
          <a:lstStyle/>
          <a:p>
            <a:r>
              <a:rPr lang="en-US" dirty="0"/>
              <a:t>The procedure follows the pre-training stage of the MAGAN: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3E895-596E-4E4D-A966-6F1F1262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67" y="1914144"/>
            <a:ext cx="7877257" cy="41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4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313152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Other Machine Learning Applications: DUNE photon simulation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2148" y="4656775"/>
            <a:ext cx="947127" cy="904677"/>
            <a:chOff x="157773" y="4597400"/>
            <a:chExt cx="947127" cy="904677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52750" y="4597400"/>
              <a:ext cx="12700" cy="647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52750" y="5232400"/>
              <a:ext cx="65215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3550" y="5194300"/>
              <a:ext cx="536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8189" y="4802485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Time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91A3A1E-6914-9E47-A12F-A29B0C03C4C3}"/>
              </a:ext>
            </a:extLst>
          </p:cNvPr>
          <p:cNvSpPr txBox="1"/>
          <p:nvPr/>
        </p:nvSpPr>
        <p:spPr>
          <a:xfrm>
            <a:off x="3143359" y="1805106"/>
            <a:ext cx="12295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Simulated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034B5-F560-E645-BF6B-88D254CCACD8}"/>
              </a:ext>
            </a:extLst>
          </p:cNvPr>
          <p:cNvSpPr txBox="1"/>
          <p:nvPr/>
        </p:nvSpPr>
        <p:spPr>
          <a:xfrm>
            <a:off x="1523827" y="1798799"/>
            <a:ext cx="14905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GAN output        (8K </a:t>
            </a:r>
            <a:r>
              <a:rPr lang="en-US" sz="2000" dirty="0" err="1"/>
              <a:t>iter</a:t>
            </a:r>
            <a:r>
              <a:rPr lang="en-US" sz="2000" dirty="0"/>
              <a:t>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7201F8-EE8B-2541-961D-92A3E1E57287}"/>
              </a:ext>
            </a:extLst>
          </p:cNvPr>
          <p:cNvSpPr txBox="1"/>
          <p:nvPr/>
        </p:nvSpPr>
        <p:spPr>
          <a:xfrm>
            <a:off x="247526" y="1803156"/>
            <a:ext cx="1229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Training process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80441F-1423-5E4B-8CAC-E80A5643B529}"/>
              </a:ext>
            </a:extLst>
          </p:cNvPr>
          <p:cNvSpPr/>
          <p:nvPr/>
        </p:nvSpPr>
        <p:spPr>
          <a:xfrm>
            <a:off x="34827" y="1292104"/>
            <a:ext cx="4419715" cy="471667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95453A-C2A0-5F4D-9C24-2F8F756B6B65}"/>
              </a:ext>
            </a:extLst>
          </p:cNvPr>
          <p:cNvSpPr/>
          <p:nvPr/>
        </p:nvSpPr>
        <p:spPr>
          <a:xfrm>
            <a:off x="4728918" y="1296548"/>
            <a:ext cx="4362810" cy="471667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63F45F-6C37-5B4C-B21C-11AEFC9466DC}"/>
              </a:ext>
            </a:extLst>
          </p:cNvPr>
          <p:cNvSpPr txBox="1"/>
          <p:nvPr/>
        </p:nvSpPr>
        <p:spPr>
          <a:xfrm>
            <a:off x="106370" y="1341767"/>
            <a:ext cx="13229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Example 1: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D48B7D-93FD-114D-B2AD-B068D5E3A52E}"/>
              </a:ext>
            </a:extLst>
          </p:cNvPr>
          <p:cNvSpPr txBox="1"/>
          <p:nvPr/>
        </p:nvSpPr>
        <p:spPr>
          <a:xfrm>
            <a:off x="4811152" y="1346683"/>
            <a:ext cx="13229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Example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FF3E7-30B4-234F-A747-51FB4EA2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65" y="2488868"/>
            <a:ext cx="1334414" cy="3377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373F6-6554-2E43-9758-E69B9206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59" y="2488867"/>
            <a:ext cx="1334413" cy="337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FC16EB-D0E1-3E4D-B458-BA3C4E95A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2" y="2493416"/>
            <a:ext cx="1319016" cy="33595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00EF66-578C-474C-BE54-8459A405F650}"/>
              </a:ext>
            </a:extLst>
          </p:cNvPr>
          <p:cNvSpPr txBox="1"/>
          <p:nvPr/>
        </p:nvSpPr>
        <p:spPr>
          <a:xfrm>
            <a:off x="7830804" y="1805106"/>
            <a:ext cx="12295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Simulated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1E9B5-7A9C-8842-918F-164EA1E49D50}"/>
              </a:ext>
            </a:extLst>
          </p:cNvPr>
          <p:cNvSpPr txBox="1"/>
          <p:nvPr/>
        </p:nvSpPr>
        <p:spPr>
          <a:xfrm>
            <a:off x="6201683" y="1798799"/>
            <a:ext cx="15681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GAN output        (8K </a:t>
            </a:r>
            <a:r>
              <a:rPr lang="en-US" sz="2000" dirty="0" err="1"/>
              <a:t>iter</a:t>
            </a:r>
            <a:r>
              <a:rPr lang="en-US" sz="2000" dirty="0"/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FE67E8-8666-DE4D-BB8C-1AEB9F16BE71}"/>
              </a:ext>
            </a:extLst>
          </p:cNvPr>
          <p:cNvSpPr txBox="1"/>
          <p:nvPr/>
        </p:nvSpPr>
        <p:spPr>
          <a:xfrm>
            <a:off x="4934971" y="1803156"/>
            <a:ext cx="1229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Training process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A71E49-2F3E-9443-B67A-E1C9C9238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79" y="2506685"/>
            <a:ext cx="1335474" cy="3380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7A7DFB-B9FF-3348-B660-1FB6E6F2E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387" y="2488867"/>
            <a:ext cx="1346727" cy="3408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EEFE4B-22DD-8749-8F0E-B1D081426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644" y="2488867"/>
            <a:ext cx="1338248" cy="34085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9233334-E954-AB44-ABB6-2F31B64A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630BA57C-88FA-B34D-84A4-BBF25268FDD7}"/>
              </a:ext>
            </a:extLst>
          </p:cNvPr>
          <p:cNvSpPr txBox="1"/>
          <p:nvPr/>
        </p:nvSpPr>
        <p:spPr>
          <a:xfrm>
            <a:off x="1212716" y="6415148"/>
            <a:ext cx="626951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dirty="0" err="1"/>
              <a:t>Saúl</a:t>
            </a:r>
            <a:r>
              <a:rPr dirty="0"/>
              <a:t> Alonso-Monsalve</a:t>
            </a:r>
          </a:p>
        </p:txBody>
      </p:sp>
    </p:spTree>
    <p:extLst>
      <p:ext uri="{BB962C8B-B14F-4D97-AF65-F5344CB8AC3E}">
        <p14:creationId xmlns:p14="http://schemas.microsoft.com/office/powerpoint/2010/main" val="168780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Ingredients for the CP-violation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need to consider two signal channels and their backgrounds.</a:t>
                </a:r>
              </a:p>
              <a:p>
                <a:pPr lvl="1"/>
                <a:r>
                  <a:rPr lang="en-US" dirty="0"/>
                  <a:t>Charged current  </a:t>
                </a:r>
                <a:r>
                  <a:rPr lang="en-US" dirty="0" err="1"/>
                  <a:t>ν</a:t>
                </a:r>
                <a:r>
                  <a:rPr lang="en-US" baseline="-25000" dirty="0" err="1"/>
                  <a:t>μ</a:t>
                </a:r>
                <a:r>
                  <a:rPr lang="en-US" dirty="0"/>
                  <a:t> disappearance – main background is NC 1π</a:t>
                </a:r>
                <a:r>
                  <a:rPr lang="en-US" baseline="30000" dirty="0"/>
                  <a:t>±.</a:t>
                </a:r>
              </a:p>
              <a:p>
                <a:pPr lvl="1"/>
                <a:r>
                  <a:rPr lang="en-US" dirty="0"/>
                  <a:t>Charged current  </a:t>
                </a:r>
                <a:r>
                  <a:rPr lang="en-US" dirty="0" err="1"/>
                  <a:t>ν</a:t>
                </a:r>
                <a:r>
                  <a:rPr lang="en-US" baseline="-25000" dirty="0" err="1"/>
                  <a:t>e</a:t>
                </a:r>
                <a:r>
                  <a:rPr lang="en-US" dirty="0"/>
                  <a:t> appearance – main background is NC 1π</a:t>
                </a:r>
                <a:r>
                  <a:rPr lang="en-US" baseline="30000" dirty="0"/>
                  <a:t>0.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Primary goal:</a:t>
                </a:r>
              </a:p>
              <a:p>
                <a:pPr lvl="1"/>
                <a:r>
                  <a:rPr lang="en-US" dirty="0"/>
                  <a:t>Classify the neutrino </a:t>
                </a:r>
                <a:r>
                  <a:rPr lang="en-GB" dirty="0"/>
                  <a:t>flavour</a:t>
                </a:r>
                <a:r>
                  <a:rPr lang="en-US" dirty="0"/>
                  <a:t> as </a:t>
                </a:r>
                <a:r>
                  <a:rPr lang="en-US" dirty="0" err="1"/>
                  <a:t>ν</a:t>
                </a:r>
                <a:r>
                  <a:rPr lang="en-US" baseline="-25000" dirty="0" err="1"/>
                  <a:t>e</a:t>
                </a:r>
                <a:r>
                  <a:rPr lang="en-US" dirty="0"/>
                  <a:t> ,</a:t>
                </a:r>
                <a:r>
                  <a:rPr lang="en-US" dirty="0" err="1"/>
                  <a:t>ν</a:t>
                </a:r>
                <a:r>
                  <a:rPr lang="en-US" baseline="-25000" dirty="0" err="1"/>
                  <a:t>μ</a:t>
                </a:r>
                <a:r>
                  <a:rPr lang="en-US" dirty="0"/>
                  <a:t> , </a:t>
                </a:r>
                <a:r>
                  <a:rPr lang="en-US" dirty="0" err="1"/>
                  <a:t>ν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-25000" dirty="0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dirty="0"/>
                  <a:t> or NC.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Secondary goal:</a:t>
                </a:r>
              </a:p>
              <a:p>
                <a:pPr lvl="1"/>
                <a:r>
                  <a:rPr lang="en-US" dirty="0"/>
                  <a:t>Can we go beyond </a:t>
                </a:r>
                <a:r>
                  <a:rPr lang="en-US" dirty="0" err="1"/>
                  <a:t>flavour</a:t>
                </a:r>
                <a:r>
                  <a:rPr lang="en-US" dirty="0"/>
                  <a:t> classification to individual interaction mode classification?</a:t>
                </a:r>
              </a:p>
              <a:p>
                <a:pPr lvl="2"/>
                <a:r>
                  <a:rPr lang="en-US" dirty="0"/>
                  <a:t>Different event classes will have different energy resolutions and systematic uncertainties, so separation can provide increased sensitivity.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7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A36E1-4E7F-7247-B63B-93637231EB76}"/>
              </a:ext>
            </a:extLst>
          </p:cNvPr>
          <p:cNvSpPr txBox="1"/>
          <p:nvPr/>
        </p:nvSpPr>
        <p:spPr>
          <a:xfrm>
            <a:off x="2702067" y="1378225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 −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BCD4-8179-804D-B6F9-8C9EE4E1A030}"/>
              </a:ext>
            </a:extLst>
          </p:cNvPr>
          <p:cNvSpPr txBox="1"/>
          <p:nvPr/>
        </p:nvSpPr>
        <p:spPr>
          <a:xfrm>
            <a:off x="2702067" y="1737824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 − )</a:t>
            </a:r>
          </a:p>
        </p:txBody>
      </p:sp>
    </p:spTree>
    <p:extLst>
      <p:ext uri="{BB962C8B-B14F-4D97-AF65-F5344CB8AC3E}">
        <p14:creationId xmlns:p14="http://schemas.microsoft.com/office/powerpoint/2010/main" val="402554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5" y="326067"/>
            <a:ext cx="878523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Other Machine Learning Applications: </a:t>
            </a:r>
            <a:r>
              <a:rPr lang="en-US" dirty="0" err="1">
                <a:solidFill>
                  <a:schemeClr val="accent1"/>
                </a:solidFill>
              </a:rPr>
              <a:t>ProtoDUNE</a:t>
            </a:r>
            <a:r>
              <a:rPr lang="en-US" dirty="0">
                <a:solidFill>
                  <a:schemeClr val="accent1"/>
                </a:solidFill>
              </a:rPr>
              <a:t> track vs shower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1414272"/>
            <a:ext cx="8562369" cy="47629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approach is to use the </a:t>
            </a:r>
            <a:r>
              <a:rPr lang="en-US" dirty="0" err="1"/>
              <a:t>GraphSAGE</a:t>
            </a:r>
            <a:r>
              <a:rPr lang="en-US" dirty="0"/>
              <a:t> algorithm (</a:t>
            </a:r>
            <a:r>
              <a:rPr lang="en-US" i="1" dirty="0">
                <a:hlinkClick r:id="rId2"/>
              </a:rPr>
              <a:t>arXiv:1706.02216</a:t>
            </a:r>
            <a:r>
              <a:rPr lang="en-US" dirty="0"/>
              <a:t>) to label track vs shower hits in </a:t>
            </a:r>
            <a:r>
              <a:rPr lang="en-US" dirty="0" err="1"/>
              <a:t>ProtoDUNE</a:t>
            </a:r>
            <a:r>
              <a:rPr lang="en-US" dirty="0"/>
              <a:t> 3D images.</a:t>
            </a:r>
          </a:p>
          <a:p>
            <a:pPr lvl="1"/>
            <a:r>
              <a:rPr lang="en-US" dirty="0"/>
              <a:t>Each image is internally stored as a graph.</a:t>
            </a:r>
          </a:p>
          <a:p>
            <a:pPr lvl="2"/>
            <a:r>
              <a:rPr lang="en-US" dirty="0"/>
              <a:t>Graphs are much smaller than images (less size on disk).</a:t>
            </a:r>
          </a:p>
          <a:p>
            <a:pPr lvl="2"/>
            <a:r>
              <a:rPr lang="en-US" dirty="0" err="1"/>
              <a:t>Neighbourhood</a:t>
            </a:r>
            <a:r>
              <a:rPr lang="en-US" dirty="0"/>
              <a:t> (adjacency) can be used during the learning process.</a:t>
            </a:r>
          </a:p>
          <a:p>
            <a:pPr lvl="1"/>
            <a:r>
              <a:rPr lang="en-US" dirty="0"/>
              <a:t>Model has a constant number of parameters.</a:t>
            </a:r>
          </a:p>
          <a:p>
            <a:pPr lvl="2"/>
            <a:r>
              <a:rPr lang="en-US" dirty="0"/>
              <a:t>Training on graphs of different sizes.</a:t>
            </a:r>
          </a:p>
          <a:p>
            <a:pPr lvl="2"/>
            <a:r>
              <a:rPr lang="en-US" dirty="0"/>
              <a:t>Inference on unseen graphs (graphs that were not seen during the training).</a:t>
            </a:r>
          </a:p>
          <a:p>
            <a:pPr lvl="1"/>
            <a:r>
              <a:rPr lang="en-US" dirty="0"/>
              <a:t>Can be applied to any node of the graph.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7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5" y="326067"/>
            <a:ext cx="878523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Other Machine Learning Applications: </a:t>
            </a:r>
            <a:r>
              <a:rPr lang="en-US" dirty="0" err="1">
                <a:solidFill>
                  <a:schemeClr val="accent1"/>
                </a:solidFill>
              </a:rPr>
              <a:t>ProtoDUNE</a:t>
            </a:r>
            <a:r>
              <a:rPr lang="en-US" dirty="0">
                <a:solidFill>
                  <a:schemeClr val="accent1"/>
                </a:solidFill>
              </a:rPr>
              <a:t> track vs shower identification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66638-484B-FD4B-A94D-A85F6474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15" y="2932970"/>
            <a:ext cx="4383270" cy="3068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8CD65-5EC7-024A-849F-59FA63FF0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5" y="2932971"/>
            <a:ext cx="4383270" cy="306828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50FFCA-D794-D04C-AD48-B0A2EAA315E6}"/>
              </a:ext>
            </a:extLst>
          </p:cNvPr>
          <p:cNvSpPr txBox="1">
            <a:spLocks/>
          </p:cNvSpPr>
          <p:nvPr/>
        </p:nvSpPr>
        <p:spPr>
          <a:xfrm>
            <a:off x="392655" y="1124962"/>
            <a:ext cx="8670300" cy="520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Red</a:t>
            </a:r>
            <a:r>
              <a:rPr lang="en-US" dirty="0">
                <a:solidFill>
                  <a:srgbClr val="C00000"/>
                </a:solidFill>
              </a:rPr>
              <a:t>: track hits</a:t>
            </a:r>
            <a:r>
              <a:rPr lang="en-US" dirty="0"/>
              <a:t>. </a:t>
            </a:r>
            <a:r>
              <a:rPr lang="en-US" b="1" dirty="0">
                <a:solidFill>
                  <a:srgbClr val="003FAC"/>
                </a:solidFill>
              </a:rPr>
              <a:t>Blue</a:t>
            </a:r>
            <a:r>
              <a:rPr lang="en-US" dirty="0">
                <a:solidFill>
                  <a:srgbClr val="003FAC"/>
                </a:solidFill>
              </a:rPr>
              <a:t>: shower hits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E464BE-3FE6-A243-811B-BB6E741AF05D}"/>
              </a:ext>
            </a:extLst>
          </p:cNvPr>
          <p:cNvSpPr txBox="1">
            <a:spLocks/>
          </p:cNvSpPr>
          <p:nvPr/>
        </p:nvSpPr>
        <p:spPr>
          <a:xfrm>
            <a:off x="4642215" y="2932970"/>
            <a:ext cx="1708421" cy="58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predicted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AAD1B4-BD20-404A-A58B-8B4CD1ABE75E}"/>
              </a:ext>
            </a:extLst>
          </p:cNvPr>
          <p:cNvSpPr txBox="1">
            <a:spLocks/>
          </p:cNvSpPr>
          <p:nvPr/>
        </p:nvSpPr>
        <p:spPr>
          <a:xfrm>
            <a:off x="162705" y="2943996"/>
            <a:ext cx="821933" cy="58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true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94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DUNE CVN provides powerful neutrino interaction </a:t>
            </a:r>
            <a:r>
              <a:rPr lang="en-US" dirty="0" err="1"/>
              <a:t>flavour</a:t>
            </a:r>
            <a:r>
              <a:rPr lang="en-US" dirty="0"/>
              <a:t> classification.</a:t>
            </a:r>
          </a:p>
          <a:p>
            <a:pPr lvl="1"/>
            <a:r>
              <a:rPr lang="en-US" dirty="0"/>
              <a:t>Already working on demonstrating good performance of exclusive final-states in the coming months.</a:t>
            </a:r>
          </a:p>
          <a:p>
            <a:pPr lvl="1"/>
            <a:endParaRPr lang="en-US" dirty="0"/>
          </a:p>
          <a:p>
            <a:r>
              <a:rPr lang="en-US" dirty="0" err="1"/>
              <a:t>ProtoDUNE</a:t>
            </a:r>
            <a:r>
              <a:rPr lang="en-US" dirty="0"/>
              <a:t> provides an excellent opportunity to test the CVN on data using single particles to mimic simple neutrino interactions.</a:t>
            </a:r>
          </a:p>
          <a:p>
            <a:endParaRPr lang="en-US" dirty="0"/>
          </a:p>
          <a:p>
            <a:r>
              <a:rPr lang="en-US" dirty="0"/>
              <a:t>Further improvements will provide diminishing returns on the experimental sensitivity.</a:t>
            </a:r>
          </a:p>
          <a:p>
            <a:pPr lvl="1"/>
            <a:r>
              <a:rPr lang="en-US" dirty="0"/>
              <a:t>The focus now shifts to ensuring robustness and equal performance when applied to data and simulation.</a:t>
            </a:r>
          </a:p>
          <a:p>
            <a:pPr lvl="1"/>
            <a:endParaRPr lang="en-US" dirty="0"/>
          </a:p>
          <a:p>
            <a:r>
              <a:rPr lang="en-US" dirty="0"/>
              <a:t>Other Machine Learning work:</a:t>
            </a:r>
          </a:p>
          <a:p>
            <a:pPr lvl="1"/>
            <a:r>
              <a:rPr lang="en-US" dirty="0"/>
              <a:t>Model-Assisted GAN for DUNE photon simulation.</a:t>
            </a:r>
          </a:p>
          <a:p>
            <a:pPr lvl="1"/>
            <a:r>
              <a:rPr lang="en-US" dirty="0"/>
              <a:t>Graph neural network for </a:t>
            </a:r>
            <a:r>
              <a:rPr lang="en-US" dirty="0" err="1"/>
              <a:t>ProtoDUNE</a:t>
            </a:r>
            <a:r>
              <a:rPr lang="en-US" dirty="0"/>
              <a:t> track vs shower identification.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Jianming’s</a:t>
            </a:r>
            <a:r>
              <a:rPr lang="en-US" dirty="0"/>
              <a:t> talk about energy regression and vertex reconstruction.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5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75564"/>
            <a:ext cx="1550928" cy="1593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Electron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neutrino probability spectra from the DUNE CVN.</a:t>
            </a:r>
          </a:p>
          <a:p>
            <a:pPr lvl="1"/>
            <a:r>
              <a:rPr lang="en-US" dirty="0"/>
              <a:t>Curves combine neutrinos and antineutrinos.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34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50EFF-8557-6942-B0DD-2C70B1CD28BA}"/>
              </a:ext>
            </a:extLst>
          </p:cNvPr>
          <p:cNvSpPr txBox="1"/>
          <p:nvPr/>
        </p:nvSpPr>
        <p:spPr>
          <a:xfrm>
            <a:off x="1503428" y="1969740"/>
            <a:ext cx="17668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Neutrino beam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FAC41-7D05-5341-89CB-9D99DD47B536}"/>
              </a:ext>
            </a:extLst>
          </p:cNvPr>
          <p:cNvSpPr txBox="1"/>
          <p:nvPr/>
        </p:nvSpPr>
        <p:spPr>
          <a:xfrm>
            <a:off x="5758374" y="1969740"/>
            <a:ext cx="2163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Antineutrino beam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EB106-1582-4D4E-A75B-9F71F31C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2439" y="1800142"/>
            <a:ext cx="3268807" cy="4553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D0FA0-4F45-0446-B7F6-F53D8409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2674" y="1800141"/>
            <a:ext cx="3268808" cy="45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5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Electron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neutrino probability spectra from the DUNE CVN.</a:t>
            </a:r>
          </a:p>
          <a:p>
            <a:pPr lvl="1"/>
            <a:r>
              <a:rPr lang="en-US" dirty="0"/>
              <a:t>Curves combine neutrinos and antineutrinos.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35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D16B3C-0094-EF47-ADBA-D3866F01F9CF}"/>
              </a:ext>
            </a:extLst>
          </p:cNvPr>
          <p:cNvSpPr txBox="1"/>
          <p:nvPr/>
        </p:nvSpPr>
        <p:spPr>
          <a:xfrm>
            <a:off x="1503428" y="1969740"/>
            <a:ext cx="17668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Neutrino beam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BACE85-B891-7C49-85AF-FA456B57CC05}"/>
              </a:ext>
            </a:extLst>
          </p:cNvPr>
          <p:cNvSpPr txBox="1"/>
          <p:nvPr/>
        </p:nvSpPr>
        <p:spPr>
          <a:xfrm>
            <a:off x="5758374" y="1969740"/>
            <a:ext cx="2163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Antineutrino beam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27287-DE64-6A48-9324-6C543D58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6209" y="1697238"/>
            <a:ext cx="3311306" cy="4613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FFC4B-1AC1-8144-93C0-8FB6EABC4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08313" y="1703879"/>
            <a:ext cx="3311307" cy="46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58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Electron Neutrino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4" y="972562"/>
            <a:ext cx="8666895" cy="2456437"/>
          </a:xfrm>
        </p:spPr>
        <p:txBody>
          <a:bodyPr>
            <a:normAutofit/>
          </a:bodyPr>
          <a:lstStyle/>
          <a:p>
            <a:r>
              <a:rPr lang="en-US" dirty="0"/>
              <a:t>Select all events that are more than 85% likely to be electron neutrinos.</a:t>
            </a:r>
          </a:p>
          <a:p>
            <a:r>
              <a:rPr lang="en-US" dirty="0"/>
              <a:t>Over 90% selection efficiency in the flux peak.</a:t>
            </a:r>
          </a:p>
          <a:p>
            <a:r>
              <a:rPr lang="en-US" dirty="0"/>
              <a:t>Efficiency better for antineutrinos due to typically cleaner final state (neutron instead of proton).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EEAC9-D75D-C148-ADCD-4937660A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41" y="3147682"/>
            <a:ext cx="6269517" cy="30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0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Muon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Muon neutrino probability spectra from the new CVN.</a:t>
            </a:r>
          </a:p>
          <a:p>
            <a:pPr lvl="1"/>
            <a:r>
              <a:rPr lang="en-US" dirty="0"/>
              <a:t>Curves combine neutrinos and antineutrinos.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2CF340-554F-5943-98B0-752A7BDCF0D4}"/>
              </a:ext>
            </a:extLst>
          </p:cNvPr>
          <p:cNvSpPr txBox="1"/>
          <p:nvPr/>
        </p:nvSpPr>
        <p:spPr>
          <a:xfrm>
            <a:off x="1503428" y="1969740"/>
            <a:ext cx="17668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Neutrino beam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295B5-1899-D74B-905F-F14E0CC79CEF}"/>
              </a:ext>
            </a:extLst>
          </p:cNvPr>
          <p:cNvSpPr txBox="1"/>
          <p:nvPr/>
        </p:nvSpPr>
        <p:spPr>
          <a:xfrm>
            <a:off x="5758374" y="1969740"/>
            <a:ext cx="2163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Antineutrino beam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1FCFE-6B44-9F48-A2A0-2DC41E43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5185" y="1736551"/>
            <a:ext cx="3311306" cy="4613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C7050-9CC2-BC4F-8988-2BD2087B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2675" y="1787404"/>
            <a:ext cx="3268807" cy="45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Selecting Muon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Muon neutrino probability spectra from the new CVN.</a:t>
            </a:r>
          </a:p>
          <a:p>
            <a:pPr lvl="1"/>
            <a:r>
              <a:rPr lang="en-US" dirty="0"/>
              <a:t>Curves combine neutrinos and antineutrinos.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38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696B1-E2A5-424F-B068-CA8828AA089D}"/>
              </a:ext>
            </a:extLst>
          </p:cNvPr>
          <p:cNvSpPr txBox="1"/>
          <p:nvPr/>
        </p:nvSpPr>
        <p:spPr>
          <a:xfrm>
            <a:off x="1503428" y="1969740"/>
            <a:ext cx="17668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Neutrino beam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247D6-9BF6-D042-8136-1E8015281AFC}"/>
              </a:ext>
            </a:extLst>
          </p:cNvPr>
          <p:cNvSpPr txBox="1"/>
          <p:nvPr/>
        </p:nvSpPr>
        <p:spPr>
          <a:xfrm>
            <a:off x="5758374" y="1969740"/>
            <a:ext cx="2163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Antineutrino beam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90004-844E-404D-9EBE-327465EE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4160" y="1708305"/>
            <a:ext cx="3381110" cy="4710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D045D-A909-9142-ADC5-03A490A4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8300" y="1705259"/>
            <a:ext cx="3381108" cy="47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23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Muon Neutrino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4" y="972563"/>
            <a:ext cx="8666895" cy="2794766"/>
          </a:xfrm>
        </p:spPr>
        <p:txBody>
          <a:bodyPr>
            <a:normAutofit/>
          </a:bodyPr>
          <a:lstStyle/>
          <a:p>
            <a:r>
              <a:rPr lang="en-US" dirty="0"/>
              <a:t>Select all events that are more than 50% likely to be muon neutrinos.</a:t>
            </a:r>
          </a:p>
          <a:p>
            <a:r>
              <a:rPr lang="en-US" dirty="0"/>
              <a:t>Over 90% selection efficiency in the flux peak.</a:t>
            </a:r>
          </a:p>
          <a:p>
            <a:r>
              <a:rPr lang="en-US" dirty="0"/>
              <a:t>Efficiency better for antineutrinos due to typically cleaner final state (neutron instead of proton).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E8BA8-50C6-9145-98F7-898DFC44EEA0}"/>
              </a:ext>
            </a:extLst>
          </p:cNvPr>
          <p:cNvSpPr/>
          <p:nvPr/>
        </p:nvSpPr>
        <p:spPr>
          <a:xfrm>
            <a:off x="5546041" y="3476993"/>
            <a:ext cx="2812554" cy="179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2AD64-E96E-814C-8247-19E3B1FD9541}"/>
              </a:ext>
            </a:extLst>
          </p:cNvPr>
          <p:cNvSpPr/>
          <p:nvPr/>
        </p:nvSpPr>
        <p:spPr>
          <a:xfrm>
            <a:off x="5532789" y="688180"/>
            <a:ext cx="2812554" cy="179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5214C7-24E6-1541-BA53-87BA46CC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4" y="3041290"/>
            <a:ext cx="6400800" cy="31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Far Detector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Far Detectors contain three wire readout planes.</a:t>
            </a:r>
          </a:p>
          <a:p>
            <a:pPr lvl="1"/>
            <a:r>
              <a:rPr lang="en-US" dirty="0"/>
              <a:t>This provides three “images” of each neutrino interaction.</a:t>
            </a:r>
          </a:p>
          <a:p>
            <a:pPr lvl="1"/>
            <a:endParaRPr lang="en-US" dirty="0"/>
          </a:p>
          <a:p>
            <a:r>
              <a:rPr lang="en-US" dirty="0"/>
              <a:t>Official simulated electron neutrino interaction (signal).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1" y="2691973"/>
            <a:ext cx="3081362" cy="296068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2148" y="4656775"/>
            <a:ext cx="947127" cy="904677"/>
            <a:chOff x="157773" y="4597400"/>
            <a:chExt cx="947127" cy="904677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52750" y="4597400"/>
              <a:ext cx="12700" cy="647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52750" y="5232400"/>
              <a:ext cx="65215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3550" y="5194300"/>
              <a:ext cx="536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8189" y="4802485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Time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6D0B30-F9BB-554C-BB9C-84812A1D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31" y="2691973"/>
            <a:ext cx="3081361" cy="2960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F086B2-D227-AA40-BE2A-EBF8E08A0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38" y="2691973"/>
            <a:ext cx="3081361" cy="29606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13DBFC-BAC3-6649-940B-7C1DABBC9EE6}"/>
              </a:ext>
            </a:extLst>
          </p:cNvPr>
          <p:cNvSpPr/>
          <p:nvPr/>
        </p:nvSpPr>
        <p:spPr>
          <a:xfrm>
            <a:off x="1246145" y="5234277"/>
            <a:ext cx="1568199" cy="45719"/>
          </a:xfrm>
          <a:prstGeom prst="rect">
            <a:avLst/>
          </a:prstGeom>
          <a:gradFill flip="none" rotWithShape="1">
            <a:gsLst>
              <a:gs pos="50000">
                <a:srgbClr val="FFFF00"/>
              </a:gs>
              <a:gs pos="25000">
                <a:srgbClr val="00FF00"/>
              </a:gs>
              <a:gs pos="0">
                <a:srgbClr val="0000FF"/>
              </a:gs>
              <a:gs pos="75000">
                <a:srgbClr val="FF800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3973C-C125-034A-B630-0C0C0EED5414}"/>
              </a:ext>
            </a:extLst>
          </p:cNvPr>
          <p:cNvSpPr txBox="1"/>
          <p:nvPr/>
        </p:nvSpPr>
        <p:spPr>
          <a:xfrm>
            <a:off x="1670963" y="5265902"/>
            <a:ext cx="69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10966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Far Detector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4" y="965200"/>
            <a:ext cx="8903745" cy="5212049"/>
          </a:xfrm>
        </p:spPr>
        <p:txBody>
          <a:bodyPr>
            <a:normAutofit/>
          </a:bodyPr>
          <a:lstStyle/>
          <a:p>
            <a:r>
              <a:rPr lang="en-US" dirty="0"/>
              <a:t>The Far Detectors contain three wire readout planes.</a:t>
            </a:r>
          </a:p>
          <a:p>
            <a:pPr lvl="1"/>
            <a:r>
              <a:rPr lang="en-US" dirty="0"/>
              <a:t>This provides three “images” of each neutrino interaction.</a:t>
            </a:r>
          </a:p>
          <a:p>
            <a:pPr lvl="1"/>
            <a:endParaRPr lang="en-US" dirty="0"/>
          </a:p>
          <a:p>
            <a:r>
              <a:rPr lang="en-US" dirty="0"/>
              <a:t>Official simulated electron neutrino interaction (signal).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Electron produces the highlighted shower, beginning at the vertex.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5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87D326-249A-414B-B7EC-C93D9554A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1" y="2691973"/>
            <a:ext cx="3081362" cy="29606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73C7525-5137-FD48-9958-57A608E6EFF9}"/>
              </a:ext>
            </a:extLst>
          </p:cNvPr>
          <p:cNvGrpSpPr/>
          <p:nvPr/>
        </p:nvGrpSpPr>
        <p:grpSpPr>
          <a:xfrm>
            <a:off x="122148" y="4656775"/>
            <a:ext cx="947127" cy="904677"/>
            <a:chOff x="157773" y="4597400"/>
            <a:chExt cx="947127" cy="90467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44663E0-3919-9A4C-99FE-C2B1D0025402}"/>
                </a:ext>
              </a:extLst>
            </p:cNvPr>
            <p:cNvCxnSpPr/>
            <p:nvPr/>
          </p:nvCxnSpPr>
          <p:spPr>
            <a:xfrm flipH="1" flipV="1">
              <a:off x="452750" y="4597400"/>
              <a:ext cx="12700" cy="647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F52D81-9894-EF40-9F71-48FD3A0A2E4A}"/>
                </a:ext>
              </a:extLst>
            </p:cNvPr>
            <p:cNvCxnSpPr/>
            <p:nvPr/>
          </p:nvCxnSpPr>
          <p:spPr>
            <a:xfrm flipV="1">
              <a:off x="452750" y="5232400"/>
              <a:ext cx="65215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D5CF16-A120-D14C-BC57-48913CD97576}"/>
                </a:ext>
              </a:extLst>
            </p:cNvPr>
            <p:cNvSpPr txBox="1"/>
            <p:nvPr/>
          </p:nvSpPr>
          <p:spPr>
            <a:xfrm>
              <a:off x="503550" y="5194300"/>
              <a:ext cx="536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BF9453-D518-9F41-9FE7-95B53EEB66BD}"/>
                </a:ext>
              </a:extLst>
            </p:cNvPr>
            <p:cNvSpPr txBox="1"/>
            <p:nvPr/>
          </p:nvSpPr>
          <p:spPr>
            <a:xfrm rot="16200000">
              <a:off x="38189" y="4802485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Time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A80E845-C489-4146-A33E-187AAFE7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31" y="2691973"/>
            <a:ext cx="3081361" cy="2960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A3BE8-F622-9C4D-9041-BAEAB1D34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38" y="2691973"/>
            <a:ext cx="3081361" cy="2960682"/>
          </a:xfrm>
          <a:prstGeom prst="rect">
            <a:avLst/>
          </a:prstGeom>
        </p:spPr>
      </p:pic>
      <p:sp>
        <p:nvSpPr>
          <p:cNvPr id="7" name="Triangle 6"/>
          <p:cNvSpPr/>
          <p:nvPr/>
        </p:nvSpPr>
        <p:spPr>
          <a:xfrm rot="21387496">
            <a:off x="658876" y="3478611"/>
            <a:ext cx="1631815" cy="532856"/>
          </a:xfrm>
          <a:prstGeom prst="triangle">
            <a:avLst>
              <a:gd name="adj" fmla="val 94048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910" y="3110011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864" y="3110011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Electron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1178" y="3110011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Electron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911" y="3906907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5012" y="3933537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93469" y="3933537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38A5680C-7656-F740-870C-B5F9BC62431B}"/>
              </a:ext>
            </a:extLst>
          </p:cNvPr>
          <p:cNvSpPr/>
          <p:nvPr/>
        </p:nvSpPr>
        <p:spPr>
          <a:xfrm>
            <a:off x="3520685" y="3574472"/>
            <a:ext cx="1646446" cy="498765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A6E150B8-4B2B-8B48-9EB6-AD9C77C29647}"/>
              </a:ext>
            </a:extLst>
          </p:cNvPr>
          <p:cNvSpPr/>
          <p:nvPr/>
        </p:nvSpPr>
        <p:spPr>
          <a:xfrm>
            <a:off x="6637097" y="3574471"/>
            <a:ext cx="1631815" cy="502229"/>
          </a:xfrm>
          <a:prstGeom prst="triangle">
            <a:avLst>
              <a:gd name="adj" fmla="val 94048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E095DC-8C29-AB41-B54F-A1D522137BEC}"/>
              </a:ext>
            </a:extLst>
          </p:cNvPr>
          <p:cNvSpPr/>
          <p:nvPr/>
        </p:nvSpPr>
        <p:spPr>
          <a:xfrm>
            <a:off x="1246145" y="5234277"/>
            <a:ext cx="1568199" cy="45719"/>
          </a:xfrm>
          <a:prstGeom prst="rect">
            <a:avLst/>
          </a:prstGeom>
          <a:gradFill flip="none" rotWithShape="1">
            <a:gsLst>
              <a:gs pos="50000">
                <a:srgbClr val="FFFF00"/>
              </a:gs>
              <a:gs pos="25000">
                <a:srgbClr val="00FF00"/>
              </a:gs>
              <a:gs pos="0">
                <a:srgbClr val="0000FF"/>
              </a:gs>
              <a:gs pos="75000">
                <a:srgbClr val="FF800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E3A6A4-5529-5E49-B82E-7B4A80E602D0}"/>
              </a:ext>
            </a:extLst>
          </p:cNvPr>
          <p:cNvSpPr txBox="1"/>
          <p:nvPr/>
        </p:nvSpPr>
        <p:spPr>
          <a:xfrm>
            <a:off x="1670963" y="5265902"/>
            <a:ext cx="69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9506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Far Detector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Far Detectors contain three wire readout planes.</a:t>
            </a:r>
          </a:p>
          <a:p>
            <a:pPr lvl="1"/>
            <a:r>
              <a:rPr lang="en-US" dirty="0"/>
              <a:t>This provides three “images” of each neutrino interaction.</a:t>
            </a:r>
          </a:p>
          <a:p>
            <a:pPr lvl="1"/>
            <a:endParaRPr lang="en-US" dirty="0"/>
          </a:p>
          <a:p>
            <a:r>
              <a:rPr lang="en-US" dirty="0"/>
              <a:t>Official simulated neutral current π</a:t>
            </a:r>
            <a:r>
              <a:rPr lang="en-US" baseline="30000" dirty="0"/>
              <a:t>0</a:t>
            </a:r>
            <a:r>
              <a:rPr lang="en-US" dirty="0"/>
              <a:t> interaction (background).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6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B95015-5C87-894B-BC49-EA2AB888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1" y="2691973"/>
            <a:ext cx="3081361" cy="29606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7430817-C5A1-3044-BC29-E394B6CDFB01}"/>
              </a:ext>
            </a:extLst>
          </p:cNvPr>
          <p:cNvGrpSpPr/>
          <p:nvPr/>
        </p:nvGrpSpPr>
        <p:grpSpPr>
          <a:xfrm>
            <a:off x="122148" y="4656775"/>
            <a:ext cx="947127" cy="904677"/>
            <a:chOff x="157773" y="4597400"/>
            <a:chExt cx="947127" cy="90467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10CD025-6303-904F-87F8-36984658CE01}"/>
                </a:ext>
              </a:extLst>
            </p:cNvPr>
            <p:cNvCxnSpPr/>
            <p:nvPr/>
          </p:nvCxnSpPr>
          <p:spPr>
            <a:xfrm flipH="1" flipV="1">
              <a:off x="452750" y="4597400"/>
              <a:ext cx="12700" cy="647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FCEDCD-67E2-EE44-BB67-0835BA693E57}"/>
                </a:ext>
              </a:extLst>
            </p:cNvPr>
            <p:cNvCxnSpPr/>
            <p:nvPr/>
          </p:nvCxnSpPr>
          <p:spPr>
            <a:xfrm flipV="1">
              <a:off x="452750" y="5232400"/>
              <a:ext cx="65215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7D0618-837E-8E45-9D4E-D4E224C5F9A3}"/>
                </a:ext>
              </a:extLst>
            </p:cNvPr>
            <p:cNvSpPr txBox="1"/>
            <p:nvPr/>
          </p:nvSpPr>
          <p:spPr>
            <a:xfrm>
              <a:off x="503550" y="5194300"/>
              <a:ext cx="536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3DD7E-D68E-7646-8417-0CCD864968E2}"/>
                </a:ext>
              </a:extLst>
            </p:cNvPr>
            <p:cNvSpPr txBox="1"/>
            <p:nvPr/>
          </p:nvSpPr>
          <p:spPr>
            <a:xfrm rot="16200000">
              <a:off x="38189" y="4802485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Time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11C7144-748D-B64E-8E42-D779C4E7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31" y="2691973"/>
            <a:ext cx="3081361" cy="2960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9CD7DF-A5FD-8644-B21B-E9098D98C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38" y="2691973"/>
            <a:ext cx="3081361" cy="29606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FE81F1E-3617-974F-9434-899A9E1963DC}"/>
              </a:ext>
            </a:extLst>
          </p:cNvPr>
          <p:cNvSpPr/>
          <p:nvPr/>
        </p:nvSpPr>
        <p:spPr>
          <a:xfrm>
            <a:off x="1246145" y="5234277"/>
            <a:ext cx="1568199" cy="45719"/>
          </a:xfrm>
          <a:prstGeom prst="rect">
            <a:avLst/>
          </a:prstGeom>
          <a:gradFill flip="none" rotWithShape="1">
            <a:gsLst>
              <a:gs pos="50000">
                <a:srgbClr val="FFFF00"/>
              </a:gs>
              <a:gs pos="25000">
                <a:srgbClr val="00FF00"/>
              </a:gs>
              <a:gs pos="0">
                <a:srgbClr val="0000FF"/>
              </a:gs>
              <a:gs pos="75000">
                <a:srgbClr val="FF800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8FA43C-AFDE-744D-97B4-F0587ABF7E75}"/>
              </a:ext>
            </a:extLst>
          </p:cNvPr>
          <p:cNvSpPr txBox="1"/>
          <p:nvPr/>
        </p:nvSpPr>
        <p:spPr>
          <a:xfrm>
            <a:off x="1670963" y="5265902"/>
            <a:ext cx="69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99021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Far Detector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Far Detectors contain three wire readout planes.</a:t>
            </a:r>
          </a:p>
          <a:p>
            <a:pPr lvl="1"/>
            <a:r>
              <a:rPr lang="en-US" dirty="0"/>
              <a:t>This provides three “images” of each neutrino interaction.</a:t>
            </a:r>
          </a:p>
          <a:p>
            <a:pPr lvl="1"/>
            <a:endParaRPr lang="en-US" dirty="0"/>
          </a:p>
          <a:p>
            <a:r>
              <a:rPr lang="en-US" dirty="0"/>
              <a:t>Official simulated neutral current π</a:t>
            </a:r>
            <a:r>
              <a:rPr lang="en-US" baseline="30000" dirty="0"/>
              <a:t>0</a:t>
            </a:r>
            <a:r>
              <a:rPr lang="en-US" dirty="0"/>
              <a:t> interaction (background).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π</a:t>
            </a:r>
            <a:r>
              <a:rPr lang="en-US" baseline="30000" dirty="0"/>
              <a:t>0</a:t>
            </a:r>
            <a:r>
              <a:rPr lang="en-US" dirty="0"/>
              <a:t> decay photon showers are displaced from vertex.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7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3D66C8-EE02-1843-8AD8-2AB2852F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81" y="2691973"/>
            <a:ext cx="3081361" cy="296068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2F1831D-47FF-134A-BC47-F956394B92EF}"/>
              </a:ext>
            </a:extLst>
          </p:cNvPr>
          <p:cNvGrpSpPr/>
          <p:nvPr/>
        </p:nvGrpSpPr>
        <p:grpSpPr>
          <a:xfrm>
            <a:off x="122148" y="4656775"/>
            <a:ext cx="947127" cy="904677"/>
            <a:chOff x="157773" y="4597400"/>
            <a:chExt cx="947127" cy="90467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3DA0CC-94C9-B345-A680-22361F496033}"/>
                </a:ext>
              </a:extLst>
            </p:cNvPr>
            <p:cNvCxnSpPr/>
            <p:nvPr/>
          </p:nvCxnSpPr>
          <p:spPr>
            <a:xfrm flipH="1" flipV="1">
              <a:off x="452750" y="4597400"/>
              <a:ext cx="12700" cy="647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A1434C-AA00-3444-A56B-712B70E0F2ED}"/>
                </a:ext>
              </a:extLst>
            </p:cNvPr>
            <p:cNvCxnSpPr/>
            <p:nvPr/>
          </p:nvCxnSpPr>
          <p:spPr>
            <a:xfrm flipV="1">
              <a:off x="452750" y="5232400"/>
              <a:ext cx="652150" cy="127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07E764-0F1B-ED4A-BA77-469B6AA4ACFF}"/>
                </a:ext>
              </a:extLst>
            </p:cNvPr>
            <p:cNvSpPr txBox="1"/>
            <p:nvPr/>
          </p:nvSpPr>
          <p:spPr>
            <a:xfrm>
              <a:off x="503550" y="5194300"/>
              <a:ext cx="536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Wire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7B5C39-7753-3C43-8166-2E0F2FD62093}"/>
                </a:ext>
              </a:extLst>
            </p:cNvPr>
            <p:cNvSpPr txBox="1"/>
            <p:nvPr/>
          </p:nvSpPr>
          <p:spPr>
            <a:xfrm rot="16200000">
              <a:off x="38189" y="4802485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Time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6B662E7-C6CE-BF47-84F4-D4293543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31" y="2691973"/>
            <a:ext cx="3081361" cy="29606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5B125A-1F4E-024C-B709-AC76CBFE2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38" y="2691973"/>
            <a:ext cx="3081361" cy="296068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6C3A299-70AF-8A43-AA8F-64366A03E9E1}"/>
              </a:ext>
            </a:extLst>
          </p:cNvPr>
          <p:cNvSpPr/>
          <p:nvPr/>
        </p:nvSpPr>
        <p:spPr>
          <a:xfrm>
            <a:off x="1246145" y="5234277"/>
            <a:ext cx="1568199" cy="45719"/>
          </a:xfrm>
          <a:prstGeom prst="rect">
            <a:avLst/>
          </a:prstGeom>
          <a:gradFill flip="none" rotWithShape="1">
            <a:gsLst>
              <a:gs pos="50000">
                <a:srgbClr val="FFFF00"/>
              </a:gs>
              <a:gs pos="25000">
                <a:srgbClr val="00FF00"/>
              </a:gs>
              <a:gs pos="0">
                <a:srgbClr val="0000FF"/>
              </a:gs>
              <a:gs pos="75000">
                <a:srgbClr val="FF800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BF1AC8-A166-0440-B0B8-C0C121EF8661}"/>
              </a:ext>
            </a:extLst>
          </p:cNvPr>
          <p:cNvSpPr txBox="1"/>
          <p:nvPr/>
        </p:nvSpPr>
        <p:spPr>
          <a:xfrm>
            <a:off x="1670963" y="5265902"/>
            <a:ext cx="69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Charge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BBB35264-4E74-2442-9AF9-B631C4C57E1C}"/>
              </a:ext>
            </a:extLst>
          </p:cNvPr>
          <p:cNvSpPr/>
          <p:nvPr/>
        </p:nvSpPr>
        <p:spPr>
          <a:xfrm rot="2610668">
            <a:off x="423776" y="3974778"/>
            <a:ext cx="1502106" cy="484468"/>
          </a:xfrm>
          <a:prstGeom prst="triangle">
            <a:avLst>
              <a:gd name="adj" fmla="val 83234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FCE9EE28-9EAE-CC45-9C30-098794051D35}"/>
              </a:ext>
            </a:extLst>
          </p:cNvPr>
          <p:cNvSpPr/>
          <p:nvPr/>
        </p:nvSpPr>
        <p:spPr>
          <a:xfrm rot="3328446">
            <a:off x="344325" y="4457746"/>
            <a:ext cx="1502106" cy="330974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DC709CB-0590-C640-886F-719395755F5C}"/>
              </a:ext>
            </a:extLst>
          </p:cNvPr>
          <p:cNvSpPr/>
          <p:nvPr/>
        </p:nvSpPr>
        <p:spPr>
          <a:xfrm rot="4048915">
            <a:off x="3192243" y="4006212"/>
            <a:ext cx="1151823" cy="538674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12B4EC8D-343B-E243-8E1B-7F090BAA32D9}"/>
              </a:ext>
            </a:extLst>
          </p:cNvPr>
          <p:cNvSpPr/>
          <p:nvPr/>
        </p:nvSpPr>
        <p:spPr>
          <a:xfrm rot="2610668">
            <a:off x="6373181" y="3959504"/>
            <a:ext cx="1322087" cy="418125"/>
          </a:xfrm>
          <a:prstGeom prst="triangle">
            <a:avLst>
              <a:gd name="adj" fmla="val 83234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BA365D35-4F68-9F4C-9584-5A3CF766276C}"/>
              </a:ext>
            </a:extLst>
          </p:cNvPr>
          <p:cNvSpPr/>
          <p:nvPr/>
        </p:nvSpPr>
        <p:spPr>
          <a:xfrm rot="3328446">
            <a:off x="6437522" y="4367634"/>
            <a:ext cx="1080312" cy="245868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92C578-8C28-7947-BF97-AE27ED269D38}"/>
              </a:ext>
            </a:extLst>
          </p:cNvPr>
          <p:cNvSpPr/>
          <p:nvPr/>
        </p:nvSpPr>
        <p:spPr>
          <a:xfrm>
            <a:off x="25345" y="3547752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9E88A3-2235-1C40-B1D9-BD498AF8CCCF}"/>
              </a:ext>
            </a:extLst>
          </p:cNvPr>
          <p:cNvSpPr/>
          <p:nvPr/>
        </p:nvSpPr>
        <p:spPr>
          <a:xfrm>
            <a:off x="3067268" y="3539127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0D581E7-6CF1-1F46-A47B-9455319F19C5}"/>
              </a:ext>
            </a:extLst>
          </p:cNvPr>
          <p:cNvSpPr/>
          <p:nvPr/>
        </p:nvSpPr>
        <p:spPr>
          <a:xfrm>
            <a:off x="6054848" y="3554786"/>
            <a:ext cx="279400" cy="27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625CB2-0E7F-FB4F-85EF-F77C411CAB94}"/>
              </a:ext>
            </a:extLst>
          </p:cNvPr>
          <p:cNvSpPr txBox="1"/>
          <p:nvPr/>
        </p:nvSpPr>
        <p:spPr>
          <a:xfrm>
            <a:off x="1773347" y="4393359"/>
            <a:ext cx="10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baseline="30000" dirty="0">
                <a:solidFill>
                  <a:schemeClr val="bg1"/>
                </a:solidFill>
              </a:rPr>
              <a:t>0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decay photons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49007-42F0-BA45-8E08-94A62A6E66BE}"/>
              </a:ext>
            </a:extLst>
          </p:cNvPr>
          <p:cNvSpPr txBox="1"/>
          <p:nvPr/>
        </p:nvSpPr>
        <p:spPr>
          <a:xfrm>
            <a:off x="7555906" y="4556760"/>
            <a:ext cx="10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baseline="30000" dirty="0">
                <a:solidFill>
                  <a:schemeClr val="bg1"/>
                </a:solidFill>
              </a:rPr>
              <a:t>0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decay photons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029EAE-25CE-FE4A-AD93-CD5E4DCF2C35}"/>
              </a:ext>
            </a:extLst>
          </p:cNvPr>
          <p:cNvSpPr txBox="1"/>
          <p:nvPr/>
        </p:nvSpPr>
        <p:spPr>
          <a:xfrm>
            <a:off x="4131428" y="4310292"/>
            <a:ext cx="142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baseline="30000" dirty="0">
                <a:solidFill>
                  <a:schemeClr val="bg1"/>
                </a:solidFill>
              </a:rPr>
              <a:t>0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decay photons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(overlapped)</a:t>
            </a:r>
          </a:p>
        </p:txBody>
      </p:sp>
    </p:spTree>
    <p:extLst>
      <p:ext uri="{BB962C8B-B14F-4D97-AF65-F5344CB8AC3E}">
        <p14:creationId xmlns:p14="http://schemas.microsoft.com/office/powerpoint/2010/main" val="138323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Image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Fine-grained detail of </a:t>
            </a:r>
            <a:r>
              <a:rPr lang="en-US" dirty="0" err="1"/>
              <a:t>LArTPCs</a:t>
            </a:r>
            <a:r>
              <a:rPr lang="en-US" dirty="0"/>
              <a:t> lends itself to image recognition.</a:t>
            </a:r>
          </a:p>
          <a:p>
            <a:endParaRPr lang="en-US" dirty="0"/>
          </a:p>
          <a:p>
            <a:r>
              <a:rPr lang="en-US" dirty="0"/>
              <a:t>The human eye is a remarkably good image recognition tool.</a:t>
            </a:r>
          </a:p>
          <a:p>
            <a:pPr lvl="1"/>
            <a:r>
              <a:rPr lang="en-US" dirty="0"/>
              <a:t>Once you know what to look for, it is fairly easy to find distinguishing features of different types of interactions.</a:t>
            </a:r>
          </a:p>
          <a:p>
            <a:pPr lvl="1"/>
            <a:endParaRPr lang="en-US" dirty="0"/>
          </a:p>
          <a:p>
            <a:r>
              <a:rPr lang="en-US" dirty="0"/>
              <a:t>Realistically, the experiment will produce too much data for scanning the interactions by eye.</a:t>
            </a:r>
          </a:p>
          <a:p>
            <a:endParaRPr lang="en-US" dirty="0"/>
          </a:p>
          <a:p>
            <a:r>
              <a:rPr lang="en-US" dirty="0"/>
              <a:t>We need to be able to train a computer to do this task.</a:t>
            </a:r>
          </a:p>
          <a:p>
            <a:pPr lvl="1"/>
            <a:r>
              <a:rPr lang="en-US" dirty="0"/>
              <a:t>Recent years have shown rapid development of automated image recognition. One of the most promising approaches is the </a:t>
            </a:r>
            <a:r>
              <a:rPr lang="en-US" dirty="0">
                <a:solidFill>
                  <a:schemeClr val="accent6"/>
                </a:solidFill>
              </a:rPr>
              <a:t>Convolutional Neural Network (CNN).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6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0" y="11471"/>
            <a:ext cx="8670300" cy="7093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CNNs are used to classify images by applying </a:t>
            </a:r>
            <a:r>
              <a:rPr lang="en-US" dirty="0">
                <a:solidFill>
                  <a:schemeClr val="accent6"/>
                </a:solidFill>
              </a:rPr>
              <a:t>filters</a:t>
            </a:r>
            <a:r>
              <a:rPr lang="en-US" dirty="0"/>
              <a:t> to small patches of the image (using a convolution).</a:t>
            </a:r>
          </a:p>
          <a:p>
            <a:r>
              <a:rPr lang="en-US" dirty="0"/>
              <a:t>Scans over the image with a number of N x N pixel filters.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/>
              <a:t>Saúl</a:t>
            </a:r>
            <a:r>
              <a:rPr lang="en-US" dirty="0"/>
              <a:t> Alonso-Monsalve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6A81-E5ED-204E-81A6-4F027D85A9A3}" type="slidenum">
              <a:rPr lang="en-US" smtClean="0"/>
              <a:t>9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8" y="2473559"/>
            <a:ext cx="1427037" cy="137114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7505" y="2936195"/>
            <a:ext cx="267630" cy="26763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748145" y="2448599"/>
            <a:ext cx="1683215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747505" y="3203825"/>
            <a:ext cx="1683854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009403" y="2448599"/>
            <a:ext cx="4181542" cy="48460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015135" y="3203825"/>
            <a:ext cx="4175810" cy="20043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31360" y="2448599"/>
            <a:ext cx="2759586" cy="2759586"/>
            <a:chOff x="2666969" y="2391016"/>
            <a:chExt cx="2759586" cy="27595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70" y="2391017"/>
              <a:ext cx="2759585" cy="275958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flipH="1">
              <a:off x="2666969" y="2391016"/>
              <a:ext cx="2759585" cy="275958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5358809" y="2448598"/>
            <a:ext cx="3704146" cy="38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filter </a:t>
            </a:r>
            <a:r>
              <a:rPr lang="en-US" dirty="0">
                <a:solidFill>
                  <a:schemeClr val="accent6"/>
                </a:solidFill>
              </a:rPr>
              <a:t>extracts some feature</a:t>
            </a:r>
            <a:r>
              <a:rPr lang="en-US" dirty="0"/>
              <a:t> from the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7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122114</TotalTime>
  <Words>2071</Words>
  <Application>Microsoft Macintosh PowerPoint</Application>
  <PresentationFormat>On-screen Show (4:3)</PresentationFormat>
  <Paragraphs>443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Event Classification using Neural Networks in DUNE</vt:lpstr>
      <vt:lpstr>The DUNE Experiment</vt:lpstr>
      <vt:lpstr>Ingredients for the CP-violation analysis</vt:lpstr>
      <vt:lpstr>Far Detector Data</vt:lpstr>
      <vt:lpstr>Far Detector Data</vt:lpstr>
      <vt:lpstr>Far Detector Data</vt:lpstr>
      <vt:lpstr>Far Detector Data</vt:lpstr>
      <vt:lpstr>Image Recognition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DUNE CVN introduction</vt:lpstr>
      <vt:lpstr>Architecture Overview</vt:lpstr>
      <vt:lpstr>Architecture Overview</vt:lpstr>
      <vt:lpstr>Architecture Overview</vt:lpstr>
      <vt:lpstr>Training and using the CNN</vt:lpstr>
      <vt:lpstr>Training and using the CNN</vt:lpstr>
      <vt:lpstr>Visualisations of the feature extraction</vt:lpstr>
      <vt:lpstr>Selecting Electron Neutrinos</vt:lpstr>
      <vt:lpstr>Electron Neutrino Efficiency</vt:lpstr>
      <vt:lpstr>Selecting Muon Neutrinos</vt:lpstr>
      <vt:lpstr>Muon Neutrino Efficiency</vt:lpstr>
      <vt:lpstr>CP-Violation Sensitivity – Dec 2018</vt:lpstr>
      <vt:lpstr>Robustness</vt:lpstr>
      <vt:lpstr>Other Machine Learning Applications: DUNE photon simulation</vt:lpstr>
      <vt:lpstr>Other Machine Learning Applications: DUNE photon simulation</vt:lpstr>
      <vt:lpstr>Other Machine Learning Applications: DUNE photon simulation</vt:lpstr>
      <vt:lpstr>Other Machine Learning Applications: ProtoDUNE track vs shower identification</vt:lpstr>
      <vt:lpstr>Other Machine Learning Applications: ProtoDUNE track vs shower identification</vt:lpstr>
      <vt:lpstr>Summary</vt:lpstr>
      <vt:lpstr>Backup Slides</vt:lpstr>
      <vt:lpstr>Selecting Electron Neutrinos</vt:lpstr>
      <vt:lpstr>Selecting Electron Neutrinos</vt:lpstr>
      <vt:lpstr>Electron Neutrino Efficiency</vt:lpstr>
      <vt:lpstr>Selecting Muon Neutrinos</vt:lpstr>
      <vt:lpstr>Selecting Muon Neutrinos</vt:lpstr>
      <vt:lpstr>Muon Neutrino Efficiency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Whitehead</dc:creator>
  <cp:lastModifiedBy>Microsoft Office User</cp:lastModifiedBy>
  <cp:revision>1351</cp:revision>
  <cp:lastPrinted>2018-12-11T15:15:20Z</cp:lastPrinted>
  <dcterms:created xsi:type="dcterms:W3CDTF">2016-10-07T13:23:34Z</dcterms:created>
  <dcterms:modified xsi:type="dcterms:W3CDTF">2019-09-16T12:19:17Z</dcterms:modified>
</cp:coreProperties>
</file>