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19" r:id="rId2"/>
    <p:sldId id="473" r:id="rId3"/>
    <p:sldId id="474" r:id="rId4"/>
    <p:sldId id="477" r:id="rId5"/>
    <p:sldId id="475" r:id="rId6"/>
    <p:sldId id="476" r:id="rId7"/>
    <p:sldId id="478" r:id="rId8"/>
    <p:sldId id="479" r:id="rId9"/>
    <p:sldId id="480" r:id="rId10"/>
    <p:sldId id="481" r:id="rId11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k.hollatz" initials="d" lastIdx="1" clrIdx="0">
    <p:extLst>
      <p:ext uri="{19B8F6BF-5375-455C-9EA6-DF929625EA0E}">
        <p15:presenceInfo xmlns:p15="http://schemas.microsoft.com/office/powerpoint/2012/main" userId="dominik.hollat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0781E"/>
    <a:srgbClr val="005AA0"/>
    <a:srgbClr val="0000FF"/>
    <a:srgbClr val="0000CC"/>
    <a:srgbClr val="0DF9FF"/>
    <a:srgbClr val="10E6FC"/>
    <a:srgbClr val="1DC7E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7" autoAdjust="0"/>
    <p:restoredTop sz="94705" autoAdjust="0"/>
  </p:normalViewPr>
  <p:slideViewPr>
    <p:cSldViewPr>
      <p:cViewPr varScale="1">
        <p:scale>
          <a:sx n="108" d="100"/>
          <a:sy n="108" d="100"/>
        </p:scale>
        <p:origin x="19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568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AD008-2564-4D4C-86C6-9240A182A988}" type="datetimeFigureOut">
              <a:rPr lang="en-US" smtClean="0"/>
              <a:pPr/>
              <a:t>11/8/18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B881-6CB5-4B13-8343-64CE102BBD2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15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CA0398-80AC-4C0C-ABE1-837C171C2C7B}" type="datetimeFigureOut">
              <a:rPr lang="de-DE"/>
              <a:pPr>
                <a:defRPr/>
              </a:pPr>
              <a:t>08.11.18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63A8E4-52C3-45B9-9F21-20EDE9A9C7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405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dirty="0"/>
              <a:t>generelle Sprachwahl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948AD3-E9A8-48C8-AAB5-31B7CF889FAD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890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pure </a:t>
            </a:r>
            <a:r>
              <a:rPr lang="de-DE" dirty="0" err="1"/>
              <a:t>photon</a:t>
            </a:r>
            <a:r>
              <a:rPr lang="de-DE" dirty="0"/>
              <a:t> </a:t>
            </a:r>
            <a:r>
              <a:rPr lang="de-DE" dirty="0" err="1"/>
              <a:t>photon</a:t>
            </a:r>
            <a:r>
              <a:rPr lang="de-DE" dirty="0"/>
              <a:t> </a:t>
            </a:r>
            <a:r>
              <a:rPr lang="de-DE" dirty="0" err="1"/>
              <a:t>colllider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63A8E4-52C3-45B9-9F21-20EDE9A9C72B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30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" y="-1"/>
            <a:ext cx="9141982" cy="6856487"/>
          </a:xfrm>
          <a:prstGeom prst="rect">
            <a:avLst/>
          </a:prstGeom>
          <a:effectLst>
            <a:innerShdw blurRad="1270000" dist="2540000" dir="16200000">
              <a:prstClr val="black">
                <a:alpha val="20000"/>
              </a:prstClr>
            </a:innerShdw>
          </a:effectLst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343781"/>
            <a:ext cx="9143989" cy="51404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"/>
            <a:ext cx="9144000" cy="1263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2057400"/>
            <a:ext cx="7772400" cy="69172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2750657"/>
            <a:ext cx="6400800" cy="983143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08.11.2018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C. </a:t>
            </a:r>
            <a:r>
              <a:rPr lang="en-US" dirty="0" err="1"/>
              <a:t>Rödel</a:t>
            </a:r>
            <a:r>
              <a:rPr lang="en-US" dirty="0"/>
              <a:t>, M. </a:t>
            </a:r>
            <a:r>
              <a:rPr lang="en-US" dirty="0" err="1"/>
              <a:t>Zepf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5158B-00A1-41B4-A97F-A628BB97584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52" y="220741"/>
            <a:ext cx="1507115" cy="594781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3984239"/>
            <a:ext cx="6400800" cy="609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The </a:t>
            </a:r>
            <a:r>
              <a:rPr lang="de-DE" dirty="0" err="1"/>
              <a:t>Author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5" y="5334000"/>
            <a:ext cx="5572125" cy="5334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 err="1"/>
              <a:t>Venue</a:t>
            </a:r>
            <a:r>
              <a:rPr lang="de-DE" dirty="0"/>
              <a:t>, Date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4800600"/>
            <a:ext cx="5572125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The </a:t>
            </a:r>
            <a:r>
              <a:rPr lang="de-DE" dirty="0" err="1"/>
              <a:t>Affiliations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08.11.2018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C. </a:t>
            </a:r>
            <a:r>
              <a:rPr lang="en-US" dirty="0" err="1"/>
              <a:t>Rödel</a:t>
            </a:r>
            <a:r>
              <a:rPr lang="en-US" dirty="0"/>
              <a:t>, M. </a:t>
            </a:r>
            <a:r>
              <a:rPr lang="en-US" dirty="0" err="1"/>
              <a:t>Zepf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1E79EA-4045-40FC-97BF-B5137CC489D7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08.11.2018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C. </a:t>
            </a:r>
            <a:r>
              <a:rPr lang="en-US" dirty="0" err="1"/>
              <a:t>Rödel</a:t>
            </a:r>
            <a:r>
              <a:rPr lang="en-US" dirty="0"/>
              <a:t>, M. </a:t>
            </a:r>
            <a:r>
              <a:rPr lang="en-US" dirty="0" err="1"/>
              <a:t>Zepf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08.11.2018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C. </a:t>
            </a:r>
            <a:r>
              <a:rPr lang="en-US" dirty="0" err="1"/>
              <a:t>Rödel</a:t>
            </a:r>
            <a:r>
              <a:rPr lang="en-US" dirty="0"/>
              <a:t>, M. </a:t>
            </a:r>
            <a:r>
              <a:rPr lang="en-US" dirty="0" err="1"/>
              <a:t>Zepf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6225C22-F749-4C93-83CE-6B49F3053D77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08.11.2018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C. </a:t>
            </a:r>
            <a:r>
              <a:rPr lang="en-US" dirty="0" err="1"/>
              <a:t>Rödel</a:t>
            </a:r>
            <a:r>
              <a:rPr lang="en-US" dirty="0"/>
              <a:t>, M. </a:t>
            </a:r>
            <a:r>
              <a:rPr lang="en-US" dirty="0" err="1"/>
              <a:t>Zepf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08.11.2018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C. </a:t>
            </a:r>
            <a:r>
              <a:rPr lang="en-US" dirty="0" err="1"/>
              <a:t>Rödel</a:t>
            </a:r>
            <a:r>
              <a:rPr lang="en-US" dirty="0"/>
              <a:t>, M. </a:t>
            </a:r>
            <a:r>
              <a:rPr lang="en-US" dirty="0" err="1"/>
              <a:t>Zepf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81038D-8393-4323-ABC5-C59B03CA4B68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08.11.2018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C. </a:t>
            </a:r>
            <a:r>
              <a:rPr lang="en-US" dirty="0" err="1"/>
              <a:t>Rödel</a:t>
            </a:r>
            <a:r>
              <a:rPr lang="en-US" dirty="0"/>
              <a:t>, M. </a:t>
            </a:r>
            <a:r>
              <a:rPr lang="en-US" dirty="0" err="1"/>
              <a:t>Zepf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B0C749-341B-4F72-B09D-4D43734A75F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08.11.2018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C. </a:t>
            </a:r>
            <a:r>
              <a:rPr lang="en-US" dirty="0" err="1"/>
              <a:t>Rödel</a:t>
            </a:r>
            <a:r>
              <a:rPr lang="en-US" dirty="0"/>
              <a:t>, M. </a:t>
            </a:r>
            <a:r>
              <a:rPr lang="en-US" dirty="0" err="1"/>
              <a:t>Zepf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4C34A1-FDF9-4FB7-8D41-5E393648FE9C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08.11.2018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C. </a:t>
            </a:r>
            <a:r>
              <a:rPr lang="en-US" dirty="0" err="1"/>
              <a:t>Rödel</a:t>
            </a:r>
            <a:r>
              <a:rPr lang="en-US" dirty="0"/>
              <a:t>, M. </a:t>
            </a:r>
            <a:r>
              <a:rPr lang="en-US" dirty="0" err="1"/>
              <a:t>Zepf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AF3B3B-3AFF-402F-9FF9-457A752FB042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08.11.2018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C. </a:t>
            </a:r>
            <a:r>
              <a:rPr lang="en-US" dirty="0" err="1"/>
              <a:t>Rödel</a:t>
            </a:r>
            <a:r>
              <a:rPr lang="en-US" dirty="0"/>
              <a:t>, M. </a:t>
            </a:r>
            <a:r>
              <a:rPr lang="en-US" dirty="0" err="1"/>
              <a:t>Zepf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9CF2F-E404-418A-A505-5C29661271F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0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782"/>
            <a:ext cx="9144000" cy="51404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0"/>
            <a:ext cx="9144001" cy="979714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47675" y="-1"/>
            <a:ext cx="822960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2152" y="65690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/>
              <a:t>08.11.2018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675" y="65690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/>
              <a:t>C. </a:t>
            </a:r>
            <a:r>
              <a:rPr lang="en-US" dirty="0" err="1"/>
              <a:t>Rödel</a:t>
            </a:r>
            <a:r>
              <a:rPr lang="en-US" dirty="0"/>
              <a:t>, M. </a:t>
            </a:r>
            <a:r>
              <a:rPr lang="en-US" dirty="0" err="1"/>
              <a:t>Zepf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3675" y="65690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8509CF2F-E404-418A-A505-5C29661271F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885" y="5748831"/>
            <a:ext cx="1507115" cy="594781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6543674" y="6343880"/>
            <a:ext cx="2133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www.hi-jena.de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30" r:id="rId7"/>
    <p:sldLayoutId id="2147483731" r:id="rId8"/>
    <p:sldLayoutId id="2147483733" r:id="rId9"/>
    <p:sldLayoutId id="2147483732" r:id="rId10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Laser diagnostics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Christian </a:t>
            </a:r>
            <a:r>
              <a:rPr lang="en-US" dirty="0" err="1"/>
              <a:t>Rödel</a:t>
            </a:r>
            <a:r>
              <a:rPr lang="en-US"/>
              <a:t>, Matt </a:t>
            </a:r>
            <a:r>
              <a:rPr lang="en-US" dirty="0" err="1"/>
              <a:t>Zepf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LUXE meeting at DESY, 8.11.2018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Helmholtz-Institute Jena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414FE-8FE0-4E41-A74D-D291446C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Conclusion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2628CF-B112-9C43-A17C-EE8C89C6A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5" y="1484784"/>
            <a:ext cx="9001000" cy="4525963"/>
          </a:xfrm>
        </p:spPr>
        <p:txBody>
          <a:bodyPr/>
          <a:lstStyle/>
          <a:p>
            <a:r>
              <a:rPr lang="de-DE" sz="2800" dirty="0"/>
              <a:t>Diagnosing high intensity laser pulses is not trivial and requires some dedicated work</a:t>
            </a:r>
          </a:p>
          <a:p>
            <a:r>
              <a:rPr lang="de-DE" sz="2800" dirty="0"/>
              <a:t>Much experience in the Helmholtz Association</a:t>
            </a:r>
            <a:br>
              <a:rPr lang="de-DE" sz="2800" dirty="0"/>
            </a:br>
            <a:r>
              <a:rPr lang="de-DE" sz="2800" dirty="0"/>
              <a:t>of diagnosing high intensity laser pulses:</a:t>
            </a:r>
            <a:br>
              <a:rPr lang="de-DE" sz="2800" dirty="0"/>
            </a:br>
            <a:r>
              <a:rPr lang="de-DE" sz="2800" dirty="0"/>
              <a:t>Andi Mayer (DESY), Uli Schramm (HZDR), Malte Kaluza (HI Jena), Christian Rödel (HI Jena), Matt Zepf (HI Jena),  Vincent Bagnoud (GSI Darmstadt), Toma </a:t>
            </a:r>
            <a:r>
              <a:rPr lang="de-DE" sz="2800" dirty="0" err="1"/>
              <a:t>Toncian</a:t>
            </a:r>
            <a:r>
              <a:rPr lang="de-DE" sz="2800" dirty="0"/>
              <a:t> (XFEL), ...</a:t>
            </a:r>
          </a:p>
          <a:p>
            <a:r>
              <a:rPr lang="de-DE" sz="2800" dirty="0"/>
              <a:t>Kick-off meeting of experts from the high intensity laser community required -&gt; beginning of next year</a:t>
            </a:r>
            <a:endParaRPr lang="de-DE" sz="2400" dirty="0"/>
          </a:p>
          <a:p>
            <a:pPr lvl="1"/>
            <a:endParaRPr lang="de-DE" sz="2400" dirty="0"/>
          </a:p>
          <a:p>
            <a:pPr lvl="1"/>
            <a:endParaRPr lang="de-DE" sz="2400" dirty="0"/>
          </a:p>
          <a:p>
            <a:pPr lvl="1"/>
            <a:endParaRPr lang="de-DE" sz="2400" dirty="0"/>
          </a:p>
          <a:p>
            <a:pPr lvl="1"/>
            <a:endParaRPr lang="en-US" sz="2400" dirty="0"/>
          </a:p>
          <a:p>
            <a:endParaRPr lang="de-DE" sz="2800" dirty="0"/>
          </a:p>
          <a:p>
            <a:pPr lvl="1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A2E0CD-0949-3546-9553-7536348D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08.11.2018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7C3767-13ED-1C4D-BFDE-07801801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Rödel, M. Zepf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665BAA-FA82-2643-BDBA-DC3254F95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2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90426B1-AB19-44A9-AEFA-5D6F89D5DE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57" t="2022" r="10901" b="23170"/>
          <a:stretch/>
        </p:blipFill>
        <p:spPr>
          <a:xfrm>
            <a:off x="4250413" y="942025"/>
            <a:ext cx="4555357" cy="284345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45AA3F-795D-4EA3-B151-08C81A8CE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D71B2E-7B26-4836-915E-2DF4F8C3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04740C-4349-4A33-B702-F97F5587F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</a:t>
            </a:r>
            <a:r>
              <a:rPr lang="en-US" dirty="0" err="1"/>
              <a:t>Rödel</a:t>
            </a:r>
            <a:r>
              <a:rPr lang="en-US" dirty="0"/>
              <a:t>, M. </a:t>
            </a:r>
            <a:r>
              <a:rPr lang="en-US" dirty="0" err="1"/>
              <a:t>Zepf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C5D211-050D-4416-AFA3-E7FDF2C3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FFEE542A-E0FE-43A8-95EF-F48359BBD5D6}"/>
                  </a:ext>
                </a:extLst>
              </p:cNvPr>
              <p:cNvSpPr txBox="1"/>
              <p:nvPr/>
            </p:nvSpPr>
            <p:spPr>
              <a:xfrm>
                <a:off x="225004" y="1242471"/>
                <a:ext cx="3869329" cy="2769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SLAC Experiment E144: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electron laser collision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46.6 GeV electron beam energy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Laser intensity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106 positrons above background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experimental evidence for</a:t>
                </a:r>
                <a:br>
                  <a:rPr lang="en-US" sz="2000" dirty="0"/>
                </a:br>
                <a:r>
                  <a:rPr lang="en-US" sz="2000" b="1" dirty="0"/>
                  <a:t>non-linear </a:t>
                </a:r>
                <a:r>
                  <a:rPr lang="en-US" sz="2000" b="1" dirty="0" err="1"/>
                  <a:t>Breit</a:t>
                </a:r>
                <a:r>
                  <a:rPr lang="en-US" sz="2000" b="1" dirty="0"/>
                  <a:t>-Wheeler effect</a:t>
                </a:r>
              </a:p>
              <a:p>
                <a:endParaRPr lang="en-US" sz="2000" dirty="0"/>
              </a:p>
              <a:p>
                <a:r>
                  <a:rPr lang="en-US" sz="1400" dirty="0"/>
                  <a:t>D.L. Burke et al, Phys. Rev. Lett. 79, 1626 (1997)</a:t>
                </a: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FFEE542A-E0FE-43A8-95EF-F48359BBD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04" y="1242471"/>
                <a:ext cx="3869329" cy="2769989"/>
              </a:xfrm>
              <a:prstGeom prst="rect">
                <a:avLst/>
              </a:prstGeom>
              <a:blipFill>
                <a:blip r:embed="rId4"/>
                <a:stretch>
                  <a:fillRect l="-1639" t="-913" r="-656" b="-13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>
            <a:extLst>
              <a:ext uri="{FF2B5EF4-FFF2-40B4-BE49-F238E27FC236}">
                <a16:creationId xmlns:a16="http://schemas.microsoft.com/office/drawing/2014/main" id="{52B3053F-39E9-4204-8163-3E96F4787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586" y="3165445"/>
            <a:ext cx="1656184" cy="9250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FE7B4E50-1F4F-E44D-805C-7A866AC7BCC1}"/>
                  </a:ext>
                </a:extLst>
              </p:cNvPr>
              <p:cNvSpPr txBox="1"/>
              <p:nvPr/>
            </p:nvSpPr>
            <p:spPr>
              <a:xfrm>
                <a:off x="1220580" y="4482784"/>
                <a:ext cx="6696744" cy="1039644"/>
              </a:xfrm>
              <a:prstGeom prst="rect">
                <a:avLst/>
              </a:prstGeom>
              <a:solidFill>
                <a:srgbClr val="F0781E">
                  <a:alpha val="53725"/>
                </a:srgb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Measurement of intensity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normalized field strength 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𝑒𝐸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𝑚𝑐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/(1.37⋅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18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dirty="0"/>
                  <a:t>  is crucial for testing theories of strong-field QED</a:t>
                </a:r>
              </a:p>
            </p:txBody>
          </p:sp>
        </mc:Choice>
        <mc:Fallback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FE7B4E50-1F4F-E44D-805C-7A866AC7B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580" y="4482784"/>
                <a:ext cx="6696744" cy="1039644"/>
              </a:xfrm>
              <a:prstGeom prst="rect">
                <a:avLst/>
              </a:prstGeom>
              <a:blipFill>
                <a:blip r:embed="rId6"/>
                <a:stretch>
                  <a:fillRect t="-2326" b="-4651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67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BB6EE-9B14-8D4A-B7F9-0D545412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Intensity measurement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FB28E62-8C93-4949-92CD-4885AC71C1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Typically in the high intensity laser community</a:t>
                </a:r>
                <a:br>
                  <a:rPr lang="en-US" dirty="0"/>
                </a:br>
                <a:r>
                  <a:rPr lang="en-US" dirty="0"/>
                  <a:t>Intensity as power density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Indirect measurements (typically not on-shot and not in focus !!):</a:t>
                </a:r>
              </a:p>
              <a:p>
                <a:pPr lvl="1"/>
                <a:r>
                  <a:rPr lang="en-US" dirty="0"/>
                  <a:t>Pulse energy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from near-field profile</a:t>
                </a:r>
              </a:p>
              <a:p>
                <a:pPr lvl="1"/>
                <a:r>
                  <a:rPr lang="en-US" dirty="0"/>
                  <a:t>Pulse duration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near-field profile</a:t>
                </a:r>
              </a:p>
              <a:p>
                <a:pPr lvl="1"/>
                <a:r>
                  <a:rPr lang="en-US" dirty="0"/>
                  <a:t>Focus area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from attenuated focus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FB28E62-8C93-4949-92CD-4885AC71C1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815" b="-5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622425-9274-CD4E-81F9-F171E4A9F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3DCEDF-16B2-CC45-92E7-4BC594907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Rödel, M. Zepf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01CA3E-0353-D04A-A3C8-72365D0D3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4067943" y="2708920"/>
            <a:ext cx="3456385" cy="72008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Isosceles Triangle 15"/>
          <p:cNvSpPr/>
          <p:nvPr/>
        </p:nvSpPr>
        <p:spPr bwMode="auto">
          <a:xfrm rot="2461257">
            <a:off x="4031941" y="4965441"/>
            <a:ext cx="792088" cy="1008112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 bwMode="auto">
          <a:xfrm rot="16200000">
            <a:off x="2411760" y="4077072"/>
            <a:ext cx="3312368" cy="72008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FBB6EE-9B14-8D4A-B7F9-0D545412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Intensity measurement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B28E62-8C93-4949-92CD-4885AC71C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534" y="1166018"/>
            <a:ext cx="8229600" cy="4525963"/>
          </a:xfrm>
        </p:spPr>
        <p:txBody>
          <a:bodyPr/>
          <a:lstStyle/>
          <a:p>
            <a:r>
              <a:rPr lang="en-US" dirty="0"/>
              <a:t>Near-field measurements</a:t>
            </a:r>
          </a:p>
          <a:p>
            <a:pPr lvl="1"/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622425-9274-CD4E-81F9-F171E4A9F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08.11.2018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3DCEDF-16B2-CC45-92E7-4BC594907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Rödel, M. Zepf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01CA3E-0353-D04A-A3C8-72365D0D3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403648" y="2780928"/>
            <a:ext cx="2664296" cy="72008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 bwMode="auto">
          <a:xfrm rot="13762467">
            <a:off x="3389620" y="2720644"/>
            <a:ext cx="1866803" cy="5796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635968" y="2852936"/>
            <a:ext cx="576064" cy="57606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19" y="3573016"/>
            <a:ext cx="2153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High intensity laser pulse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few 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30 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15 cm beam diameter</a:t>
            </a:r>
            <a:endParaRPr lang="en-US" sz="1400" dirty="0"/>
          </a:p>
        </p:txBody>
      </p:sp>
      <p:sp>
        <p:nvSpPr>
          <p:cNvPr id="15" name="Freeform 14"/>
          <p:cNvSpPr/>
          <p:nvPr/>
        </p:nvSpPr>
        <p:spPr bwMode="auto">
          <a:xfrm>
            <a:off x="3585972" y="5399830"/>
            <a:ext cx="982980" cy="929640"/>
          </a:xfrm>
          <a:custGeom>
            <a:avLst/>
            <a:gdLst>
              <a:gd name="connsiteX0" fmla="*/ 0 w 982980"/>
              <a:gd name="connsiteY0" fmla="*/ 0 h 929640"/>
              <a:gd name="connsiteX1" fmla="*/ 0 w 982980"/>
              <a:gd name="connsiteY1" fmla="*/ 0 h 929640"/>
              <a:gd name="connsiteX2" fmla="*/ 30480 w 982980"/>
              <a:gd name="connsiteY2" fmla="*/ 60960 h 929640"/>
              <a:gd name="connsiteX3" fmla="*/ 38100 w 982980"/>
              <a:gd name="connsiteY3" fmla="*/ 91440 h 929640"/>
              <a:gd name="connsiteX4" fmla="*/ 53340 w 982980"/>
              <a:gd name="connsiteY4" fmla="*/ 114300 h 929640"/>
              <a:gd name="connsiteX5" fmla="*/ 68580 w 982980"/>
              <a:gd name="connsiteY5" fmla="*/ 160020 h 929640"/>
              <a:gd name="connsiteX6" fmla="*/ 114300 w 982980"/>
              <a:gd name="connsiteY6" fmla="*/ 228600 h 929640"/>
              <a:gd name="connsiteX7" fmla="*/ 129540 w 982980"/>
              <a:gd name="connsiteY7" fmla="*/ 251460 h 929640"/>
              <a:gd name="connsiteX8" fmla="*/ 144780 w 982980"/>
              <a:gd name="connsiteY8" fmla="*/ 274320 h 929640"/>
              <a:gd name="connsiteX9" fmla="*/ 175260 w 982980"/>
              <a:gd name="connsiteY9" fmla="*/ 297180 h 929640"/>
              <a:gd name="connsiteX10" fmla="*/ 213360 w 982980"/>
              <a:gd name="connsiteY10" fmla="*/ 358140 h 929640"/>
              <a:gd name="connsiteX11" fmla="*/ 236220 w 982980"/>
              <a:gd name="connsiteY11" fmla="*/ 381000 h 929640"/>
              <a:gd name="connsiteX12" fmla="*/ 259080 w 982980"/>
              <a:gd name="connsiteY12" fmla="*/ 388620 h 929640"/>
              <a:gd name="connsiteX13" fmla="*/ 304800 w 982980"/>
              <a:gd name="connsiteY13" fmla="*/ 426720 h 929640"/>
              <a:gd name="connsiteX14" fmla="*/ 335280 w 982980"/>
              <a:gd name="connsiteY14" fmla="*/ 441960 h 929640"/>
              <a:gd name="connsiteX15" fmla="*/ 358140 w 982980"/>
              <a:gd name="connsiteY15" fmla="*/ 457200 h 929640"/>
              <a:gd name="connsiteX16" fmla="*/ 381000 w 982980"/>
              <a:gd name="connsiteY16" fmla="*/ 464820 h 929640"/>
              <a:gd name="connsiteX17" fmla="*/ 457200 w 982980"/>
              <a:gd name="connsiteY17" fmla="*/ 502920 h 929640"/>
              <a:gd name="connsiteX18" fmla="*/ 480060 w 982980"/>
              <a:gd name="connsiteY18" fmla="*/ 518160 h 929640"/>
              <a:gd name="connsiteX19" fmla="*/ 502920 w 982980"/>
              <a:gd name="connsiteY19" fmla="*/ 525780 h 929640"/>
              <a:gd name="connsiteX20" fmla="*/ 525780 w 982980"/>
              <a:gd name="connsiteY20" fmla="*/ 548640 h 929640"/>
              <a:gd name="connsiteX21" fmla="*/ 563880 w 982980"/>
              <a:gd name="connsiteY21" fmla="*/ 556260 h 929640"/>
              <a:gd name="connsiteX22" fmla="*/ 609600 w 982980"/>
              <a:gd name="connsiteY22" fmla="*/ 571500 h 929640"/>
              <a:gd name="connsiteX23" fmla="*/ 662940 w 982980"/>
              <a:gd name="connsiteY23" fmla="*/ 586740 h 929640"/>
              <a:gd name="connsiteX24" fmla="*/ 693420 w 982980"/>
              <a:gd name="connsiteY24" fmla="*/ 601980 h 929640"/>
              <a:gd name="connsiteX25" fmla="*/ 807720 w 982980"/>
              <a:gd name="connsiteY25" fmla="*/ 632460 h 929640"/>
              <a:gd name="connsiteX26" fmla="*/ 883920 w 982980"/>
              <a:gd name="connsiteY26" fmla="*/ 655320 h 929640"/>
              <a:gd name="connsiteX27" fmla="*/ 906780 w 982980"/>
              <a:gd name="connsiteY27" fmla="*/ 662940 h 929640"/>
              <a:gd name="connsiteX28" fmla="*/ 967740 w 982980"/>
              <a:gd name="connsiteY28" fmla="*/ 670560 h 929640"/>
              <a:gd name="connsiteX29" fmla="*/ 982980 w 982980"/>
              <a:gd name="connsiteY29" fmla="*/ 929640 h 929640"/>
              <a:gd name="connsiteX30" fmla="*/ 38100 w 982980"/>
              <a:gd name="connsiteY30" fmla="*/ 929640 h 929640"/>
              <a:gd name="connsiteX31" fmla="*/ 0 w 982980"/>
              <a:gd name="connsiteY31" fmla="*/ 0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2980" h="929640">
                <a:moveTo>
                  <a:pt x="0" y="0"/>
                </a:moveTo>
                <a:lnTo>
                  <a:pt x="0" y="0"/>
                </a:lnTo>
                <a:cubicBezTo>
                  <a:pt x="10160" y="20320"/>
                  <a:pt x="21742" y="39989"/>
                  <a:pt x="30480" y="60960"/>
                </a:cubicBezTo>
                <a:cubicBezTo>
                  <a:pt x="34508" y="70627"/>
                  <a:pt x="33975" y="81814"/>
                  <a:pt x="38100" y="91440"/>
                </a:cubicBezTo>
                <a:cubicBezTo>
                  <a:pt x="41708" y="99858"/>
                  <a:pt x="49621" y="105931"/>
                  <a:pt x="53340" y="114300"/>
                </a:cubicBezTo>
                <a:cubicBezTo>
                  <a:pt x="59864" y="128980"/>
                  <a:pt x="59669" y="146654"/>
                  <a:pt x="68580" y="160020"/>
                </a:cubicBezTo>
                <a:lnTo>
                  <a:pt x="114300" y="228600"/>
                </a:lnTo>
                <a:lnTo>
                  <a:pt x="129540" y="251460"/>
                </a:lnTo>
                <a:cubicBezTo>
                  <a:pt x="134620" y="259080"/>
                  <a:pt x="137454" y="268825"/>
                  <a:pt x="144780" y="274320"/>
                </a:cubicBezTo>
                <a:lnTo>
                  <a:pt x="175260" y="297180"/>
                </a:lnTo>
                <a:cubicBezTo>
                  <a:pt x="190871" y="328402"/>
                  <a:pt x="189620" y="330443"/>
                  <a:pt x="213360" y="358140"/>
                </a:cubicBezTo>
                <a:cubicBezTo>
                  <a:pt x="220373" y="366322"/>
                  <a:pt x="227254" y="375022"/>
                  <a:pt x="236220" y="381000"/>
                </a:cubicBezTo>
                <a:cubicBezTo>
                  <a:pt x="242903" y="385455"/>
                  <a:pt x="251896" y="385028"/>
                  <a:pt x="259080" y="388620"/>
                </a:cubicBezTo>
                <a:cubicBezTo>
                  <a:pt x="299393" y="408777"/>
                  <a:pt x="265478" y="398633"/>
                  <a:pt x="304800" y="426720"/>
                </a:cubicBezTo>
                <a:cubicBezTo>
                  <a:pt x="314043" y="433322"/>
                  <a:pt x="325417" y="436324"/>
                  <a:pt x="335280" y="441960"/>
                </a:cubicBezTo>
                <a:cubicBezTo>
                  <a:pt x="343231" y="446504"/>
                  <a:pt x="349949" y="453104"/>
                  <a:pt x="358140" y="457200"/>
                </a:cubicBezTo>
                <a:cubicBezTo>
                  <a:pt x="365324" y="460792"/>
                  <a:pt x="373979" y="460919"/>
                  <a:pt x="381000" y="464820"/>
                </a:cubicBezTo>
                <a:cubicBezTo>
                  <a:pt x="455228" y="506058"/>
                  <a:pt x="397633" y="488028"/>
                  <a:pt x="457200" y="502920"/>
                </a:cubicBezTo>
                <a:cubicBezTo>
                  <a:pt x="464820" y="508000"/>
                  <a:pt x="471869" y="514064"/>
                  <a:pt x="480060" y="518160"/>
                </a:cubicBezTo>
                <a:cubicBezTo>
                  <a:pt x="487244" y="521752"/>
                  <a:pt x="496237" y="521325"/>
                  <a:pt x="502920" y="525780"/>
                </a:cubicBezTo>
                <a:cubicBezTo>
                  <a:pt x="511886" y="531758"/>
                  <a:pt x="516141" y="543821"/>
                  <a:pt x="525780" y="548640"/>
                </a:cubicBezTo>
                <a:cubicBezTo>
                  <a:pt x="537364" y="554432"/>
                  <a:pt x="551385" y="552852"/>
                  <a:pt x="563880" y="556260"/>
                </a:cubicBezTo>
                <a:cubicBezTo>
                  <a:pt x="579378" y="560487"/>
                  <a:pt x="594213" y="566884"/>
                  <a:pt x="609600" y="571500"/>
                </a:cubicBezTo>
                <a:cubicBezTo>
                  <a:pt x="631082" y="577945"/>
                  <a:pt x="643022" y="578204"/>
                  <a:pt x="662940" y="586740"/>
                </a:cubicBezTo>
                <a:cubicBezTo>
                  <a:pt x="673381" y="591215"/>
                  <a:pt x="682818" y="597902"/>
                  <a:pt x="693420" y="601980"/>
                </a:cubicBezTo>
                <a:cubicBezTo>
                  <a:pt x="757072" y="626462"/>
                  <a:pt x="750789" y="622971"/>
                  <a:pt x="807720" y="632460"/>
                </a:cubicBezTo>
                <a:cubicBezTo>
                  <a:pt x="875980" y="659764"/>
                  <a:pt x="815236" y="638149"/>
                  <a:pt x="883920" y="655320"/>
                </a:cubicBezTo>
                <a:cubicBezTo>
                  <a:pt x="891712" y="657268"/>
                  <a:pt x="898877" y="661503"/>
                  <a:pt x="906780" y="662940"/>
                </a:cubicBezTo>
                <a:cubicBezTo>
                  <a:pt x="926928" y="666603"/>
                  <a:pt x="967740" y="670560"/>
                  <a:pt x="967740" y="670560"/>
                </a:cubicBezTo>
                <a:lnTo>
                  <a:pt x="982980" y="929640"/>
                </a:lnTo>
                <a:lnTo>
                  <a:pt x="38100" y="92964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968484" y="4994926"/>
            <a:ext cx="274091" cy="15137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3648" y="5225453"/>
            <a:ext cx="2326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Off axis </a:t>
            </a:r>
            <a:br>
              <a:rPr lang="de-DE" sz="1400" dirty="0"/>
            </a:br>
            <a:r>
              <a:rPr lang="de-DE" sz="1400" dirty="0"/>
              <a:t>parabolic mirror</a:t>
            </a:r>
          </a:p>
          <a:p>
            <a:r>
              <a:rPr lang="de-DE" sz="1400" dirty="0"/>
              <a:t>F/#=2</a:t>
            </a:r>
          </a:p>
          <a:p>
            <a:r>
              <a:rPr lang="de-DE" sz="1400" dirty="0"/>
              <a:t>Focal length = 30 cm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472591" y="3620460"/>
            <a:ext cx="2326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Turning mirror</a:t>
            </a:r>
          </a:p>
          <a:p>
            <a:pPr algn="ctr"/>
            <a:r>
              <a:rPr lang="de-DE" sz="1400" dirty="0"/>
              <a:t>leakage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057618" y="5070611"/>
            <a:ext cx="7385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60208" y="5197133"/>
            <a:ext cx="124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Electron beam</a:t>
            </a:r>
          </a:p>
          <a:p>
            <a:r>
              <a:rPr lang="de-DE" sz="1400" dirty="0"/>
              <a:t>Gamma beam</a:t>
            </a:r>
            <a:endParaRPr lang="en-US" sz="1400" dirty="0"/>
          </a:p>
        </p:txBody>
      </p:sp>
      <p:sp>
        <p:nvSpPr>
          <p:cNvPr id="25" name="Isosceles Triangle 24"/>
          <p:cNvSpPr/>
          <p:nvPr/>
        </p:nvSpPr>
        <p:spPr bwMode="auto">
          <a:xfrm rot="5400000">
            <a:off x="7816735" y="2502660"/>
            <a:ext cx="720080" cy="1132600"/>
          </a:xfrm>
          <a:prstGeom prst="triangle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455003" y="2577620"/>
            <a:ext cx="327687" cy="9781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743075" y="2924944"/>
            <a:ext cx="293421" cy="2880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Snip Single Corner Rectangle 27"/>
          <p:cNvSpPr/>
          <p:nvPr/>
        </p:nvSpPr>
        <p:spPr bwMode="auto">
          <a:xfrm rot="5400000">
            <a:off x="5751382" y="2169549"/>
            <a:ext cx="1795711" cy="657013"/>
          </a:xfrm>
          <a:prstGeom prst="snip1Rect">
            <a:avLst>
              <a:gd name="adj" fmla="val 50000"/>
            </a:avLst>
          </a:prstGeom>
          <a:solidFill>
            <a:srgbClr val="FFCCCC">
              <a:alpha val="39000"/>
            </a:srgb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18643487">
            <a:off x="6117384" y="2940302"/>
            <a:ext cx="1363054" cy="2573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067943" y="3907621"/>
            <a:ext cx="0" cy="921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96675" y="3068960"/>
            <a:ext cx="8289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638242" y="1806864"/>
            <a:ext cx="10995" cy="748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968182" y="3066709"/>
            <a:ext cx="396048" cy="5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 bwMode="auto">
          <a:xfrm>
            <a:off x="6256760" y="1128712"/>
            <a:ext cx="833921" cy="5095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04613" y="1192234"/>
            <a:ext cx="2326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Near field diag</a:t>
            </a:r>
          </a:p>
          <a:p>
            <a:pPr algn="ctr"/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7689676" y="3629378"/>
            <a:ext cx="1438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Far field diag</a:t>
            </a:r>
            <a:endParaRPr lang="en-US" sz="1400" dirty="0"/>
          </a:p>
        </p:txBody>
      </p:sp>
      <p:sp>
        <p:nvSpPr>
          <p:cNvPr id="42" name="Rectangle 41"/>
          <p:cNvSpPr/>
          <p:nvPr/>
        </p:nvSpPr>
        <p:spPr bwMode="auto">
          <a:xfrm rot="18647366">
            <a:off x="5011963" y="4524493"/>
            <a:ext cx="293421" cy="2880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Left-Right Arrow 42"/>
          <p:cNvSpPr/>
          <p:nvPr/>
        </p:nvSpPr>
        <p:spPr bwMode="auto">
          <a:xfrm rot="2439168">
            <a:off x="5219539" y="4385765"/>
            <a:ext cx="288031" cy="162212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72405" y="4338723"/>
            <a:ext cx="2101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Movable far field diagnostics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4854369" y="1960153"/>
            <a:ext cx="12168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Attenuated duplicated</a:t>
            </a:r>
          </a:p>
          <a:p>
            <a:r>
              <a:rPr lang="de-DE" sz="1400" dirty="0"/>
              <a:t>Laser pulse</a:t>
            </a:r>
            <a:endParaRPr lang="en-US" sz="1400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4136330" y="5308342"/>
            <a:ext cx="451303" cy="543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775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BA4AE-0517-D546-AADC-A3A121D37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Intensity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76DB11-4874-AA47-9D2C-94B8AA16E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/>
          <a:lstStyle/>
          <a:p>
            <a:r>
              <a:rPr lang="en-US" dirty="0"/>
              <a:t>1st step: on-shot near-field characterization</a:t>
            </a:r>
          </a:p>
          <a:p>
            <a:pPr lvl="1"/>
            <a:r>
              <a:rPr lang="en-US" dirty="0"/>
              <a:t>Measurement of near-field profile (leakage of turning mirror) -&gt; telescope and camera, get pulse energy and near-field distribution</a:t>
            </a:r>
          </a:p>
          <a:p>
            <a:pPr lvl="1"/>
            <a:r>
              <a:rPr lang="en-US" dirty="0"/>
              <a:t>Measurement of pulse duration from nearfield (leakage, pick off mirror ?) -&gt; “Spider”, “FROG”, “</a:t>
            </a:r>
            <a:r>
              <a:rPr lang="en-US" dirty="0" err="1"/>
              <a:t>Wizzler</a:t>
            </a:r>
            <a:r>
              <a:rPr lang="en-US" dirty="0"/>
              <a:t>”, etc.</a:t>
            </a:r>
          </a:p>
          <a:p>
            <a:pPr lvl="1"/>
            <a:r>
              <a:rPr lang="en-US" dirty="0"/>
              <a:t>Measurement of </a:t>
            </a:r>
            <a:r>
              <a:rPr lang="en-US" dirty="0" err="1"/>
              <a:t>wavefront</a:t>
            </a:r>
            <a:r>
              <a:rPr lang="en-US" dirty="0"/>
              <a:t>, angular chirp and other spatiotemporal couplings of the light field (leakage ?) -&gt; </a:t>
            </a:r>
            <a:r>
              <a:rPr lang="en-US" dirty="0" err="1"/>
              <a:t>wavefront</a:t>
            </a:r>
            <a:r>
              <a:rPr lang="en-US" dirty="0"/>
              <a:t> sensor (e.g. </a:t>
            </a:r>
            <a:r>
              <a:rPr lang="en-US" dirty="0" err="1"/>
              <a:t>Phasics</a:t>
            </a:r>
            <a:r>
              <a:rPr lang="en-US" dirty="0"/>
              <a:t> “SID4”), field correlator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DC6D46-13FD-2343-9DD5-AE662E956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08.11.2018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12F247-14EA-7049-9B0E-35ED21857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Rödel, M. Zepf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466C9B-A836-174E-93B0-646B53B60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414FE-8FE0-4E41-A74D-D291446C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Intensity measurements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A2628CF-B112-9C43-A17C-EE8C89C6A9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4152" y="1336288"/>
                <a:ext cx="8229600" cy="4525963"/>
              </a:xfrm>
            </p:spPr>
            <p:txBody>
              <a:bodyPr/>
              <a:lstStyle/>
              <a:p>
                <a:r>
                  <a:rPr lang="de-DE" dirty="0"/>
                  <a:t>2nd step </a:t>
                </a:r>
                <a:r>
                  <a:rPr lang="en-US" dirty="0"/>
                  <a:t>on-shot far-field characterization</a:t>
                </a:r>
              </a:p>
              <a:p>
                <a:pPr lvl="1"/>
                <a:r>
                  <a:rPr lang="de-DE" dirty="0"/>
                  <a:t>Intensity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de-DE" dirty="0"/>
              </a:p>
              <a:p>
                <a:pPr lvl="1"/>
                <a:r>
                  <a:rPr lang="de-DE" dirty="0"/>
                  <a:t>Imaging spectrometer for wavefront rotation / angular chirp, etc</a:t>
                </a:r>
              </a:p>
              <a:p>
                <a:r>
                  <a:rPr lang="de-DE" dirty="0"/>
                  <a:t>Measurement of intensity at focus (attenuated), correlation with leakage diag</a:t>
                </a:r>
              </a:p>
              <a:p>
                <a:pPr lvl="1"/>
                <a:r>
                  <a:rPr lang="de-DE" dirty="0"/>
                  <a:t>Above threshold ionization (2Up and 10Up cutoff)</a:t>
                </a:r>
                <a:br>
                  <a:rPr lang="de-DE" dirty="0"/>
                </a:br>
                <a:r>
                  <a:rPr lang="de-DE" sz="1800" dirty="0"/>
                  <a:t>http://people.physics.tamu.edu/ggp/Publications/027-advances02.pdf</a:t>
                </a:r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en-US" dirty="0"/>
              </a:p>
              <a:p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xmlns="" id="{7A2628CF-B112-9C43-A17C-EE8C89C6A9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4152" y="1336288"/>
                <a:ext cx="8229600" cy="4525963"/>
              </a:xfrm>
              <a:blipFill rotWithShape="0">
                <a:blip r:embed="rId2"/>
                <a:stretch>
                  <a:fillRect l="-1704" t="-1750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A2E0CD-0949-3546-9553-7536348D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08.11.2018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7C3767-13ED-1C4D-BFDE-07801801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Rödel, M. Zepf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665BAA-FA82-2643-BDBA-DC3254F95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91680" y="5301208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91680" y="6237312"/>
            <a:ext cx="1944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91680" y="5517232"/>
            <a:ext cx="50405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95736" y="5949280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87824" y="5949280"/>
            <a:ext cx="21602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195736" y="5862251"/>
            <a:ext cx="0" cy="3750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987824" y="5877272"/>
            <a:ext cx="0" cy="3750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43708" y="6227526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2Up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96533" y="6243041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10Up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774396" y="5604388"/>
            <a:ext cx="1137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Photoelectrons</a:t>
            </a:r>
          </a:p>
          <a:p>
            <a:r>
              <a:rPr lang="de-DE" sz="1200" dirty="0"/>
              <a:t> (log scale)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4909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414FE-8FE0-4E41-A74D-D291446C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Experimental a</a:t>
            </a:r>
            <a:r>
              <a:rPr lang="de-DE" baseline="-25000" dirty="0"/>
              <a:t>0</a:t>
            </a:r>
            <a:r>
              <a:rPr lang="de-DE" dirty="0"/>
              <a:t> diag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2628CF-B112-9C43-A17C-EE8C89C6A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52" y="1336288"/>
            <a:ext cx="8229600" cy="4525963"/>
          </a:xfrm>
        </p:spPr>
        <p:txBody>
          <a:bodyPr/>
          <a:lstStyle/>
          <a:p>
            <a:r>
              <a:rPr lang="de-DE" dirty="0"/>
              <a:t>Gamma ray profile gives a</a:t>
            </a:r>
            <a:r>
              <a:rPr lang="de-DE" baseline="-25000" dirty="0"/>
              <a:t>0</a:t>
            </a:r>
            <a:r>
              <a:rPr lang="de-DE" dirty="0"/>
              <a:t> (W. Yan et al, Nature Photonics 11, 2017)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en-US" dirty="0"/>
          </a:p>
          <a:p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A2E0CD-0949-3546-9553-7536348D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08.11.2018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7C3767-13ED-1C4D-BFDE-07801801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Rödel, M. Zepf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665BAA-FA82-2643-BDBA-DC3254F95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762346"/>
            <a:ext cx="4788024" cy="31242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177" y="2383480"/>
            <a:ext cx="3788224" cy="389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5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414FE-8FE0-4E41-A74D-D291446C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Experimental a</a:t>
            </a:r>
            <a:r>
              <a:rPr lang="de-DE" baseline="-25000" dirty="0"/>
              <a:t>0</a:t>
            </a:r>
            <a:r>
              <a:rPr lang="de-DE" dirty="0"/>
              <a:t> diag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2628CF-B112-9C43-A17C-EE8C89C6A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752"/>
            <a:ext cx="9001000" cy="4525963"/>
          </a:xfrm>
        </p:spPr>
        <p:txBody>
          <a:bodyPr/>
          <a:lstStyle/>
          <a:p>
            <a:r>
              <a:rPr lang="de-DE" sz="2800" dirty="0"/>
              <a:t>Transverse spreading of electrons in high-intensity laser fields</a:t>
            </a:r>
          </a:p>
          <a:p>
            <a:pPr lvl="1"/>
            <a:r>
              <a:rPr lang="de-DE" sz="2400" dirty="0"/>
              <a:t>Green, Harvey, Phys. </a:t>
            </a:r>
            <a:r>
              <a:rPr lang="de-DE" sz="2400" dirty="0" err="1"/>
              <a:t>Rev</a:t>
            </a:r>
            <a:r>
              <a:rPr lang="de-DE" sz="2400" dirty="0"/>
              <a:t>. </a:t>
            </a:r>
            <a:r>
              <a:rPr lang="de-DE" sz="2400" dirty="0" err="1"/>
              <a:t>Lett</a:t>
            </a:r>
            <a:r>
              <a:rPr lang="de-DE" sz="2400" dirty="0"/>
              <a:t>. 112, 164801 (2014)</a:t>
            </a:r>
          </a:p>
          <a:p>
            <a:pPr lvl="1"/>
            <a:r>
              <a:rPr lang="de-DE" sz="2400" dirty="0"/>
              <a:t>shoulder of electrons might provide a</a:t>
            </a:r>
            <a:r>
              <a:rPr lang="de-DE" sz="2400" baseline="-25000" dirty="0"/>
              <a:t>0</a:t>
            </a:r>
            <a:r>
              <a:rPr lang="de-DE" sz="2400" dirty="0"/>
              <a:t> and QED effects</a:t>
            </a:r>
          </a:p>
          <a:p>
            <a:pPr lvl="1"/>
            <a:endParaRPr lang="de-DE" sz="2400" dirty="0"/>
          </a:p>
          <a:p>
            <a:pPr lvl="1"/>
            <a:endParaRPr lang="en-US" sz="2400" dirty="0"/>
          </a:p>
          <a:p>
            <a:endParaRPr lang="de-DE" sz="2800" dirty="0"/>
          </a:p>
          <a:p>
            <a:pPr lvl="1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A2E0CD-0949-3546-9553-7536348D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08.11.2018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7C3767-13ED-1C4D-BFDE-07801801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Rödel, M. Zepf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665BAA-FA82-2643-BDBA-DC3254F95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4984"/>
            <a:ext cx="4352673" cy="313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414FE-8FE0-4E41-A74D-D291446C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Experimental a</a:t>
            </a:r>
            <a:r>
              <a:rPr lang="de-DE" baseline="-25000" dirty="0"/>
              <a:t>0</a:t>
            </a:r>
            <a:r>
              <a:rPr lang="de-DE" dirty="0"/>
              <a:t> diag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2628CF-B112-9C43-A17C-EE8C89C6A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752"/>
            <a:ext cx="9001000" cy="4525963"/>
          </a:xfrm>
        </p:spPr>
        <p:txBody>
          <a:bodyPr/>
          <a:lstStyle/>
          <a:p>
            <a:r>
              <a:rPr lang="de-DE" sz="2800" dirty="0"/>
              <a:t>Measuring the gamma spectrum of Compton scattered photons</a:t>
            </a:r>
          </a:p>
          <a:p>
            <a:endParaRPr lang="de-DE" sz="2800" dirty="0"/>
          </a:p>
          <a:p>
            <a:endParaRPr lang="de-DE" sz="2800" dirty="0"/>
          </a:p>
          <a:p>
            <a:pPr lvl="1"/>
            <a:r>
              <a:rPr lang="de-DE" sz="2400" dirty="0"/>
              <a:t>Problem of building a good spectrometer in the gamma range (MeV), CsI stack ?</a:t>
            </a:r>
          </a:p>
          <a:p>
            <a:pPr lvl="1"/>
            <a:r>
              <a:rPr lang="de-DE" sz="2400" dirty="0"/>
              <a:t>Maybe calorimeter and low charge mode ?</a:t>
            </a:r>
          </a:p>
          <a:p>
            <a:pPr lvl="1"/>
            <a:endParaRPr lang="de-DE" sz="2400" dirty="0"/>
          </a:p>
          <a:p>
            <a:pPr lvl="1"/>
            <a:endParaRPr lang="de-DE" sz="2400" dirty="0"/>
          </a:p>
          <a:p>
            <a:pPr lvl="1"/>
            <a:endParaRPr lang="de-DE" sz="2400" dirty="0"/>
          </a:p>
          <a:p>
            <a:pPr lvl="1"/>
            <a:endParaRPr lang="en-US" sz="2400" dirty="0"/>
          </a:p>
          <a:p>
            <a:endParaRPr lang="de-DE" sz="2800" dirty="0"/>
          </a:p>
          <a:p>
            <a:pPr lvl="1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A2E0CD-0949-3546-9553-7536348D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08.11.2018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7C3767-13ED-1C4D-BFDE-07801801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Rödel, M. Zepf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665BAA-FA82-2643-BDBA-DC3254F95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98668" y="2132856"/>
                <a:ext cx="1556067" cy="828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668" y="2132856"/>
                <a:ext cx="1556067" cy="8286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580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333399"/>
            </a:gs>
            <a:gs pos="100000">
              <a:srgbClr val="FFFFFF">
                <a:alpha val="44000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573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wrap="none" anchor="ctr"/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hij_template_talk_mso_new" id="{444968BD-4A96-4EB7-95CC-71A30503D3EB}" vid="{A24A5DAF-453D-4664-A927-6C887856E963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hij_template_talk_mso</Template>
  <TotalTime>0</TotalTime>
  <Words>460</Words>
  <Application>Microsoft Macintosh PowerPoint</Application>
  <PresentationFormat>Bildschirmpräsentation (4:3)</PresentationFormat>
  <Paragraphs>117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Cambria Math</vt:lpstr>
      <vt:lpstr>Verdana</vt:lpstr>
      <vt:lpstr>Office</vt:lpstr>
      <vt:lpstr>Laser diagnostics</vt:lpstr>
      <vt:lpstr>Motivation</vt:lpstr>
      <vt:lpstr>Intensity measurement</vt:lpstr>
      <vt:lpstr>Intensity measurement</vt:lpstr>
      <vt:lpstr>Intensity measurements</vt:lpstr>
      <vt:lpstr>Intensity measurements</vt:lpstr>
      <vt:lpstr>Experimental a0 diag</vt:lpstr>
      <vt:lpstr>Experimental a0 diag</vt:lpstr>
      <vt:lpstr>Experimental a0 diag</vt:lpstr>
      <vt:lpstr>Conclusion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dominik.hollatz</dc:creator>
  <cp:lastModifiedBy>christian.roedel</cp:lastModifiedBy>
  <cp:revision>150</cp:revision>
  <cp:lastPrinted>2012-01-10T11:59:57Z</cp:lastPrinted>
  <dcterms:created xsi:type="dcterms:W3CDTF">2018-07-06T14:21:22Z</dcterms:created>
  <dcterms:modified xsi:type="dcterms:W3CDTF">2018-11-08T08:01:24Z</dcterms:modified>
</cp:coreProperties>
</file>