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63" r:id="rId2"/>
    <p:sldId id="279" r:id="rId3"/>
    <p:sldId id="281" r:id="rId4"/>
    <p:sldId id="282" r:id="rId5"/>
    <p:sldId id="284" r:id="rId6"/>
    <p:sldId id="278" r:id="rId7"/>
    <p:sldId id="267" r:id="rId8"/>
    <p:sldId id="269" r:id="rId9"/>
    <p:sldId id="270" r:id="rId10"/>
    <p:sldId id="274" r:id="rId11"/>
    <p:sldId id="275" r:id="rId12"/>
    <p:sldId id="276" r:id="rId13"/>
    <p:sldId id="277" r:id="rId14"/>
    <p:sldId id="285" r:id="rId15"/>
    <p:sldId id="286" r:id="rId16"/>
  </p:sldIdLst>
  <p:sldSz cx="9144000" cy="6858000" type="screen4x3"/>
  <p:notesSz cx="6794500" cy="9906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C2372C"/>
    <a:srgbClr val="3366CC"/>
    <a:srgbClr val="FFFF99"/>
    <a:srgbClr val="FFFFFF"/>
    <a:srgbClr val="FFFFCC"/>
    <a:srgbClr val="FF66FF"/>
    <a:srgbClr val="FF6600"/>
    <a:srgbClr val="4475BC"/>
    <a:srgbClr val="B17B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92" autoAdjust="0"/>
    <p:restoredTop sz="90731" autoAdjust="0"/>
  </p:normalViewPr>
  <p:slideViewPr>
    <p:cSldViewPr snapToGrid="0">
      <p:cViewPr>
        <p:scale>
          <a:sx n="90" d="100"/>
          <a:sy n="90" d="100"/>
        </p:scale>
        <p:origin x="-1836" y="-336"/>
      </p:cViewPr>
      <p:guideLst>
        <p:guide orient="horz" pos="3816"/>
        <p:guide orient="horz" pos="167"/>
        <p:guide orient="horz" pos="616"/>
        <p:guide orient="horz" pos="2672"/>
        <p:guide orient="horz" pos="1165"/>
        <p:guide pos="5551"/>
        <p:guide pos="1551"/>
        <p:guide pos="4178"/>
        <p:guide pos="2927"/>
        <p:guide pos="2809"/>
        <p:guide pos="178"/>
        <p:guide pos="4299"/>
        <p:guide pos="1435"/>
      </p:guideLst>
    </p:cSldViewPr>
  </p:slideViewPr>
  <p:outlineViewPr>
    <p:cViewPr>
      <p:scale>
        <a:sx n="33" d="100"/>
        <a:sy n="33" d="100"/>
      </p:scale>
      <p:origin x="0" y="1341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6" d="100"/>
          <a:sy n="76" d="100"/>
        </p:scale>
        <p:origin x="-2130" y="-96"/>
      </p:cViewPr>
      <p:guideLst>
        <p:guide orient="horz" pos="312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win.desy.de\home\ebertm\My%20Documents\aktuelle%20Dateien\1n%20Arbeit\PETRA-IV\Harmonischen%20System\Harmonischen-System,%20Simulationsergebnisse%20f&#252;r%20PETRA-IV%202019-02-07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de-DE"/>
              <a:t>PETRA-III</a:t>
            </a:r>
          </a:p>
          <a:p>
            <a:pPr>
              <a:defRPr/>
            </a:pPr>
            <a:r>
              <a:rPr lang="de-DE"/>
              <a:t>Zuverlässigkeit und Verfügbarkeit</a:t>
            </a:r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Tabelle1!$B$3</c:f>
              <c:strCache>
                <c:ptCount val="1"/>
                <c:pt idx="0">
                  <c:v>MTBF / h</c:v>
                </c:pt>
              </c:strCache>
            </c:strRef>
          </c:tx>
          <c:spPr>
            <a:ln w="28575">
              <a:solidFill>
                <a:schemeClr val="accent5">
                  <a:lumMod val="50000"/>
                </a:schemeClr>
              </a:solidFill>
            </a:ln>
          </c:spPr>
          <c:marker>
            <c:spPr>
              <a:solidFill>
                <a:schemeClr val="accent5">
                  <a:lumMod val="50000"/>
                </a:schemeClr>
              </a:solidFill>
              <a:ln>
                <a:solidFill>
                  <a:schemeClr val="accent5">
                    <a:lumMod val="50000"/>
                  </a:schemeClr>
                </a:solidFill>
              </a:ln>
            </c:spPr>
          </c:marker>
          <c:xVal>
            <c:numRef>
              <c:f>Tabelle1!$A$4:$A$8</c:f>
              <c:numCache>
                <c:formatCode>General</c:formatCode>
                <c:ptCount val="5"/>
                <c:pt idx="0">
                  <c:v>2013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xVal>
          <c:yVal>
            <c:numRef>
              <c:f>Tabelle1!$B$4:$B$8</c:f>
              <c:numCache>
                <c:formatCode>General</c:formatCode>
                <c:ptCount val="5"/>
                <c:pt idx="0">
                  <c:v>35.25</c:v>
                </c:pt>
                <c:pt idx="1">
                  <c:v>31.5</c:v>
                </c:pt>
                <c:pt idx="2">
                  <c:v>41.25</c:v>
                </c:pt>
                <c:pt idx="3">
                  <c:v>43</c:v>
                </c:pt>
                <c:pt idx="4">
                  <c:v>51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Tabelle1!$C$3</c:f>
              <c:strCache>
                <c:ptCount val="1"/>
                <c:pt idx="0">
                  <c:v>Verfügbarkeit / %</c:v>
                </c:pt>
              </c:strCache>
            </c:strRef>
          </c:tx>
          <c:spPr>
            <a:ln w="28575">
              <a:solidFill>
                <a:srgbClr val="CC3300"/>
              </a:solidFill>
            </a:ln>
          </c:spPr>
          <c:marker>
            <c:spPr>
              <a:solidFill>
                <a:srgbClr val="C00000"/>
              </a:solidFill>
              <a:ln>
                <a:solidFill>
                  <a:srgbClr val="CC3300"/>
                </a:solidFill>
              </a:ln>
            </c:spPr>
          </c:marker>
          <c:xVal>
            <c:numRef>
              <c:f>Tabelle1!$A$4:$A$8</c:f>
              <c:numCache>
                <c:formatCode>General</c:formatCode>
                <c:ptCount val="5"/>
                <c:pt idx="0">
                  <c:v>2013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xVal>
          <c:yVal>
            <c:numRef>
              <c:f>Tabelle1!$C$4:$C$8</c:f>
              <c:numCache>
                <c:formatCode>General</c:formatCode>
                <c:ptCount val="5"/>
                <c:pt idx="0">
                  <c:v>95.78</c:v>
                </c:pt>
                <c:pt idx="1">
                  <c:v>96.7</c:v>
                </c:pt>
                <c:pt idx="2">
                  <c:v>96.69</c:v>
                </c:pt>
                <c:pt idx="3">
                  <c:v>98.04</c:v>
                </c:pt>
                <c:pt idx="4">
                  <c:v>96.37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Tabelle1!$D$3</c:f>
              <c:strCache>
                <c:ptCount val="1"/>
                <c:pt idx="0">
                  <c:v>Ziel 98 %</c:v>
                </c:pt>
              </c:strCache>
            </c:strRef>
          </c:tx>
          <c:spPr>
            <a:ln w="28575">
              <a:solidFill>
                <a:srgbClr val="C2372C"/>
              </a:solidFill>
              <a:prstDash val="sysDash"/>
            </a:ln>
          </c:spPr>
          <c:marker>
            <c:symbol val="none"/>
          </c:marker>
          <c:xVal>
            <c:numRef>
              <c:f>Tabelle1!$A$4:$A$8</c:f>
              <c:numCache>
                <c:formatCode>General</c:formatCode>
                <c:ptCount val="5"/>
                <c:pt idx="0">
                  <c:v>2013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xVal>
          <c:yVal>
            <c:numRef>
              <c:f>Tabelle1!$D$4:$D$8</c:f>
              <c:numCache>
                <c:formatCode>General</c:formatCode>
                <c:ptCount val="5"/>
                <c:pt idx="0">
                  <c:v>98</c:v>
                </c:pt>
                <c:pt idx="1">
                  <c:v>98</c:v>
                </c:pt>
                <c:pt idx="2">
                  <c:v>98</c:v>
                </c:pt>
                <c:pt idx="3">
                  <c:v>98</c:v>
                </c:pt>
                <c:pt idx="4">
                  <c:v>98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Tabelle1!$E$3</c:f>
              <c:strCache>
                <c:ptCount val="1"/>
                <c:pt idx="0">
                  <c:v>Ziel 60 h</c:v>
                </c:pt>
              </c:strCache>
            </c:strRef>
          </c:tx>
          <c:spPr>
            <a:ln w="38100">
              <a:solidFill>
                <a:schemeClr val="accent5">
                  <a:lumMod val="50000"/>
                </a:schemeClr>
              </a:solidFill>
              <a:prstDash val="sysDash"/>
            </a:ln>
          </c:spPr>
          <c:marker>
            <c:symbol val="none"/>
          </c:marker>
          <c:xVal>
            <c:numRef>
              <c:f>Tabelle1!$A$4:$A$8</c:f>
              <c:numCache>
                <c:formatCode>General</c:formatCode>
                <c:ptCount val="5"/>
                <c:pt idx="0">
                  <c:v>2013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xVal>
          <c:yVal>
            <c:numRef>
              <c:f>Tabelle1!$E$4:$E$8</c:f>
              <c:numCache>
                <c:formatCode>0</c:formatCode>
                <c:ptCount val="5"/>
                <c:pt idx="0">
                  <c:v>60</c:v>
                </c:pt>
                <c:pt idx="1">
                  <c:v>60</c:v>
                </c:pt>
                <c:pt idx="2">
                  <c:v>60</c:v>
                </c:pt>
                <c:pt idx="3">
                  <c:v>60</c:v>
                </c:pt>
                <c:pt idx="4">
                  <c:v>60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7186688"/>
        <c:axId val="47286912"/>
      </c:scatterChart>
      <c:valAx>
        <c:axId val="47186688"/>
        <c:scaling>
          <c:orientation val="minMax"/>
          <c:max val="2018"/>
          <c:min val="2013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de-DE"/>
                  <a:t>Jahr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47286912"/>
        <c:crosses val="autoZero"/>
        <c:crossBetween val="midCat"/>
        <c:majorUnit val="1"/>
      </c:valAx>
      <c:valAx>
        <c:axId val="47286912"/>
        <c:scaling>
          <c:orientation val="minMax"/>
          <c:max val="10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7186688"/>
        <c:crosses val="autoZero"/>
        <c:crossBetween val="midCat"/>
      </c:valAx>
    </c:plotArea>
    <c:legend>
      <c:legendPos val="t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de-DE"/>
              <a:t>PETRA-III</a:t>
            </a:r>
          </a:p>
          <a:p>
            <a:pPr>
              <a:defRPr/>
            </a:pPr>
            <a:r>
              <a:rPr lang="de-DE"/>
              <a:t>Ausfallzeit</a:t>
            </a:r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1"/>
          <c:order val="0"/>
          <c:tx>
            <c:strRef>
              <c:f>Tabelle1!$C$30</c:f>
              <c:strCache>
                <c:ptCount val="1"/>
                <c:pt idx="0">
                  <c:v>Ausfallzeit / %</c:v>
                </c:pt>
              </c:strCache>
            </c:strRef>
          </c:tx>
          <c:spPr>
            <a:ln w="28575">
              <a:solidFill>
                <a:srgbClr val="C00000"/>
              </a:solidFill>
            </a:ln>
          </c:spPr>
          <c:marker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xVal>
            <c:numRef>
              <c:f>Tabelle1!$A$31:$A$35</c:f>
              <c:numCache>
                <c:formatCode>General</c:formatCode>
                <c:ptCount val="5"/>
                <c:pt idx="0">
                  <c:v>2013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xVal>
          <c:yVal>
            <c:numRef>
              <c:f>Tabelle1!$C$31:$C$35</c:f>
              <c:numCache>
                <c:formatCode>General</c:formatCode>
                <c:ptCount val="5"/>
                <c:pt idx="0">
                  <c:v>4.2199999999999989</c:v>
                </c:pt>
                <c:pt idx="1">
                  <c:v>3.2999999999999972</c:v>
                </c:pt>
                <c:pt idx="2">
                  <c:v>3.3100000000000023</c:v>
                </c:pt>
                <c:pt idx="3">
                  <c:v>1.9599999999999937</c:v>
                </c:pt>
                <c:pt idx="4">
                  <c:v>3.6299999999999955</c:v>
                </c:pt>
              </c:numCache>
            </c:numRef>
          </c:yVal>
          <c:smooth val="0"/>
        </c:ser>
        <c:ser>
          <c:idx val="2"/>
          <c:order val="1"/>
          <c:tx>
            <c:strRef>
              <c:f>Tabelle1!$D$30</c:f>
              <c:strCache>
                <c:ptCount val="1"/>
                <c:pt idx="0">
                  <c:v>Ziel 2 %</c:v>
                </c:pt>
              </c:strCache>
            </c:strRef>
          </c:tx>
          <c:spPr>
            <a:ln w="38100">
              <a:solidFill>
                <a:srgbClr val="C00000"/>
              </a:solidFill>
              <a:prstDash val="sysDash"/>
            </a:ln>
          </c:spPr>
          <c:marker>
            <c:symbol val="none"/>
          </c:marker>
          <c:xVal>
            <c:numRef>
              <c:f>Tabelle1!$A$31:$A$35</c:f>
              <c:numCache>
                <c:formatCode>General</c:formatCode>
                <c:ptCount val="5"/>
                <c:pt idx="0">
                  <c:v>2013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xVal>
          <c:yVal>
            <c:numRef>
              <c:f>Tabelle1!$D$31:$D$35</c:f>
              <c:numCache>
                <c:formatCode>General</c:formatCode>
                <c:ptCount val="5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2116096"/>
        <c:axId val="52540160"/>
      </c:scatterChart>
      <c:valAx>
        <c:axId val="52116096"/>
        <c:scaling>
          <c:orientation val="minMax"/>
          <c:max val="2018"/>
          <c:min val="2013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de-DE"/>
                  <a:t>Jahr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52540160"/>
        <c:crosses val="autoZero"/>
        <c:crossBetween val="midCat"/>
        <c:majorUnit val="1"/>
      </c:valAx>
      <c:valAx>
        <c:axId val="52540160"/>
        <c:scaling>
          <c:orientation val="minMax"/>
          <c:max val="5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2116096"/>
        <c:crosses val="autoZero"/>
        <c:crossBetween val="midCat"/>
        <c:majorUnit val="1"/>
      </c:valAx>
    </c:plotArea>
    <c:legend>
      <c:legendPos val="t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Tabelle7!$C$5</c:f>
              <c:strCache>
                <c:ptCount val="1"/>
                <c:pt idx="0">
                  <c:v>Aufwand (Kosten, Arbeitszeit)</c:v>
                </c:pt>
              </c:strCache>
            </c:strRef>
          </c:tx>
          <c:spPr>
            <a:ln w="50800"/>
          </c:spPr>
          <c:marker>
            <c:symbol val="none"/>
          </c:marker>
          <c:xVal>
            <c:numRef>
              <c:f>Tabelle7!$B$6:$B$16</c:f>
              <c:numCache>
                <c:formatCode>General</c:formatCode>
                <c:ptCount val="11"/>
                <c:pt idx="0">
                  <c:v>0</c:v>
                </c:pt>
                <c:pt idx="1">
                  <c:v>0.7</c:v>
                </c:pt>
                <c:pt idx="2">
                  <c:v>1.4</c:v>
                </c:pt>
                <c:pt idx="3">
                  <c:v>2.0999999999999996</c:v>
                </c:pt>
                <c:pt idx="4">
                  <c:v>2.8</c:v>
                </c:pt>
                <c:pt idx="5">
                  <c:v>3.5</c:v>
                </c:pt>
                <c:pt idx="6">
                  <c:v>4.2</c:v>
                </c:pt>
                <c:pt idx="7">
                  <c:v>4.9000000000000004</c:v>
                </c:pt>
                <c:pt idx="8">
                  <c:v>5.6000000000000005</c:v>
                </c:pt>
                <c:pt idx="9">
                  <c:v>6.3000000000000007</c:v>
                </c:pt>
                <c:pt idx="10">
                  <c:v>7.0000000000000009</c:v>
                </c:pt>
              </c:numCache>
            </c:numRef>
          </c:xVal>
          <c:yVal>
            <c:numRef>
              <c:f>Tabelle7!$C$6:$C$16</c:f>
              <c:numCache>
                <c:formatCode>General</c:formatCode>
                <c:ptCount val="11"/>
                <c:pt idx="0">
                  <c:v>1</c:v>
                </c:pt>
                <c:pt idx="1">
                  <c:v>2.0137527074704766</c:v>
                </c:pt>
                <c:pt idx="2">
                  <c:v>4.0551999668446745</c:v>
                </c:pt>
                <c:pt idx="3">
                  <c:v>8.1661699125676463</c:v>
                </c:pt>
                <c:pt idx="4">
                  <c:v>16.444646771097048</c:v>
                </c:pt>
                <c:pt idx="5">
                  <c:v>33.115451958692312</c:v>
                </c:pt>
                <c:pt idx="6">
                  <c:v>66.686331040925154</c:v>
                </c:pt>
                <c:pt idx="7">
                  <c:v>134.28977968493552</c:v>
                </c:pt>
                <c:pt idx="8">
                  <c:v>270.42640742615276</c:v>
                </c:pt>
                <c:pt idx="9">
                  <c:v>544.57191012592943</c:v>
                </c:pt>
                <c:pt idx="10">
                  <c:v>1096.6331584284596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5464576"/>
        <c:axId val="45626112"/>
      </c:scatterChart>
      <c:valAx>
        <c:axId val="454645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5626112"/>
        <c:crosses val="autoZero"/>
        <c:crossBetween val="midCat"/>
      </c:valAx>
      <c:valAx>
        <c:axId val="4562611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45464576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GB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100" y="0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GB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Textmasterformate durch Klicken bearbeiten</a:t>
            </a:r>
          </a:p>
          <a:p>
            <a:pPr lvl="1"/>
            <a:r>
              <a:rPr lang="en-GB" smtClean="0"/>
              <a:t>Zweite Ebene</a:t>
            </a:r>
          </a:p>
          <a:p>
            <a:pPr lvl="2"/>
            <a:r>
              <a:rPr lang="en-GB" smtClean="0"/>
              <a:t>Dritte Ebene</a:t>
            </a:r>
          </a:p>
          <a:p>
            <a:pPr lvl="3"/>
            <a:r>
              <a:rPr lang="en-GB" smtClean="0"/>
              <a:t>Vierte Ebene</a:t>
            </a:r>
          </a:p>
          <a:p>
            <a:pPr lvl="4"/>
            <a:r>
              <a:rPr lang="en-GB" smtClean="0"/>
              <a:t>Fünfte Ebene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09113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GB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9F78CA52-E024-45A9-A6DA-6EE92DD2B0FF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9917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"/>
          <p:cNvSpPr>
            <a:spLocks noChangeArrowheads="1"/>
          </p:cNvSpPr>
          <p:nvPr/>
        </p:nvSpPr>
        <p:spPr bwMode="auto">
          <a:xfrm>
            <a:off x="0" y="0"/>
            <a:ext cx="9144000" cy="1254125"/>
          </a:xfrm>
          <a:prstGeom prst="rect">
            <a:avLst/>
          </a:prstGeom>
          <a:solidFill>
            <a:srgbClr val="00A6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02435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292100" y="1363673"/>
            <a:ext cx="8520113" cy="485775"/>
          </a:xfrm>
        </p:spPr>
        <p:txBody>
          <a:bodyPr/>
          <a:lstStyle>
            <a:lvl1pPr marL="0" indent="0">
              <a:buFont typeface="Arial Black" pitchFamily="34" charset="0"/>
              <a:buNone/>
              <a:defRPr sz="2000" b="1">
                <a:solidFill>
                  <a:srgbClr val="F28E00"/>
                </a:solidFill>
              </a:defRPr>
            </a:lvl1pPr>
          </a:lstStyle>
          <a:p>
            <a:r>
              <a:rPr lang="de-DE" sz="3600" smtClean="0"/>
              <a:t>Rückblick auf das erste Jahr</a:t>
            </a:r>
            <a:endParaRPr lang="de-DE" sz="3600" dirty="0"/>
          </a:p>
        </p:txBody>
      </p:sp>
      <p:sp>
        <p:nvSpPr>
          <p:cNvPr id="402436" name="Rectangle 4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282580" y="0"/>
            <a:ext cx="8520113" cy="1266825"/>
          </a:xfrm>
        </p:spPr>
        <p:txBody>
          <a:bodyPr anchor="b"/>
          <a:lstStyle>
            <a:lvl1pPr>
              <a:lnSpc>
                <a:spcPct val="80000"/>
              </a:lnSpc>
              <a:defRPr sz="4000"/>
            </a:lvl1pPr>
          </a:lstStyle>
          <a:p>
            <a:pPr lvl="0"/>
            <a:r>
              <a:rPr lang="de-DE" smtClean="0"/>
              <a:t>Das PETRA-III Availability-Meeting</a:t>
            </a:r>
            <a:endParaRPr lang="en-GB" noProof="0" dirty="0" smtClean="0"/>
          </a:p>
        </p:txBody>
      </p:sp>
      <p:pic>
        <p:nvPicPr>
          <p:cNvPr id="402441" name="Picture 9" descr="DESY-Logo-cyan-RGB_ger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54" t="-4523" r="-13409"/>
          <a:stretch>
            <a:fillRect/>
          </a:stretch>
        </p:blipFill>
        <p:spPr bwMode="auto">
          <a:xfrm>
            <a:off x="7794625" y="5684838"/>
            <a:ext cx="1149350" cy="102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2442" name="Picture 10" descr="Helmholtz-Logo_schwarz_70_t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5959485"/>
            <a:ext cx="1647825" cy="58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5498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80205" y="103189"/>
            <a:ext cx="2132013" cy="56673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82580" y="103189"/>
            <a:ext cx="6245225" cy="56673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13083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288" y="349610"/>
            <a:ext cx="8353425" cy="3511190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677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9605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86575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82575" y="977903"/>
            <a:ext cx="4183063" cy="4792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18038" y="977903"/>
            <a:ext cx="4184650" cy="4792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2129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4820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8668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5040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0638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5785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2"/>
          <p:cNvSpPr>
            <a:spLocks noChangeArrowheads="1"/>
          </p:cNvSpPr>
          <p:nvPr/>
        </p:nvSpPr>
        <p:spPr bwMode="auto">
          <a:xfrm>
            <a:off x="0" y="0"/>
            <a:ext cx="9144000" cy="744538"/>
          </a:xfrm>
          <a:prstGeom prst="rect">
            <a:avLst/>
          </a:prstGeom>
          <a:solidFill>
            <a:srgbClr val="00A6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01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2580" y="977903"/>
            <a:ext cx="8520113" cy="479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 smtClean="0"/>
              <a:t>Textmasterformate</a:t>
            </a:r>
            <a:r>
              <a:rPr lang="en-GB" dirty="0" smtClean="0"/>
              <a:t> </a:t>
            </a:r>
            <a:r>
              <a:rPr lang="en-GB" dirty="0" err="1" smtClean="0"/>
              <a:t>durch</a:t>
            </a:r>
            <a:r>
              <a:rPr lang="en-GB" dirty="0" smtClean="0"/>
              <a:t> </a:t>
            </a:r>
            <a:r>
              <a:rPr lang="en-GB" dirty="0" err="1" smtClean="0"/>
              <a:t>Klicken</a:t>
            </a:r>
            <a:r>
              <a:rPr lang="en-GB" dirty="0" smtClean="0"/>
              <a:t> </a:t>
            </a:r>
            <a:r>
              <a:rPr lang="en-GB" dirty="0" err="1" smtClean="0"/>
              <a:t>bearbeiten</a:t>
            </a:r>
            <a:endParaRPr lang="en-GB" dirty="0" smtClean="0"/>
          </a:p>
          <a:p>
            <a:pPr lvl="1"/>
            <a:r>
              <a:rPr lang="en-GB" dirty="0" err="1" smtClean="0"/>
              <a:t>Zweite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</p:txBody>
      </p:sp>
      <p:sp>
        <p:nvSpPr>
          <p:cNvPr id="40141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92100" y="103188"/>
            <a:ext cx="8520113" cy="54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Titelmasterformat durch Klicken bearbeiten</a:t>
            </a:r>
          </a:p>
        </p:txBody>
      </p:sp>
      <p:sp>
        <p:nvSpPr>
          <p:cNvPr id="401413" name="Rectangle 5"/>
          <p:cNvSpPr>
            <a:spLocks noChangeArrowheads="1"/>
          </p:cNvSpPr>
          <p:nvPr/>
        </p:nvSpPr>
        <p:spPr bwMode="auto">
          <a:xfrm>
            <a:off x="282580" y="6280150"/>
            <a:ext cx="759301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0" anchor="ctr"/>
          <a:lstStyle/>
          <a:p>
            <a:pPr algn="r" eaLnBrk="1" hangingPunct="1"/>
            <a:r>
              <a:rPr lang="en-GB" sz="900" b="1" dirty="0" smtClean="0">
                <a:solidFill>
                  <a:schemeClr val="bg2"/>
                </a:solidFill>
              </a:rPr>
              <a:t>Michael Ebert </a:t>
            </a:r>
            <a:r>
              <a:rPr lang="en-GB" sz="900" dirty="0" smtClean="0">
                <a:solidFill>
                  <a:schemeClr val="bg2"/>
                </a:solidFill>
              </a:rPr>
              <a:t> </a:t>
            </a:r>
            <a:r>
              <a:rPr lang="en-GB" sz="900" smtClean="0">
                <a:solidFill>
                  <a:schemeClr val="bg2"/>
                </a:solidFill>
              </a:rPr>
              <a:t>|  Das PETRA-III Availability-Meeting | Travemünde</a:t>
            </a:r>
            <a:r>
              <a:rPr lang="en-GB" sz="900" baseline="0" smtClean="0">
                <a:solidFill>
                  <a:schemeClr val="bg2"/>
                </a:solidFill>
              </a:rPr>
              <a:t> </a:t>
            </a:r>
            <a:r>
              <a:rPr lang="en-GB" sz="900" smtClean="0">
                <a:solidFill>
                  <a:schemeClr val="bg2"/>
                </a:solidFill>
              </a:rPr>
              <a:t>21.</a:t>
            </a:r>
            <a:r>
              <a:rPr lang="en-GB" sz="900" baseline="0" smtClean="0">
                <a:solidFill>
                  <a:schemeClr val="bg2"/>
                </a:solidFill>
              </a:rPr>
              <a:t>2</a:t>
            </a:r>
            <a:r>
              <a:rPr lang="en-GB" sz="900" baseline="0" dirty="0" smtClean="0">
                <a:solidFill>
                  <a:schemeClr val="bg2"/>
                </a:solidFill>
              </a:rPr>
              <a:t>. </a:t>
            </a:r>
            <a:r>
              <a:rPr lang="en-GB" sz="900" baseline="0" err="1" smtClean="0">
                <a:solidFill>
                  <a:schemeClr val="bg2"/>
                </a:solidFill>
              </a:rPr>
              <a:t>bis</a:t>
            </a:r>
            <a:r>
              <a:rPr lang="en-GB" sz="900" baseline="0" smtClean="0">
                <a:solidFill>
                  <a:schemeClr val="bg2"/>
                </a:solidFill>
              </a:rPr>
              <a:t> 22.2.2019</a:t>
            </a:r>
            <a:r>
              <a:rPr lang="en-GB" sz="900" smtClean="0">
                <a:solidFill>
                  <a:schemeClr val="bg2"/>
                </a:solidFill>
              </a:rPr>
              <a:t>  </a:t>
            </a:r>
            <a:r>
              <a:rPr lang="en-GB" sz="900" dirty="0" smtClean="0">
                <a:solidFill>
                  <a:schemeClr val="bg2"/>
                </a:solidFill>
              </a:rPr>
              <a:t>|  </a:t>
            </a:r>
            <a:r>
              <a:rPr lang="en-GB" sz="900" b="1" dirty="0" err="1" smtClean="0">
                <a:solidFill>
                  <a:schemeClr val="bg2"/>
                </a:solidFill>
              </a:rPr>
              <a:t>Seite</a:t>
            </a:r>
            <a:r>
              <a:rPr lang="en-GB" sz="900" b="1" dirty="0" smtClean="0">
                <a:solidFill>
                  <a:schemeClr val="bg2"/>
                </a:solidFill>
              </a:rPr>
              <a:t> </a:t>
            </a:r>
            <a:fld id="{9CF3698C-BB6B-42E9-B529-3BCF46D40F1F}" type="slidenum">
              <a:rPr lang="en-GB" sz="900" b="1" smtClean="0">
                <a:solidFill>
                  <a:schemeClr val="bg2"/>
                </a:solidFill>
              </a:rPr>
              <a:pPr algn="r" eaLnBrk="1" hangingPunct="1"/>
              <a:t>‹Nr.›</a:t>
            </a:fld>
            <a:endParaRPr lang="en-GB" sz="900" b="1" dirty="0">
              <a:solidFill>
                <a:schemeClr val="bg2"/>
              </a:solidFill>
            </a:endParaRPr>
          </a:p>
        </p:txBody>
      </p:sp>
      <p:pic>
        <p:nvPicPr>
          <p:cNvPr id="401418" name="Picture 10" descr="DESY-Logo-cyan-RGB_ger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24" t="-7854" r="-18587" b="-12566"/>
          <a:stretch>
            <a:fillRect/>
          </a:stretch>
        </p:blipFill>
        <p:spPr bwMode="auto">
          <a:xfrm>
            <a:off x="8035925" y="6099175"/>
            <a:ext cx="776288" cy="73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265113" indent="-265113" algn="l" rtl="0" eaLnBrk="1" fontAlgn="base" hangingPunct="1">
        <a:spcBef>
          <a:spcPct val="0"/>
        </a:spcBef>
        <a:spcAft>
          <a:spcPct val="50000"/>
        </a:spcAft>
        <a:buClr>
          <a:srgbClr val="F28E00"/>
        </a:buClr>
        <a:buFont typeface="Arial Black" pitchFamily="34" charset="0"/>
        <a:buChar char="&gt;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184150" algn="l" rtl="0" eaLnBrk="1" fontAlgn="base" hangingPunct="1">
        <a:spcBef>
          <a:spcPct val="0"/>
        </a:spcBef>
        <a:spcAft>
          <a:spcPct val="5000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236663" indent="-228600" algn="l" rtl="0" eaLnBrk="1" fontAlgn="base" hangingPunct="1">
        <a:spcBef>
          <a:spcPct val="0"/>
        </a:spcBef>
        <a:spcAft>
          <a:spcPct val="0"/>
        </a:spcAft>
        <a:buClr>
          <a:srgbClr val="FF9900"/>
        </a:buClr>
        <a:buFont typeface="Arial Black" pitchFamily="34" charset="0"/>
        <a:defRPr sz="1200">
          <a:solidFill>
            <a:schemeClr val="tx1"/>
          </a:solidFill>
          <a:latin typeface="+mn-lt"/>
        </a:defRPr>
      </a:lvl3pPr>
      <a:lvl4pPr marL="1644650" indent="-228600" algn="l" rtl="0" eaLnBrk="1" fontAlgn="base" hangingPunct="1">
        <a:spcBef>
          <a:spcPct val="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73" name="Rectangle 29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de-DE" smtClean="0"/>
              <a:t>Das PETRA-III </a:t>
            </a:r>
            <a:r>
              <a:rPr lang="de-DE"/>
              <a:t>Availability-Meeting</a:t>
            </a:r>
            <a:br>
              <a:rPr lang="de-DE"/>
            </a:br>
            <a:r>
              <a:rPr lang="de-DE" sz="1800"/>
              <a:t>PETRA-III </a:t>
            </a:r>
            <a:r>
              <a:rPr lang="de-DE" sz="1800" smtClean="0"/>
              <a:t>Zuverlässigkeits-Seminar</a:t>
            </a:r>
            <a:endParaRPr lang="de-DE" sz="1800" dirty="0"/>
          </a:p>
        </p:txBody>
      </p:sp>
      <p:sp>
        <p:nvSpPr>
          <p:cNvPr id="185374" name="Rectangle 30"/>
          <p:cNvSpPr>
            <a:spLocks noGrp="1" noChangeArrowheads="1"/>
          </p:cNvSpPr>
          <p:nvPr>
            <p:ph type="subTitle" idx="1"/>
          </p:nvPr>
        </p:nvSpPr>
        <p:spPr>
          <a:xfrm>
            <a:off x="267419" y="1363673"/>
            <a:ext cx="8544794" cy="534138"/>
          </a:xfrm>
        </p:spPr>
        <p:txBody>
          <a:bodyPr/>
          <a:lstStyle/>
          <a:p>
            <a:r>
              <a:rPr lang="de-DE" sz="3600" smtClean="0"/>
              <a:t>Rückblick auf das erste Jahr</a:t>
            </a:r>
            <a:endParaRPr lang="de-DE" sz="3600" dirty="0"/>
          </a:p>
        </p:txBody>
      </p:sp>
      <p:sp>
        <p:nvSpPr>
          <p:cNvPr id="185379" name="Text Box 35"/>
          <p:cNvSpPr txBox="1">
            <a:spLocks noChangeArrowheads="1"/>
          </p:cNvSpPr>
          <p:nvPr/>
        </p:nvSpPr>
        <p:spPr bwMode="auto">
          <a:xfrm>
            <a:off x="4646614" y="4356100"/>
            <a:ext cx="4165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dirty="0" smtClean="0">
                <a:solidFill>
                  <a:srgbClr val="00A5EB"/>
                </a:solidFill>
              </a:rPr>
              <a:t>Michael Ebert</a:t>
            </a:r>
            <a:endParaRPr lang="de-DE" dirty="0">
              <a:solidFill>
                <a:srgbClr val="00A5EB"/>
              </a:solidFill>
            </a:endParaRPr>
          </a:p>
          <a:p>
            <a:r>
              <a:rPr lang="de-DE" smtClean="0"/>
              <a:t>Travemünde, 21</a:t>
            </a:r>
            <a:r>
              <a:rPr lang="de-DE" dirty="0" smtClean="0"/>
              <a:t>. </a:t>
            </a:r>
            <a:r>
              <a:rPr lang="de-DE" smtClean="0"/>
              <a:t>bis 22</a:t>
            </a:r>
            <a:r>
              <a:rPr lang="de-DE" dirty="0" smtClean="0"/>
              <a:t>. </a:t>
            </a:r>
            <a:r>
              <a:rPr lang="de-DE" smtClean="0"/>
              <a:t>Februar 2019</a:t>
            </a:r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4718649" y="5137942"/>
            <a:ext cx="342468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800" dirty="0">
                <a:solidFill>
                  <a:schemeClr val="bg1"/>
                </a:solidFill>
              </a:rPr>
              <a:t>https://indico.desy.de/conferenceDisplay.py?ovw=True&amp;confId=11123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Transparenz und Nachverfolgbarkeit</a:t>
            </a:r>
          </a:p>
        </p:txBody>
      </p:sp>
      <p:sp>
        <p:nvSpPr>
          <p:cNvPr id="6" name="Rectangle 30"/>
          <p:cNvSpPr txBox="1">
            <a:spLocks noChangeArrowheads="1"/>
          </p:cNvSpPr>
          <p:nvPr/>
        </p:nvSpPr>
        <p:spPr bwMode="auto">
          <a:xfrm>
            <a:off x="241540" y="802956"/>
            <a:ext cx="8531524" cy="534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5113" indent="-265113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de-DE" sz="2400" b="1" kern="0">
                <a:solidFill>
                  <a:srgbClr val="FF9900"/>
                </a:solidFill>
              </a:rPr>
              <a:t>Ticket-System JIRA</a:t>
            </a:r>
            <a:endParaRPr lang="de-DE" sz="2400" b="1" kern="0" dirty="0">
              <a:solidFill>
                <a:srgbClr val="FF9900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43" y="1237432"/>
            <a:ext cx="7792369" cy="4781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347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Transparenz und Nachverfolgbarkeit</a:t>
            </a:r>
          </a:p>
        </p:txBody>
      </p:sp>
      <p:sp>
        <p:nvSpPr>
          <p:cNvPr id="6" name="Rectangle 30"/>
          <p:cNvSpPr txBox="1">
            <a:spLocks noChangeArrowheads="1"/>
          </p:cNvSpPr>
          <p:nvPr/>
        </p:nvSpPr>
        <p:spPr bwMode="auto">
          <a:xfrm>
            <a:off x="241540" y="802956"/>
            <a:ext cx="8531524" cy="534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5113" indent="-265113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de-DE" sz="2400" b="1" kern="0">
                <a:solidFill>
                  <a:srgbClr val="FF9900"/>
                </a:solidFill>
              </a:rPr>
              <a:t>Ticket-System JIRA</a:t>
            </a:r>
            <a:endParaRPr lang="de-DE" sz="2400" b="1" kern="0" dirty="0">
              <a:solidFill>
                <a:srgbClr val="FF9900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420" y="1267530"/>
            <a:ext cx="7824432" cy="4784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190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Transparenz und Nachverfolgbarkeit</a:t>
            </a:r>
          </a:p>
        </p:txBody>
      </p:sp>
      <p:sp>
        <p:nvSpPr>
          <p:cNvPr id="6" name="Rectangle 30"/>
          <p:cNvSpPr txBox="1">
            <a:spLocks noChangeArrowheads="1"/>
          </p:cNvSpPr>
          <p:nvPr/>
        </p:nvSpPr>
        <p:spPr bwMode="auto">
          <a:xfrm>
            <a:off x="241540" y="802956"/>
            <a:ext cx="8531524" cy="534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5113" indent="-265113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de-DE" sz="2400" b="1" kern="0">
                <a:solidFill>
                  <a:srgbClr val="FF9900"/>
                </a:solidFill>
              </a:rPr>
              <a:t>Ticket-System JIRA</a:t>
            </a:r>
            <a:endParaRPr lang="de-DE" sz="2400" b="1" kern="0" dirty="0">
              <a:solidFill>
                <a:srgbClr val="FF99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78" y="1219595"/>
            <a:ext cx="7792873" cy="4894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43356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Meinungsbild </a:t>
            </a:r>
            <a:r>
              <a:rPr lang="en-GB" smtClean="0"/>
              <a:t/>
            </a:r>
            <a:br>
              <a:rPr lang="en-GB" smtClean="0"/>
            </a:br>
            <a:r>
              <a:rPr lang="en-GB" smtClean="0"/>
              <a:t>nach </a:t>
            </a:r>
            <a:r>
              <a:rPr lang="en-GB"/>
              <a:t>einem Jahr PETRA-III </a:t>
            </a:r>
            <a:r>
              <a:rPr lang="en-GB" smtClean="0"/>
              <a:t>Availability-Meeting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61315" y="1807535"/>
            <a:ext cx="8520113" cy="4186315"/>
          </a:xfrm>
        </p:spPr>
        <p:txBody>
          <a:bodyPr/>
          <a:lstStyle/>
          <a:p>
            <a:pPr>
              <a:buFont typeface="Arial Black" panose="020B0A04020102020204" pitchFamily="34" charset="0"/>
              <a:buChar char="+"/>
            </a:pPr>
            <a:r>
              <a:rPr lang="en-GB" sz="1600" smtClean="0"/>
              <a:t>Thema Zuverlässigkeit und Verfügbarkeit ist jetzt auch bei Kollegen angekommen, die es bisher eher weniger ernst genommen haben</a:t>
            </a:r>
          </a:p>
          <a:p>
            <a:pPr>
              <a:buFont typeface="Arial Black" panose="020B0A04020102020204" pitchFamily="34" charset="0"/>
              <a:buChar char="+"/>
            </a:pPr>
            <a:r>
              <a:rPr lang="en-GB" sz="1600" smtClean="0"/>
              <a:t>Störungen werden hinterfragt, den Ursachen wird nachgegangen, es gibt einen gesunden Handlungsdruck</a:t>
            </a:r>
          </a:p>
          <a:p>
            <a:pPr>
              <a:buFont typeface="Arial Black" panose="020B0A04020102020204" pitchFamily="34" charset="0"/>
              <a:buChar char="+"/>
            </a:pPr>
            <a:r>
              <a:rPr lang="en-GB" sz="1600" smtClean="0"/>
              <a:t>Verbessert den Informationsfluss zwischen den Gruppen </a:t>
            </a:r>
          </a:p>
          <a:p>
            <a:pPr>
              <a:buFont typeface="Arial Black" panose="020B0A04020102020204" pitchFamily="34" charset="0"/>
              <a:buChar char="+"/>
            </a:pPr>
            <a:r>
              <a:rPr lang="en-GB" sz="1600" smtClean="0"/>
              <a:t>Wirft die Frage auf: “Was kann man bei PETRA-IV besser machen?”</a:t>
            </a:r>
          </a:p>
          <a:p>
            <a:pPr>
              <a:buFont typeface="Arial Black" panose="020B0A04020102020204" pitchFamily="34" charset="0"/>
              <a:buChar char="-"/>
            </a:pPr>
            <a:r>
              <a:rPr lang="en-GB" sz="1600" smtClean="0"/>
              <a:t>Diskussionen weichen zu oft vom eigentlichen Thema ab</a:t>
            </a:r>
          </a:p>
          <a:p>
            <a:pPr>
              <a:buFont typeface="Arial Black" panose="020B0A04020102020204" pitchFamily="34" charset="0"/>
              <a:buChar char="+"/>
            </a:pPr>
            <a:r>
              <a:rPr lang="en-GB" sz="1600" smtClean="0"/>
              <a:t>Diskussionen führen aber auch manchmal unverhofft zu wertvollen neuen Ideen</a:t>
            </a:r>
          </a:p>
          <a:p>
            <a:pPr>
              <a:buFont typeface="Arial Black" panose="020B0A04020102020204" pitchFamily="34" charset="0"/>
              <a:buChar char="-"/>
            </a:pPr>
            <a:r>
              <a:rPr lang="en-GB" sz="1600" smtClean="0"/>
              <a:t>Unterschiedliche Ticket-Systeme bei MCS / FLASH und PETRA</a:t>
            </a:r>
          </a:p>
          <a:p>
            <a:pPr>
              <a:buFont typeface="Arial Black" panose="020B0A04020102020204" pitchFamily="34" charset="0"/>
              <a:buChar char="-"/>
            </a:pPr>
            <a:r>
              <a:rPr lang="en-GB" sz="1600" smtClean="0"/>
              <a:t>Es wurden viele Tickets erstellt, die auf absehbare Zeit nicht abschließend bearbeitet werden können.</a:t>
            </a:r>
          </a:p>
          <a:p>
            <a:pPr>
              <a:buFont typeface="Arial Black" panose="020B0A04020102020204" pitchFamily="34" charset="0"/>
              <a:buChar char="-"/>
            </a:pPr>
            <a:r>
              <a:rPr lang="en-GB" sz="1600" smtClean="0"/>
              <a:t>Viele Tickets erfordern zur Bearbeitung einen sehr hohen Aufwand. Frage: Wo ist die Grenze Aufwand &gt; Nutzen?</a:t>
            </a:r>
            <a:endParaRPr lang="en-GB" sz="1600"/>
          </a:p>
        </p:txBody>
      </p:sp>
      <p:sp>
        <p:nvSpPr>
          <p:cNvPr id="4" name="Rectangle 30"/>
          <p:cNvSpPr txBox="1">
            <a:spLocks noChangeArrowheads="1"/>
          </p:cNvSpPr>
          <p:nvPr/>
        </p:nvSpPr>
        <p:spPr bwMode="auto">
          <a:xfrm>
            <a:off x="241540" y="802955"/>
            <a:ext cx="8531524" cy="855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5113" indent="-265113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de-DE" sz="2400" b="1" kern="0" smtClean="0">
                <a:solidFill>
                  <a:srgbClr val="FF9900"/>
                </a:solidFill>
              </a:rPr>
              <a:t>Antworten auf die Frage</a:t>
            </a:r>
            <a:r>
              <a:rPr lang="de-DE" sz="2400" b="1" kern="0">
                <a:solidFill>
                  <a:srgbClr val="FF9900"/>
                </a:solidFill>
              </a:rPr>
              <a:t>: </a:t>
            </a:r>
            <a:r>
              <a:rPr lang="de-DE" sz="2400" b="1" kern="0" smtClean="0">
                <a:solidFill>
                  <a:srgbClr val="FF9900"/>
                </a:solidFill>
              </a:rPr>
              <a:t>Was </a:t>
            </a:r>
            <a:r>
              <a:rPr lang="de-DE" sz="2400" b="1" kern="0">
                <a:solidFill>
                  <a:srgbClr val="FF9900"/>
                </a:solidFill>
              </a:rPr>
              <a:t>fällt euch spontan zu unserem </a:t>
            </a:r>
            <a:r>
              <a:rPr lang="de-DE" sz="2400" b="1" kern="0" smtClean="0">
                <a:solidFill>
                  <a:srgbClr val="FF9900"/>
                </a:solidFill>
              </a:rPr>
              <a:t>Availability-Meeting ein?</a:t>
            </a:r>
            <a:endParaRPr lang="de-DE" sz="2400" b="1" kern="0" dirty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6177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m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7467273"/>
              </p:ext>
            </p:extLst>
          </p:nvPr>
        </p:nvGraphicFramePr>
        <p:xfrm>
          <a:off x="1525938" y="1020726"/>
          <a:ext cx="5831792" cy="4800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Aufwand vs Nutzen</a:t>
            </a:r>
            <a:endParaRPr lang="en-GB"/>
          </a:p>
        </p:txBody>
      </p:sp>
      <p:cxnSp>
        <p:nvCxnSpPr>
          <p:cNvPr id="5" name="Gerade Verbindung mit Pfeil 4"/>
          <p:cNvCxnSpPr/>
          <p:nvPr/>
        </p:nvCxnSpPr>
        <p:spPr bwMode="auto">
          <a:xfrm flipV="1">
            <a:off x="1541720" y="5794743"/>
            <a:ext cx="5422605" cy="1063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Gerade Verbindung mit Pfeil 6"/>
          <p:cNvCxnSpPr/>
          <p:nvPr/>
        </p:nvCxnSpPr>
        <p:spPr bwMode="auto">
          <a:xfrm flipV="1">
            <a:off x="1531088" y="1446027"/>
            <a:ext cx="0" cy="435934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extfeld 7"/>
          <p:cNvSpPr txBox="1"/>
          <p:nvPr/>
        </p:nvSpPr>
        <p:spPr>
          <a:xfrm rot="16200000">
            <a:off x="-127591" y="3498954"/>
            <a:ext cx="28495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/>
              <a:t>Aufwand (Kosten, Arbeitszeit)</a:t>
            </a:r>
            <a:endParaRPr lang="en-GB"/>
          </a:p>
        </p:txBody>
      </p:sp>
      <p:sp>
        <p:nvSpPr>
          <p:cNvPr id="9" name="Textfeld 8"/>
          <p:cNvSpPr txBox="1"/>
          <p:nvPr/>
        </p:nvSpPr>
        <p:spPr>
          <a:xfrm>
            <a:off x="3948221" y="5851449"/>
            <a:ext cx="25163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/>
              <a:t>Nutzen (Verfügbarkeit)</a:t>
            </a:r>
            <a:endParaRPr lang="en-GB"/>
          </a:p>
        </p:txBody>
      </p:sp>
      <p:sp>
        <p:nvSpPr>
          <p:cNvPr id="16" name="Rectangle 4"/>
          <p:cNvSpPr txBox="1">
            <a:spLocks noChangeArrowheads="1"/>
          </p:cNvSpPr>
          <p:nvPr/>
        </p:nvSpPr>
        <p:spPr bwMode="auto">
          <a:xfrm>
            <a:off x="1637414" y="1903228"/>
            <a:ext cx="4646428" cy="1244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5113" indent="-265113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800" kern="0" smtClean="0"/>
              <a:t>An welchem Punkt der Kurve stehen wir?</a:t>
            </a:r>
          </a:p>
          <a:p>
            <a:r>
              <a:rPr lang="de-DE" sz="1800" kern="0"/>
              <a:t>Wo ist die Grenze Aufwand &gt; Nutzen</a:t>
            </a:r>
            <a:r>
              <a:rPr lang="de-DE" sz="1800" kern="0" smtClean="0"/>
              <a:t>?</a:t>
            </a:r>
          </a:p>
          <a:p>
            <a:pPr marL="0" indent="0">
              <a:buNone/>
            </a:pPr>
            <a:endParaRPr lang="en-US" sz="1800" kern="0" smtClean="0"/>
          </a:p>
        </p:txBody>
      </p:sp>
      <p:sp>
        <p:nvSpPr>
          <p:cNvPr id="20" name="Rectangle 30"/>
          <p:cNvSpPr txBox="1">
            <a:spLocks noChangeArrowheads="1"/>
          </p:cNvSpPr>
          <p:nvPr/>
        </p:nvSpPr>
        <p:spPr bwMode="auto">
          <a:xfrm>
            <a:off x="241540" y="802956"/>
            <a:ext cx="8531524" cy="534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5113" indent="-265113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de-DE" sz="2400" b="1" kern="0" smtClean="0">
                <a:solidFill>
                  <a:srgbClr val="FF9900"/>
                </a:solidFill>
              </a:rPr>
              <a:t>Wo stehen wir?</a:t>
            </a:r>
            <a:endParaRPr lang="de-DE" sz="2400" b="1" kern="0" dirty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6827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76545" y="2078850"/>
            <a:ext cx="8353425" cy="1845205"/>
          </a:xfrm>
        </p:spPr>
        <p:txBody>
          <a:bodyPr/>
          <a:lstStyle/>
          <a:p>
            <a:pPr algn="ctr"/>
            <a:r>
              <a:rPr lang="de-DE" smtClean="0"/>
              <a:t>Danke für die Aufmerksamkeit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25945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Zuverlässigkeit und Verfügbarkeit</a:t>
            </a:r>
            <a:endParaRPr lang="en-GB"/>
          </a:p>
        </p:txBody>
      </p:sp>
      <p:graphicFrame>
        <p:nvGraphicFramePr>
          <p:cNvPr id="4" name="Diagramm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3108666"/>
              </p:ext>
            </p:extLst>
          </p:nvPr>
        </p:nvGraphicFramePr>
        <p:xfrm>
          <a:off x="1786269" y="1242292"/>
          <a:ext cx="5603359" cy="49564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30"/>
          <p:cNvSpPr txBox="1">
            <a:spLocks noChangeArrowheads="1"/>
          </p:cNvSpPr>
          <p:nvPr/>
        </p:nvSpPr>
        <p:spPr bwMode="auto">
          <a:xfrm>
            <a:off x="241540" y="802956"/>
            <a:ext cx="8531524" cy="534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5113" indent="-265113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de-DE" sz="2400" b="1" kern="0" smtClean="0">
                <a:solidFill>
                  <a:srgbClr val="FF9900"/>
                </a:solidFill>
              </a:rPr>
              <a:t>Ist doch alles OK, oder?</a:t>
            </a:r>
            <a:endParaRPr lang="de-DE" sz="2400" b="1" kern="0" dirty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991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Ausfallzeit</a:t>
            </a:r>
            <a:endParaRPr lang="en-GB"/>
          </a:p>
        </p:txBody>
      </p:sp>
      <p:sp>
        <p:nvSpPr>
          <p:cNvPr id="5" name="Rectangle 30"/>
          <p:cNvSpPr txBox="1">
            <a:spLocks noChangeArrowheads="1"/>
          </p:cNvSpPr>
          <p:nvPr/>
        </p:nvSpPr>
        <p:spPr bwMode="auto">
          <a:xfrm>
            <a:off x="220275" y="1164462"/>
            <a:ext cx="8531524" cy="534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5113" indent="-265113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de-DE" sz="2400" b="1" kern="0" smtClean="0">
                <a:solidFill>
                  <a:srgbClr val="FF9900"/>
                </a:solidFill>
              </a:rPr>
              <a:t>Nein, ist es nicht!</a:t>
            </a:r>
            <a:endParaRPr lang="de-DE" sz="2400" b="1" kern="0" dirty="0">
              <a:solidFill>
                <a:srgbClr val="FF9900"/>
              </a:solidFill>
            </a:endParaRPr>
          </a:p>
        </p:txBody>
      </p:sp>
      <p:graphicFrame>
        <p:nvGraphicFramePr>
          <p:cNvPr id="6" name="Diagramm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4681737"/>
              </p:ext>
            </p:extLst>
          </p:nvPr>
        </p:nvGraphicFramePr>
        <p:xfrm>
          <a:off x="1754371" y="1158949"/>
          <a:ext cx="5582093" cy="5124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30"/>
          <p:cNvSpPr txBox="1">
            <a:spLocks noChangeArrowheads="1"/>
          </p:cNvSpPr>
          <p:nvPr/>
        </p:nvSpPr>
        <p:spPr bwMode="auto">
          <a:xfrm>
            <a:off x="223819" y="774603"/>
            <a:ext cx="8531524" cy="534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5113" indent="-265113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de-DE" sz="2400" b="1" kern="0" smtClean="0">
                <a:solidFill>
                  <a:schemeClr val="bg1">
                    <a:lumMod val="75000"/>
                  </a:schemeClr>
                </a:solidFill>
              </a:rPr>
              <a:t>Ist doch alles OK, oder?</a:t>
            </a:r>
            <a:endParaRPr lang="de-DE" sz="2400" b="1" kern="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8644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Steigerung von Zuverlässigkeit </a:t>
            </a:r>
            <a:r>
              <a:rPr lang="de-DE"/>
              <a:t>und Verfügbarkeit </a:t>
            </a:r>
            <a:endParaRPr lang="de-DE" dirty="0"/>
          </a:p>
        </p:txBody>
      </p:sp>
      <p:sp>
        <p:nvSpPr>
          <p:cNvPr id="4413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11133" y="1360967"/>
            <a:ext cx="8011237" cy="4379979"/>
          </a:xfrm>
        </p:spPr>
        <p:txBody>
          <a:bodyPr/>
          <a:lstStyle/>
          <a:p>
            <a:r>
              <a:rPr lang="en-US" smtClean="0"/>
              <a:t>Man kann nicht hoffen, dass Zuverlässigkeit und Verfügbarkeit von allein steigen</a:t>
            </a:r>
          </a:p>
          <a:p>
            <a:r>
              <a:rPr lang="en-US" smtClean="0"/>
              <a:t>Man muss Gewohnheiten und Arbeitsweisen hinterfragen</a:t>
            </a:r>
            <a:endParaRPr lang="en-US" i="1" smtClean="0"/>
          </a:p>
          <a:p>
            <a:r>
              <a:rPr lang="de-DE" smtClean="0"/>
              <a:t>Man muss sich darüber klar sein, dass der Weg zu mehr </a:t>
            </a:r>
            <a:r>
              <a:rPr lang="en-US" smtClean="0"/>
              <a:t>Zuverlässigkeit </a:t>
            </a:r>
            <a:r>
              <a:rPr lang="en-US"/>
              <a:t>und Verfügbarkeit </a:t>
            </a:r>
            <a:r>
              <a:rPr lang="en-US" smtClean="0"/>
              <a:t>anstrengend ist, Disziplin erfordert und auch Mehrarbeit bedeutet.</a:t>
            </a:r>
          </a:p>
          <a:p>
            <a:pPr lvl="1"/>
            <a:r>
              <a:rPr lang="en-US"/>
              <a:t>Mehrarbeit </a:t>
            </a:r>
            <a:r>
              <a:rPr lang="en-US" smtClean="0"/>
              <a:t>für: 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mtClean="0"/>
              <a:t>Engmaschige Beobachtung relevanter technischer Anlagenparameter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mtClean="0"/>
              <a:t>Automatisierung von Vorwarnungen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mtClean="0"/>
              <a:t>Präventives Handeln bevor ein Grenzwert erreicht wird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mtClean="0"/>
              <a:t>Transparente Dokumentation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mtClean="0"/>
              <a:t>…</a:t>
            </a:r>
          </a:p>
          <a:p>
            <a:pPr lvl="2">
              <a:buFont typeface="Wingdings" panose="05000000000000000000" pitchFamily="2" charset="2"/>
              <a:buChar char="Ø"/>
            </a:pPr>
            <a:endParaRPr lang="de-DE" smtClean="0"/>
          </a:p>
          <a:p>
            <a:pPr marL="444500" lvl="1" indent="0">
              <a:buNone/>
            </a:pPr>
            <a:r>
              <a:rPr lang="de-DE" sz="2000" smtClean="0"/>
              <a:t> </a:t>
            </a:r>
            <a:r>
              <a:rPr lang="de-DE" smtClean="0"/>
              <a:t>… aber braucht </a:t>
            </a:r>
            <a:r>
              <a:rPr lang="de-DE"/>
              <a:t>man neben dem wöchentlichen PETRA-Meeting </a:t>
            </a:r>
            <a:r>
              <a:rPr lang="de-DE" smtClean="0"/>
              <a:t>auch noch ein </a:t>
            </a:r>
            <a:r>
              <a:rPr lang="de-DE"/>
              <a:t>weiteres Meeting mit dem Fokus auf Zuverlässigkeit und </a:t>
            </a:r>
            <a:r>
              <a:rPr lang="de-DE" smtClean="0"/>
              <a:t>Verfügbarkeit?</a:t>
            </a:r>
            <a:endParaRPr lang="de-DE"/>
          </a:p>
        </p:txBody>
      </p:sp>
      <p:sp>
        <p:nvSpPr>
          <p:cNvPr id="5" name="Rectangle 30"/>
          <p:cNvSpPr txBox="1">
            <a:spLocks noChangeArrowheads="1"/>
          </p:cNvSpPr>
          <p:nvPr/>
        </p:nvSpPr>
        <p:spPr bwMode="auto">
          <a:xfrm>
            <a:off x="241540" y="802956"/>
            <a:ext cx="8531524" cy="534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5113" indent="-265113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de-DE" sz="2400" b="1" kern="0">
                <a:solidFill>
                  <a:srgbClr val="FF9900"/>
                </a:solidFill>
              </a:rPr>
              <a:t>Was kann man tun?</a:t>
            </a:r>
            <a:endParaRPr lang="de-DE" sz="2400" b="1" kern="0" dirty="0">
              <a:solidFill>
                <a:srgbClr val="FF9900"/>
              </a:solidFill>
            </a:endParaRPr>
          </a:p>
        </p:txBody>
      </p:sp>
      <p:sp>
        <p:nvSpPr>
          <p:cNvPr id="6" name="Rectangle 30"/>
          <p:cNvSpPr txBox="1">
            <a:spLocks noChangeArrowheads="1"/>
          </p:cNvSpPr>
          <p:nvPr/>
        </p:nvSpPr>
        <p:spPr bwMode="auto">
          <a:xfrm>
            <a:off x="6879266" y="5676211"/>
            <a:ext cx="967563" cy="534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5113" indent="-265113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de-DE" sz="2800" b="1" kern="0" smtClean="0">
                <a:solidFill>
                  <a:srgbClr val="FF9900"/>
                </a:solidFill>
              </a:rPr>
              <a:t>JA!</a:t>
            </a:r>
            <a:endParaRPr lang="de-DE" sz="2800" b="1" kern="0" dirty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646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Das </a:t>
            </a:r>
            <a:r>
              <a:rPr lang="de-DE"/>
              <a:t>PETRA-III </a:t>
            </a:r>
            <a:r>
              <a:rPr lang="de-DE" smtClean="0"/>
              <a:t>Availability-Meeting</a:t>
            </a:r>
            <a:br>
              <a:rPr lang="de-DE" smtClean="0"/>
            </a:br>
            <a:r>
              <a:rPr lang="de-DE" sz="1200"/>
              <a:t>PETRA-III Zuverlässigkeits-Seminar</a:t>
            </a:r>
            <a:endParaRPr lang="de-DE" sz="1200" dirty="0"/>
          </a:p>
        </p:txBody>
      </p:sp>
      <p:sp>
        <p:nvSpPr>
          <p:cNvPr id="5" name="Rectangle 30"/>
          <p:cNvSpPr txBox="1">
            <a:spLocks noChangeArrowheads="1"/>
          </p:cNvSpPr>
          <p:nvPr/>
        </p:nvSpPr>
        <p:spPr bwMode="auto">
          <a:xfrm>
            <a:off x="241540" y="802956"/>
            <a:ext cx="8531524" cy="534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5113" indent="-265113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de-DE" sz="2400" b="1" kern="0" smtClean="0">
                <a:solidFill>
                  <a:srgbClr val="FF9900"/>
                </a:solidFill>
              </a:rPr>
              <a:t>Wie kann man sich das vorstellen?</a:t>
            </a: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1658680" y="2179674"/>
            <a:ext cx="5911702" cy="2509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5113" indent="-265113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smtClean="0"/>
              <a:t>Wie kam es dazu?</a:t>
            </a:r>
          </a:p>
          <a:p>
            <a:r>
              <a:rPr lang="en-US" kern="0"/>
              <a:t>Wer ist dabei</a:t>
            </a:r>
            <a:r>
              <a:rPr lang="en-US" kern="0" smtClean="0"/>
              <a:t>?</a:t>
            </a:r>
          </a:p>
          <a:p>
            <a:r>
              <a:rPr lang="en-US" kern="0"/>
              <a:t>Wie läuft </a:t>
            </a:r>
            <a:r>
              <a:rPr lang="en-US" kern="0" smtClean="0"/>
              <a:t>es </a:t>
            </a:r>
            <a:r>
              <a:rPr lang="en-US" kern="0"/>
              <a:t>ab</a:t>
            </a:r>
            <a:r>
              <a:rPr lang="en-US" kern="0" smtClean="0"/>
              <a:t>?</a:t>
            </a:r>
          </a:p>
          <a:p>
            <a:r>
              <a:rPr lang="en-US" kern="0" smtClean="0"/>
              <a:t>Was ist bisher dabei herausgekommen?</a:t>
            </a:r>
            <a:endParaRPr lang="en-US" kern="0"/>
          </a:p>
          <a:p>
            <a:endParaRPr lang="en-US" kern="0"/>
          </a:p>
          <a:p>
            <a:endParaRPr lang="en-US" kern="0" smtClean="0"/>
          </a:p>
          <a:p>
            <a:pPr marL="0" indent="0">
              <a:buNone/>
            </a:pPr>
            <a:endParaRPr lang="en-US" kern="0" smtClean="0"/>
          </a:p>
        </p:txBody>
      </p:sp>
    </p:spTree>
    <p:extLst>
      <p:ext uri="{BB962C8B-B14F-4D97-AF65-F5344CB8AC3E}">
        <p14:creationId xmlns:p14="http://schemas.microsoft.com/office/powerpoint/2010/main" val="185371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Das </a:t>
            </a:r>
            <a:r>
              <a:rPr lang="de-DE"/>
              <a:t>PETRA-III Availability-Meeting</a:t>
            </a:r>
            <a:endParaRPr lang="de-DE" dirty="0"/>
          </a:p>
        </p:txBody>
      </p:sp>
      <p:sp>
        <p:nvSpPr>
          <p:cNvPr id="4413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00500" y="1678674"/>
            <a:ext cx="8011237" cy="4189863"/>
          </a:xfrm>
        </p:spPr>
        <p:txBody>
          <a:bodyPr/>
          <a:lstStyle/>
          <a:p>
            <a:r>
              <a:rPr lang="de-DE" smtClean="0"/>
              <a:t>Heiko Ehrlichmann</a:t>
            </a:r>
          </a:p>
          <a:p>
            <a:r>
              <a:rPr lang="de-DE" smtClean="0"/>
              <a:t>Dennis Haupt</a:t>
            </a:r>
          </a:p>
          <a:p>
            <a:r>
              <a:rPr lang="de-DE" smtClean="0"/>
              <a:t>Nick Walker</a:t>
            </a:r>
          </a:p>
          <a:p>
            <a:endParaRPr lang="de-DE"/>
          </a:p>
          <a:p>
            <a:r>
              <a:rPr lang="de-DE" smtClean="0"/>
              <a:t>Mindestens je ein sprechfähiges Mitglied der Gruppen:</a:t>
            </a:r>
          </a:p>
          <a:p>
            <a:pPr marL="0" indent="0">
              <a:buNone/>
            </a:pPr>
            <a:r>
              <a:rPr lang="de-DE" smtClean="0"/>
              <a:t>	</a:t>
            </a:r>
            <a:r>
              <a:rPr lang="de-DE" sz="1800" smtClean="0"/>
              <a:t>MBB, MCS, MDI, MEA, MHFe, MIN, MKK, MSK, MVS, </a:t>
            </a:r>
            <a:r>
              <a:rPr lang="de-DE" sz="1800" smtClean="0"/>
              <a:t>MPS, MPY</a:t>
            </a:r>
            <a:endParaRPr lang="de-DE" sz="1800"/>
          </a:p>
        </p:txBody>
      </p:sp>
      <p:sp>
        <p:nvSpPr>
          <p:cNvPr id="5" name="Rectangle 30"/>
          <p:cNvSpPr txBox="1">
            <a:spLocks noChangeArrowheads="1"/>
          </p:cNvSpPr>
          <p:nvPr/>
        </p:nvSpPr>
        <p:spPr bwMode="auto">
          <a:xfrm>
            <a:off x="241540" y="802956"/>
            <a:ext cx="8531524" cy="534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5113" indent="-265113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de-DE" sz="2400" b="1" kern="0" smtClean="0">
                <a:solidFill>
                  <a:srgbClr val="FF9900"/>
                </a:solidFill>
              </a:rPr>
              <a:t>Teilnehmerkreis</a:t>
            </a:r>
            <a:endParaRPr lang="de-DE" sz="2400" b="1" kern="0" dirty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73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2100" y="103188"/>
            <a:ext cx="8520113" cy="587928"/>
          </a:xfrm>
        </p:spPr>
        <p:txBody>
          <a:bodyPr/>
          <a:lstStyle/>
          <a:p>
            <a:r>
              <a:rPr lang="en-GB"/>
              <a:t>Ziel und Agenda des </a:t>
            </a:r>
            <a:r>
              <a:rPr lang="en-GB" smtClean="0"/>
              <a:t>1. </a:t>
            </a:r>
            <a:r>
              <a:rPr lang="en-GB"/>
              <a:t>PETRA-III </a:t>
            </a:r>
            <a:r>
              <a:rPr lang="en-GB" smtClean="0"/>
              <a:t>Availability-Meetings</a:t>
            </a:r>
            <a:endParaRPr lang="en-GB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07" y="939241"/>
            <a:ext cx="6751674" cy="5298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bgerundetes Rechteck 2"/>
          <p:cNvSpPr/>
          <p:nvPr/>
        </p:nvSpPr>
        <p:spPr bwMode="auto">
          <a:xfrm>
            <a:off x="3944679" y="3476847"/>
            <a:ext cx="3349256" cy="180753"/>
          </a:xfrm>
          <a:prstGeom prst="roundRect">
            <a:avLst/>
          </a:prstGeom>
          <a:solidFill>
            <a:schemeClr val="accent2">
              <a:alpha val="34118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Abgerundetes Rechteck 5"/>
          <p:cNvSpPr/>
          <p:nvPr/>
        </p:nvSpPr>
        <p:spPr bwMode="auto">
          <a:xfrm>
            <a:off x="935664" y="3671777"/>
            <a:ext cx="2413591" cy="177209"/>
          </a:xfrm>
          <a:prstGeom prst="roundRect">
            <a:avLst/>
          </a:prstGeom>
          <a:solidFill>
            <a:schemeClr val="accent2">
              <a:alpha val="34118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9696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Transparenz und Nachverfolgbarkeit</a:t>
            </a:r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31" y="1254642"/>
            <a:ext cx="8019230" cy="4880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0"/>
          <p:cNvSpPr txBox="1">
            <a:spLocks noChangeArrowheads="1"/>
          </p:cNvSpPr>
          <p:nvPr/>
        </p:nvSpPr>
        <p:spPr bwMode="auto">
          <a:xfrm>
            <a:off x="241540" y="802956"/>
            <a:ext cx="8531524" cy="534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5113" indent="-265113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de-DE" sz="2400" b="1" kern="0" smtClean="0">
                <a:solidFill>
                  <a:srgbClr val="FF9900"/>
                </a:solidFill>
              </a:rPr>
              <a:t>Confluence</a:t>
            </a:r>
            <a:endParaRPr lang="de-DE" sz="2400" b="1" kern="0" dirty="0">
              <a:solidFill>
                <a:srgbClr val="FF9900"/>
              </a:solidFill>
            </a:endParaRPr>
          </a:p>
        </p:txBody>
      </p:sp>
      <p:sp>
        <p:nvSpPr>
          <p:cNvPr id="4" name="Pfeil nach unten 3"/>
          <p:cNvSpPr/>
          <p:nvPr/>
        </p:nvSpPr>
        <p:spPr bwMode="auto">
          <a:xfrm>
            <a:off x="5975498" y="5082363"/>
            <a:ext cx="499730" cy="574158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Abgerundetes Rechteck 6"/>
          <p:cNvSpPr/>
          <p:nvPr/>
        </p:nvSpPr>
        <p:spPr bwMode="auto">
          <a:xfrm>
            <a:off x="5805376" y="5699051"/>
            <a:ext cx="850605" cy="404037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Ticket</a:t>
            </a:r>
          </a:p>
        </p:txBody>
      </p:sp>
    </p:spTree>
    <p:extLst>
      <p:ext uri="{BB962C8B-B14F-4D97-AF65-F5344CB8AC3E}">
        <p14:creationId xmlns:p14="http://schemas.microsoft.com/office/powerpoint/2010/main" val="143135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Transparenz und Nachverfolgbarkeit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89" y="1236276"/>
            <a:ext cx="7779866" cy="485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0"/>
          <p:cNvSpPr txBox="1">
            <a:spLocks noChangeArrowheads="1"/>
          </p:cNvSpPr>
          <p:nvPr/>
        </p:nvSpPr>
        <p:spPr bwMode="auto">
          <a:xfrm>
            <a:off x="241540" y="802956"/>
            <a:ext cx="8531524" cy="534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5113" indent="-265113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de-DE" sz="2400" b="1" kern="0" smtClean="0">
                <a:solidFill>
                  <a:srgbClr val="FF9900"/>
                </a:solidFill>
              </a:rPr>
              <a:t>Ticket-System JIRA</a:t>
            </a:r>
            <a:endParaRPr lang="de-DE" sz="2400" b="1" kern="0" dirty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40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ETRA HF, Untertitel, Grömitz 2015-03-06">
  <a:themeElements>
    <a:clrScheme name="2_DESY_Vortrag_3-1 14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00A5EB"/>
      </a:accent1>
      <a:accent2>
        <a:srgbClr val="F28E00"/>
      </a:accent2>
      <a:accent3>
        <a:srgbClr val="FFFFFF"/>
      </a:accent3>
      <a:accent4>
        <a:srgbClr val="000000"/>
      </a:accent4>
      <a:accent5>
        <a:srgbClr val="AACFF3"/>
      </a:accent5>
      <a:accent6>
        <a:srgbClr val="DB8000"/>
      </a:accent6>
      <a:hlink>
        <a:srgbClr val="00A5EB"/>
      </a:hlink>
      <a:folHlink>
        <a:srgbClr val="808080"/>
      </a:folHlink>
    </a:clrScheme>
    <a:fontScheme name="2_DESY_Vortrag_3-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DESY_Vortrag_3-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A5EB"/>
        </a:accent1>
        <a:accent2>
          <a:srgbClr val="F28E00"/>
        </a:accent2>
        <a:accent3>
          <a:srgbClr val="FFFFFF"/>
        </a:accent3>
        <a:accent4>
          <a:srgbClr val="000000"/>
        </a:accent4>
        <a:accent5>
          <a:srgbClr val="AACFF3"/>
        </a:accent5>
        <a:accent6>
          <a:srgbClr val="DB8000"/>
        </a:accent6>
        <a:hlink>
          <a:srgbClr val="00A5EB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14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A5EB"/>
        </a:accent1>
        <a:accent2>
          <a:srgbClr val="F28E00"/>
        </a:accent2>
        <a:accent3>
          <a:srgbClr val="FFFFFF"/>
        </a:accent3>
        <a:accent4>
          <a:srgbClr val="000000"/>
        </a:accent4>
        <a:accent5>
          <a:srgbClr val="AACFF3"/>
        </a:accent5>
        <a:accent6>
          <a:srgbClr val="DB8000"/>
        </a:accent6>
        <a:hlink>
          <a:srgbClr val="00A5EB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PETRA HF, Untertitel, Grömitz 2015-03-06</Template>
  <TotalTime>0</TotalTime>
  <Words>400</Words>
  <Application>Microsoft Office PowerPoint</Application>
  <PresentationFormat>Bildschirmpräsentation (4:3)</PresentationFormat>
  <Paragraphs>75</Paragraphs>
  <Slides>15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16" baseType="lpstr">
      <vt:lpstr>PETRA HF, Untertitel, Grömitz 2015-03-06</vt:lpstr>
      <vt:lpstr>Das PETRA-III Availability-Meeting PETRA-III Zuverlässigkeits-Seminar</vt:lpstr>
      <vt:lpstr>Zuverlässigkeit und Verfügbarkeit</vt:lpstr>
      <vt:lpstr>Ausfallzeit</vt:lpstr>
      <vt:lpstr>Steigerung von Zuverlässigkeit und Verfügbarkeit </vt:lpstr>
      <vt:lpstr>Das PETRA-III Availability-Meeting PETRA-III Zuverlässigkeits-Seminar</vt:lpstr>
      <vt:lpstr>Das PETRA-III Availability-Meeting</vt:lpstr>
      <vt:lpstr>Ziel und Agenda des 1. PETRA-III Availability-Meetings</vt:lpstr>
      <vt:lpstr>Transparenz und Nachverfolgbarkeit</vt:lpstr>
      <vt:lpstr>Transparenz und Nachverfolgbarkeit</vt:lpstr>
      <vt:lpstr>Transparenz und Nachverfolgbarkeit</vt:lpstr>
      <vt:lpstr>Transparenz und Nachverfolgbarkeit</vt:lpstr>
      <vt:lpstr>Transparenz und Nachverfolgbarkeit</vt:lpstr>
      <vt:lpstr>Meinungsbild  nach einem Jahr PETRA-III Availability-Meeting</vt:lpstr>
      <vt:lpstr>Aufwand vs Nutzen</vt:lpstr>
      <vt:lpstr>Danke für die Aufmerksamkeit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PETRA HF</dc:title>
  <dc:creator>Ebert, Michael</dc:creator>
  <cp:lastModifiedBy>Ebert, Michael</cp:lastModifiedBy>
  <cp:revision>407</cp:revision>
  <dcterms:created xsi:type="dcterms:W3CDTF">2015-03-06T08:25:45Z</dcterms:created>
  <dcterms:modified xsi:type="dcterms:W3CDTF">2019-02-20T15:37:01Z</dcterms:modified>
</cp:coreProperties>
</file>