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46"/>
  </p:notesMasterIdLst>
  <p:handoutMasterIdLst>
    <p:handoutMasterId r:id="rId47"/>
  </p:handoutMasterIdLst>
  <p:sldIdLst>
    <p:sldId id="268" r:id="rId3"/>
    <p:sldId id="562" r:id="rId4"/>
    <p:sldId id="563" r:id="rId5"/>
    <p:sldId id="721" r:id="rId6"/>
    <p:sldId id="494" r:id="rId7"/>
    <p:sldId id="812" r:id="rId8"/>
    <p:sldId id="774" r:id="rId9"/>
    <p:sldId id="822" r:id="rId10"/>
    <p:sldId id="823" r:id="rId11"/>
    <p:sldId id="777" r:id="rId12"/>
    <p:sldId id="779" r:id="rId13"/>
    <p:sldId id="808" r:id="rId14"/>
    <p:sldId id="780" r:id="rId15"/>
    <p:sldId id="781" r:id="rId16"/>
    <p:sldId id="782" r:id="rId17"/>
    <p:sldId id="783" r:id="rId18"/>
    <p:sldId id="784" r:id="rId19"/>
    <p:sldId id="785" r:id="rId20"/>
    <p:sldId id="786" r:id="rId21"/>
    <p:sldId id="787" r:id="rId22"/>
    <p:sldId id="632" r:id="rId23"/>
    <p:sldId id="788" r:id="rId24"/>
    <p:sldId id="765" r:id="rId25"/>
    <p:sldId id="665" r:id="rId26"/>
    <p:sldId id="811" r:id="rId27"/>
    <p:sldId id="791" r:id="rId28"/>
    <p:sldId id="819" r:id="rId29"/>
    <p:sldId id="818" r:id="rId30"/>
    <p:sldId id="545" r:id="rId31"/>
    <p:sldId id="820" r:id="rId32"/>
    <p:sldId id="802" r:id="rId33"/>
    <p:sldId id="642" r:id="rId34"/>
    <p:sldId id="814" r:id="rId35"/>
    <p:sldId id="821" r:id="rId36"/>
    <p:sldId id="803" r:id="rId37"/>
    <p:sldId id="804" r:id="rId38"/>
    <p:sldId id="800" r:id="rId39"/>
    <p:sldId id="686" r:id="rId40"/>
    <p:sldId id="690" r:id="rId41"/>
    <p:sldId id="694" r:id="rId42"/>
    <p:sldId id="523" r:id="rId43"/>
    <p:sldId id="806" r:id="rId44"/>
    <p:sldId id="807" r:id="rId45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33CC33"/>
    <a:srgbClr val="99FF99"/>
    <a:srgbClr val="E1C8FF"/>
    <a:srgbClr val="FFCC99"/>
    <a:srgbClr val="FFFF99"/>
    <a:srgbClr val="FFE1C8"/>
    <a:srgbClr val="C8E1FA"/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3" autoAdjust="0"/>
    <p:restoredTop sz="94660"/>
  </p:normalViewPr>
  <p:slideViewPr>
    <p:cSldViewPr showGuides="1">
      <p:cViewPr varScale="1">
        <p:scale>
          <a:sx n="91" d="100"/>
          <a:sy n="91" d="100"/>
        </p:scale>
        <p:origin x="-86" y="-115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12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C75E6C4-5F43-4FF9-96D4-21B8157BE639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01BD367-6A7A-405A-BFB1-15817186491F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62470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6250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91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25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24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71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1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13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8910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6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8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10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10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72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3749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459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492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457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6494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724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3069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645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807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1277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8343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5387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668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406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  <p:sldLayoutId id="2147483704" r:id="rId17"/>
    <p:sldLayoutId id="2147483706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xxl - D\Conferences\Material\FLASH layout\2018\FLASH_1_2_layout naked - from 400pct snapshot and paint 24 b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573016"/>
            <a:ext cx="9450926" cy="20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7" b="192"/>
          <a:stretch/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2"/>
            <a:ext cx="8568331" cy="1783244"/>
          </a:xfrm>
        </p:spPr>
        <p:txBody>
          <a:bodyPr/>
          <a:lstStyle/>
          <a:p>
            <a:r>
              <a:rPr lang="en-US" dirty="0" smtClean="0"/>
              <a:t>FLASH Refurbishment and FLASH 2020+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FLASH: the first soft X-ray FEL operating two undulator beamlines simultaneously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35360" y="3789040"/>
            <a:ext cx="1800200" cy="1944216"/>
          </a:xfrm>
        </p:spPr>
        <p:txBody>
          <a:bodyPr/>
          <a:lstStyle/>
          <a:p>
            <a:r>
              <a:rPr lang="en-US" dirty="0" smtClean="0"/>
              <a:t>Siegfried Schreiber</a:t>
            </a:r>
          </a:p>
          <a:p>
            <a:r>
              <a:rPr lang="en-US" dirty="0" err="1" smtClean="0"/>
              <a:t>DESY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Betriebsseminar</a:t>
            </a:r>
            <a:r>
              <a:rPr lang="en-US" dirty="0" smtClean="0"/>
              <a:t> </a:t>
            </a:r>
            <a:r>
              <a:rPr lang="en-US" dirty="0" err="1" smtClean="0"/>
              <a:t>Travem</a:t>
            </a:r>
            <a:r>
              <a:rPr lang="de-DE" dirty="0"/>
              <a:t>ü</a:t>
            </a:r>
            <a:r>
              <a:rPr lang="fr-FR" dirty="0" err="1" smtClean="0"/>
              <a:t>nde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21-Feb-2019</a:t>
            </a:r>
          </a:p>
        </p:txBody>
      </p:sp>
      <p:pic>
        <p:nvPicPr>
          <p:cNvPr id="6" name="Picture 2" descr="\\win.desy.de\group\mpy\xxl\schreibr\personal_xxl\Pictures\FLASH\FLASH2 Dirks Pictures\20131213-MK3_5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651" y="5013176"/>
            <a:ext cx="3240003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" t="6303" r="3646" b="10098"/>
          <a:stretch/>
        </p:blipFill>
        <p:spPr bwMode="auto">
          <a:xfrm>
            <a:off x="2783632" y="4725144"/>
            <a:ext cx="327557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025" y="1817078"/>
            <a:ext cx="959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C000"/>
                </a:solidFill>
              </a:rPr>
              <a:t>Injector Laser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63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17" b="21197"/>
          <a:stretch/>
        </p:blipFill>
        <p:spPr>
          <a:xfrm>
            <a:off x="4655840" y="1340768"/>
            <a:ext cx="3528392" cy="27955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Generation </a:t>
            </a:r>
            <a:r>
              <a:rPr lang="en-US" dirty="0" err="1" smtClean="0"/>
              <a:t>Photoinjector</a:t>
            </a:r>
            <a:r>
              <a:rPr lang="en-US" dirty="0" smtClean="0"/>
              <a:t> Laser Development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5360" y="1268760"/>
            <a:ext cx="4104456" cy="4320480"/>
          </a:xfrm>
        </p:spPr>
        <p:txBody>
          <a:bodyPr/>
          <a:lstStyle/>
          <a:p>
            <a:r>
              <a:rPr lang="en-US" dirty="0" smtClean="0"/>
              <a:t>Simple and robust architecture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ms</a:t>
            </a:r>
            <a:r>
              <a:rPr lang="en-US" dirty="0"/>
              <a:t> </a:t>
            </a:r>
            <a:r>
              <a:rPr lang="en-US" dirty="0" smtClean="0"/>
              <a:t>trains (10 Hz, 1 MHz)</a:t>
            </a:r>
          </a:p>
          <a:p>
            <a:r>
              <a:rPr lang="en-US" dirty="0" smtClean="0"/>
              <a:t>Flexible pulse pattern within one train </a:t>
            </a:r>
            <a:r>
              <a:rPr lang="mr-IN" dirty="0" smtClean="0"/>
              <a:t>–</a:t>
            </a:r>
            <a:r>
              <a:rPr lang="en-US" dirty="0" smtClean="0"/>
              <a:t>  for both, FL1 and FL2</a:t>
            </a:r>
          </a:p>
          <a:p>
            <a:pPr lvl="1"/>
            <a:r>
              <a:rPr lang="en-US" dirty="0" smtClean="0"/>
              <a:t>two different aperture sizes</a:t>
            </a:r>
          </a:p>
          <a:p>
            <a:pPr lvl="1"/>
            <a:r>
              <a:rPr lang="en-US" dirty="0" smtClean="0"/>
              <a:t>charges</a:t>
            </a:r>
          </a:p>
          <a:p>
            <a:pPr lvl="1"/>
            <a:r>
              <a:rPr lang="en-US" dirty="0" smtClean="0"/>
              <a:t>pulse durations</a:t>
            </a:r>
          </a:p>
          <a:p>
            <a:r>
              <a:rPr lang="en-US" dirty="0" smtClean="0"/>
              <a:t>Very similar to now</a:t>
            </a:r>
          </a:p>
          <a:p>
            <a:pPr lvl="1"/>
            <a:r>
              <a:rPr lang="en-US" dirty="0" smtClean="0"/>
              <a:t>with modern laser technology</a:t>
            </a:r>
          </a:p>
          <a:p>
            <a:pPr lvl="1"/>
            <a:r>
              <a:rPr lang="en-US" dirty="0" smtClean="0"/>
              <a:t>flexibility </a:t>
            </a:r>
            <a:r>
              <a:rPr lang="en-US" dirty="0"/>
              <a:t>in one system</a:t>
            </a:r>
          </a:p>
          <a:p>
            <a:pPr lvl="1"/>
            <a:r>
              <a:rPr lang="en-US" dirty="0" smtClean="0"/>
              <a:t>longitudinal pulse shaping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ption 4.5 MHz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>
          <a:xfrm>
            <a:off x="4655840" y="4221088"/>
            <a:ext cx="3528392" cy="4320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Oscillator development: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low phase noise nonlinear fiber loop mirror oscillator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5"/>
          </p:nvPr>
        </p:nvSpPr>
        <p:spPr>
          <a:xfrm>
            <a:off x="8400256" y="5301208"/>
            <a:ext cx="3492996" cy="36004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Amplifier development: </a:t>
            </a:r>
            <a:br>
              <a:rPr lang="en-US" sz="1200" dirty="0" smtClean="0"/>
            </a:br>
            <a:r>
              <a:rPr lang="en-US" sz="1200" dirty="0" smtClean="0"/>
              <a:t>High power fiber-rod amplifier module</a:t>
            </a:r>
            <a:endParaRPr lang="en-US" sz="1200" dirty="0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8400256" y="3573017"/>
            <a:ext cx="3492996" cy="432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r>
              <a:rPr lang="en-US" sz="1200" dirty="0" smtClean="0"/>
              <a:t>Longitudinal pulse shaping development: </a:t>
            </a:r>
            <a:br>
              <a:rPr lang="en-US" sz="1200" dirty="0" smtClean="0"/>
            </a:br>
            <a:r>
              <a:rPr lang="en-US" sz="1200" dirty="0" smtClean="0"/>
              <a:t>Tests with high resolution spectral pulse shaper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256" y="1340768"/>
            <a:ext cx="3503712" cy="2178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4005064"/>
            <a:ext cx="3456384" cy="119740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219" r="2265" b="64090"/>
          <a:stretch/>
        </p:blipFill>
        <p:spPr bwMode="auto">
          <a:xfrm>
            <a:off x="2855640" y="5013176"/>
            <a:ext cx="545517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injector laser rooms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To be installed close to the gun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9376" y="1196752"/>
            <a:ext cx="3240360" cy="36215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</a:lvl1pPr>
            <a:lvl2pPr marL="542925" lvl="1" indent="-276225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2pPr>
            <a:lvl3pPr marL="809625" indent="-266700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076325" indent="-266700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1343025" indent="-266700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smtClean="0"/>
              <a:t>The old laser rooms need to be replaced</a:t>
            </a:r>
          </a:p>
          <a:p>
            <a:r>
              <a:rPr lang="en-US" dirty="0" smtClean="0"/>
              <a:t>However, to do this and to install and commission the new laser within a 6 month shutdown is too risky</a:t>
            </a:r>
          </a:p>
          <a:p>
            <a:r>
              <a:rPr lang="en-US" dirty="0" smtClean="0"/>
              <a:t>Thus, we </a:t>
            </a:r>
            <a:r>
              <a:rPr lang="en-US" dirty="0"/>
              <a:t>do not want to uninstall the present lasers before the new ones are </a:t>
            </a:r>
            <a:r>
              <a:rPr lang="en-US" dirty="0" smtClean="0"/>
              <a:t>ready to go</a:t>
            </a:r>
          </a:p>
          <a:p>
            <a:r>
              <a:rPr lang="en-US" dirty="0" smtClean="0"/>
              <a:t>Size: about 100 </a:t>
            </a:r>
            <a:r>
              <a:rPr lang="en-US" dirty="0" err="1" smtClean="0"/>
              <a:t>qm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Laser heater: room replacing </a:t>
            </a:r>
            <a:r>
              <a:rPr lang="en-US" dirty="0" err="1" smtClean="0"/>
              <a:t>TOSYlab</a:t>
            </a:r>
            <a:endParaRPr lang="en-US" dirty="0" smtClean="0"/>
          </a:p>
          <a:p>
            <a:r>
              <a:rPr lang="en-US" dirty="0" smtClean="0"/>
              <a:t>Large enough to keep space for future laser developments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233674" y="651912"/>
            <a:ext cx="8343046" cy="6062283"/>
            <a:chOff x="1986000" y="651912"/>
            <a:chExt cx="8343046" cy="606228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4" r="17500" b="976"/>
            <a:stretch/>
          </p:blipFill>
          <p:spPr bwMode="auto">
            <a:xfrm rot="15124517">
              <a:off x="3538994" y="-75857"/>
              <a:ext cx="6062283" cy="751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Zeichnung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3" t="23589" r="12137" b="21866"/>
            <a:stretch/>
          </p:blipFill>
          <p:spPr bwMode="auto">
            <a:xfrm>
              <a:off x="1986000" y="2291588"/>
              <a:ext cx="4643088" cy="322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07968" y="3054206"/>
              <a:ext cx="576064" cy="3600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12622" y="2423790"/>
              <a:ext cx="1080120" cy="1077218"/>
              <a:chOff x="6491139" y="2342155"/>
              <a:chExt cx="1080120" cy="107721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563147" y="2431459"/>
                <a:ext cx="547609" cy="82914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91139" y="2342155"/>
                <a:ext cx="108012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New injector laser room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44072" y="3832427"/>
              <a:ext cx="172819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Present laser room and synch hut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6168008" y="3342239"/>
              <a:ext cx="648072" cy="5926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910214" y="1927192"/>
              <a:ext cx="1321690" cy="364396"/>
              <a:chOff x="3514936" y="1825714"/>
              <a:chExt cx="1321690" cy="36439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578492" y="1825714"/>
                <a:ext cx="933332" cy="364396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14936" y="1836840"/>
                <a:ext cx="13216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laser heater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591945" y="3162219"/>
              <a:ext cx="231630" cy="252027"/>
            </a:xfrm>
            <a:prstGeom prst="rect">
              <a:avLst/>
            </a:prstGeom>
            <a:solidFill>
              <a:srgbClr val="E1C8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89218" y="2636912"/>
              <a:ext cx="4250808" cy="342533"/>
              <a:chOff x="1989218" y="2599506"/>
              <a:chExt cx="4250808" cy="342533"/>
            </a:xfrm>
          </p:grpSpPr>
          <p:sp>
            <p:nvSpPr>
              <p:cNvPr id="104" name="AutoShape 30"/>
              <p:cNvSpPr>
                <a:spLocks noChangeArrowheads="1"/>
              </p:cNvSpPr>
              <p:nvPr/>
            </p:nvSpPr>
            <p:spPr bwMode="auto">
              <a:xfrm flipH="1">
                <a:off x="5967891" y="2663289"/>
                <a:ext cx="272135" cy="207882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05" name="Group 39"/>
              <p:cNvGrpSpPr>
                <a:grpSpLocks/>
              </p:cNvGrpSpPr>
              <p:nvPr/>
            </p:nvGrpSpPr>
            <p:grpSpPr bwMode="auto">
              <a:xfrm flipH="1">
                <a:off x="3752343" y="2712885"/>
                <a:ext cx="760247" cy="222055"/>
                <a:chOff x="1309" y="2236"/>
                <a:chExt cx="242" cy="94"/>
              </a:xfrm>
            </p:grpSpPr>
            <p:sp>
              <p:nvSpPr>
                <p:cNvPr id="126" name="Line 40"/>
                <p:cNvSpPr>
                  <a:spLocks noChangeShapeType="1"/>
                </p:cNvSpPr>
                <p:nvPr/>
              </p:nvSpPr>
              <p:spPr bwMode="auto">
                <a:xfrm>
                  <a:off x="1332" y="2265"/>
                  <a:ext cx="76" cy="2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2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378" y="2299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2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1470" y="2265"/>
                  <a:ext cx="74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29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309" y="223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0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378" y="2272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1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447" y="2272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2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16" y="223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06" name="Group 69"/>
              <p:cNvGrpSpPr>
                <a:grpSpLocks/>
              </p:cNvGrpSpPr>
              <p:nvPr/>
            </p:nvGrpSpPr>
            <p:grpSpPr bwMode="auto">
              <a:xfrm flipH="1">
                <a:off x="5063845" y="2610887"/>
                <a:ext cx="745718" cy="328359"/>
                <a:chOff x="418" y="1952"/>
                <a:chExt cx="211" cy="139"/>
              </a:xfrm>
            </p:grpSpPr>
            <p:sp>
              <p:nvSpPr>
                <p:cNvPr id="124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1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5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39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07" name="AutoShape 30"/>
              <p:cNvSpPr>
                <a:spLocks noChangeArrowheads="1"/>
              </p:cNvSpPr>
              <p:nvPr/>
            </p:nvSpPr>
            <p:spPr bwMode="auto">
              <a:xfrm flipH="1">
                <a:off x="4787479" y="2622698"/>
                <a:ext cx="300409" cy="307098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08" name="Rectangle 76"/>
              <p:cNvSpPr>
                <a:spLocks noChangeAspect="1" noChangeArrowheads="1"/>
              </p:cNvSpPr>
              <p:nvPr/>
            </p:nvSpPr>
            <p:spPr bwMode="auto">
              <a:xfrm flipH="1">
                <a:off x="4844028" y="2731363"/>
                <a:ext cx="183779" cy="826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10" name="Group 70"/>
              <p:cNvGrpSpPr>
                <a:grpSpLocks/>
              </p:cNvGrpSpPr>
              <p:nvPr/>
            </p:nvGrpSpPr>
            <p:grpSpPr bwMode="auto">
              <a:xfrm flipH="1">
                <a:off x="1989218" y="2599506"/>
                <a:ext cx="1470229" cy="342533"/>
                <a:chOff x="1656" y="2172"/>
                <a:chExt cx="639" cy="169"/>
              </a:xfrm>
            </p:grpSpPr>
            <p:sp>
              <p:nvSpPr>
                <p:cNvPr id="114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6" y="2172"/>
                  <a:ext cx="639" cy="1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5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708" y="2226"/>
                  <a:ext cx="258" cy="55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6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986" y="2226"/>
                  <a:ext cx="258" cy="55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 flipH="1">
                <a:off x="5062249" y="2629404"/>
                <a:ext cx="7457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ACC1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flipH="1">
                <a:off x="2661757" y="2629404"/>
                <a:ext cx="7457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ACC2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 flipH="1">
                <a:off x="2022486" y="2629404"/>
                <a:ext cx="7457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ACC3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AutoShape 30"/>
            <p:cNvSpPr>
              <a:spLocks noChangeArrowheads="1"/>
            </p:cNvSpPr>
            <p:nvPr/>
          </p:nvSpPr>
          <p:spPr bwMode="auto">
            <a:xfrm flipH="1">
              <a:off x="4571058" y="2755289"/>
              <a:ext cx="156789" cy="9764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4649452" y="2291588"/>
              <a:ext cx="0" cy="4430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6168008" y="2935070"/>
              <a:ext cx="533088" cy="17477"/>
            </a:xfrm>
            <a:prstGeom prst="straightConnector1">
              <a:avLst/>
            </a:prstGeom>
            <a:ln w="38100">
              <a:solidFill>
                <a:srgbClr val="8B6EC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/>
          <p:nvPr/>
        </p:nvCxnSpPr>
        <p:spPr>
          <a:xfrm flipV="1">
            <a:off x="8328248" y="2931298"/>
            <a:ext cx="0" cy="302928"/>
          </a:xfrm>
          <a:prstGeom prst="straightConnector1">
            <a:avLst/>
          </a:prstGeom>
          <a:ln w="38100">
            <a:solidFill>
              <a:srgbClr val="8B6EC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4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025" y="1817078"/>
            <a:ext cx="959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C000"/>
                </a:solidFill>
              </a:rPr>
              <a:t>Diagnostics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6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Beam Diagnostics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196752"/>
            <a:ext cx="11376025" cy="5010249"/>
          </a:xfrm>
        </p:spPr>
        <p:txBody>
          <a:bodyPr/>
          <a:lstStyle/>
          <a:p>
            <a:r>
              <a:rPr lang="en-US" sz="1800" dirty="0"/>
              <a:t>Upgrade charge measurement (toroids)</a:t>
            </a:r>
          </a:p>
          <a:p>
            <a:pPr lvl="1"/>
            <a:r>
              <a:rPr lang="en-US" dirty="0"/>
              <a:t>New XFEL type toroids, data acquisition with MTCA (108 MHz ADCs)</a:t>
            </a:r>
          </a:p>
          <a:p>
            <a:pPr lvl="1"/>
            <a:r>
              <a:rPr lang="en-US" dirty="0"/>
              <a:t>Improved resolution: smaller than 1 pC</a:t>
            </a:r>
          </a:p>
          <a:p>
            <a:pPr lvl="1"/>
            <a:r>
              <a:rPr lang="en-US" dirty="0"/>
              <a:t>New </a:t>
            </a:r>
            <a:r>
              <a:rPr lang="en-US" dirty="0" smtClean="0"/>
              <a:t>TPS (toroid protection system, to prevent charge losses) </a:t>
            </a:r>
            <a:endParaRPr lang="en-US" dirty="0"/>
          </a:p>
          <a:p>
            <a:r>
              <a:rPr lang="en-US" sz="1800" dirty="0"/>
              <a:t>Upgrade electronics and hardware for machine protection system (MPS)</a:t>
            </a:r>
          </a:p>
          <a:p>
            <a:pPr lvl="1"/>
            <a:r>
              <a:rPr lang="en-US" dirty="0"/>
              <a:t>Required to fully explore the multi beamline features</a:t>
            </a:r>
          </a:p>
          <a:p>
            <a:pPr lvl="1"/>
            <a:r>
              <a:rPr lang="en-US" dirty="0"/>
              <a:t>New MTCA based standard, similar to XFEL</a:t>
            </a:r>
          </a:p>
          <a:p>
            <a:r>
              <a:rPr lang="en-US" sz="1800" dirty="0"/>
              <a:t>New electronics for most BPMs</a:t>
            </a:r>
          </a:p>
          <a:p>
            <a:pPr lvl="1"/>
            <a:r>
              <a:rPr lang="en-US" dirty="0"/>
              <a:t>In order to get a much better resolution also for low charges</a:t>
            </a:r>
          </a:p>
          <a:p>
            <a:r>
              <a:rPr lang="en-US" sz="1800" dirty="0"/>
              <a:t>New hardware and electronics for BAMs</a:t>
            </a:r>
          </a:p>
          <a:p>
            <a:pPr lvl="1"/>
            <a:r>
              <a:rPr lang="en-US" dirty="0"/>
              <a:t>To cope with short bunches with low charges</a:t>
            </a:r>
          </a:p>
          <a:p>
            <a:r>
              <a:rPr lang="en-US" sz="1800" dirty="0"/>
              <a:t>Profile monitors (OTR screens) </a:t>
            </a:r>
          </a:p>
          <a:p>
            <a:pPr lvl="1"/>
            <a:r>
              <a:rPr lang="en-US" dirty="0" smtClean="0"/>
              <a:t>BC2/3: we keep the vacuum chambers with OTR screens, new optics</a:t>
            </a:r>
          </a:p>
          <a:p>
            <a:pPr lvl="1"/>
            <a:r>
              <a:rPr lang="en-US" dirty="0" smtClean="0"/>
              <a:t>Other will be replaced by </a:t>
            </a:r>
            <a:r>
              <a:rPr lang="en-US" dirty="0" err="1" smtClean="0"/>
              <a:t>XFEL</a:t>
            </a:r>
            <a:r>
              <a:rPr lang="en-US" dirty="0" smtClean="0"/>
              <a:t> </a:t>
            </a:r>
            <a:r>
              <a:rPr lang="en-US" dirty="0"/>
              <a:t>type screen stations – already realized in FLASH2 and one station in FLASH1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Better resolution especially for low charge operation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96200" y="1595992"/>
            <a:ext cx="1872208" cy="33855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Upgrade finished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6200" y="2924944"/>
            <a:ext cx="1872208" cy="33855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Upgrade finished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6200" y="3645024"/>
            <a:ext cx="1872208" cy="33855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Upgrade finished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6200" y="4437112"/>
            <a:ext cx="1872208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Upgrade started summer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6200" y="5229200"/>
            <a:ext cx="1872208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Upgrade postponed to 2020</a:t>
            </a:r>
          </a:p>
        </p:txBody>
      </p:sp>
    </p:spTree>
    <p:extLst>
      <p:ext uri="{BB962C8B-B14F-4D97-AF65-F5344CB8AC3E}">
        <p14:creationId xmlns:p14="http://schemas.microsoft.com/office/powerpoint/2010/main" val="60990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BPM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06427"/>
            <a:ext cx="11376025" cy="366389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etter resolution – mainly for low charges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Goal: higher resolution also for low charge beams</a:t>
            </a:r>
          </a:p>
          <a:p>
            <a:endParaRPr lang="en-US" dirty="0"/>
          </a:p>
        </p:txBody>
      </p:sp>
      <p:pic>
        <p:nvPicPr>
          <p:cNvPr id="2050" name="Picture 2" descr="D:\xxl - D\FLASH\Diagnostics\BPMs\Upgrade 2017\xfel_buttons34m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98884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xxl - D\FLASH\Diagnostics\BPMs\Upgrade 2017\11dbc2_8tc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98996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47728" y="35010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</a:rPr>
              <a:t>10 </a:t>
            </a:r>
            <a:r>
              <a:rPr lang="en-US" sz="2000" dirty="0" smtClean="0">
                <a:solidFill>
                  <a:srgbClr val="0066FF"/>
                </a:solidFill>
                <a:latin typeface="Arial"/>
                <a:cs typeface="Arial"/>
              </a:rPr>
              <a:t>µm</a:t>
            </a:r>
            <a:endParaRPr lang="en-US" sz="2000" dirty="0" smtClean="0">
              <a:solidFill>
                <a:srgbClr val="0066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27448" y="3933056"/>
            <a:ext cx="4104456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03984" y="501317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</a:rPr>
              <a:t>100 </a:t>
            </a:r>
            <a:r>
              <a:rPr lang="en-US" sz="2000" dirty="0" err="1" smtClean="0">
                <a:solidFill>
                  <a:srgbClr val="0066FF"/>
                </a:solidFill>
                <a:latin typeface="Arial"/>
                <a:cs typeface="Arial"/>
              </a:rPr>
              <a:t>pC</a:t>
            </a:r>
            <a:endParaRPr lang="en-US" sz="2000" dirty="0" smtClean="0">
              <a:solidFill>
                <a:srgbClr val="00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416" y="501317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</a:rPr>
              <a:t>10 </a:t>
            </a:r>
            <a:r>
              <a:rPr lang="en-US" sz="2000" dirty="0" err="1" smtClean="0">
                <a:solidFill>
                  <a:srgbClr val="0066FF"/>
                </a:solidFill>
                <a:latin typeface="Arial"/>
                <a:cs typeface="Arial"/>
              </a:rPr>
              <a:t>pC</a:t>
            </a:r>
            <a:endParaRPr lang="en-US" sz="2000" dirty="0" smtClean="0">
              <a:solidFill>
                <a:srgbClr val="00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12024" y="296123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</a:rPr>
              <a:t>10 </a:t>
            </a:r>
            <a:r>
              <a:rPr lang="en-US" sz="2000" dirty="0" smtClean="0">
                <a:solidFill>
                  <a:srgbClr val="0066FF"/>
                </a:solidFill>
                <a:latin typeface="Arial"/>
                <a:cs typeface="Arial"/>
              </a:rPr>
              <a:t>µm</a:t>
            </a:r>
            <a:endParaRPr lang="en-US" sz="2000" dirty="0" smtClean="0">
              <a:solidFill>
                <a:srgbClr val="0066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312024" y="3373330"/>
            <a:ext cx="4104456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08640" y="4965521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</a:rPr>
              <a:t>100 </a:t>
            </a:r>
            <a:r>
              <a:rPr lang="en-US" sz="2000" dirty="0" err="1" smtClean="0">
                <a:solidFill>
                  <a:srgbClr val="0066FF"/>
                </a:solidFill>
                <a:latin typeface="Arial"/>
                <a:cs typeface="Arial"/>
              </a:rPr>
              <a:t>pC</a:t>
            </a:r>
            <a:endParaRPr lang="en-US" sz="2000" dirty="0" smtClean="0">
              <a:solidFill>
                <a:srgbClr val="00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32104" y="4965521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FF"/>
                </a:solidFill>
              </a:rPr>
              <a:t>10 </a:t>
            </a:r>
            <a:r>
              <a:rPr lang="en-US" sz="2000" dirty="0" err="1" smtClean="0">
                <a:solidFill>
                  <a:srgbClr val="0066FF"/>
                </a:solidFill>
                <a:latin typeface="Arial"/>
                <a:cs typeface="Arial"/>
              </a:rPr>
              <a:t>pC</a:t>
            </a:r>
            <a:endParaRPr lang="en-US" sz="2000" dirty="0" smtClean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8899" y="2411867"/>
            <a:ext cx="85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old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4713" y="2961234"/>
            <a:ext cx="85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old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44713" y="4221088"/>
            <a:ext cx="85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00128" y="4260082"/>
            <a:ext cx="85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906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hreibr\H schreibr\Conferences\Betriebsseminar\Travemuende 2019\Talk\2018-07-06T13 44 57-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1904" y="1885092"/>
            <a:ext cx="2543558" cy="16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BAM and Synchronization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06428"/>
            <a:ext cx="4854859" cy="3601712"/>
          </a:xfrm>
        </p:spPr>
        <p:txBody>
          <a:bodyPr/>
          <a:lstStyle/>
          <a:p>
            <a:r>
              <a:rPr lang="en-US" sz="1800" dirty="0" smtClean="0"/>
              <a:t>New </a:t>
            </a:r>
            <a:r>
              <a:rPr lang="en-US" sz="1800" dirty="0"/>
              <a:t>BAM pick-ups </a:t>
            </a:r>
            <a:r>
              <a:rPr lang="en-US" sz="1800" dirty="0" smtClean="0"/>
              <a:t>with an improved sensitivity especially </a:t>
            </a:r>
            <a:r>
              <a:rPr lang="en-US" sz="1800" dirty="0"/>
              <a:t>for </a:t>
            </a:r>
            <a:r>
              <a:rPr lang="en-US" sz="1800" dirty="0" smtClean="0"/>
              <a:t>low bunch charges have been installed.</a:t>
            </a:r>
          </a:p>
          <a:p>
            <a:r>
              <a:rPr lang="en-US" sz="1800" dirty="0" smtClean="0"/>
              <a:t>New electronics is being commissioned piece by piece </a:t>
            </a:r>
          </a:p>
          <a:p>
            <a:r>
              <a:rPr lang="en-US" sz="1800" dirty="0" smtClean="0"/>
              <a:t>Priority to ensure slow and fast intra-train </a:t>
            </a:r>
            <a:r>
              <a:rPr lang="en-US" sz="1800" dirty="0"/>
              <a:t>arrival time </a:t>
            </a:r>
            <a:r>
              <a:rPr lang="en-US" sz="1800" dirty="0" smtClean="0"/>
              <a:t>feedbacks for users</a:t>
            </a:r>
            <a:endParaRPr lang="en-US" sz="1800" dirty="0"/>
          </a:p>
          <a:p>
            <a:r>
              <a:rPr lang="en-US" sz="1800" dirty="0"/>
              <a:t>Expected resolution &lt;10 fs </a:t>
            </a:r>
            <a:r>
              <a:rPr lang="en-US" sz="1800" dirty="0" err="1"/>
              <a:t>rms</a:t>
            </a:r>
            <a:endParaRPr lang="en-US" sz="1800" dirty="0"/>
          </a:p>
          <a:p>
            <a:r>
              <a:rPr lang="en-US" sz="1800" dirty="0" smtClean="0"/>
              <a:t>The new set-up will </a:t>
            </a:r>
            <a:r>
              <a:rPr lang="en-US" sz="1800" dirty="0"/>
              <a:t>also allow </a:t>
            </a:r>
            <a:r>
              <a:rPr lang="en-US" sz="1800" dirty="0" smtClean="0"/>
              <a:t>separate arrival </a:t>
            </a:r>
            <a:r>
              <a:rPr lang="en-US" sz="1800" dirty="0"/>
              <a:t>time </a:t>
            </a:r>
            <a:r>
              <a:rPr lang="en-US" sz="1800" dirty="0" smtClean="0"/>
              <a:t>feedbacks </a:t>
            </a:r>
            <a:r>
              <a:rPr lang="en-US" sz="1800" dirty="0"/>
              <a:t>for both beamlines, FL1 and FL2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Beam </a:t>
            </a:r>
            <a:r>
              <a:rPr lang="en-US" dirty="0"/>
              <a:t>Arrival </a:t>
            </a:r>
            <a:r>
              <a:rPr lang="en-US" dirty="0" smtClean="0"/>
              <a:t>Time Monitor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1051" y="1010794"/>
            <a:ext cx="33927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>
                <a:solidFill>
                  <a:srgbClr val="0066FF"/>
                </a:solidFill>
              </a:rPr>
              <a:t>Measurement &amp; Stabilization of the Electron Bunch Timing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9283" y="2436942"/>
            <a:ext cx="40193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>
                <a:solidFill>
                  <a:srgbClr val="0066FF"/>
                </a:solidFill>
              </a:rPr>
              <a:t>All-Optical Laser-to-Laser Synchronization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1051" y="3883029"/>
            <a:ext cx="35533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Phase Drift Compensation of the</a:t>
            </a:r>
          </a:p>
          <a:p>
            <a:r>
              <a:rPr lang="en-US" sz="1600" dirty="0">
                <a:solidFill>
                  <a:srgbClr val="0066FF"/>
                </a:solidFill>
              </a:rPr>
              <a:t>RF-Reference used for </a:t>
            </a:r>
            <a:r>
              <a:rPr lang="en-US" sz="1600" dirty="0" smtClean="0">
                <a:solidFill>
                  <a:srgbClr val="0066FF"/>
                </a:solidFill>
              </a:rPr>
              <a:t>Acceleration</a:t>
            </a:r>
            <a:endParaRPr lang="en-US" sz="1600" dirty="0">
              <a:solidFill>
                <a:srgbClr val="0066FF"/>
              </a:solidFill>
            </a:endParaRPr>
          </a:p>
        </p:txBody>
      </p:sp>
      <p:pic>
        <p:nvPicPr>
          <p:cNvPr id="9" name="Picture 25" descr="N:\4all\intern\_SpecialDiagnostics\Publications\POF_FLASH_2018\pic\L2L-PPLaser-Scheme-si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44" y="2881612"/>
            <a:ext cx="3801382" cy="9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N:\4all\intern\_SpecialDiagnostics\Publications\POF_FLASH_2018\pic\REFMOpt-Image-simp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40" y="4509120"/>
            <a:ext cx="4844786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N:\4all\intern\_SpecialDiagnostics\Publications\POF_FLASH_2018\pic\BAM-and-BBF-Scheme-simp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953" y="1010794"/>
            <a:ext cx="3421373" cy="13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35360" y="5229200"/>
            <a:ext cx="10504852" cy="1410980"/>
            <a:chOff x="687879" y="4642159"/>
            <a:chExt cx="10504852" cy="1410980"/>
          </a:xfrm>
        </p:grpSpPr>
        <p:grpSp>
          <p:nvGrpSpPr>
            <p:cNvPr id="13" name="Group 12"/>
            <p:cNvGrpSpPr/>
            <p:nvPr/>
          </p:nvGrpSpPr>
          <p:grpSpPr>
            <a:xfrm>
              <a:off x="1632185" y="4642159"/>
              <a:ext cx="1989096" cy="394587"/>
              <a:chOff x="1397479" y="4670322"/>
              <a:chExt cx="1372477" cy="394587"/>
            </a:xfrm>
          </p:grpSpPr>
          <p:cxnSp>
            <p:nvCxnSpPr>
              <p:cNvPr id="81" name="Straight Arrow Connector 80"/>
              <p:cNvCxnSpPr>
                <a:stCxn id="27" idx="0"/>
              </p:cNvCxnSpPr>
              <p:nvPr/>
            </p:nvCxnSpPr>
            <p:spPr bwMode="auto">
              <a:xfrm flipH="1" flipV="1">
                <a:off x="2715961" y="4670324"/>
                <a:ext cx="53995" cy="394585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 flipV="1">
                <a:off x="1423019" y="4670322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rgbClr val="FF99CC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>
                <a:off x="1397479" y="4670322"/>
                <a:ext cx="1349172" cy="0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oup 13"/>
            <p:cNvGrpSpPr/>
            <p:nvPr/>
          </p:nvGrpSpPr>
          <p:grpSpPr>
            <a:xfrm>
              <a:off x="1910080" y="4740583"/>
              <a:ext cx="1955321" cy="394558"/>
              <a:chOff x="1397479" y="4670322"/>
              <a:chExt cx="1349172" cy="394558"/>
            </a:xfrm>
          </p:grpSpPr>
          <p:cxnSp>
            <p:nvCxnSpPr>
              <p:cNvPr id="78" name="Straight Arrow Connector 77"/>
              <p:cNvCxnSpPr/>
              <p:nvPr/>
            </p:nvCxnSpPr>
            <p:spPr bwMode="auto">
              <a:xfrm flipV="1">
                <a:off x="2715961" y="4670323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Arrow Connector 78"/>
              <p:cNvCxnSpPr/>
              <p:nvPr/>
            </p:nvCxnSpPr>
            <p:spPr bwMode="auto">
              <a:xfrm flipV="1">
                <a:off x="1423019" y="4670322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Arrow Connector 79"/>
              <p:cNvCxnSpPr/>
              <p:nvPr/>
            </p:nvCxnSpPr>
            <p:spPr bwMode="auto">
              <a:xfrm>
                <a:off x="1397479" y="4670322"/>
                <a:ext cx="1349172" cy="0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4431706" y="4642159"/>
              <a:ext cx="1955321" cy="394558"/>
              <a:chOff x="1397479" y="4670322"/>
              <a:chExt cx="1349172" cy="394558"/>
            </a:xfrm>
          </p:grpSpPr>
          <p:cxnSp>
            <p:nvCxnSpPr>
              <p:cNvPr id="75" name="Straight Arrow Connector 74"/>
              <p:cNvCxnSpPr/>
              <p:nvPr/>
            </p:nvCxnSpPr>
            <p:spPr bwMode="auto">
              <a:xfrm flipV="1">
                <a:off x="2739395" y="4670323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 flipV="1">
                <a:off x="1423019" y="4670322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rgbClr val="FF99CC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>
                <a:off x="1397479" y="4670322"/>
                <a:ext cx="1349172" cy="0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" name="Group 15"/>
            <p:cNvGrpSpPr/>
            <p:nvPr/>
          </p:nvGrpSpPr>
          <p:grpSpPr>
            <a:xfrm>
              <a:off x="4602718" y="4740583"/>
              <a:ext cx="1989817" cy="394558"/>
              <a:chOff x="1397479" y="4670322"/>
              <a:chExt cx="1372974" cy="394558"/>
            </a:xfrm>
          </p:grpSpPr>
          <p:cxnSp>
            <p:nvCxnSpPr>
              <p:cNvPr id="72" name="Straight Arrow Connector 71"/>
              <p:cNvCxnSpPr/>
              <p:nvPr/>
            </p:nvCxnSpPr>
            <p:spPr bwMode="auto">
              <a:xfrm flipV="1">
                <a:off x="2770453" y="4670323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Arrow Connector 72"/>
              <p:cNvCxnSpPr/>
              <p:nvPr/>
            </p:nvCxnSpPr>
            <p:spPr bwMode="auto">
              <a:xfrm flipV="1">
                <a:off x="1423019" y="4670322"/>
                <a:ext cx="0" cy="394557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>
                <a:off x="1397479" y="4670322"/>
                <a:ext cx="1349172" cy="0"/>
              </a:xfrm>
              <a:prstGeom prst="straightConnector1">
                <a:avLst/>
              </a:prstGeom>
              <a:solidFill>
                <a:srgbClr val="3333FF">
                  <a:alpha val="65881"/>
                </a:srgbClr>
              </a:solidFill>
              <a:ln w="571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" name="Group 16"/>
            <p:cNvGrpSpPr/>
            <p:nvPr/>
          </p:nvGrpSpPr>
          <p:grpSpPr>
            <a:xfrm>
              <a:off x="687879" y="5036746"/>
              <a:ext cx="10504852" cy="1016393"/>
              <a:chOff x="798945" y="4843598"/>
              <a:chExt cx="7878639" cy="101639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98945" y="4843598"/>
                <a:ext cx="7628790" cy="737462"/>
                <a:chOff x="798945" y="4843598"/>
                <a:chExt cx="7628790" cy="737462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798945" y="4892431"/>
                  <a:ext cx="7392060" cy="688629"/>
                  <a:chOff x="798945" y="4892431"/>
                  <a:chExt cx="7392060" cy="688629"/>
                </a:xfrm>
              </p:grpSpPr>
              <p:sp>
                <p:nvSpPr>
                  <p:cNvPr id="28" name="Line 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021129" y="5139936"/>
                    <a:ext cx="117099" cy="4949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29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37450" y="5120236"/>
                    <a:ext cx="725355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0" name="AutoShape 30"/>
                  <p:cNvSpPr>
                    <a:spLocks noChangeArrowheads="1"/>
                  </p:cNvSpPr>
                  <p:nvPr/>
                </p:nvSpPr>
                <p:spPr bwMode="auto">
                  <a:xfrm>
                    <a:off x="798945" y="5013932"/>
                    <a:ext cx="222186" cy="20788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grpSp>
                <p:nvGrpSpPr>
                  <p:cNvPr id="31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81140" y="4902905"/>
                    <a:ext cx="692525" cy="274026"/>
                    <a:chOff x="1337" y="2168"/>
                    <a:chExt cx="270" cy="116"/>
                  </a:xfrm>
                </p:grpSpPr>
                <p:sp>
                  <p:nvSpPr>
                    <p:cNvPr id="65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57" y="2198"/>
                      <a:ext cx="75" cy="5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66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21" y="2208"/>
                      <a:ext cx="1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67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6" y="2203"/>
                      <a:ext cx="74" cy="5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68" name="Rectangl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37" y="2226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69" name="Rectangl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15" y="2168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70" name="Rectangl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3" y="2168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71" name="Rectangl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72" y="2226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  <p:grpSp>
                <p:nvGrpSpPr>
                  <p:cNvPr id="32" name="Group 61"/>
                  <p:cNvGrpSpPr>
                    <a:grpSpLocks noChangeAspect="1"/>
                  </p:cNvGrpSpPr>
                  <p:nvPr/>
                </p:nvGrpSpPr>
                <p:grpSpPr bwMode="auto">
                  <a:xfrm flipH="1" flipV="1">
                    <a:off x="7580400" y="4892431"/>
                    <a:ext cx="132734" cy="468915"/>
                    <a:chOff x="2790" y="3240"/>
                    <a:chExt cx="56" cy="332"/>
                  </a:xfrm>
                </p:grpSpPr>
                <p:sp>
                  <p:nvSpPr>
                    <p:cNvPr id="63" name="AutoShape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90" y="3240"/>
                      <a:ext cx="56" cy="13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629 w 21600"/>
                        <a:gd name="T13" fmla="*/ 4582 h 21600"/>
                        <a:gd name="T14" fmla="*/ 16971 w 21600"/>
                        <a:gd name="T15" fmla="*/ 17182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64" name="AutoShape 6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790" y="3440"/>
                      <a:ext cx="56" cy="13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629 w 21600"/>
                        <a:gd name="T13" fmla="*/ 4582 h 21600"/>
                        <a:gd name="T14" fmla="*/ 16971 w 21600"/>
                        <a:gd name="T15" fmla="*/ 17182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1294674" y="4961529"/>
                    <a:ext cx="897398" cy="328359"/>
                    <a:chOff x="811271" y="3409656"/>
                    <a:chExt cx="493713" cy="220663"/>
                  </a:xfrm>
                </p:grpSpPr>
                <p:grpSp>
                  <p:nvGrpSpPr>
                    <p:cNvPr id="58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1271" y="3409656"/>
                      <a:ext cx="334963" cy="220663"/>
                      <a:chOff x="468" y="1952"/>
                      <a:chExt cx="211" cy="139"/>
                    </a:xfrm>
                  </p:grpSpPr>
                  <p:sp>
                    <p:nvSpPr>
                      <p:cNvPr id="61" name="AutoShape 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8" y="1952"/>
                        <a:ext cx="211" cy="139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2" name="Rectangle 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5" y="1996"/>
                        <a:ext cx="178" cy="46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59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0046" y="3417593"/>
                      <a:ext cx="134938" cy="206375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0000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60" name="Rectangle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197033" y="3490618"/>
                      <a:ext cx="82550" cy="55563"/>
                    </a:xfrm>
                    <a:prstGeom prst="rect">
                      <a:avLst/>
                    </a:prstGeom>
                    <a:solidFill>
                      <a:srgbClr val="6699FF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3069164" y="4912352"/>
                    <a:ext cx="4368681" cy="420488"/>
                    <a:chOff x="2209858" y="3379493"/>
                    <a:chExt cx="2403476" cy="282575"/>
                  </a:xfrm>
                </p:grpSpPr>
                <p:grpSp>
                  <p:nvGrpSpPr>
                    <p:cNvPr id="40" name="Group 31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2944871" y="3379493"/>
                      <a:ext cx="379413" cy="282575"/>
                      <a:chOff x="3345" y="3309"/>
                      <a:chExt cx="270" cy="178"/>
                    </a:xfrm>
                  </p:grpSpPr>
                  <p:sp>
                    <p:nvSpPr>
                      <p:cNvPr id="51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520" y="3400"/>
                        <a:ext cx="75" cy="5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52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452" y="3360"/>
                        <a:ext cx="68" cy="9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53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368" y="3346"/>
                        <a:ext cx="68" cy="6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54" name="Rectangle 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H="1" flipV="1">
                        <a:off x="3580" y="3371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" name="Rectangle 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H="1" flipV="1">
                        <a:off x="3502" y="3429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" name="Rectangle 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H="1" flipV="1">
                        <a:off x="3420" y="3309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" name="Rectangle 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H="1" flipV="1">
                        <a:off x="3345" y="3371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grpSp>
                  <p:nvGrpSpPr>
                    <p:cNvPr id="41" name="Group 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9858" y="3404893"/>
                      <a:ext cx="660400" cy="230188"/>
                      <a:chOff x="1656" y="2172"/>
                      <a:chExt cx="639" cy="169"/>
                    </a:xfrm>
                  </p:grpSpPr>
                  <p:sp>
                    <p:nvSpPr>
                      <p:cNvPr id="48" name="AutoShape 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6" y="2172"/>
                        <a:ext cx="639" cy="169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" name="Rectangle 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8" y="2226"/>
                        <a:ext cx="258" cy="55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" name="Rectangle 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86" y="2226"/>
                        <a:ext cx="258" cy="55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grpSp>
                  <p:nvGrpSpPr>
                    <p:cNvPr id="42" name="Group 41"/>
                    <p:cNvGrpSpPr/>
                    <p:nvPr/>
                  </p:nvGrpSpPr>
                  <p:grpSpPr>
                    <a:xfrm>
                      <a:off x="3383021" y="3404893"/>
                      <a:ext cx="1230313" cy="230188"/>
                      <a:chOff x="3436243" y="3225800"/>
                      <a:chExt cx="1230313" cy="230188"/>
                    </a:xfrm>
                  </p:grpSpPr>
                  <p:sp>
                    <p:nvSpPr>
                      <p:cNvPr id="43" name="AutoShape 1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436243" y="3225800"/>
                        <a:ext cx="1230313" cy="23018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4" name="Rectangle 1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487043" y="3302000"/>
                        <a:ext cx="266700" cy="76200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5" name="Rectangle 1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3851" y="3302000"/>
                        <a:ext cx="266700" cy="76200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6" name="Rectangle 1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60659" y="3302000"/>
                        <a:ext cx="265113" cy="76200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7" name="Rectangle 1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5881" y="3302000"/>
                        <a:ext cx="265113" cy="76200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</p:grpSp>
              <p:sp>
                <p:nvSpPr>
                  <p:cNvPr id="35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070909" y="5156698"/>
                    <a:ext cx="0" cy="24400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6" name="Freeform 57"/>
                  <p:cNvSpPr>
                    <a:spLocks/>
                  </p:cNvSpPr>
                  <p:nvPr/>
                </p:nvSpPr>
                <p:spPr bwMode="auto">
                  <a:xfrm>
                    <a:off x="7711798" y="5025744"/>
                    <a:ext cx="170247" cy="174802"/>
                  </a:xfrm>
                  <a:custGeom>
                    <a:avLst/>
                    <a:gdLst>
                      <a:gd name="T0" fmla="*/ 0 w 143"/>
                      <a:gd name="T1" fmla="*/ 0 h 130"/>
                      <a:gd name="T2" fmla="*/ 0 w 143"/>
                      <a:gd name="T3" fmla="*/ 206375 h 130"/>
                      <a:gd name="T4" fmla="*/ 3 w 143"/>
                      <a:gd name="T5" fmla="*/ 206375 h 130"/>
                      <a:gd name="T6" fmla="*/ 5 w 143"/>
                      <a:gd name="T7" fmla="*/ 114300 h 130"/>
                      <a:gd name="T8" fmla="*/ 6 w 143"/>
                      <a:gd name="T9" fmla="*/ 0 h 130"/>
                      <a:gd name="T10" fmla="*/ 0 w 143"/>
                      <a:gd name="T11" fmla="*/ 0 h 1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3"/>
                      <a:gd name="T19" fmla="*/ 0 h 130"/>
                      <a:gd name="T20" fmla="*/ 143 w 143"/>
                      <a:gd name="T21" fmla="*/ 130 h 1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3" h="130">
                        <a:moveTo>
                          <a:pt x="0" y="0"/>
                        </a:moveTo>
                        <a:lnTo>
                          <a:pt x="0" y="130"/>
                        </a:lnTo>
                        <a:lnTo>
                          <a:pt x="78" y="130"/>
                        </a:lnTo>
                        <a:lnTo>
                          <a:pt x="142" y="72"/>
                        </a:lnTo>
                        <a:lnTo>
                          <a:pt x="14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7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131803" y="5356642"/>
                    <a:ext cx="162872" cy="2244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8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129896" y="5181907"/>
                    <a:ext cx="929" cy="2333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9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908037" y="5356641"/>
                    <a:ext cx="162872" cy="22441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4" name="Oval 23"/>
                <p:cNvSpPr/>
                <p:nvPr/>
              </p:nvSpPr>
              <p:spPr bwMode="auto">
                <a:xfrm>
                  <a:off x="1995855" y="4843598"/>
                  <a:ext cx="545690" cy="56263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sym typeface="Wingdings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7882045" y="4843598"/>
                  <a:ext cx="545690" cy="56263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sym typeface="Wingdings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4949119" y="4843598"/>
                  <a:ext cx="545690" cy="56263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sym typeface="Wingdings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2726152" y="4843598"/>
                  <a:ext cx="545690" cy="56263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sym typeface="Wingdings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1782875" y="5490659"/>
                <a:ext cx="880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UBC2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26152" y="5490659"/>
                <a:ext cx="880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</a:t>
                </a:r>
                <a:r>
                  <a:rPr lang="en-US" dirty="0" smtClean="0"/>
                  <a:t>BC2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58536" y="5490659"/>
                <a:ext cx="880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DBC3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96921" y="5490659"/>
                <a:ext cx="880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ACC7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24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BAM and Synchronization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340768"/>
            <a:ext cx="5904656" cy="5010249"/>
          </a:xfrm>
        </p:spPr>
        <p:txBody>
          <a:bodyPr/>
          <a:lstStyle/>
          <a:p>
            <a:r>
              <a:rPr lang="en-US" sz="1800" dirty="0" smtClean="0"/>
              <a:t>The </a:t>
            </a:r>
            <a:r>
              <a:rPr lang="en-US" sz="1800" dirty="0" err="1"/>
              <a:t>s</a:t>
            </a:r>
            <a:r>
              <a:rPr lang="en-US" sz="1800" dirty="0" err="1" smtClean="0"/>
              <a:t>ynchronisation</a:t>
            </a:r>
            <a:r>
              <a:rPr lang="en-US" sz="1800" dirty="0" smtClean="0"/>
              <a:t> lab has been completely refurbished</a:t>
            </a:r>
          </a:p>
          <a:p>
            <a:r>
              <a:rPr lang="en-US" sz="1800" dirty="0" smtClean="0"/>
              <a:t>New links are being installed </a:t>
            </a:r>
          </a:p>
          <a:p>
            <a:r>
              <a:rPr lang="en-US" sz="1800" dirty="0"/>
              <a:t>The </a:t>
            </a:r>
            <a:r>
              <a:rPr lang="en-US" sz="1800" dirty="0" err="1"/>
              <a:t>synchronisation</a:t>
            </a:r>
            <a:r>
              <a:rPr lang="en-US" sz="1800" dirty="0"/>
              <a:t> signals are now distributed through new </a:t>
            </a:r>
            <a:r>
              <a:rPr lang="en-US" sz="1800" dirty="0" err="1"/>
              <a:t>polarisation</a:t>
            </a:r>
            <a:r>
              <a:rPr lang="en-US" sz="1800" dirty="0"/>
              <a:t>-maintaining optical </a:t>
            </a:r>
            <a:r>
              <a:rPr lang="en-US" sz="1800" dirty="0" err="1" smtClean="0"/>
              <a:t>fibres</a:t>
            </a:r>
            <a:endParaRPr lang="en-US" sz="1800" dirty="0" smtClean="0"/>
          </a:p>
          <a:p>
            <a:r>
              <a:rPr lang="en-US" sz="1800" dirty="0" smtClean="0"/>
              <a:t>Expected reduction of jitter </a:t>
            </a:r>
            <a:r>
              <a:rPr lang="en-US" sz="1800" dirty="0"/>
              <a:t>of signal transmission from 3 fs to 0.5 </a:t>
            </a:r>
            <a:r>
              <a:rPr lang="en-US" sz="1800" dirty="0" smtClean="0"/>
              <a:t>fs</a:t>
            </a:r>
          </a:p>
          <a:p>
            <a:r>
              <a:rPr lang="en-US" sz="1800" dirty="0" smtClean="0"/>
              <a:t>A few </a:t>
            </a:r>
            <a:r>
              <a:rPr lang="en-US" sz="1800" dirty="0"/>
              <a:t>links mandatory for FLASH operation have </a:t>
            </a:r>
            <a:r>
              <a:rPr lang="en-US" sz="1800" dirty="0" smtClean="0"/>
              <a:t>already been </a:t>
            </a:r>
            <a:r>
              <a:rPr lang="en-US" sz="1800" dirty="0"/>
              <a:t>installed and </a:t>
            </a:r>
            <a:r>
              <a:rPr lang="en-US" sz="1800" dirty="0" smtClean="0"/>
              <a:t>commissioned</a:t>
            </a:r>
          </a:p>
          <a:p>
            <a:r>
              <a:rPr lang="en-US" sz="1800" dirty="0" smtClean="0"/>
              <a:t>The </a:t>
            </a:r>
            <a:r>
              <a:rPr lang="en-US" sz="1800" dirty="0"/>
              <a:t>number of possible links will increase from 8 to 24. </a:t>
            </a:r>
            <a:endParaRPr lang="en-US" sz="1800" dirty="0" smtClean="0"/>
          </a:p>
          <a:p>
            <a:r>
              <a:rPr lang="en-US" sz="1800" dirty="0" smtClean="0"/>
              <a:t>Further </a:t>
            </a:r>
            <a:r>
              <a:rPr lang="en-US" sz="1800" dirty="0"/>
              <a:t>optical links will be installed step by step. </a:t>
            </a: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full new system is expected to be available in 2020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SynchLab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746401"/>
              </p:ext>
            </p:extLst>
          </p:nvPr>
        </p:nvGraphicFramePr>
        <p:xfrm>
          <a:off x="6571450" y="1795454"/>
          <a:ext cx="4781134" cy="32700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48769"/>
                <a:gridCol w="1007955"/>
                <a:gridCol w="1624410"/>
              </a:tblGrid>
              <a:tr h="648247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rgbClr val="F28E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28E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  <a:p>
                      <a:r>
                        <a:rPr lang="en-US" sz="1600" dirty="0" smtClean="0">
                          <a:solidFill>
                            <a:srgbClr val="F28E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de-DE" sz="1600" dirty="0">
                        <a:solidFill>
                          <a:srgbClr val="F28E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28E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</a:t>
                      </a:r>
                      <a:r>
                        <a:rPr lang="en-US" sz="1600" baseline="0" dirty="0" smtClean="0">
                          <a:solidFill>
                            <a:srgbClr val="F28E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plan</a:t>
                      </a:r>
                      <a:endParaRPr lang="en-US" sz="1600" dirty="0" smtClean="0">
                        <a:solidFill>
                          <a:srgbClr val="F28E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rgbClr val="F28E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2018/2019</a:t>
                      </a:r>
                      <a:endParaRPr lang="de-DE" sz="1600" dirty="0">
                        <a:solidFill>
                          <a:srgbClr val="F28E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476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Clients 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881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spare links</a:t>
                      </a: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de-DE" sz="16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de-DE" sz="16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36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Laser-to-Laser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(L2L)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Synchronization </a:t>
                      </a: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(extension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by further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4)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36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Arrival Time</a:t>
                      </a:r>
                    </a:p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Monitors (BAM)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0737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Reference</a:t>
                      </a:r>
                    </a:p>
                    <a:p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 (REFM-Opt)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A6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4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025" y="1817078"/>
            <a:ext cx="9592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C000"/>
                </a:solidFill>
              </a:rPr>
              <a:t>Fast RF Feedback with </a:t>
            </a:r>
            <a:r>
              <a:rPr lang="en-US" sz="8000" dirty="0" err="1" smtClean="0">
                <a:solidFill>
                  <a:srgbClr val="FFC000"/>
                </a:solidFill>
              </a:rPr>
              <a:t>BACCA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51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58348" y="3485284"/>
            <a:ext cx="8442308" cy="2760652"/>
            <a:chOff x="226386" y="4054750"/>
            <a:chExt cx="6331731" cy="227722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6386" y="4150880"/>
              <a:ext cx="6331731" cy="188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334486" y="5901085"/>
              <a:ext cx="36674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* </a:t>
              </a:r>
              <a:r>
                <a:rPr lang="en-US" sz="1100" dirty="0"/>
                <a:t>new electronics to process the NRF cavity </a:t>
              </a:r>
              <a:br>
                <a:rPr lang="en-US" sz="1100" dirty="0"/>
              </a:br>
              <a:r>
                <a:rPr lang="en-US" sz="1100" dirty="0" smtClean="0"/>
                <a:t>* </a:t>
              </a:r>
              <a:r>
                <a:rPr lang="en-US" sz="1100" dirty="0"/>
                <a:t>new electronics to process the BAM signals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300870" y="4541406"/>
              <a:ext cx="1091381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731465" y="4447998"/>
              <a:ext cx="545690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91283" y="4054750"/>
              <a:ext cx="104701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/>
                <a:t>NRF </a:t>
              </a:r>
              <a:r>
                <a:rPr lang="en-US" sz="1100" b="1" dirty="0"/>
                <a:t>cavity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43878" y="4076345"/>
              <a:ext cx="64352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/>
                <a:t>BAM</a:t>
              </a:r>
              <a:endParaRPr lang="en-US" sz="11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RF Feedback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196752"/>
            <a:ext cx="4680519" cy="4788004"/>
          </a:xfrm>
        </p:spPr>
        <p:txBody>
          <a:bodyPr/>
          <a:lstStyle/>
          <a:p>
            <a:r>
              <a:rPr lang="en-US" dirty="0"/>
              <a:t>Correction of arrival time fluctuations which are too fast to be corrected by the narrow bandwidth (~ kHz) superconducting cavities </a:t>
            </a:r>
          </a:p>
          <a:p>
            <a:r>
              <a:rPr lang="en-US" dirty="0"/>
              <a:t>Goal is to push the arrival time stability well below 10 fs (~1 fs)</a:t>
            </a:r>
          </a:p>
          <a:p>
            <a:r>
              <a:rPr lang="en-US" dirty="0"/>
              <a:t>Fast corrector: large bandwidth normal conducting S-band cavity (~1 MHz, ~kW) controlled by a high-speed digital system (latency &lt;1 µs) </a:t>
            </a:r>
          </a:p>
          <a:p>
            <a:r>
              <a:rPr lang="en-US" dirty="0"/>
              <a:t>Suppress the residual beam energy fluctuations towards </a:t>
            </a:r>
            <a:r>
              <a:rPr lang="en-US" dirty="0" err="1" smtClean="0"/>
              <a:t>dE</a:t>
            </a:r>
            <a:r>
              <a:rPr lang="en-US" dirty="0" smtClean="0"/>
              <a:t>/E~10</a:t>
            </a:r>
            <a:r>
              <a:rPr lang="en-US" baseline="30000" dirty="0" smtClean="0"/>
              <a:t>-6</a:t>
            </a:r>
          </a:p>
          <a:p>
            <a:endParaRPr lang="en-US" baseline="30000" dirty="0"/>
          </a:p>
          <a:p>
            <a:endParaRPr lang="en-US" baseline="30000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Arrival </a:t>
            </a:r>
            <a:r>
              <a:rPr lang="en-US" dirty="0"/>
              <a:t>time measured in DBC2 with new high resolution low charge beam arrival time monitors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BACCA</a:t>
            </a:r>
            <a:endParaRPr lang="en-US" dirty="0"/>
          </a:p>
        </p:txBody>
      </p:sp>
      <p:pic>
        <p:nvPicPr>
          <p:cNvPr id="13" name="Bild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7888" y="1851789"/>
            <a:ext cx="6698615" cy="14331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968" y="476948"/>
            <a:ext cx="2496406" cy="122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819512" y="44624"/>
            <a:ext cx="2369313" cy="400110"/>
            <a:chOff x="9192344" y="188640"/>
            <a:chExt cx="2369313" cy="40011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9192344" y="388695"/>
              <a:ext cx="2369313" cy="0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4127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9860422" y="188640"/>
              <a:ext cx="11596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334 mm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8112224" y="1412776"/>
            <a:ext cx="1296144" cy="68407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win.desy.de\group\mpy\xxl\schreibr\personal_xxl\Pictures\FLASH\FLASH2 Dirks Pictures\20131213-MK3_54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119" y="5162703"/>
            <a:ext cx="2816053" cy="14080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6" name="Group 1295"/>
          <p:cNvGrpSpPr/>
          <p:nvPr/>
        </p:nvGrpSpPr>
        <p:grpSpPr>
          <a:xfrm>
            <a:off x="235598" y="2780928"/>
            <a:ext cx="11276278" cy="2581255"/>
            <a:chOff x="139896" y="1625168"/>
            <a:chExt cx="8870894" cy="2089587"/>
          </a:xfrm>
        </p:grpSpPr>
        <p:sp>
          <p:nvSpPr>
            <p:cNvPr id="1297" name="Line 55"/>
            <p:cNvSpPr>
              <a:spLocks noChangeShapeType="1"/>
            </p:cNvSpPr>
            <p:nvPr/>
          </p:nvSpPr>
          <p:spPr bwMode="auto">
            <a:xfrm rot="429407">
              <a:off x="4169028" y="2139966"/>
              <a:ext cx="390974" cy="3794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1298" name="Group 1297"/>
            <p:cNvGrpSpPr/>
            <p:nvPr/>
          </p:nvGrpSpPr>
          <p:grpSpPr>
            <a:xfrm>
              <a:off x="139896" y="1625168"/>
              <a:ext cx="8870894" cy="2089587"/>
              <a:chOff x="139897" y="1625166"/>
              <a:chExt cx="8870894" cy="2089589"/>
            </a:xfrm>
          </p:grpSpPr>
          <p:grpSp>
            <p:nvGrpSpPr>
              <p:cNvPr id="1299" name="Group 1298"/>
              <p:cNvGrpSpPr/>
              <p:nvPr/>
            </p:nvGrpSpPr>
            <p:grpSpPr>
              <a:xfrm rot="387912">
                <a:off x="8039261" y="2761587"/>
                <a:ext cx="831221" cy="627051"/>
                <a:chOff x="8139044" y="2803630"/>
                <a:chExt cx="831221" cy="627051"/>
              </a:xfrm>
            </p:grpSpPr>
            <p:sp>
              <p:nvSpPr>
                <p:cNvPr id="1612" name="Rectangle 1611"/>
                <p:cNvSpPr/>
                <p:nvPr/>
              </p:nvSpPr>
              <p:spPr bwMode="auto">
                <a:xfrm>
                  <a:off x="8139044" y="2803630"/>
                  <a:ext cx="831221" cy="581332"/>
                </a:xfrm>
                <a:prstGeom prst="rect">
                  <a:avLst/>
                </a:prstGeom>
                <a:solidFill>
                  <a:srgbClr val="FFE1C8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13" name="Rectangle 1612"/>
                <p:cNvSpPr/>
                <p:nvPr/>
              </p:nvSpPr>
              <p:spPr bwMode="auto">
                <a:xfrm>
                  <a:off x="8139044" y="3284984"/>
                  <a:ext cx="524686" cy="99978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14" name="Rectangle 1613"/>
                <p:cNvSpPr/>
                <p:nvPr/>
              </p:nvSpPr>
              <p:spPr bwMode="auto">
                <a:xfrm>
                  <a:off x="8604447" y="3384962"/>
                  <a:ext cx="365817" cy="457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15" name="Rectangle 1614"/>
                <p:cNvSpPr/>
                <p:nvPr/>
              </p:nvSpPr>
              <p:spPr bwMode="auto">
                <a:xfrm>
                  <a:off x="8195509" y="2831330"/>
                  <a:ext cx="268469" cy="136528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1300" name="Line 24"/>
              <p:cNvSpPr>
                <a:spLocks noChangeShapeType="1"/>
              </p:cNvSpPr>
              <p:nvPr/>
            </p:nvSpPr>
            <p:spPr bwMode="auto">
              <a:xfrm flipH="1" flipV="1">
                <a:off x="466417" y="2124441"/>
                <a:ext cx="97658" cy="550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01" name="Line 29"/>
              <p:cNvSpPr>
                <a:spLocks noChangeShapeType="1"/>
              </p:cNvSpPr>
              <p:nvPr/>
            </p:nvSpPr>
            <p:spPr bwMode="auto">
              <a:xfrm flipV="1">
                <a:off x="420381" y="2111203"/>
                <a:ext cx="39906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02" name="AutoShape 30"/>
              <p:cNvSpPr>
                <a:spLocks noChangeArrowheads="1"/>
              </p:cNvSpPr>
              <p:nvPr/>
            </p:nvSpPr>
            <p:spPr bwMode="auto">
              <a:xfrm>
                <a:off x="344181" y="2039765"/>
                <a:ext cx="122238" cy="139699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303" name="Group 39"/>
              <p:cNvGrpSpPr>
                <a:grpSpLocks/>
              </p:cNvGrpSpPr>
              <p:nvPr/>
            </p:nvGrpSpPr>
            <p:grpSpPr bwMode="auto">
              <a:xfrm>
                <a:off x="1159626" y="1965154"/>
                <a:ext cx="381000" cy="184150"/>
                <a:chOff x="1337" y="2168"/>
                <a:chExt cx="270" cy="116"/>
              </a:xfrm>
            </p:grpSpPr>
            <p:sp>
              <p:nvSpPr>
                <p:cNvPr id="1605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357" y="2198"/>
                  <a:ext cx="75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06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421" y="2208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07" name="Line 42"/>
                <p:cNvSpPr>
                  <a:spLocks noChangeShapeType="1"/>
                </p:cNvSpPr>
                <p:nvPr/>
              </p:nvSpPr>
              <p:spPr bwMode="auto">
                <a:xfrm>
                  <a:off x="1516" y="2203"/>
                  <a:ext cx="74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08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7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09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415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10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493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11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304" name="Group 61"/>
              <p:cNvGrpSpPr>
                <a:grpSpLocks noChangeAspect="1"/>
              </p:cNvGrpSpPr>
              <p:nvPr/>
            </p:nvGrpSpPr>
            <p:grpSpPr bwMode="auto">
              <a:xfrm flipH="1" flipV="1">
                <a:off x="4075069" y="1958114"/>
                <a:ext cx="73025" cy="315119"/>
                <a:chOff x="2790" y="3240"/>
                <a:chExt cx="56" cy="332"/>
              </a:xfrm>
            </p:grpSpPr>
            <p:sp>
              <p:nvSpPr>
                <p:cNvPr id="1603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04" name="AutoShap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05" name="Text Box 156"/>
              <p:cNvSpPr txBox="1">
                <a:spLocks noChangeArrowheads="1"/>
              </p:cNvSpPr>
              <p:nvPr/>
            </p:nvSpPr>
            <p:spPr bwMode="auto">
              <a:xfrm flipH="1">
                <a:off x="161731" y="2849303"/>
                <a:ext cx="825501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5 MeV</a:t>
                </a:r>
              </a:p>
            </p:txBody>
          </p:sp>
          <p:sp>
            <p:nvSpPr>
              <p:cNvPr id="1306" name="Text Box 157"/>
              <p:cNvSpPr txBox="1">
                <a:spLocks noChangeArrowheads="1"/>
              </p:cNvSpPr>
              <p:nvPr/>
            </p:nvSpPr>
            <p:spPr bwMode="auto">
              <a:xfrm flipH="1">
                <a:off x="921586" y="2852281"/>
                <a:ext cx="1019175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150 MeV</a:t>
                </a:r>
              </a:p>
            </p:txBody>
          </p:sp>
          <p:sp>
            <p:nvSpPr>
              <p:cNvPr id="1307" name="Text Box 159"/>
              <p:cNvSpPr txBox="1">
                <a:spLocks noChangeArrowheads="1"/>
              </p:cNvSpPr>
              <p:nvPr/>
            </p:nvSpPr>
            <p:spPr bwMode="auto">
              <a:xfrm flipH="1">
                <a:off x="3164059" y="2852281"/>
                <a:ext cx="1312863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1250 MeV</a:t>
                </a:r>
              </a:p>
            </p:txBody>
          </p:sp>
          <p:sp>
            <p:nvSpPr>
              <p:cNvPr id="1308" name="AutoShape 182"/>
              <p:cNvSpPr>
                <a:spLocks noChangeArrowheads="1"/>
              </p:cNvSpPr>
              <p:nvPr/>
            </p:nvSpPr>
            <p:spPr bwMode="auto">
              <a:xfrm rot="10800000">
                <a:off x="302906" y="1822279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1309" name="Group 1308"/>
              <p:cNvGrpSpPr/>
              <p:nvPr/>
            </p:nvGrpSpPr>
            <p:grpSpPr>
              <a:xfrm>
                <a:off x="616912" y="1829925"/>
                <a:ext cx="525462" cy="395287"/>
                <a:chOff x="811271" y="3235031"/>
                <a:chExt cx="525462" cy="395288"/>
              </a:xfrm>
            </p:grpSpPr>
            <p:grpSp>
              <p:nvGrpSpPr>
                <p:cNvPr id="1596" name="Group 69"/>
                <p:cNvGrpSpPr>
                  <a:grpSpLocks/>
                </p:cNvGrpSpPr>
                <p:nvPr/>
              </p:nvGrpSpPr>
              <p:grpSpPr bwMode="auto">
                <a:xfrm>
                  <a:off x="811271" y="3409656"/>
                  <a:ext cx="334963" cy="220663"/>
                  <a:chOff x="468" y="1952"/>
                  <a:chExt cx="211" cy="139"/>
                </a:xfrm>
              </p:grpSpPr>
              <p:sp>
                <p:nvSpPr>
                  <p:cNvPr id="1601" name="AutoShap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8" y="1952"/>
                    <a:ext cx="211" cy="13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02" name="Rectangl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" y="1996"/>
                    <a:ext cx="178" cy="46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1597" name="AutoShape 30"/>
                <p:cNvSpPr>
                  <a:spLocks noChangeArrowheads="1"/>
                </p:cNvSpPr>
                <p:nvPr/>
              </p:nvSpPr>
              <p:spPr bwMode="auto">
                <a:xfrm>
                  <a:off x="1170046" y="3417593"/>
                  <a:ext cx="134938" cy="2063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98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197033" y="3490618"/>
                  <a:ext cx="82550" cy="55563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99" name="AutoShape 183"/>
                <p:cNvSpPr>
                  <a:spLocks noChangeArrowheads="1"/>
                </p:cNvSpPr>
                <p:nvPr/>
              </p:nvSpPr>
              <p:spPr bwMode="auto">
                <a:xfrm rot="10800000">
                  <a:off x="87159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00" name="AutoShape 184"/>
                <p:cNvSpPr>
                  <a:spLocks noChangeArrowheads="1"/>
                </p:cNvSpPr>
                <p:nvPr/>
              </p:nvSpPr>
              <p:spPr bwMode="auto">
                <a:xfrm rot="10800000">
                  <a:off x="1158933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1310" name="Text Box 23"/>
              <p:cNvSpPr txBox="1">
                <a:spLocks noChangeArrowheads="1"/>
              </p:cNvSpPr>
              <p:nvPr/>
            </p:nvSpPr>
            <p:spPr bwMode="auto">
              <a:xfrm flipH="1">
                <a:off x="1072547" y="2469771"/>
                <a:ext cx="195134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Bunch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Compressors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11" name="Text Box 158"/>
              <p:cNvSpPr txBox="1">
                <a:spLocks noChangeArrowheads="1"/>
              </p:cNvSpPr>
              <p:nvPr/>
            </p:nvSpPr>
            <p:spPr bwMode="auto">
              <a:xfrm flipH="1">
                <a:off x="2143259" y="2852281"/>
                <a:ext cx="947738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450 MeV</a:t>
                </a:r>
              </a:p>
            </p:txBody>
          </p:sp>
          <p:sp>
            <p:nvSpPr>
              <p:cNvPr id="1312" name="Text Box 160"/>
              <p:cNvSpPr txBox="1">
                <a:spLocks noChangeArrowheads="1"/>
              </p:cNvSpPr>
              <p:nvPr/>
            </p:nvSpPr>
            <p:spPr bwMode="auto">
              <a:xfrm>
                <a:off x="1444326" y="1625166"/>
                <a:ext cx="2399506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1313" name="Group 1312"/>
              <p:cNvGrpSpPr/>
              <p:nvPr/>
            </p:nvGrpSpPr>
            <p:grpSpPr>
              <a:xfrm>
                <a:off x="1593166" y="1827041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1575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1589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590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591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592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93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94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95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576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1586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7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8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577" name="Group 1576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1581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4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5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1578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579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580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1314" name="Text Box 164"/>
              <p:cNvSpPr txBox="1">
                <a:spLocks noChangeArrowheads="1"/>
              </p:cNvSpPr>
              <p:nvPr/>
            </p:nvSpPr>
            <p:spPr bwMode="auto">
              <a:xfrm>
                <a:off x="139897" y="1625166"/>
                <a:ext cx="1302539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RF Stations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15" name="Text Box 78"/>
              <p:cNvSpPr txBox="1">
                <a:spLocks noChangeArrowheads="1"/>
              </p:cNvSpPr>
              <p:nvPr/>
            </p:nvSpPr>
            <p:spPr bwMode="auto">
              <a:xfrm flipH="1">
                <a:off x="207425" y="2637797"/>
                <a:ext cx="809625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Lasers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16" name="Line 24"/>
              <p:cNvSpPr>
                <a:spLocks noChangeShapeType="1"/>
              </p:cNvSpPr>
              <p:nvPr/>
            </p:nvSpPr>
            <p:spPr bwMode="auto">
              <a:xfrm>
                <a:off x="350734" y="2228797"/>
                <a:ext cx="0" cy="1639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17" name="Text Box 164"/>
              <p:cNvSpPr txBox="1">
                <a:spLocks noChangeArrowheads="1"/>
              </p:cNvSpPr>
              <p:nvPr/>
            </p:nvSpPr>
            <p:spPr bwMode="auto">
              <a:xfrm>
                <a:off x="161387" y="2423129"/>
                <a:ext cx="90170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RF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Gun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18" name="Text Box 26"/>
              <p:cNvSpPr txBox="1">
                <a:spLocks noChangeArrowheads="1"/>
              </p:cNvSpPr>
              <p:nvPr/>
            </p:nvSpPr>
            <p:spPr bwMode="auto">
              <a:xfrm flipH="1">
                <a:off x="5316672" y="1750682"/>
                <a:ext cx="1905656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Fixed Gap Undulators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19" name="Text Box 27"/>
              <p:cNvSpPr txBox="1">
                <a:spLocks noChangeArrowheads="1"/>
              </p:cNvSpPr>
              <p:nvPr/>
            </p:nvSpPr>
            <p:spPr bwMode="auto">
              <a:xfrm flipH="1">
                <a:off x="4407371" y="1692390"/>
                <a:ext cx="107315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sFLASH</a:t>
                </a:r>
              </a:p>
            </p:txBody>
          </p:sp>
          <p:sp>
            <p:nvSpPr>
              <p:cNvPr id="1320" name="Line 55"/>
              <p:cNvSpPr>
                <a:spLocks noChangeShapeType="1"/>
              </p:cNvSpPr>
              <p:nvPr/>
            </p:nvSpPr>
            <p:spPr bwMode="auto">
              <a:xfrm>
                <a:off x="4411000" y="2111202"/>
                <a:ext cx="149522" cy="1343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21" name="Freeform 57"/>
              <p:cNvSpPr>
                <a:spLocks/>
              </p:cNvSpPr>
              <p:nvPr/>
            </p:nvSpPr>
            <p:spPr bwMode="auto">
              <a:xfrm>
                <a:off x="4361064" y="2053262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322" name="Group 64"/>
              <p:cNvGrpSpPr>
                <a:grpSpLocks noChangeAspect="1"/>
              </p:cNvGrpSpPr>
              <p:nvPr/>
            </p:nvGrpSpPr>
            <p:grpSpPr bwMode="auto">
              <a:xfrm rot="1435350" flipH="1" flipV="1">
                <a:off x="4452528" y="2042504"/>
                <a:ext cx="73025" cy="280924"/>
                <a:chOff x="2790" y="3240"/>
                <a:chExt cx="56" cy="332"/>
              </a:xfrm>
            </p:grpSpPr>
            <p:sp>
              <p:nvSpPr>
                <p:cNvPr id="1573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74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23" name="Line 67"/>
              <p:cNvSpPr>
                <a:spLocks noChangeShapeType="1"/>
              </p:cNvSpPr>
              <p:nvPr/>
            </p:nvSpPr>
            <p:spPr bwMode="auto">
              <a:xfrm>
                <a:off x="4563304" y="2241378"/>
                <a:ext cx="374211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1324" name="Group 1323"/>
              <p:cNvGrpSpPr/>
              <p:nvPr/>
            </p:nvGrpSpPr>
            <p:grpSpPr>
              <a:xfrm>
                <a:off x="7442917" y="2177752"/>
                <a:ext cx="377618" cy="386303"/>
                <a:chOff x="7513576" y="2205584"/>
                <a:chExt cx="377618" cy="386303"/>
              </a:xfrm>
            </p:grpSpPr>
            <p:sp>
              <p:nvSpPr>
                <p:cNvPr id="1570" name="Line 52"/>
                <p:cNvSpPr>
                  <a:spLocks noChangeShapeType="1"/>
                </p:cNvSpPr>
                <p:nvPr/>
              </p:nvSpPr>
              <p:spPr bwMode="auto">
                <a:xfrm>
                  <a:off x="7544517" y="2270004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571" name="Rectangle 53"/>
                <p:cNvSpPr>
                  <a:spLocks noChangeAspect="1" noChangeArrowheads="1"/>
                </p:cNvSpPr>
                <p:nvPr/>
              </p:nvSpPr>
              <p:spPr bwMode="auto">
                <a:xfrm rot="2617159" flipH="1" flipV="1">
                  <a:off x="7759741" y="2469649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72" name="Freeform 68"/>
                <p:cNvSpPr>
                  <a:spLocks/>
                </p:cNvSpPr>
                <p:nvPr/>
              </p:nvSpPr>
              <p:spPr bwMode="auto">
                <a:xfrm>
                  <a:off x="7513576" y="2205584"/>
                  <a:ext cx="115970" cy="159787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29815 w 143"/>
                    <a:gd name="T5" fmla="*/ 206375 h 130"/>
                    <a:gd name="T6" fmla="*/ 54277 w 143"/>
                    <a:gd name="T7" fmla="*/ 114300 h 130"/>
                    <a:gd name="T8" fmla="*/ 54659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325" name="Group 80"/>
              <p:cNvGrpSpPr>
                <a:grpSpLocks/>
              </p:cNvGrpSpPr>
              <p:nvPr/>
            </p:nvGrpSpPr>
            <p:grpSpPr bwMode="auto">
              <a:xfrm>
                <a:off x="5839781" y="2141365"/>
                <a:ext cx="1100107" cy="200025"/>
                <a:chOff x="4009" y="2043"/>
                <a:chExt cx="724" cy="126"/>
              </a:xfrm>
            </p:grpSpPr>
            <p:sp>
              <p:nvSpPr>
                <p:cNvPr id="1520" name="Rectangl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1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2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3" name="Rectangl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4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5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6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7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8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9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0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1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2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3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4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5" name="Rectangl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6" name="Rectangle 9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7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8" name="Rectangl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9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0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1" name="Rectangl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grpSp>
              <p:nvGrpSpPr>
                <p:cNvPr id="1542" name="Group 103"/>
                <p:cNvGrpSpPr>
                  <a:grpSpLocks/>
                </p:cNvGrpSpPr>
                <p:nvPr/>
              </p:nvGrpSpPr>
              <p:grpSpPr bwMode="auto">
                <a:xfrm flipH="1" flipV="1">
                  <a:off x="4382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1568" name="Rectangle 104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69" name="Rectangle 10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1543" name="Rectangle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4" name="Rectangl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5" name="Rectangl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6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7" name="Rectangl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8" name="Rectangl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9" name="Rectangle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0" name="Rectangle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1" name="Rectangl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2" name="Rectangle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3" name="Rectangle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4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5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6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7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8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9" name="Rectangle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0" name="Rectangl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1" name="Rectangl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2" name="Rectangle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3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4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grpSp>
              <p:nvGrpSpPr>
                <p:cNvPr id="1565" name="Group 128"/>
                <p:cNvGrpSpPr>
                  <a:grpSpLocks/>
                </p:cNvGrpSpPr>
                <p:nvPr/>
              </p:nvGrpSpPr>
              <p:grpSpPr bwMode="auto">
                <a:xfrm flipH="1" flipV="1">
                  <a:off x="4009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1566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67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</p:grpSp>
          <p:grpSp>
            <p:nvGrpSpPr>
              <p:cNvPr id="1326" name="Group 131"/>
              <p:cNvGrpSpPr>
                <a:grpSpLocks/>
              </p:cNvGrpSpPr>
              <p:nvPr/>
            </p:nvGrpSpPr>
            <p:grpSpPr bwMode="auto">
              <a:xfrm>
                <a:off x="5273012" y="2141365"/>
                <a:ext cx="531820" cy="200025"/>
                <a:chOff x="3636" y="2043"/>
                <a:chExt cx="350" cy="126"/>
              </a:xfrm>
            </p:grpSpPr>
            <p:sp>
              <p:nvSpPr>
                <p:cNvPr id="1496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7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8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9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0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1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2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3" name="Rectangl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4" name="Rectangl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5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6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7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8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9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0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1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2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3" name="Rectangl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4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5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6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7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8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9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27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7680018" y="2195340"/>
                <a:ext cx="363538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28" name="AutoShape 13"/>
              <p:cNvSpPr>
                <a:spLocks noChangeArrowheads="1"/>
              </p:cNvSpPr>
              <p:nvPr/>
            </p:nvSpPr>
            <p:spPr bwMode="auto">
              <a:xfrm rot="5400000">
                <a:off x="8193069" y="1899161"/>
                <a:ext cx="585788" cy="6832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59 w 21600"/>
                  <a:gd name="T13" fmla="*/ 3486 h 21600"/>
                  <a:gd name="T14" fmla="*/ 18141 w 21600"/>
                  <a:gd name="T15" fmla="*/ 18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49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29" name="AutoShape 14"/>
              <p:cNvSpPr>
                <a:spLocks noChangeArrowheads="1"/>
              </p:cNvSpPr>
              <p:nvPr/>
            </p:nvSpPr>
            <p:spPr bwMode="auto">
              <a:xfrm rot="16200000">
                <a:off x="8208304" y="1975856"/>
                <a:ext cx="401734" cy="5316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8E1FA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30" name="Line 15"/>
              <p:cNvSpPr>
                <a:spLocks noChangeShapeType="1"/>
              </p:cNvSpPr>
              <p:nvPr/>
            </p:nvSpPr>
            <p:spPr bwMode="auto">
              <a:xfrm flipV="1">
                <a:off x="8675977" y="1949671"/>
                <a:ext cx="151619" cy="1114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1" name="Line 16"/>
              <p:cNvSpPr>
                <a:spLocks noChangeShapeType="1"/>
              </p:cNvSpPr>
              <p:nvPr/>
            </p:nvSpPr>
            <p:spPr bwMode="auto">
              <a:xfrm rot="16200000" flipV="1">
                <a:off x="8694269" y="2400362"/>
                <a:ext cx="115034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2" name="Line 17"/>
              <p:cNvSpPr>
                <a:spLocks noChangeShapeType="1"/>
              </p:cNvSpPr>
              <p:nvPr/>
            </p:nvSpPr>
            <p:spPr bwMode="auto">
              <a:xfrm rot="5400000">
                <a:off x="8749133" y="2340190"/>
                <a:ext cx="5310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3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8749133" y="1988010"/>
                <a:ext cx="5310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4" name="Line 177"/>
              <p:cNvSpPr>
                <a:spLocks noChangeShapeType="1"/>
              </p:cNvSpPr>
              <p:nvPr/>
            </p:nvSpPr>
            <p:spPr bwMode="auto">
              <a:xfrm>
                <a:off x="8146301" y="2245219"/>
                <a:ext cx="464699" cy="1342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5" name="Line 178"/>
              <p:cNvSpPr>
                <a:spLocks noChangeShapeType="1"/>
              </p:cNvSpPr>
              <p:nvPr/>
            </p:nvSpPr>
            <p:spPr bwMode="auto">
              <a:xfrm>
                <a:off x="8305421" y="2204328"/>
                <a:ext cx="287650" cy="26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6" name="Line 179"/>
              <p:cNvSpPr>
                <a:spLocks noChangeShapeType="1"/>
              </p:cNvSpPr>
              <p:nvPr/>
            </p:nvSpPr>
            <p:spPr bwMode="auto">
              <a:xfrm flipV="1">
                <a:off x="8386526" y="2303794"/>
                <a:ext cx="224473" cy="139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7" name="Line 180"/>
              <p:cNvSpPr>
                <a:spLocks noChangeShapeType="1"/>
              </p:cNvSpPr>
              <p:nvPr/>
            </p:nvSpPr>
            <p:spPr bwMode="auto">
              <a:xfrm flipV="1">
                <a:off x="8140393" y="2128416"/>
                <a:ext cx="470607" cy="1150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8" name="Line 181"/>
              <p:cNvSpPr>
                <a:spLocks noChangeShapeType="1"/>
              </p:cNvSpPr>
              <p:nvPr/>
            </p:nvSpPr>
            <p:spPr bwMode="auto">
              <a:xfrm flipV="1">
                <a:off x="8229000" y="2080258"/>
                <a:ext cx="304788" cy="1401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39" name="Line 55"/>
              <p:cNvSpPr>
                <a:spLocks noChangeShapeType="1"/>
              </p:cNvSpPr>
              <p:nvPr/>
            </p:nvSpPr>
            <p:spPr bwMode="auto">
              <a:xfrm>
                <a:off x="4611463" y="1957214"/>
                <a:ext cx="77329" cy="2817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40" name="Line 55"/>
              <p:cNvSpPr>
                <a:spLocks noChangeShapeType="1"/>
              </p:cNvSpPr>
              <p:nvPr/>
            </p:nvSpPr>
            <p:spPr bwMode="auto">
              <a:xfrm flipH="1">
                <a:off x="5110415" y="2026963"/>
                <a:ext cx="95250" cy="217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41" name="Rectangle 178"/>
              <p:cNvSpPr>
                <a:spLocks noChangeArrowheads="1"/>
              </p:cNvSpPr>
              <p:nvPr/>
            </p:nvSpPr>
            <p:spPr bwMode="auto">
              <a:xfrm>
                <a:off x="4581300" y="1915940"/>
                <a:ext cx="114300" cy="117475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42" name="Rectangle 179"/>
              <p:cNvSpPr>
                <a:spLocks noChangeArrowheads="1"/>
              </p:cNvSpPr>
              <p:nvPr/>
            </p:nvSpPr>
            <p:spPr bwMode="auto">
              <a:xfrm>
                <a:off x="5162370" y="1915940"/>
                <a:ext cx="114300" cy="117475"/>
              </a:xfrm>
              <a:prstGeom prst="rect">
                <a:avLst/>
              </a:prstGeom>
              <a:solidFill>
                <a:srgbClr val="E1C8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1343" name="Group 1342"/>
              <p:cNvGrpSpPr/>
              <p:nvPr/>
            </p:nvGrpSpPr>
            <p:grpSpPr>
              <a:xfrm>
                <a:off x="4717161" y="2141364"/>
                <a:ext cx="355560" cy="200026"/>
                <a:chOff x="4854052" y="3554117"/>
                <a:chExt cx="355560" cy="200026"/>
              </a:xfrm>
            </p:grpSpPr>
            <p:sp>
              <p:nvSpPr>
                <p:cNvPr id="1480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489963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1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494522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2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776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3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335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4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512148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5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507589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6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516402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7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489963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8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494522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9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776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0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335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1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512148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2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507589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3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516402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4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4854052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5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4854052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44" name="Text Box 169"/>
              <p:cNvSpPr txBox="1">
                <a:spLocks noChangeArrowheads="1"/>
              </p:cNvSpPr>
              <p:nvPr/>
            </p:nvSpPr>
            <p:spPr bwMode="auto">
              <a:xfrm flipH="1">
                <a:off x="7382044" y="1733878"/>
                <a:ext cx="949655" cy="373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Photon Diagnostics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45" name="Freeform 57"/>
              <p:cNvSpPr>
                <a:spLocks/>
              </p:cNvSpPr>
              <p:nvPr/>
            </p:nvSpPr>
            <p:spPr bwMode="auto">
              <a:xfrm rot="10800000">
                <a:off x="4515846" y="2174292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346" name="Group 1345"/>
              <p:cNvGrpSpPr/>
              <p:nvPr/>
            </p:nvGrpSpPr>
            <p:grpSpPr>
              <a:xfrm>
                <a:off x="7006385" y="2141076"/>
                <a:ext cx="355560" cy="200026"/>
                <a:chOff x="7143276" y="3553828"/>
                <a:chExt cx="355560" cy="200026"/>
              </a:xfrm>
            </p:grpSpPr>
            <p:sp>
              <p:nvSpPr>
                <p:cNvPr id="1464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5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6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7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8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9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0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1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2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3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4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5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6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7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8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9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47" name="Text Box 169"/>
              <p:cNvSpPr txBox="1">
                <a:spLocks noChangeArrowheads="1"/>
              </p:cNvSpPr>
              <p:nvPr/>
            </p:nvSpPr>
            <p:spPr bwMode="auto">
              <a:xfrm flipH="1">
                <a:off x="6812485" y="1822279"/>
                <a:ext cx="74640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THz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grpSp>
            <p:nvGrpSpPr>
              <p:cNvPr id="1348" name="Group 64"/>
              <p:cNvGrpSpPr>
                <a:grpSpLocks noChangeAspect="1"/>
              </p:cNvGrpSpPr>
              <p:nvPr/>
            </p:nvGrpSpPr>
            <p:grpSpPr bwMode="auto">
              <a:xfrm rot="1864757" flipH="1" flipV="1">
                <a:off x="4435196" y="2330875"/>
                <a:ext cx="73025" cy="280924"/>
                <a:chOff x="2790" y="3240"/>
                <a:chExt cx="56" cy="332"/>
              </a:xfrm>
            </p:grpSpPr>
            <p:sp>
              <p:nvSpPr>
                <p:cNvPr id="1462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3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49" name="Line 177"/>
              <p:cNvSpPr>
                <a:spLocks noChangeShapeType="1"/>
              </p:cNvSpPr>
              <p:nvPr/>
            </p:nvSpPr>
            <p:spPr bwMode="auto">
              <a:xfrm rot="429407">
                <a:off x="8327441" y="3032496"/>
                <a:ext cx="248233" cy="95307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50" name="Line 181"/>
              <p:cNvSpPr>
                <a:spLocks noChangeShapeType="1"/>
              </p:cNvSpPr>
              <p:nvPr/>
            </p:nvSpPr>
            <p:spPr bwMode="auto">
              <a:xfrm rot="429407" flipV="1">
                <a:off x="8243250" y="2932540"/>
                <a:ext cx="504650" cy="93969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51" name="Line 67"/>
              <p:cNvSpPr>
                <a:spLocks noChangeShapeType="1"/>
              </p:cNvSpPr>
              <p:nvPr/>
            </p:nvSpPr>
            <p:spPr bwMode="auto">
              <a:xfrm rot="429407" flipV="1">
                <a:off x="4523968" y="2764801"/>
                <a:ext cx="3729543" cy="60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52" name="Rectangle 165"/>
              <p:cNvSpPr>
                <a:spLocks noChangeAspect="1" noChangeArrowheads="1"/>
              </p:cNvSpPr>
              <p:nvPr/>
            </p:nvSpPr>
            <p:spPr bwMode="auto">
              <a:xfrm rot="429407">
                <a:off x="7629033" y="2903444"/>
                <a:ext cx="363538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53" name="Line 178"/>
              <p:cNvSpPr>
                <a:spLocks noChangeShapeType="1"/>
              </p:cNvSpPr>
              <p:nvPr/>
            </p:nvSpPr>
            <p:spPr bwMode="auto">
              <a:xfrm rot="429407" flipV="1">
                <a:off x="8321920" y="2921141"/>
                <a:ext cx="226429" cy="86402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54" name="Line 179"/>
              <p:cNvSpPr>
                <a:spLocks noChangeShapeType="1"/>
              </p:cNvSpPr>
              <p:nvPr/>
            </p:nvSpPr>
            <p:spPr bwMode="auto">
              <a:xfrm rot="429407" flipV="1">
                <a:off x="8423604" y="2981382"/>
                <a:ext cx="326512" cy="47262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55" name="Line 180"/>
              <p:cNvSpPr>
                <a:spLocks noChangeShapeType="1"/>
              </p:cNvSpPr>
              <p:nvPr/>
            </p:nvSpPr>
            <p:spPr bwMode="auto">
              <a:xfrm rot="429407">
                <a:off x="8505990" y="3030685"/>
                <a:ext cx="148991" cy="16669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56" name="Freeform 57"/>
              <p:cNvSpPr>
                <a:spLocks/>
              </p:cNvSpPr>
              <p:nvPr/>
            </p:nvSpPr>
            <p:spPr bwMode="auto">
              <a:xfrm rot="11229407">
                <a:off x="4491703" y="2471448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57" name="Freeform 57"/>
              <p:cNvSpPr>
                <a:spLocks/>
              </p:cNvSpPr>
              <p:nvPr/>
            </p:nvSpPr>
            <p:spPr bwMode="auto">
              <a:xfrm>
                <a:off x="4147359" y="2047704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358" name="Group 1357"/>
              <p:cNvGrpSpPr/>
              <p:nvPr/>
            </p:nvGrpSpPr>
            <p:grpSpPr>
              <a:xfrm>
                <a:off x="5298452" y="2540981"/>
                <a:ext cx="1514033" cy="381023"/>
                <a:chOff x="5369112" y="2568814"/>
                <a:chExt cx="1514033" cy="381023"/>
              </a:xfrm>
            </p:grpSpPr>
            <p:grpSp>
              <p:nvGrpSpPr>
                <p:cNvPr id="1394" name="Group 1393"/>
                <p:cNvGrpSpPr/>
                <p:nvPr/>
              </p:nvGrpSpPr>
              <p:grpSpPr>
                <a:xfrm>
                  <a:off x="5369112" y="2568814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446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7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8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9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0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1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3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4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5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60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61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395" name="Group 1394"/>
                <p:cNvGrpSpPr/>
                <p:nvPr/>
              </p:nvGrpSpPr>
              <p:grpSpPr>
                <a:xfrm>
                  <a:off x="5751305" y="2614819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43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5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6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7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8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9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0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1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2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3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396" name="Group 1395"/>
                <p:cNvGrpSpPr/>
                <p:nvPr/>
              </p:nvGrpSpPr>
              <p:grpSpPr>
                <a:xfrm>
                  <a:off x="6133804" y="2661773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414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5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6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7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6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7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8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9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397" name="Group 1396"/>
                <p:cNvGrpSpPr/>
                <p:nvPr/>
              </p:nvGrpSpPr>
              <p:grpSpPr>
                <a:xfrm>
                  <a:off x="6514388" y="2711981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398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99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0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1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2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3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4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5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6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7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8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2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3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</p:grpSp>
          <p:grpSp>
            <p:nvGrpSpPr>
              <p:cNvPr id="1359" name="Group 1358"/>
              <p:cNvGrpSpPr/>
              <p:nvPr/>
            </p:nvGrpSpPr>
            <p:grpSpPr>
              <a:xfrm rot="366438">
                <a:off x="7423832" y="2868022"/>
                <a:ext cx="377618" cy="386303"/>
                <a:chOff x="7513576" y="2205584"/>
                <a:chExt cx="377618" cy="386303"/>
              </a:xfrm>
            </p:grpSpPr>
            <p:sp>
              <p:nvSpPr>
                <p:cNvPr id="1391" name="Line 52"/>
                <p:cNvSpPr>
                  <a:spLocks noChangeShapeType="1"/>
                </p:cNvSpPr>
                <p:nvPr/>
              </p:nvSpPr>
              <p:spPr bwMode="auto">
                <a:xfrm>
                  <a:off x="7544517" y="2270004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392" name="Rectangle 53"/>
                <p:cNvSpPr>
                  <a:spLocks noChangeAspect="1" noChangeArrowheads="1"/>
                </p:cNvSpPr>
                <p:nvPr/>
              </p:nvSpPr>
              <p:spPr bwMode="auto">
                <a:xfrm rot="2617159" flipH="1" flipV="1">
                  <a:off x="7759741" y="2469649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93" name="Freeform 68"/>
                <p:cNvSpPr>
                  <a:spLocks/>
                </p:cNvSpPr>
                <p:nvPr/>
              </p:nvSpPr>
              <p:spPr bwMode="auto">
                <a:xfrm>
                  <a:off x="7513576" y="2205584"/>
                  <a:ext cx="115970" cy="159787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29815 w 143"/>
                    <a:gd name="T5" fmla="*/ 206375 h 130"/>
                    <a:gd name="T6" fmla="*/ 54277 w 143"/>
                    <a:gd name="T7" fmla="*/ 114300 h 130"/>
                    <a:gd name="T8" fmla="*/ 54659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60" name="Text Box 27"/>
              <p:cNvSpPr txBox="1">
                <a:spLocks noChangeArrowheads="1"/>
              </p:cNvSpPr>
              <p:nvPr/>
            </p:nvSpPr>
            <p:spPr bwMode="auto">
              <a:xfrm flipH="1">
                <a:off x="5657641" y="1916627"/>
                <a:ext cx="107315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FLASH1</a:t>
                </a:r>
                <a:endParaRPr lang="en-US" sz="12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61" name="Text Box 27"/>
              <p:cNvSpPr txBox="1">
                <a:spLocks noChangeArrowheads="1"/>
              </p:cNvSpPr>
              <p:nvPr/>
            </p:nvSpPr>
            <p:spPr bwMode="auto">
              <a:xfrm rot="409761" flipH="1">
                <a:off x="5598553" y="2414288"/>
                <a:ext cx="107315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FLASH2</a:t>
                </a:r>
                <a:endParaRPr lang="en-US" sz="12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62" name="Line 24"/>
              <p:cNvSpPr>
                <a:spLocks noChangeShapeType="1"/>
              </p:cNvSpPr>
              <p:nvPr/>
            </p:nvSpPr>
            <p:spPr bwMode="auto">
              <a:xfrm>
                <a:off x="568262" y="2171476"/>
                <a:ext cx="511" cy="1568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63" name="Line 55"/>
              <p:cNvSpPr>
                <a:spLocks noChangeShapeType="1"/>
              </p:cNvSpPr>
              <p:nvPr/>
            </p:nvSpPr>
            <p:spPr bwMode="auto">
              <a:xfrm rot="429407">
                <a:off x="4662513" y="2579983"/>
                <a:ext cx="640625" cy="4435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64" name="Freeform 57"/>
              <p:cNvSpPr>
                <a:spLocks/>
              </p:cNvSpPr>
              <p:nvPr/>
            </p:nvSpPr>
            <p:spPr bwMode="auto">
              <a:xfrm>
                <a:off x="4645809" y="2492893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65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5161577" y="3221027"/>
                <a:ext cx="1420689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FLASHForward</a:t>
                </a:r>
                <a:endParaRPr lang="en-US" sz="12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66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7961138" y="2463586"/>
                <a:ext cx="1049653" cy="253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05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Albert Einstein </a:t>
                </a:r>
                <a:endParaRPr lang="en-US" sz="105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67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7882125" y="3327681"/>
                <a:ext cx="1049653" cy="253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05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Kai Siegbahn</a:t>
                </a:r>
                <a:endParaRPr lang="en-US" sz="105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68" name="Text Box 26"/>
              <p:cNvSpPr txBox="1">
                <a:spLocks noChangeArrowheads="1"/>
              </p:cNvSpPr>
              <p:nvPr/>
            </p:nvSpPr>
            <p:spPr bwMode="auto">
              <a:xfrm rot="420000" flipH="1">
                <a:off x="5206328" y="2847122"/>
                <a:ext cx="1657350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Variable Gap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1369" name="Line 24"/>
              <p:cNvSpPr>
                <a:spLocks noChangeShapeType="1"/>
              </p:cNvSpPr>
              <p:nvPr/>
            </p:nvSpPr>
            <p:spPr bwMode="auto">
              <a:xfrm flipH="1" flipV="1">
                <a:off x="350733" y="2233028"/>
                <a:ext cx="218104" cy="19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70" name="Line 24"/>
              <p:cNvSpPr>
                <a:spLocks noChangeShapeType="1"/>
              </p:cNvSpPr>
              <p:nvPr/>
            </p:nvSpPr>
            <p:spPr bwMode="auto">
              <a:xfrm>
                <a:off x="449002" y="2234890"/>
                <a:ext cx="0" cy="1639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71" name="AutoShape 77"/>
              <p:cNvSpPr>
                <a:spLocks noChangeArrowheads="1"/>
              </p:cNvSpPr>
              <p:nvPr/>
            </p:nvSpPr>
            <p:spPr bwMode="auto">
              <a:xfrm>
                <a:off x="521955" y="2270072"/>
                <a:ext cx="89606" cy="150812"/>
              </a:xfrm>
              <a:prstGeom prst="roundRect">
                <a:avLst>
                  <a:gd name="adj" fmla="val 16667"/>
                </a:avLst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72" name="AutoShape 77"/>
              <p:cNvSpPr>
                <a:spLocks noChangeArrowheads="1"/>
              </p:cNvSpPr>
              <p:nvPr/>
            </p:nvSpPr>
            <p:spPr bwMode="auto">
              <a:xfrm>
                <a:off x="413943" y="2270072"/>
                <a:ext cx="89606" cy="150812"/>
              </a:xfrm>
              <a:prstGeom prst="roundRect">
                <a:avLst>
                  <a:gd name="adj" fmla="val 16667"/>
                </a:avLst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373" name="AutoShape 77"/>
              <p:cNvSpPr>
                <a:spLocks noChangeArrowheads="1"/>
              </p:cNvSpPr>
              <p:nvPr/>
            </p:nvSpPr>
            <p:spPr bwMode="auto">
              <a:xfrm>
                <a:off x="305931" y="2270072"/>
                <a:ext cx="89606" cy="150812"/>
              </a:xfrm>
              <a:prstGeom prst="roundRect">
                <a:avLst>
                  <a:gd name="adj" fmla="val 16667"/>
                </a:avLst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374" name="Group 1373"/>
              <p:cNvGrpSpPr/>
              <p:nvPr/>
            </p:nvGrpSpPr>
            <p:grpSpPr>
              <a:xfrm>
                <a:off x="4601716" y="2961283"/>
                <a:ext cx="2307716" cy="683737"/>
                <a:chOff x="4601716" y="2961286"/>
                <a:chExt cx="2307717" cy="683738"/>
              </a:xfrm>
            </p:grpSpPr>
            <p:grpSp>
              <p:nvGrpSpPr>
                <p:cNvPr id="1381" name="Group 1380"/>
                <p:cNvGrpSpPr/>
                <p:nvPr/>
              </p:nvGrpSpPr>
              <p:grpSpPr>
                <a:xfrm>
                  <a:off x="4601716" y="2961286"/>
                  <a:ext cx="2307717" cy="683738"/>
                  <a:chOff x="4601716" y="2879477"/>
                  <a:chExt cx="2307717" cy="683738"/>
                </a:xfrm>
              </p:grpSpPr>
              <p:sp>
                <p:nvSpPr>
                  <p:cNvPr id="1383" name="Line 55"/>
                  <p:cNvSpPr>
                    <a:spLocks noChangeShapeType="1"/>
                  </p:cNvSpPr>
                  <p:nvPr/>
                </p:nvSpPr>
                <p:spPr bwMode="auto">
                  <a:xfrm rot="429407">
                    <a:off x="5270315" y="3107870"/>
                    <a:ext cx="1344056" cy="201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384" name="Freeform 57"/>
                  <p:cNvSpPr>
                    <a:spLocks/>
                  </p:cNvSpPr>
                  <p:nvPr/>
                </p:nvSpPr>
                <p:spPr bwMode="auto">
                  <a:xfrm rot="11229407">
                    <a:off x="5227025" y="2946113"/>
                    <a:ext cx="93663" cy="117470"/>
                  </a:xfrm>
                  <a:custGeom>
                    <a:avLst/>
                    <a:gdLst>
                      <a:gd name="T0" fmla="*/ 0 w 143"/>
                      <a:gd name="T1" fmla="*/ 0 h 130"/>
                      <a:gd name="T2" fmla="*/ 0 w 143"/>
                      <a:gd name="T3" fmla="*/ 206375 h 130"/>
                      <a:gd name="T4" fmla="*/ 3 w 143"/>
                      <a:gd name="T5" fmla="*/ 206375 h 130"/>
                      <a:gd name="T6" fmla="*/ 5 w 143"/>
                      <a:gd name="T7" fmla="*/ 114300 h 130"/>
                      <a:gd name="T8" fmla="*/ 6 w 143"/>
                      <a:gd name="T9" fmla="*/ 0 h 130"/>
                      <a:gd name="T10" fmla="*/ 0 w 143"/>
                      <a:gd name="T11" fmla="*/ 0 h 1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3"/>
                      <a:gd name="T19" fmla="*/ 0 h 130"/>
                      <a:gd name="T20" fmla="*/ 143 w 143"/>
                      <a:gd name="T21" fmla="*/ 130 h 1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3" h="130">
                        <a:moveTo>
                          <a:pt x="0" y="0"/>
                        </a:moveTo>
                        <a:lnTo>
                          <a:pt x="0" y="130"/>
                        </a:lnTo>
                        <a:lnTo>
                          <a:pt x="78" y="130"/>
                        </a:lnTo>
                        <a:lnTo>
                          <a:pt x="142" y="72"/>
                        </a:lnTo>
                        <a:lnTo>
                          <a:pt x="14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grpSp>
                <p:nvGrpSpPr>
                  <p:cNvPr id="1385" name="Group 1384"/>
                  <p:cNvGrpSpPr/>
                  <p:nvPr/>
                </p:nvGrpSpPr>
                <p:grpSpPr>
                  <a:xfrm>
                    <a:off x="6581248" y="3223575"/>
                    <a:ext cx="328185" cy="339640"/>
                    <a:chOff x="6581248" y="3223575"/>
                    <a:chExt cx="328185" cy="339640"/>
                  </a:xfrm>
                </p:grpSpPr>
                <p:sp>
                  <p:nvSpPr>
                    <p:cNvPr id="1389" name="Line 52"/>
                    <p:cNvSpPr>
                      <a:spLocks noChangeShapeType="1"/>
                    </p:cNvSpPr>
                    <p:nvPr/>
                  </p:nvSpPr>
                  <p:spPr bwMode="auto">
                    <a:xfrm rot="366438">
                      <a:off x="6581248" y="3223575"/>
                      <a:ext cx="301514" cy="27440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1390" name="Rectangle 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983597" flipH="1" flipV="1">
                      <a:off x="6782587" y="3436370"/>
                      <a:ext cx="131453" cy="12223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  <p:sp>
                <p:nvSpPr>
                  <p:cNvPr id="1386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4601716" y="2879477"/>
                    <a:ext cx="114300" cy="117475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algn="ctr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387" name="Line 55"/>
                  <p:cNvSpPr>
                    <a:spLocks noChangeShapeType="1"/>
                  </p:cNvSpPr>
                  <p:nvPr/>
                </p:nvSpPr>
                <p:spPr bwMode="auto">
                  <a:xfrm rot="429407">
                    <a:off x="4715891" y="2974998"/>
                    <a:ext cx="506770" cy="98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388" name="Rectangle 178"/>
                  <p:cNvSpPr>
                    <a:spLocks noChangeArrowheads="1"/>
                  </p:cNvSpPr>
                  <p:nvPr/>
                </p:nvSpPr>
                <p:spPr bwMode="auto">
                  <a:xfrm rot="420000">
                    <a:off x="6237252" y="3098016"/>
                    <a:ext cx="114300" cy="11747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x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</p:grpSp>
            <p:sp>
              <p:nvSpPr>
                <p:cNvPr id="1382" name="Freeform 57"/>
                <p:cNvSpPr>
                  <a:spLocks/>
                </p:cNvSpPr>
                <p:nvPr/>
              </p:nvSpPr>
              <p:spPr bwMode="auto">
                <a:xfrm rot="420000">
                  <a:off x="6558281" y="3241786"/>
                  <a:ext cx="93663" cy="117470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3 w 143"/>
                    <a:gd name="T5" fmla="*/ 206375 h 130"/>
                    <a:gd name="T6" fmla="*/ 5 w 143"/>
                    <a:gd name="T7" fmla="*/ 114300 h 130"/>
                    <a:gd name="T8" fmla="*/ 6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375" name="Line 177"/>
              <p:cNvSpPr>
                <a:spLocks noChangeShapeType="1"/>
              </p:cNvSpPr>
              <p:nvPr/>
            </p:nvSpPr>
            <p:spPr bwMode="auto">
              <a:xfrm>
                <a:off x="8239361" y="2997146"/>
                <a:ext cx="552291" cy="1188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76" name="Line 177"/>
              <p:cNvSpPr>
                <a:spLocks noChangeShapeType="1"/>
              </p:cNvSpPr>
              <p:nvPr/>
            </p:nvSpPr>
            <p:spPr bwMode="auto">
              <a:xfrm>
                <a:off x="8233879" y="2998534"/>
                <a:ext cx="536883" cy="434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77" name="Line 179"/>
              <p:cNvSpPr>
                <a:spLocks noChangeShapeType="1"/>
              </p:cNvSpPr>
              <p:nvPr/>
            </p:nvSpPr>
            <p:spPr bwMode="auto">
              <a:xfrm>
                <a:off x="8415869" y="2321576"/>
                <a:ext cx="136979" cy="15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78" name="Rectangle 1377"/>
              <p:cNvSpPr/>
              <p:nvPr/>
            </p:nvSpPr>
            <p:spPr bwMode="auto">
              <a:xfrm>
                <a:off x="8215540" y="2333799"/>
                <a:ext cx="177491" cy="7778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79" name="Rectangle 1378"/>
              <p:cNvSpPr/>
              <p:nvPr/>
            </p:nvSpPr>
            <p:spPr bwMode="auto">
              <a:xfrm>
                <a:off x="8204414" y="2086100"/>
                <a:ext cx="137905" cy="64353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80" name="Text Box 169"/>
              <p:cNvSpPr txBox="1">
                <a:spLocks noChangeArrowheads="1"/>
              </p:cNvSpPr>
              <p:nvPr/>
            </p:nvSpPr>
            <p:spPr bwMode="auto">
              <a:xfrm flipH="1">
                <a:off x="7242695" y="3490518"/>
                <a:ext cx="1597836" cy="22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FEL Experiments</a:t>
                </a:r>
                <a:endParaRPr lang="en-US" sz="12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</p:grp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Layout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pic>
        <p:nvPicPr>
          <p:cNvPr id="9" name="Picture 8" descr="1cc1+ACC3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44" y="1149038"/>
            <a:ext cx="2879016" cy="1408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9202" y="764704"/>
            <a:ext cx="2781300" cy="3439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 TESLA type superconducting accelerating modules 1.3 GHz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21844" y="891662"/>
            <a:ext cx="1832553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FLASH1 fixed gap undulators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7724" y="891662"/>
            <a:ext cx="2785032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 smtClean="0">
                <a:solidFill>
                  <a:srgbClr val="000000"/>
                </a:solidFill>
                <a:sym typeface="Wingdings" charset="0"/>
              </a:rPr>
              <a:t>3</a:t>
            </a:r>
            <a:r>
              <a:rPr lang="en-US" sz="900" b="1" baseline="30000" dirty="0" smtClean="0">
                <a:solidFill>
                  <a:srgbClr val="000000"/>
                </a:solidFill>
                <a:sym typeface="Wingdings" charset="0"/>
              </a:rPr>
              <a:t>rd</a:t>
            </a:r>
            <a:r>
              <a:rPr lang="en-US" sz="900" b="1" dirty="0" smtClean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harmonic sc module 3.9 GHz</a:t>
            </a:r>
          </a:p>
        </p:txBody>
      </p:sp>
      <p:pic>
        <p:nvPicPr>
          <p:cNvPr id="13" name="Picture 8" descr="FLASH-2007 0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72" y="4679185"/>
            <a:ext cx="2502536" cy="1408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82"/>
          <p:cNvSpPr>
            <a:spLocks noChangeArrowheads="1"/>
          </p:cNvSpPr>
          <p:nvPr/>
        </p:nvSpPr>
        <p:spPr bwMode="auto">
          <a:xfrm>
            <a:off x="701263" y="6117590"/>
            <a:ext cx="2236510" cy="4108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Normal conducting 1.3 GHz RF gun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Ce</a:t>
            </a:r>
            <a:r>
              <a:rPr lang="en-US" sz="900" b="1" baseline="-25000" dirty="0">
                <a:solidFill>
                  <a:srgbClr val="000000"/>
                </a:solidFill>
                <a:sym typeface="Wingdings" charset="0"/>
              </a:rPr>
              <a:t>2</a:t>
            </a: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Te cathode </a:t>
            </a:r>
            <a:r>
              <a:rPr lang="en-US" sz="900" b="1" dirty="0" smtClean="0">
                <a:solidFill>
                  <a:srgbClr val="000000"/>
                </a:solidFill>
                <a:sym typeface="Wingdings" charset="0"/>
              </a:rPr>
              <a:t>/ </a:t>
            </a:r>
            <a:r>
              <a:rPr lang="en-GB" sz="900" b="1" dirty="0" smtClean="0">
                <a:solidFill>
                  <a:srgbClr val="000000"/>
                </a:solidFill>
                <a:sym typeface="Wingdings" charset="0"/>
              </a:rPr>
              <a:t>3 injector </a:t>
            </a:r>
            <a:r>
              <a:rPr lang="en-GB" sz="900" b="1" dirty="0">
                <a:solidFill>
                  <a:srgbClr val="000000"/>
                </a:solidFill>
                <a:sym typeface="Wingdings" charset="0"/>
              </a:rPr>
              <a:t>lasers</a:t>
            </a:r>
            <a:endParaRPr lang="en-US" sz="900" b="1" dirty="0">
              <a:solidFill>
                <a:srgbClr val="000000"/>
              </a:solidFill>
              <a:sym typeface="Wingdings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387" y="4679184"/>
            <a:ext cx="2503157" cy="1408026"/>
          </a:xfrm>
          <a:prstGeom prst="rect">
            <a:avLst/>
          </a:prstGeom>
        </p:spPr>
      </p:pic>
      <p:pic>
        <p:nvPicPr>
          <p:cNvPr id="17" name="Picture 888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661" y="1149038"/>
            <a:ext cx="2614881" cy="1408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03"/>
          <p:cNvSpPr>
            <a:spLocks noChangeArrowheads="1"/>
          </p:cNvSpPr>
          <p:nvPr/>
        </p:nvSpPr>
        <p:spPr bwMode="auto">
          <a:xfrm>
            <a:off x="9503032" y="891662"/>
            <a:ext cx="1787669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 FLASH1 Albert Einstein Hall</a:t>
            </a:r>
          </a:p>
        </p:txBody>
      </p:sp>
      <p:sp>
        <p:nvSpPr>
          <p:cNvPr id="19" name="Rectangle 182"/>
          <p:cNvSpPr>
            <a:spLocks noChangeArrowheads="1"/>
          </p:cNvSpPr>
          <p:nvPr/>
        </p:nvSpPr>
        <p:spPr bwMode="auto">
          <a:xfrm>
            <a:off x="3911089" y="6117590"/>
            <a:ext cx="1402948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Extraction to FLASH2</a:t>
            </a:r>
          </a:p>
        </p:txBody>
      </p:sp>
      <p:sp>
        <p:nvSpPr>
          <p:cNvPr id="20" name="Rectangle 182"/>
          <p:cNvSpPr>
            <a:spLocks noChangeArrowheads="1"/>
          </p:cNvSpPr>
          <p:nvPr/>
        </p:nvSpPr>
        <p:spPr bwMode="auto">
          <a:xfrm>
            <a:off x="6519792" y="6601109"/>
            <a:ext cx="2076209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FLASH2 variable gap undulators</a:t>
            </a:r>
          </a:p>
        </p:txBody>
      </p:sp>
      <p:sp>
        <p:nvSpPr>
          <p:cNvPr id="21" name="Rectangle 203"/>
          <p:cNvSpPr>
            <a:spLocks noChangeArrowheads="1"/>
          </p:cNvSpPr>
          <p:nvPr/>
        </p:nvSpPr>
        <p:spPr bwMode="auto">
          <a:xfrm>
            <a:off x="9715744" y="6457730"/>
            <a:ext cx="1704313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dirty="0">
                <a:solidFill>
                  <a:srgbClr val="000000"/>
                </a:solidFill>
                <a:sym typeface="Wingdings" charset="0"/>
              </a:rPr>
              <a:t>  FLASH2 Kai Siegbahn Hall</a:t>
            </a:r>
          </a:p>
        </p:txBody>
      </p:sp>
      <p:pic>
        <p:nvPicPr>
          <p:cNvPr id="22" name="Content Placeholder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4896" y="5379968"/>
            <a:ext cx="2849789" cy="1047382"/>
          </a:xfrm>
          <a:prstGeom prst="rect">
            <a:avLst/>
          </a:prstGeom>
        </p:spPr>
      </p:pic>
      <p:pic>
        <p:nvPicPr>
          <p:cNvPr id="24" name="Picture 10" descr="FLASH-2007 01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777" y="1149038"/>
            <a:ext cx="2503185" cy="1408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6059" y="1149038"/>
            <a:ext cx="2882019" cy="1408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53" name="Line 21"/>
          <p:cNvSpPr>
            <a:spLocks noChangeShapeType="1"/>
          </p:cNvSpPr>
          <p:nvPr/>
        </p:nvSpPr>
        <p:spPr bwMode="auto">
          <a:xfrm>
            <a:off x="407368" y="2718034"/>
            <a:ext cx="1098532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654" name="Text Box 22"/>
          <p:cNvSpPr txBox="1">
            <a:spLocks noChangeArrowheads="1"/>
          </p:cNvSpPr>
          <p:nvPr/>
        </p:nvSpPr>
        <p:spPr bwMode="auto">
          <a:xfrm>
            <a:off x="5261440" y="2564904"/>
            <a:ext cx="1005487" cy="3542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rPr>
              <a:t>315 m</a:t>
            </a:r>
          </a:p>
        </p:txBody>
      </p:sp>
    </p:spTree>
    <p:extLst>
      <p:ext uri="{BB962C8B-B14F-4D97-AF65-F5344CB8AC3E}">
        <p14:creationId xmlns:p14="http://schemas.microsoft.com/office/powerpoint/2010/main" val="34465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025" y="1817078"/>
            <a:ext cx="959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C000"/>
                </a:solidFill>
              </a:rPr>
              <a:t>FLASH2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75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2"/>
          <p:cNvGrpSpPr/>
          <p:nvPr/>
        </p:nvGrpSpPr>
        <p:grpSpPr>
          <a:xfrm>
            <a:off x="1559496" y="3140968"/>
            <a:ext cx="10019743" cy="2521056"/>
            <a:chOff x="623392" y="2132856"/>
            <a:chExt cx="10019743" cy="2521056"/>
          </a:xfrm>
        </p:grpSpPr>
        <p:grpSp>
          <p:nvGrpSpPr>
            <p:cNvPr id="324" name="Group 323"/>
            <p:cNvGrpSpPr/>
            <p:nvPr/>
          </p:nvGrpSpPr>
          <p:grpSpPr>
            <a:xfrm>
              <a:off x="623392" y="2132856"/>
              <a:ext cx="10019743" cy="2521056"/>
              <a:chOff x="623392" y="2132856"/>
              <a:chExt cx="10019743" cy="2521056"/>
            </a:xfrm>
          </p:grpSpPr>
          <p:grpSp>
            <p:nvGrpSpPr>
              <p:cNvPr id="327" name="Group 326"/>
              <p:cNvGrpSpPr/>
              <p:nvPr/>
            </p:nvGrpSpPr>
            <p:grpSpPr>
              <a:xfrm>
                <a:off x="623392" y="2132856"/>
                <a:ext cx="10019743" cy="2498794"/>
                <a:chOff x="551384" y="1772816"/>
                <a:chExt cx="10019743" cy="2498794"/>
              </a:xfrm>
            </p:grpSpPr>
            <p:grpSp>
              <p:nvGrpSpPr>
                <p:cNvPr id="338" name="Group 337"/>
                <p:cNvGrpSpPr/>
                <p:nvPr/>
              </p:nvGrpSpPr>
              <p:grpSpPr>
                <a:xfrm>
                  <a:off x="551384" y="1772816"/>
                  <a:ext cx="10019743" cy="2222894"/>
                  <a:chOff x="407368" y="1278114"/>
                  <a:chExt cx="10019743" cy="2222894"/>
                </a:xfrm>
              </p:grpSpPr>
              <p:grpSp>
                <p:nvGrpSpPr>
                  <p:cNvPr id="343" name="Group 342"/>
                  <p:cNvGrpSpPr/>
                  <p:nvPr/>
                </p:nvGrpSpPr>
                <p:grpSpPr>
                  <a:xfrm>
                    <a:off x="407368" y="1278114"/>
                    <a:ext cx="10019743" cy="2222894"/>
                    <a:chOff x="443512" y="1456952"/>
                    <a:chExt cx="10019743" cy="2222894"/>
                  </a:xfrm>
                </p:grpSpPr>
                <p:grpSp>
                  <p:nvGrpSpPr>
                    <p:cNvPr id="352" name="Group 351"/>
                    <p:cNvGrpSpPr/>
                    <p:nvPr/>
                  </p:nvGrpSpPr>
                  <p:grpSpPr>
                    <a:xfrm>
                      <a:off x="9493616" y="2780799"/>
                      <a:ext cx="969639" cy="899047"/>
                      <a:chOff x="9468092" y="2803715"/>
                      <a:chExt cx="969639" cy="899047"/>
                    </a:xfrm>
                  </p:grpSpPr>
                  <p:grpSp>
                    <p:nvGrpSpPr>
                      <p:cNvPr id="627" name="Group 626"/>
                      <p:cNvGrpSpPr/>
                      <p:nvPr/>
                    </p:nvGrpSpPr>
                    <p:grpSpPr>
                      <a:xfrm rot="387912">
                        <a:off x="9468092" y="2803715"/>
                        <a:ext cx="969639" cy="899047"/>
                        <a:chOff x="8139038" y="2803633"/>
                        <a:chExt cx="831226" cy="627048"/>
                      </a:xfrm>
                    </p:grpSpPr>
                    <p:sp>
                      <p:nvSpPr>
                        <p:cNvPr id="635" name="Rectangle 634"/>
                        <p:cNvSpPr/>
                        <p:nvPr/>
                      </p:nvSpPr>
                      <p:spPr bwMode="auto">
                        <a:xfrm>
                          <a:off x="8139038" y="2803633"/>
                          <a:ext cx="831220" cy="581333"/>
                        </a:xfrm>
                        <a:prstGeom prst="rect">
                          <a:avLst/>
                        </a:prstGeom>
                        <a:solidFill>
                          <a:srgbClr val="CCECFF"/>
                        </a:solidFill>
                        <a:ln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en-US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  <p:sp>
                      <p:nvSpPr>
                        <p:cNvPr id="636" name="Rectangle 635"/>
                        <p:cNvSpPr/>
                        <p:nvPr/>
                      </p:nvSpPr>
                      <p:spPr bwMode="auto">
                        <a:xfrm>
                          <a:off x="8139044" y="3284984"/>
                          <a:ext cx="524686" cy="99978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en-US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  <p:sp>
                      <p:nvSpPr>
                        <p:cNvPr id="637" name="Rectangle 636"/>
                        <p:cNvSpPr/>
                        <p:nvPr/>
                      </p:nvSpPr>
                      <p:spPr bwMode="auto">
                        <a:xfrm>
                          <a:off x="8604447" y="3384962"/>
                          <a:ext cx="365817" cy="45719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en-US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  <p:sp>
                      <p:nvSpPr>
                        <p:cNvPr id="638" name="Rectangle 637"/>
                        <p:cNvSpPr/>
                        <p:nvPr/>
                      </p:nvSpPr>
                      <p:spPr bwMode="auto">
                        <a:xfrm>
                          <a:off x="8195509" y="2831330"/>
                          <a:ext cx="268469" cy="136528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en-US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</p:grpSp>
                  <p:sp>
                    <p:nvSpPr>
                      <p:cNvPr id="628" name="Line 177"/>
                      <p:cNvSpPr>
                        <a:spLocks noChangeShapeType="1"/>
                      </p:cNvSpPr>
                      <p:nvPr/>
                    </p:nvSpPr>
                    <p:spPr bwMode="auto">
                      <a:xfrm rot="429407">
                        <a:off x="9804254" y="3192135"/>
                        <a:ext cx="289568" cy="1366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29" name="Line 181"/>
                      <p:cNvSpPr>
                        <a:spLocks noChangeShapeType="1"/>
                      </p:cNvSpPr>
                      <p:nvPr/>
                    </p:nvSpPr>
                    <p:spPr bwMode="auto">
                      <a:xfrm rot="429407" flipV="1">
                        <a:off x="9706043" y="3048821"/>
                        <a:ext cx="588682" cy="13473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30" name="Line 178"/>
                      <p:cNvSpPr>
                        <a:spLocks noChangeShapeType="1"/>
                      </p:cNvSpPr>
                      <p:nvPr/>
                    </p:nvSpPr>
                    <p:spPr bwMode="auto">
                      <a:xfrm rot="429407" flipV="1">
                        <a:off x="9797813" y="3032477"/>
                        <a:ext cx="264133" cy="1238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31" name="Line 179"/>
                      <p:cNvSpPr>
                        <a:spLocks noChangeShapeType="1"/>
                      </p:cNvSpPr>
                      <p:nvPr/>
                    </p:nvSpPr>
                    <p:spPr bwMode="auto">
                      <a:xfrm rot="429407" flipV="1">
                        <a:off x="9916429" y="3118849"/>
                        <a:ext cx="380881" cy="677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32" name="Line 180"/>
                      <p:cNvSpPr>
                        <a:spLocks noChangeShapeType="1"/>
                      </p:cNvSpPr>
                      <p:nvPr/>
                    </p:nvSpPr>
                    <p:spPr bwMode="auto">
                      <a:xfrm rot="429407">
                        <a:off x="10012534" y="3189540"/>
                        <a:ext cx="173800" cy="23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33" name="Line 1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701508" y="3141451"/>
                        <a:ext cx="644256" cy="17040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34" name="Line 1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695113" y="3143441"/>
                        <a:ext cx="626282" cy="6226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</p:grpSp>
                <p:sp>
                  <p:nvSpPr>
                    <p:cNvPr id="353" name="Line 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34250" y="1890187"/>
                      <a:ext cx="113920" cy="7889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54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0548" y="1871206"/>
                      <a:ext cx="465511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55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660" y="1768780"/>
                      <a:ext cx="142592" cy="200299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0000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grpSp>
                  <p:nvGrpSpPr>
                    <p:cNvPr id="356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42889" y="1661803"/>
                      <a:ext cx="444442" cy="264030"/>
                      <a:chOff x="1337" y="2168"/>
                      <a:chExt cx="270" cy="116"/>
                    </a:xfrm>
                  </p:grpSpPr>
                  <p:sp>
                    <p:nvSpPr>
                      <p:cNvPr id="620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57" y="2198"/>
                        <a:ext cx="75" cy="5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21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21" y="2208"/>
                        <a:ext cx="10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22" name="Line 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6" y="2203"/>
                        <a:ext cx="74" cy="5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23" name="Rectangle 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337" y="2226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24" name="Rectangle 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15" y="2168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25" name="Rectangle 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3" y="2168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26" name="Rectangle 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72" y="2226"/>
                        <a:ext cx="35" cy="58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grpSp>
                  <p:nvGrpSpPr>
                    <p:cNvPr id="357" name="Group 61"/>
                    <p:cNvGrpSpPr>
                      <a:grpSpLocks noChangeAspect="1"/>
                    </p:cNvGrpSpPr>
                    <p:nvPr/>
                  </p:nvGrpSpPr>
                  <p:grpSpPr bwMode="auto">
                    <a:xfrm flipH="1" flipV="1">
                      <a:off x="4843798" y="1651711"/>
                      <a:ext cx="85185" cy="451811"/>
                      <a:chOff x="2790" y="3240"/>
                      <a:chExt cx="56" cy="332"/>
                    </a:xfrm>
                  </p:grpSpPr>
                  <p:sp>
                    <p:nvSpPr>
                      <p:cNvPr id="618" name="AutoShape 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0" y="3240"/>
                        <a:ext cx="56" cy="13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629 w 21600"/>
                          <a:gd name="T13" fmla="*/ 4582 h 21600"/>
                          <a:gd name="T14" fmla="*/ 16971 w 21600"/>
                          <a:gd name="T15" fmla="*/ 17182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19" name="AutoShape 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2790" y="3440"/>
                        <a:ext cx="56" cy="13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629 w 21600"/>
                          <a:gd name="T13" fmla="*/ 4582 h 21600"/>
                          <a:gd name="T14" fmla="*/ 16971 w 21600"/>
                          <a:gd name="T15" fmla="*/ 17182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358" name="AutoShape 182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443512" y="1456952"/>
                      <a:ext cx="207406" cy="207128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800080"/>
                    </a:solid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grpSp>
                  <p:nvGrpSpPr>
                    <p:cNvPr id="359" name="Group 358"/>
                    <p:cNvGrpSpPr/>
                    <p:nvPr/>
                  </p:nvGrpSpPr>
                  <p:grpSpPr>
                    <a:xfrm>
                      <a:off x="809805" y="1467916"/>
                      <a:ext cx="612959" cy="566755"/>
                      <a:chOff x="811271" y="3235031"/>
                      <a:chExt cx="525462" cy="395288"/>
                    </a:xfrm>
                  </p:grpSpPr>
                  <p:grpSp>
                    <p:nvGrpSpPr>
                      <p:cNvPr id="611" name="Group 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1271" y="3409656"/>
                        <a:ext cx="334963" cy="220663"/>
                        <a:chOff x="468" y="1952"/>
                        <a:chExt cx="211" cy="139"/>
                      </a:xfrm>
                    </p:grpSpPr>
                    <p:sp>
                      <p:nvSpPr>
                        <p:cNvPr id="616" name="AutoShape 7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68" y="1952"/>
                          <a:ext cx="211" cy="13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FF0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17" name="Rectangle 7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85" y="1996"/>
                          <a:ext cx="178" cy="46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sp>
                    <p:nvSpPr>
                      <p:cNvPr id="612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70046" y="3417593"/>
                        <a:ext cx="134938" cy="206375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13" name="Rectangle 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197033" y="3490618"/>
                        <a:ext cx="82550" cy="55563"/>
                      </a:xfrm>
                      <a:prstGeom prst="rect">
                        <a:avLst/>
                      </a:prstGeom>
                      <a:solidFill>
                        <a:srgbClr val="6699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614" name="AutoShape 183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871596" y="3235031"/>
                        <a:ext cx="177800" cy="144463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800080"/>
                      </a:solidFill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615" name="AutoShape 184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1158933" y="3235031"/>
                        <a:ext cx="177800" cy="144463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800080"/>
                      </a:solidFill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</p:grpSp>
                <p:grpSp>
                  <p:nvGrpSpPr>
                    <p:cNvPr id="360" name="Group 359"/>
                    <p:cNvGrpSpPr/>
                    <p:nvPr/>
                  </p:nvGrpSpPr>
                  <p:grpSpPr>
                    <a:xfrm>
                      <a:off x="1948620" y="1463780"/>
                      <a:ext cx="2803691" cy="612276"/>
                      <a:chOff x="2209858" y="3235031"/>
                      <a:chExt cx="2403476" cy="427037"/>
                    </a:xfrm>
                  </p:grpSpPr>
                  <p:grpSp>
                    <p:nvGrpSpPr>
                      <p:cNvPr id="590" name="Group 31"/>
                      <p:cNvGrpSpPr>
                        <a:grpSpLocks/>
                      </p:cNvGrpSpPr>
                      <p:nvPr/>
                    </p:nvGrpSpPr>
                    <p:grpSpPr bwMode="auto">
                      <a:xfrm flipH="1" flipV="1">
                        <a:off x="2944871" y="3379493"/>
                        <a:ext cx="379413" cy="282575"/>
                        <a:chOff x="3345" y="3309"/>
                        <a:chExt cx="270" cy="178"/>
                      </a:xfrm>
                    </p:grpSpPr>
                    <p:sp>
                      <p:nvSpPr>
                        <p:cNvPr id="604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20" y="3400"/>
                          <a:ext cx="75" cy="5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de-DE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  <p:sp>
                      <p:nvSpPr>
                        <p:cNvPr id="605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452" y="3360"/>
                          <a:ext cx="68" cy="95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de-DE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  <p:sp>
                      <p:nvSpPr>
                        <p:cNvPr id="606" name="Lin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368" y="3346"/>
                          <a:ext cx="68" cy="6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de-DE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</a:endParaRPr>
                        </a:p>
                      </p:txBody>
                    </p:sp>
                    <p:sp>
                      <p:nvSpPr>
                        <p:cNvPr id="607" name="Rectangle 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3580" y="3371"/>
                          <a:ext cx="35" cy="58"/>
                        </a:xfrm>
                        <a:prstGeom prst="rect">
                          <a:avLst/>
                        </a:prstGeom>
                        <a:solidFill>
                          <a:srgbClr val="333399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08" name="Rectangle 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3502" y="3429"/>
                          <a:ext cx="35" cy="58"/>
                        </a:xfrm>
                        <a:prstGeom prst="rect">
                          <a:avLst/>
                        </a:prstGeom>
                        <a:solidFill>
                          <a:srgbClr val="333399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09" name="Rectangle 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3420" y="3309"/>
                          <a:ext cx="35" cy="58"/>
                        </a:xfrm>
                        <a:prstGeom prst="rect">
                          <a:avLst/>
                        </a:prstGeom>
                        <a:solidFill>
                          <a:srgbClr val="333399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10" name="Rectangle 3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3345" y="3371"/>
                          <a:ext cx="35" cy="58"/>
                        </a:xfrm>
                        <a:prstGeom prst="rect">
                          <a:avLst/>
                        </a:prstGeom>
                        <a:solidFill>
                          <a:srgbClr val="333399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grpSp>
                    <p:nvGrpSpPr>
                      <p:cNvPr id="591" name="Group 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09858" y="3404893"/>
                        <a:ext cx="660400" cy="230188"/>
                        <a:chOff x="1656" y="2172"/>
                        <a:chExt cx="639" cy="169"/>
                      </a:xfrm>
                    </p:grpSpPr>
                    <p:sp>
                      <p:nvSpPr>
                        <p:cNvPr id="601" name="AutoShape 7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6" y="2172"/>
                          <a:ext cx="639" cy="16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FF0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02" name="Rectangle 7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708" y="2226"/>
                          <a:ext cx="258" cy="55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03" name="Rectangle 7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986" y="2226"/>
                          <a:ext cx="258" cy="55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grpSp>
                    <p:nvGrpSpPr>
                      <p:cNvPr id="592" name="Group 591"/>
                      <p:cNvGrpSpPr/>
                      <p:nvPr/>
                    </p:nvGrpSpPr>
                    <p:grpSpPr>
                      <a:xfrm>
                        <a:off x="3383021" y="3404893"/>
                        <a:ext cx="1230313" cy="230188"/>
                        <a:chOff x="3436243" y="3225800"/>
                        <a:chExt cx="1230313" cy="230188"/>
                      </a:xfrm>
                    </p:grpSpPr>
                    <p:sp>
                      <p:nvSpPr>
                        <p:cNvPr id="596" name="AutoShape 17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436243" y="3225800"/>
                          <a:ext cx="1230313" cy="23018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FF00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597" name="Rectangle 17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487043" y="3302000"/>
                          <a:ext cx="266700" cy="76200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598" name="Rectangle 17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773851" y="3302000"/>
                          <a:ext cx="266700" cy="76200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599" name="Rectangle 17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060659" y="3302000"/>
                          <a:ext cx="265113" cy="76200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600" name="Rectangle 17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345881" y="3302000"/>
                          <a:ext cx="265113" cy="76200"/>
                        </a:xfrm>
                        <a:prstGeom prst="rect">
                          <a:avLst/>
                        </a:prstGeom>
                        <a:solidFill>
                          <a:srgbClr val="6699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sp>
                    <p:nvSpPr>
                      <p:cNvPr id="593" name="AutoShape 185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2455921" y="3235031"/>
                        <a:ext cx="177800" cy="144463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800080"/>
                      </a:solidFill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594" name="AutoShape 186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3608446" y="3235031"/>
                        <a:ext cx="177800" cy="144463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800080"/>
                      </a:solidFill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595" name="AutoShape 187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4183121" y="3235031"/>
                        <a:ext cx="177800" cy="144463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800080"/>
                      </a:solidFill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</p:grpSp>
                <p:sp>
                  <p:nvSpPr>
                    <p:cNvPr id="361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304" y="2039810"/>
                      <a:ext cx="0" cy="23510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62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35666" y="1871205"/>
                      <a:ext cx="174420" cy="19261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63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5177415" y="1788130"/>
                      <a:ext cx="109259" cy="168426"/>
                    </a:xfrm>
                    <a:custGeom>
                      <a:avLst/>
                      <a:gdLst>
                        <a:gd name="T0" fmla="*/ 0 w 143"/>
                        <a:gd name="T1" fmla="*/ 0 h 130"/>
                        <a:gd name="T2" fmla="*/ 0 w 143"/>
                        <a:gd name="T3" fmla="*/ 206375 h 130"/>
                        <a:gd name="T4" fmla="*/ 3 w 143"/>
                        <a:gd name="T5" fmla="*/ 206375 h 130"/>
                        <a:gd name="T6" fmla="*/ 5 w 143"/>
                        <a:gd name="T7" fmla="*/ 114300 h 130"/>
                        <a:gd name="T8" fmla="*/ 6 w 143"/>
                        <a:gd name="T9" fmla="*/ 0 h 130"/>
                        <a:gd name="T10" fmla="*/ 0 w 143"/>
                        <a:gd name="T11" fmla="*/ 0 h 13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43"/>
                        <a:gd name="T19" fmla="*/ 0 h 130"/>
                        <a:gd name="T20" fmla="*/ 143 w 143"/>
                        <a:gd name="T21" fmla="*/ 130 h 13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43" h="130">
                          <a:moveTo>
                            <a:pt x="0" y="0"/>
                          </a:moveTo>
                          <a:lnTo>
                            <a:pt x="0" y="130"/>
                          </a:lnTo>
                          <a:lnTo>
                            <a:pt x="78" y="130"/>
                          </a:lnTo>
                          <a:lnTo>
                            <a:pt x="142" y="72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grpSp>
                  <p:nvGrpSpPr>
                    <p:cNvPr id="364" name="Group 64"/>
                    <p:cNvGrpSpPr>
                      <a:grpSpLocks noChangeAspect="1"/>
                    </p:cNvGrpSpPr>
                    <p:nvPr/>
                  </p:nvGrpSpPr>
                  <p:grpSpPr bwMode="auto">
                    <a:xfrm rot="1435350" flipH="1" flipV="1">
                      <a:off x="5284108" y="1772707"/>
                      <a:ext cx="85185" cy="402783"/>
                      <a:chOff x="2790" y="3240"/>
                      <a:chExt cx="56" cy="332"/>
                    </a:xfrm>
                  </p:grpSpPr>
                  <p:sp>
                    <p:nvSpPr>
                      <p:cNvPr id="588" name="AutoShape 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0" y="3240"/>
                        <a:ext cx="56" cy="13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629 w 21600"/>
                          <a:gd name="T13" fmla="*/ 4582 h 21600"/>
                          <a:gd name="T14" fmla="*/ 16971 w 21600"/>
                          <a:gd name="T15" fmla="*/ 17182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89" name="AutoShape 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2790" y="3440"/>
                        <a:ext cx="56" cy="13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629 w 21600"/>
                          <a:gd name="T13" fmla="*/ 4582 h 21600"/>
                          <a:gd name="T14" fmla="*/ 16971 w 21600"/>
                          <a:gd name="T15" fmla="*/ 17182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36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13331" y="2057848"/>
                      <a:ext cx="436523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grpSp>
                  <p:nvGrpSpPr>
                    <p:cNvPr id="366" name="Group 365"/>
                    <p:cNvGrpSpPr/>
                    <p:nvPr/>
                  </p:nvGrpSpPr>
                  <p:grpSpPr>
                    <a:xfrm>
                      <a:off x="8772442" y="1966621"/>
                      <a:ext cx="440497" cy="553873"/>
                      <a:chOff x="7513576" y="2205584"/>
                      <a:chExt cx="377618" cy="386303"/>
                    </a:xfrm>
                  </p:grpSpPr>
                  <p:sp>
                    <p:nvSpPr>
                      <p:cNvPr id="585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544517" y="2270004"/>
                        <a:ext cx="301514" cy="27440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586" name="Rectangle 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2617159" flipH="1" flipV="1">
                        <a:off x="7759741" y="2469649"/>
                        <a:ext cx="131453" cy="12223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87" name="Freeform 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513576" y="2205584"/>
                        <a:ext cx="115970" cy="159787"/>
                      </a:xfrm>
                      <a:custGeom>
                        <a:avLst/>
                        <a:gdLst>
                          <a:gd name="T0" fmla="*/ 0 w 143"/>
                          <a:gd name="T1" fmla="*/ 0 h 130"/>
                          <a:gd name="T2" fmla="*/ 0 w 143"/>
                          <a:gd name="T3" fmla="*/ 206375 h 130"/>
                          <a:gd name="T4" fmla="*/ 29815 w 143"/>
                          <a:gd name="T5" fmla="*/ 206375 h 130"/>
                          <a:gd name="T6" fmla="*/ 54277 w 143"/>
                          <a:gd name="T7" fmla="*/ 114300 h 130"/>
                          <a:gd name="T8" fmla="*/ 54659 w 143"/>
                          <a:gd name="T9" fmla="*/ 0 h 130"/>
                          <a:gd name="T10" fmla="*/ 0 w 143"/>
                          <a:gd name="T11" fmla="*/ 0 h 13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43"/>
                          <a:gd name="T19" fmla="*/ 0 h 130"/>
                          <a:gd name="T20" fmla="*/ 143 w 143"/>
                          <a:gd name="T21" fmla="*/ 130 h 130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43" h="130">
                            <a:moveTo>
                              <a:pt x="0" y="0"/>
                            </a:moveTo>
                            <a:lnTo>
                              <a:pt x="0" y="130"/>
                            </a:lnTo>
                            <a:lnTo>
                              <a:pt x="78" y="130"/>
                            </a:lnTo>
                            <a:lnTo>
                              <a:pt x="142" y="72"/>
                            </a:lnTo>
                            <a:lnTo>
                              <a:pt x="143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10800000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grpSp>
                  <p:nvGrpSpPr>
                    <p:cNvPr id="367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02360" y="1914452"/>
                      <a:ext cx="1283291" cy="286791"/>
                      <a:chOff x="4009" y="2043"/>
                      <a:chExt cx="724" cy="126"/>
                    </a:xfrm>
                  </p:grpSpPr>
                  <p:sp>
                    <p:nvSpPr>
                      <p:cNvPr id="535" name="Rectangle 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13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6" name="Rectangle 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42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7" name="Rectangle 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71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8" name="Rectangle 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0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9" name="Rectangle 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58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0" name="Rectangle 8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29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1" name="Rectangle 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7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2" name="Rectangle 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17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3" name="Rectangle 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5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4" name="Rectangle 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75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5" name="Rectangle 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13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6" name="Rectangle 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42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7" name="Rectangle 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71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8" name="Rectangle 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0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49" name="Rectangle 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58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0" name="Rectangle 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29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1" name="Rectangle 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7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2" name="Rectangle 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17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3" name="Rectangle 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5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4" name="Rectangle 1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75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5" name="Rectangle 1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03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6" name="Rectangle 1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03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grpSp>
                    <p:nvGrpSpPr>
                      <p:cNvPr id="557" name="Group 103"/>
                      <p:cNvGrpSpPr>
                        <a:grpSpLocks/>
                      </p:cNvGrpSpPr>
                      <p:nvPr/>
                    </p:nvGrpSpPr>
                    <p:grpSpPr bwMode="auto">
                      <a:xfrm flipH="1" flipV="1">
                        <a:off x="4382" y="2043"/>
                        <a:ext cx="29" cy="126"/>
                        <a:chOff x="1359" y="3335"/>
                        <a:chExt cx="31" cy="126"/>
                      </a:xfrm>
                    </p:grpSpPr>
                    <p:sp>
                      <p:nvSpPr>
                        <p:cNvPr id="583" name="Rectangle 10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1359" y="3414"/>
                          <a:ext cx="31" cy="47"/>
                        </a:xfrm>
                        <a:prstGeom prst="rect">
                          <a:avLst/>
                        </a:prstGeom>
                        <a:solidFill>
                          <a:srgbClr val="BBE0E3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584" name="Rectangle 10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1359" y="3335"/>
                          <a:ext cx="31" cy="47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sp>
                    <p:nvSpPr>
                      <p:cNvPr id="558" name="Rectangle 1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40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59" name="Rectangle 1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69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0" name="Rectangle 1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98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1" name="Rectangle 1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27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2" name="Rectangle 1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85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3" name="Rectangle 1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56" y="2043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4" name="Rectangle 1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14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5" name="Rectangle 1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44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6" name="Rectangle 1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72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7" name="Rectangle 1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02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8" name="Rectangle 1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40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69" name="Rectangle 1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69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0" name="Rectangle 1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98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1" name="Rectangle 1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27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2" name="Rectangle 1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85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3" name="Rectangle 1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56" y="2122"/>
                        <a:ext cx="29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4" name="Rectangle 1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14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5" name="Rectangle 1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44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6" name="Rectangle 1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72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7" name="Rectangle 1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02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8" name="Rectangle 1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79" name="Rectangle 1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grpSp>
                    <p:nvGrpSpPr>
                      <p:cNvPr id="580" name="Group 128"/>
                      <p:cNvGrpSpPr>
                        <a:grpSpLocks/>
                      </p:cNvGrpSpPr>
                      <p:nvPr/>
                    </p:nvGrpSpPr>
                    <p:grpSpPr bwMode="auto">
                      <a:xfrm flipH="1" flipV="1">
                        <a:off x="4009" y="2043"/>
                        <a:ext cx="29" cy="126"/>
                        <a:chOff x="1359" y="3335"/>
                        <a:chExt cx="31" cy="126"/>
                      </a:xfrm>
                    </p:grpSpPr>
                    <p:sp>
                      <p:nvSpPr>
                        <p:cNvPr id="581" name="Rectangle 12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1359" y="3414"/>
                          <a:ext cx="31" cy="47"/>
                        </a:xfrm>
                        <a:prstGeom prst="rect">
                          <a:avLst/>
                        </a:prstGeom>
                        <a:solidFill>
                          <a:srgbClr val="BBE0E3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582" name="Rectangle 13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flipH="1" flipV="1">
                          <a:off x="1359" y="3335"/>
                          <a:ext cx="31" cy="47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68" name="Group 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216" y="1914452"/>
                      <a:ext cx="620376" cy="286791"/>
                      <a:chOff x="3636" y="2043"/>
                      <a:chExt cx="350" cy="126"/>
                    </a:xfrm>
                  </p:grpSpPr>
                  <p:sp>
                    <p:nvSpPr>
                      <p:cNvPr id="511" name="Rectangle 1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66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2" name="Rectangle 1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96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3" name="Rectangle 1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24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4" name="Rectangle 1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54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5" name="Rectangle 1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12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6" name="Rectangle 1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82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7" name="Rectangle 1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40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8" name="Rectangle 1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70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9" name="Rectangle 1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98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0" name="Rectangle 1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28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1" name="Rectangle 1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66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2" name="Rectangle 1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96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3" name="Rectangle 1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24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4" name="Rectangle 1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54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5" name="Rectangle 1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12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6" name="Rectangle 1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82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7" name="Rectangle 1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40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8" name="Rectangle 1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70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29" name="Rectangle 1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898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0" name="Rectangle 1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28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1" name="Rectangle 1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6" y="2122"/>
                        <a:ext cx="30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2" name="Rectangle 1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6" y="2043"/>
                        <a:ext cx="30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3" name="Rectangle 1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36" y="2043"/>
                        <a:ext cx="28" cy="47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34" name="Rectangle 1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36" y="2122"/>
                        <a:ext cx="28" cy="4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369" name="Rectangle 1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049024" y="1991840"/>
                      <a:ext cx="424073" cy="134292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70" name="AutoShape 1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9569227" y="1658491"/>
                      <a:ext cx="839890" cy="7970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9 w 21600"/>
                        <a:gd name="T13" fmla="*/ 3486 h 21600"/>
                        <a:gd name="T14" fmla="*/ 18141 w 21600"/>
                        <a:gd name="T15" fmla="*/ 1811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49" y="21600"/>
                          </a:lnTo>
                          <a:lnTo>
                            <a:pt x="18251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71" name="AutoShape 14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9611593" y="1748193"/>
                      <a:ext cx="575997" cy="62017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379 w 21600"/>
                        <a:gd name="T13" fmla="*/ 2400 h 21600"/>
                        <a:gd name="T14" fmla="*/ 19221 w 21600"/>
                        <a:gd name="T15" fmla="*/ 192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1142" y="21600"/>
                          </a:lnTo>
                          <a:lnTo>
                            <a:pt x="20458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CCECFF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72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210826" y="1639604"/>
                      <a:ext cx="176866" cy="1598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3" name="Line 16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10216792" y="2306057"/>
                      <a:ext cx="164933" cy="1768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4" name="Line 1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0295453" y="2219784"/>
                      <a:ext cx="7613" cy="1768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5" name="Line 18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10295453" y="1714836"/>
                      <a:ext cx="7613" cy="1768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592950" y="2063354"/>
                      <a:ext cx="542078" cy="1925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7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778567" y="2004727"/>
                      <a:ext cx="335548" cy="38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8" name="Line 1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873177" y="2147339"/>
                      <a:ext cx="261851" cy="200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79" name="Line 1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586058" y="1895884"/>
                      <a:ext cx="548970" cy="1649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80" name="Line 1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689421" y="1826838"/>
                      <a:ext cx="355540" cy="2009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81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69508" y="1650420"/>
                      <a:ext cx="90205" cy="40401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82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51544" y="1750423"/>
                      <a:ext cx="111111" cy="31182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83" name="Rectangle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34324" y="1591242"/>
                      <a:ext cx="133333" cy="168433"/>
                    </a:xfrm>
                    <a:prstGeom prst="rect">
                      <a:avLst/>
                    </a:prstGeom>
                    <a:solidFill>
                      <a:srgbClr val="CCECFF"/>
                    </a:solidFill>
                    <a:ln w="12700" algn="ctr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84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12150" y="1591242"/>
                      <a:ext cx="133333" cy="168433"/>
                    </a:xfrm>
                    <a:prstGeom prst="rect">
                      <a:avLst/>
                    </a:prstGeom>
                    <a:solidFill>
                      <a:srgbClr val="CCECFF"/>
                    </a:solidFill>
                    <a:ln w="12700" algn="ctr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grpSp>
                  <p:nvGrpSpPr>
                    <p:cNvPr id="385" name="Group 384"/>
                    <p:cNvGrpSpPr/>
                    <p:nvPr/>
                  </p:nvGrpSpPr>
                  <p:grpSpPr>
                    <a:xfrm>
                      <a:off x="5592808" y="1914450"/>
                      <a:ext cx="414766" cy="286793"/>
                      <a:chOff x="4854052" y="3554117"/>
                      <a:chExt cx="355560" cy="200026"/>
                    </a:xfrm>
                  </p:grpSpPr>
                  <p:sp>
                    <p:nvSpPr>
                      <p:cNvPr id="495" name="Rectangle 1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9637" y="3554117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6" name="Rectangle 1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45221" y="3554117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7" name="Rectangle 1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7767" y="3554117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8" name="Rectangle 1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33351" y="3554117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9" name="Rectangle 1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1481" y="3554117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0" name="Rectangle 1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75897" y="3554117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1" name="Rectangle 1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64027" y="3554117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2" name="Rectangle 1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9637" y="3679530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3" name="Rectangle 1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45221" y="3679530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4" name="Rectangle 1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7767" y="3679530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5" name="Rectangle 1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33351" y="3679530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6" name="Rectangle 1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1481" y="3679530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7" name="Rectangle 1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75897" y="3679530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8" name="Rectangle 1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64027" y="3679530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09" name="Rectangle 1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54052" y="3554117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510" name="Rectangle 1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54052" y="3679530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386" name="Freeform 57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5357970" y="1961662"/>
                      <a:ext cx="109259" cy="168426"/>
                    </a:xfrm>
                    <a:custGeom>
                      <a:avLst/>
                      <a:gdLst>
                        <a:gd name="T0" fmla="*/ 0 w 143"/>
                        <a:gd name="T1" fmla="*/ 0 h 130"/>
                        <a:gd name="T2" fmla="*/ 0 w 143"/>
                        <a:gd name="T3" fmla="*/ 206375 h 130"/>
                        <a:gd name="T4" fmla="*/ 3 w 143"/>
                        <a:gd name="T5" fmla="*/ 206375 h 130"/>
                        <a:gd name="T6" fmla="*/ 5 w 143"/>
                        <a:gd name="T7" fmla="*/ 114300 h 130"/>
                        <a:gd name="T8" fmla="*/ 6 w 143"/>
                        <a:gd name="T9" fmla="*/ 0 h 130"/>
                        <a:gd name="T10" fmla="*/ 0 w 143"/>
                        <a:gd name="T11" fmla="*/ 0 h 13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43"/>
                        <a:gd name="T19" fmla="*/ 0 h 130"/>
                        <a:gd name="T20" fmla="*/ 143 w 143"/>
                        <a:gd name="T21" fmla="*/ 130 h 13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43" h="130">
                          <a:moveTo>
                            <a:pt x="0" y="0"/>
                          </a:moveTo>
                          <a:lnTo>
                            <a:pt x="0" y="130"/>
                          </a:lnTo>
                          <a:lnTo>
                            <a:pt x="78" y="130"/>
                          </a:lnTo>
                          <a:lnTo>
                            <a:pt x="142" y="72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grpSp>
                  <p:nvGrpSpPr>
                    <p:cNvPr id="387" name="Group 386"/>
                    <p:cNvGrpSpPr/>
                    <p:nvPr/>
                  </p:nvGrpSpPr>
                  <p:grpSpPr>
                    <a:xfrm>
                      <a:off x="8263222" y="1914036"/>
                      <a:ext cx="414766" cy="286793"/>
                      <a:chOff x="7143276" y="3553828"/>
                      <a:chExt cx="355560" cy="200026"/>
                    </a:xfrm>
                  </p:grpSpPr>
                  <p:sp>
                    <p:nvSpPr>
                      <p:cNvPr id="479" name="Rectangle 1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88861" y="3553828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0" name="Rectangle 1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34445" y="3553828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1" name="Rectangle 1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76991" y="3553828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2" name="Rectangle 1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322575" y="3553828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3" name="Rectangle 1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410705" y="3553828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4" name="Rectangle 1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365121" y="3553828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5" name="Rectangle 1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453251" y="3553828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6" name="Rectangle 1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88861" y="3679241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7" name="Rectangle 1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34445" y="3679241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8" name="Rectangle 1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76991" y="3679241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89" name="Rectangle 1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322575" y="3679241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0" name="Rectangle 1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410705" y="3679241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1" name="Rectangle 1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365121" y="3679241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2" name="Rectangle 1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453251" y="3679241"/>
                        <a:ext cx="45585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3" name="Rectangle 1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43276" y="3553828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94" name="Rectangle 1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43276" y="3679241"/>
                        <a:ext cx="42546" cy="74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grpSp>
                  <p:nvGrpSpPr>
                    <p:cNvPr id="388" name="Group 64"/>
                    <p:cNvGrpSpPr>
                      <a:grpSpLocks noChangeAspect="1"/>
                    </p:cNvGrpSpPr>
                    <p:nvPr/>
                  </p:nvGrpSpPr>
                  <p:grpSpPr bwMode="auto">
                    <a:xfrm rot="1864757" flipH="1" flipV="1">
                      <a:off x="5263891" y="2186167"/>
                      <a:ext cx="85185" cy="402783"/>
                      <a:chOff x="2790" y="3240"/>
                      <a:chExt cx="56" cy="332"/>
                    </a:xfrm>
                  </p:grpSpPr>
                  <p:sp>
                    <p:nvSpPr>
                      <p:cNvPr id="477" name="AutoShape 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0" y="3240"/>
                        <a:ext cx="56" cy="13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629 w 21600"/>
                          <a:gd name="T13" fmla="*/ 4582 h 21600"/>
                          <a:gd name="T14" fmla="*/ 16971 w 21600"/>
                          <a:gd name="T15" fmla="*/ 17182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78" name="AutoShape 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2790" y="3440"/>
                        <a:ext cx="56" cy="13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629 w 21600"/>
                          <a:gd name="T13" fmla="*/ 4582 h 21600"/>
                          <a:gd name="T14" fmla="*/ 16971 w 21600"/>
                          <a:gd name="T15" fmla="*/ 17182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389" name="Line 67"/>
                    <p:cNvSpPr>
                      <a:spLocks noChangeShapeType="1"/>
                    </p:cNvSpPr>
                    <p:nvPr/>
                  </p:nvSpPr>
                  <p:spPr bwMode="auto">
                    <a:xfrm rot="429407">
                      <a:off x="5367271" y="2803998"/>
                      <a:ext cx="4142038" cy="709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90" name="Rectangle 1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29407">
                      <a:off x="8989550" y="2950838"/>
                      <a:ext cx="424073" cy="134292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91" name="Freeform 57"/>
                    <p:cNvSpPr>
                      <a:spLocks/>
                    </p:cNvSpPr>
                    <p:nvPr/>
                  </p:nvSpPr>
                  <p:spPr bwMode="auto">
                    <a:xfrm rot="11229407">
                      <a:off x="5329808" y="2387717"/>
                      <a:ext cx="109259" cy="168426"/>
                    </a:xfrm>
                    <a:custGeom>
                      <a:avLst/>
                      <a:gdLst>
                        <a:gd name="T0" fmla="*/ 0 w 143"/>
                        <a:gd name="T1" fmla="*/ 0 h 130"/>
                        <a:gd name="T2" fmla="*/ 0 w 143"/>
                        <a:gd name="T3" fmla="*/ 206375 h 130"/>
                        <a:gd name="T4" fmla="*/ 3 w 143"/>
                        <a:gd name="T5" fmla="*/ 206375 h 130"/>
                        <a:gd name="T6" fmla="*/ 5 w 143"/>
                        <a:gd name="T7" fmla="*/ 114300 h 130"/>
                        <a:gd name="T8" fmla="*/ 6 w 143"/>
                        <a:gd name="T9" fmla="*/ 0 h 130"/>
                        <a:gd name="T10" fmla="*/ 0 w 143"/>
                        <a:gd name="T11" fmla="*/ 0 h 13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43"/>
                        <a:gd name="T19" fmla="*/ 0 h 130"/>
                        <a:gd name="T20" fmla="*/ 143 w 143"/>
                        <a:gd name="T21" fmla="*/ 130 h 13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43" h="130">
                          <a:moveTo>
                            <a:pt x="0" y="0"/>
                          </a:moveTo>
                          <a:lnTo>
                            <a:pt x="0" y="130"/>
                          </a:lnTo>
                          <a:lnTo>
                            <a:pt x="78" y="130"/>
                          </a:lnTo>
                          <a:lnTo>
                            <a:pt x="142" y="72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92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4928125" y="1780161"/>
                      <a:ext cx="109259" cy="168426"/>
                    </a:xfrm>
                    <a:custGeom>
                      <a:avLst/>
                      <a:gdLst>
                        <a:gd name="T0" fmla="*/ 0 w 143"/>
                        <a:gd name="T1" fmla="*/ 0 h 130"/>
                        <a:gd name="T2" fmla="*/ 0 w 143"/>
                        <a:gd name="T3" fmla="*/ 206375 h 130"/>
                        <a:gd name="T4" fmla="*/ 3 w 143"/>
                        <a:gd name="T5" fmla="*/ 206375 h 130"/>
                        <a:gd name="T6" fmla="*/ 5 w 143"/>
                        <a:gd name="T7" fmla="*/ 114300 h 130"/>
                        <a:gd name="T8" fmla="*/ 6 w 143"/>
                        <a:gd name="T9" fmla="*/ 0 h 130"/>
                        <a:gd name="T10" fmla="*/ 0 w 143"/>
                        <a:gd name="T11" fmla="*/ 0 h 13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43"/>
                        <a:gd name="T19" fmla="*/ 0 h 130"/>
                        <a:gd name="T20" fmla="*/ 143 w 143"/>
                        <a:gd name="T21" fmla="*/ 130 h 13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43" h="130">
                          <a:moveTo>
                            <a:pt x="0" y="0"/>
                          </a:moveTo>
                          <a:lnTo>
                            <a:pt x="0" y="130"/>
                          </a:lnTo>
                          <a:lnTo>
                            <a:pt x="78" y="130"/>
                          </a:lnTo>
                          <a:lnTo>
                            <a:pt x="142" y="72"/>
                          </a:lnTo>
                          <a:lnTo>
                            <a:pt x="14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grpSp>
                  <p:nvGrpSpPr>
                    <p:cNvPr id="393" name="Group 392"/>
                    <p:cNvGrpSpPr/>
                    <p:nvPr/>
                  </p:nvGrpSpPr>
                  <p:grpSpPr>
                    <a:xfrm rot="21480000">
                      <a:off x="6270892" y="2487412"/>
                      <a:ext cx="1766142" cy="546302"/>
                      <a:chOff x="5369112" y="2568814"/>
                      <a:chExt cx="1514033" cy="381023"/>
                    </a:xfrm>
                  </p:grpSpPr>
                  <p:grpSp>
                    <p:nvGrpSpPr>
                      <p:cNvPr id="409" name="Group 408"/>
                      <p:cNvGrpSpPr/>
                      <p:nvPr/>
                    </p:nvGrpSpPr>
                    <p:grpSpPr>
                      <a:xfrm>
                        <a:off x="5369112" y="2568814"/>
                        <a:ext cx="368757" cy="237856"/>
                        <a:chOff x="4819006" y="3120533"/>
                        <a:chExt cx="368757" cy="237856"/>
                      </a:xfrm>
                    </p:grpSpPr>
                    <p:sp>
                      <p:nvSpPr>
                        <p:cNvPr id="461" name="Rectangle 1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79848" y="312640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2" name="Rectangle 1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25088" y="313189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3" name="Rectangle 13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67291" y="313738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4" name="Rectangle 1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12532" y="314287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5" name="Rectangle 1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99975" y="315385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6" name="Rectangle 1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54735" y="314836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7" name="Rectangle 13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42178" y="315934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8" name="Rectangle 1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64223" y="3250838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9" name="Rectangle 14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09464" y="325632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0" name="Rectangle 14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51667" y="326181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1" name="Rectangle 14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96907" y="326730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2" name="Rectangle 1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84351" y="327828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3" name="Rectangle 14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39110" y="327279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4" name="Rectangle 14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26553" y="3283776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5" name="Rectangle 15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34630" y="3120533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76" name="Rectangle 15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19006" y="3244969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grpSp>
                    <p:nvGrpSpPr>
                      <p:cNvPr id="410" name="Group 409"/>
                      <p:cNvGrpSpPr/>
                      <p:nvPr/>
                    </p:nvGrpSpPr>
                    <p:grpSpPr>
                      <a:xfrm>
                        <a:off x="5751305" y="2614819"/>
                        <a:ext cx="368757" cy="237856"/>
                        <a:chOff x="4819006" y="3120533"/>
                        <a:chExt cx="368757" cy="237856"/>
                      </a:xfrm>
                    </p:grpSpPr>
                    <p:sp>
                      <p:nvSpPr>
                        <p:cNvPr id="445" name="Rectangle 1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79848" y="312640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6" name="Rectangle 1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25088" y="313189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7" name="Rectangle 13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67291" y="313738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8" name="Rectangle 1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12532" y="314287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9" name="Rectangle 1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99975" y="315385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0" name="Rectangle 1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54735" y="314836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1" name="Rectangle 13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42178" y="315934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2" name="Rectangle 1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64223" y="3250838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3" name="Rectangle 14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09464" y="325632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4" name="Rectangle 14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51667" y="326181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5" name="Rectangle 14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96907" y="326730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6" name="Rectangle 1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84351" y="327828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7" name="Rectangle 14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39110" y="327279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8" name="Rectangle 14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26553" y="3283776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59" name="Rectangle 15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34630" y="3120533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60" name="Rectangle 15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19006" y="3244969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grpSp>
                    <p:nvGrpSpPr>
                      <p:cNvPr id="411" name="Group 410"/>
                      <p:cNvGrpSpPr/>
                      <p:nvPr/>
                    </p:nvGrpSpPr>
                    <p:grpSpPr>
                      <a:xfrm>
                        <a:off x="6133804" y="2661773"/>
                        <a:ext cx="368757" cy="237856"/>
                        <a:chOff x="4819006" y="3120533"/>
                        <a:chExt cx="368757" cy="237856"/>
                      </a:xfrm>
                    </p:grpSpPr>
                    <p:sp>
                      <p:nvSpPr>
                        <p:cNvPr id="429" name="Rectangle 1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79848" y="312640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0" name="Rectangle 1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25088" y="313189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1" name="Rectangle 13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67291" y="313738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2" name="Rectangle 1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12532" y="314287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3" name="Rectangle 1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99975" y="315385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4" name="Rectangle 1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54735" y="314836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5" name="Rectangle 13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42178" y="315934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6" name="Rectangle 1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64223" y="3250838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7" name="Rectangle 14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09464" y="325632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8" name="Rectangle 14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51667" y="326181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39" name="Rectangle 14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96907" y="326730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0" name="Rectangle 1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84351" y="327828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1" name="Rectangle 14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39110" y="327279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2" name="Rectangle 14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26553" y="3283776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3" name="Rectangle 15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34630" y="3120533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44" name="Rectangle 15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19006" y="3244969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  <p:grpSp>
                    <p:nvGrpSpPr>
                      <p:cNvPr id="412" name="Group 411"/>
                      <p:cNvGrpSpPr/>
                      <p:nvPr/>
                    </p:nvGrpSpPr>
                    <p:grpSpPr>
                      <a:xfrm>
                        <a:off x="6514388" y="2711981"/>
                        <a:ext cx="368757" cy="237856"/>
                        <a:chOff x="4819006" y="3120533"/>
                        <a:chExt cx="368757" cy="237856"/>
                      </a:xfrm>
                    </p:grpSpPr>
                    <p:sp>
                      <p:nvSpPr>
                        <p:cNvPr id="413" name="Rectangle 1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79848" y="312640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14" name="Rectangle 1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25088" y="313189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15" name="Rectangle 13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67291" y="313738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16" name="Rectangle 1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12532" y="314287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17" name="Rectangle 1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99975" y="3153851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18" name="Rectangle 1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54735" y="314836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19" name="Rectangle 13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42178" y="3159341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0" name="Rectangle 1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64223" y="3250838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1" name="Rectangle 14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09464" y="325632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2" name="Rectangle 14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51667" y="326181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3" name="Rectangle 14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996907" y="326730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4" name="Rectangle 1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84351" y="3278287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5" name="Rectangle 14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039110" y="3272797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6" name="Rectangle 14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5126553" y="3283776"/>
                          <a:ext cx="45585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7" name="Rectangle 15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34630" y="3120533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  <p:sp>
                      <p:nvSpPr>
                        <p:cNvPr id="428" name="Rectangle 15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29407">
                          <a:off x="4819006" y="3244969"/>
                          <a:ext cx="42546" cy="7461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</a:pPr>
                          <a:endParaRPr lang="de-DE" sz="2000" dirty="0">
                            <a:solidFill>
                              <a:srgbClr val="000000"/>
                            </a:solidFill>
                            <a:ea typeface="ＭＳ Ｐゴシック" pitchFamily="112" charset="-128"/>
                            <a:sym typeface="Wingdings" pitchFamily="2" charset="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94" name="Group 393"/>
                    <p:cNvGrpSpPr/>
                    <p:nvPr/>
                  </p:nvGrpSpPr>
                  <p:grpSpPr>
                    <a:xfrm rot="366438">
                      <a:off x="8750183" y="2874798"/>
                      <a:ext cx="440496" cy="553873"/>
                      <a:chOff x="7506142" y="2149051"/>
                      <a:chExt cx="377617" cy="386303"/>
                    </a:xfrm>
                  </p:grpSpPr>
                  <p:sp>
                    <p:nvSpPr>
                      <p:cNvPr id="406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537082" y="2213471"/>
                        <a:ext cx="301514" cy="27440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dirty="0">
                          <a:solidFill>
                            <a:srgbClr val="000000"/>
                          </a:solidFill>
                          <a:ea typeface="ＭＳ Ｐゴシック" pitchFamily="112" charset="-128"/>
                        </a:endParaRPr>
                      </a:p>
                    </p:txBody>
                  </p:sp>
                  <p:sp>
                    <p:nvSpPr>
                      <p:cNvPr id="407" name="Rectangle 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2617159" flipH="1" flipV="1">
                        <a:off x="7752306" y="2413116"/>
                        <a:ext cx="131453" cy="12223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  <p:sp>
                    <p:nvSpPr>
                      <p:cNvPr id="408" name="Freeform 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506142" y="2149051"/>
                        <a:ext cx="115970" cy="159787"/>
                      </a:xfrm>
                      <a:custGeom>
                        <a:avLst/>
                        <a:gdLst>
                          <a:gd name="T0" fmla="*/ 0 w 143"/>
                          <a:gd name="T1" fmla="*/ 0 h 130"/>
                          <a:gd name="T2" fmla="*/ 0 w 143"/>
                          <a:gd name="T3" fmla="*/ 206375 h 130"/>
                          <a:gd name="T4" fmla="*/ 29815 w 143"/>
                          <a:gd name="T5" fmla="*/ 206375 h 130"/>
                          <a:gd name="T6" fmla="*/ 54277 w 143"/>
                          <a:gd name="T7" fmla="*/ 114300 h 130"/>
                          <a:gd name="T8" fmla="*/ 54659 w 143"/>
                          <a:gd name="T9" fmla="*/ 0 h 130"/>
                          <a:gd name="T10" fmla="*/ 0 w 143"/>
                          <a:gd name="T11" fmla="*/ 0 h 13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43"/>
                          <a:gd name="T19" fmla="*/ 0 h 130"/>
                          <a:gd name="T20" fmla="*/ 143 w 143"/>
                          <a:gd name="T21" fmla="*/ 130 h 130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43" h="130">
                            <a:moveTo>
                              <a:pt x="0" y="0"/>
                            </a:moveTo>
                            <a:lnTo>
                              <a:pt x="0" y="130"/>
                            </a:lnTo>
                            <a:lnTo>
                              <a:pt x="78" y="130"/>
                            </a:lnTo>
                            <a:lnTo>
                              <a:pt x="142" y="72"/>
                            </a:lnTo>
                            <a:lnTo>
                              <a:pt x="143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99"/>
                      </a:solidFill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10800000"/>
                      <a:lstStyle/>
                      <a:p>
                        <a: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</a:pPr>
                        <a:endParaRPr lang="de-DE" sz="2000" dirty="0">
                          <a:solidFill>
                            <a:srgbClr val="000000"/>
                          </a:solidFill>
                          <a:ea typeface="ＭＳ Ｐゴシック" pitchFamily="112" charset="-128"/>
                          <a:sym typeface="Wingdings" pitchFamily="2" charset="2"/>
                        </a:endParaRPr>
                      </a:p>
                    </p:txBody>
                  </p:sp>
                </p:grpSp>
                <p:sp>
                  <p:nvSpPr>
                    <p:cNvPr id="395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53054" y="1957623"/>
                      <a:ext cx="596" cy="22485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96" name="Line 55"/>
                    <p:cNvSpPr>
                      <a:spLocks noChangeShapeType="1"/>
                    </p:cNvSpPr>
                    <p:nvPr/>
                  </p:nvSpPr>
                  <p:spPr bwMode="auto">
                    <a:xfrm rot="429407">
                      <a:off x="4973000" y="1918405"/>
                      <a:ext cx="431948" cy="54828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97" name="Line 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99303" y="2045875"/>
                      <a:ext cx="254422" cy="28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98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3935" y="2048546"/>
                      <a:ext cx="0" cy="23510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99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9036" y="2098988"/>
                      <a:ext cx="104527" cy="21623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6699FF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400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3038" y="2098988"/>
                      <a:ext cx="104527" cy="21623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6699FF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401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7041" y="2098988"/>
                      <a:ext cx="104527" cy="21623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6699FF"/>
                    </a:solidFill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402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07407" y="2172834"/>
                      <a:ext cx="159788" cy="2288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403" name="Rectangle 402"/>
                    <p:cNvSpPr/>
                    <p:nvPr/>
                  </p:nvSpPr>
                  <p:spPr bwMode="auto">
                    <a:xfrm>
                      <a:off x="9673721" y="2190359"/>
                      <a:ext cx="207046" cy="11153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404" name="Rectangle 403"/>
                    <p:cNvSpPr/>
                    <p:nvPr/>
                  </p:nvSpPr>
                  <p:spPr bwMode="auto">
                    <a:xfrm>
                      <a:off x="9660742" y="1835214"/>
                      <a:ext cx="160868" cy="92268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40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492732" y="3069078"/>
                      <a:ext cx="248444" cy="4194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</p:grpSp>
              <p:grpSp>
                <p:nvGrpSpPr>
                  <p:cNvPr id="344" name="Group 39"/>
                  <p:cNvGrpSpPr>
                    <a:grpSpLocks/>
                  </p:cNvGrpSpPr>
                  <p:nvPr/>
                </p:nvGrpSpPr>
                <p:grpSpPr bwMode="auto">
                  <a:xfrm rot="465782">
                    <a:off x="5607739" y="2233670"/>
                    <a:ext cx="444442" cy="264030"/>
                    <a:chOff x="1337" y="2168"/>
                    <a:chExt cx="270" cy="116"/>
                  </a:xfrm>
                </p:grpSpPr>
                <p:sp>
                  <p:nvSpPr>
                    <p:cNvPr id="345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57" y="2198"/>
                      <a:ext cx="75" cy="5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46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21" y="2208"/>
                      <a:ext cx="1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47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6" y="2203"/>
                      <a:ext cx="74" cy="5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348" name="Rectangl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37" y="2226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49" name="Rectangl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15" y="2168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50" name="Rectangl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3" y="2168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  <p:sp>
                  <p:nvSpPr>
                    <p:cNvPr id="351" name="Rectangl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72" y="2226"/>
                      <a:ext cx="35" cy="58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</p:grpSp>
            <p:sp>
              <p:nvSpPr>
                <p:cNvPr id="339" name="Oval 338"/>
                <p:cNvSpPr/>
                <p:nvPr/>
              </p:nvSpPr>
              <p:spPr>
                <a:xfrm>
                  <a:off x="5591944" y="2708920"/>
                  <a:ext cx="720080" cy="360040"/>
                </a:xfrm>
                <a:prstGeom prst="ellipse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0" name="Oval 339"/>
                <p:cNvSpPr/>
                <p:nvPr/>
              </p:nvSpPr>
              <p:spPr>
                <a:xfrm>
                  <a:off x="8184232" y="3068960"/>
                  <a:ext cx="648072" cy="288032"/>
                </a:xfrm>
                <a:prstGeom prst="ellipse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1" name="TextBox 340"/>
                <p:cNvSpPr txBox="1"/>
                <p:nvPr/>
              </p:nvSpPr>
              <p:spPr>
                <a:xfrm>
                  <a:off x="6023992" y="2492896"/>
                  <a:ext cx="6480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0000"/>
                      </a:solidFill>
                    </a:rPr>
                    <a:t>BC</a:t>
                  </a:r>
                </a:p>
              </p:txBody>
            </p:sp>
            <p:sp>
              <p:nvSpPr>
                <p:cNvPr id="342" name="TextBox 341"/>
                <p:cNvSpPr txBox="1"/>
                <p:nvPr/>
              </p:nvSpPr>
              <p:spPr>
                <a:xfrm>
                  <a:off x="8040216" y="3933056"/>
                  <a:ext cx="6480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0000"/>
                      </a:solidFill>
                    </a:rPr>
                    <a:t>TDS</a:t>
                  </a:r>
                </a:p>
              </p:txBody>
            </p:sp>
          </p:grpSp>
          <p:sp>
            <p:nvSpPr>
              <p:cNvPr id="328" name="Line 55"/>
              <p:cNvSpPr>
                <a:spLocks noChangeShapeType="1"/>
              </p:cNvSpPr>
              <p:nvPr/>
            </p:nvSpPr>
            <p:spPr bwMode="auto">
              <a:xfrm rot="429407">
                <a:off x="6366866" y="4042509"/>
                <a:ext cx="2404597" cy="2890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29" name="Freeform 57"/>
              <p:cNvSpPr>
                <a:spLocks/>
              </p:cNvSpPr>
              <p:nvPr/>
            </p:nvSpPr>
            <p:spPr bwMode="auto">
              <a:xfrm rot="11229407">
                <a:off x="6314800" y="3799347"/>
                <a:ext cx="119060" cy="14511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330" name="Group 329"/>
              <p:cNvGrpSpPr/>
              <p:nvPr/>
            </p:nvGrpSpPr>
            <p:grpSpPr>
              <a:xfrm>
                <a:off x="8797889" y="4234357"/>
                <a:ext cx="417174" cy="419555"/>
                <a:chOff x="6581248" y="3223575"/>
                <a:chExt cx="328185" cy="339640"/>
              </a:xfrm>
            </p:grpSpPr>
            <p:sp>
              <p:nvSpPr>
                <p:cNvPr id="336" name="Line 52"/>
                <p:cNvSpPr>
                  <a:spLocks noChangeShapeType="1"/>
                </p:cNvSpPr>
                <p:nvPr/>
              </p:nvSpPr>
              <p:spPr bwMode="auto">
                <a:xfrm rot="366438">
                  <a:off x="6581248" y="3223575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337" name="Rectangle 53"/>
                <p:cNvSpPr>
                  <a:spLocks noChangeAspect="1" noChangeArrowheads="1"/>
                </p:cNvSpPr>
                <p:nvPr/>
              </p:nvSpPr>
              <p:spPr bwMode="auto">
                <a:xfrm rot="2983597" flipH="1" flipV="1">
                  <a:off x="6782587" y="3436370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331" name="Rectangle 178"/>
              <p:cNvSpPr>
                <a:spLocks noChangeArrowheads="1"/>
              </p:cNvSpPr>
              <p:nvPr/>
            </p:nvSpPr>
            <p:spPr bwMode="auto">
              <a:xfrm>
                <a:off x="5519936" y="3717032"/>
                <a:ext cx="145293" cy="145116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32" name="Line 55"/>
              <p:cNvSpPr>
                <a:spLocks noChangeShapeType="1"/>
              </p:cNvSpPr>
              <p:nvPr/>
            </p:nvSpPr>
            <p:spPr bwMode="auto">
              <a:xfrm rot="429407">
                <a:off x="5665070" y="3835028"/>
                <a:ext cx="644183" cy="121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33" name="Rectangle 178"/>
              <p:cNvSpPr>
                <a:spLocks noChangeArrowheads="1"/>
              </p:cNvSpPr>
              <p:nvPr/>
            </p:nvSpPr>
            <p:spPr bwMode="auto">
              <a:xfrm rot="420000">
                <a:off x="7598954" y="3986991"/>
                <a:ext cx="145293" cy="145116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34" name="Freeform 57"/>
              <p:cNvSpPr>
                <a:spLocks/>
              </p:cNvSpPr>
              <p:nvPr/>
            </p:nvSpPr>
            <p:spPr bwMode="auto">
              <a:xfrm rot="420000">
                <a:off x="8768695" y="4155795"/>
                <a:ext cx="119060" cy="14511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35" name="Line 55"/>
              <p:cNvSpPr>
                <a:spLocks noChangeShapeType="1"/>
              </p:cNvSpPr>
              <p:nvPr/>
            </p:nvSpPr>
            <p:spPr bwMode="auto">
              <a:xfrm rot="429407">
                <a:off x="5538738" y="3261569"/>
                <a:ext cx="814333" cy="5479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325" name="Oval 324"/>
            <p:cNvSpPr/>
            <p:nvPr/>
          </p:nvSpPr>
          <p:spPr>
            <a:xfrm>
              <a:off x="8112224" y="4005064"/>
              <a:ext cx="648072" cy="28803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8256240" y="3068960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TDS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</a:t>
            </a:r>
            <a:endParaRPr lang="en-US" dirty="0"/>
          </a:p>
        </p:txBody>
      </p:sp>
      <p:sp>
        <p:nvSpPr>
          <p:cNvPr id="308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79376" y="1268760"/>
            <a:ext cx="6951708" cy="5011364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B</a:t>
            </a:r>
            <a:r>
              <a:rPr lang="en-US" sz="1800" dirty="0" smtClean="0"/>
              <a:t>unch compressor downstream extraction</a:t>
            </a:r>
          </a:p>
          <a:p>
            <a:pPr lvl="1"/>
            <a:r>
              <a:rPr lang="en-US" dirty="0" smtClean="0"/>
              <a:t>Component design and construction on-going</a:t>
            </a:r>
          </a:p>
          <a:p>
            <a:pPr lvl="1"/>
            <a:r>
              <a:rPr lang="en-US" dirty="0" smtClean="0"/>
              <a:t>Installation planned summer 2019</a:t>
            </a:r>
          </a:p>
          <a:p>
            <a:pPr lvl="1"/>
            <a:r>
              <a:rPr lang="en-US" dirty="0" smtClean="0"/>
              <a:t>Better control of CSR due to less strong compression at lower energies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1800" dirty="0" err="1" smtClean="0"/>
              <a:t>PolariX</a:t>
            </a:r>
            <a:r>
              <a:rPr lang="en-US" sz="1800" dirty="0" smtClean="0"/>
              <a:t>-TDS (X-band transversely deflecting structure) downstream undulators</a:t>
            </a:r>
          </a:p>
          <a:p>
            <a:pPr lvl="1"/>
            <a:r>
              <a:rPr lang="en-US" dirty="0" smtClean="0"/>
              <a:t>Installation planned in 2020</a:t>
            </a:r>
          </a:p>
          <a:p>
            <a:pPr lvl="1"/>
            <a:r>
              <a:rPr lang="en-US" dirty="0" smtClean="0"/>
              <a:t>To reduce cost, we share one RF-station with </a:t>
            </a:r>
            <a:r>
              <a:rPr lang="en-US" dirty="0" err="1" smtClean="0"/>
              <a:t>FLASHForward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nstallations 2019-2020</a:t>
            </a:r>
            <a:endParaRPr lang="en-US" dirty="0"/>
          </a:p>
        </p:txBody>
      </p:sp>
      <p:pic>
        <p:nvPicPr>
          <p:cNvPr id="5" name="Picture 4" descr="connection TDS F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23" y="980728"/>
            <a:ext cx="4438704" cy="22322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9772184" y="2822713"/>
            <a:ext cx="197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TDS at FLASH2</a:t>
            </a:r>
          </a:p>
        </p:txBody>
      </p:sp>
    </p:spTree>
    <p:extLst>
      <p:ext uri="{BB962C8B-B14F-4D97-AF65-F5344CB8AC3E}">
        <p14:creationId xmlns:p14="http://schemas.microsoft.com/office/powerpoint/2010/main" val="7902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PolariX</a:t>
            </a:r>
            <a:r>
              <a:rPr lang="en-US" dirty="0"/>
              <a:t> TDS 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607" y="1340769"/>
            <a:ext cx="6695505" cy="4176464"/>
          </a:xfrm>
        </p:spPr>
        <p:txBody>
          <a:bodyPr/>
          <a:lstStyle/>
          <a:p>
            <a:r>
              <a:rPr lang="en-US" sz="1800" dirty="0"/>
              <a:t>Development of a new X-band (12 GHz) </a:t>
            </a:r>
            <a:r>
              <a:rPr lang="en-US" sz="1800" dirty="0" smtClean="0"/>
              <a:t>deflector</a:t>
            </a:r>
            <a:endParaRPr lang="en-US" sz="1800" dirty="0"/>
          </a:p>
          <a:p>
            <a:r>
              <a:rPr lang="en-US" sz="1800" dirty="0"/>
              <a:t>In cooperation with CERN and PSI</a:t>
            </a:r>
          </a:p>
          <a:p>
            <a:r>
              <a:rPr lang="en-US" sz="1800" dirty="0"/>
              <a:t>New feature: variable polarization</a:t>
            </a:r>
          </a:p>
          <a:p>
            <a:r>
              <a:rPr lang="en-US" sz="1800" dirty="0"/>
              <a:t>DESY will use these cavities for SINBAD, FLASHForward </a:t>
            </a:r>
            <a:r>
              <a:rPr lang="en-US" sz="1800" dirty="0" smtClean="0"/>
              <a:t>and </a:t>
            </a:r>
            <a:r>
              <a:rPr lang="en-US" sz="1800" dirty="0"/>
              <a:t>FLASH2</a:t>
            </a:r>
          </a:p>
          <a:p>
            <a:r>
              <a:rPr lang="en-US" sz="1800" dirty="0"/>
              <a:t>MIN group formed a new X-band RF technology </a:t>
            </a:r>
            <a:r>
              <a:rPr lang="en-US" sz="1800" dirty="0" smtClean="0"/>
              <a:t>section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Polarizable </a:t>
            </a:r>
            <a:r>
              <a:rPr lang="en-US" dirty="0"/>
              <a:t>X-band Transverse Deflection </a:t>
            </a:r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418752"/>
            <a:ext cx="553921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531099"/>
            <a:ext cx="2795096" cy="2324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9418" y="5822714"/>
            <a:ext cx="2991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Courtesy of  A. </a:t>
            </a:r>
            <a:r>
              <a:rPr lang="en-US" sz="1600" i="1" dirty="0" err="1" smtClean="0"/>
              <a:t>Grudiev</a:t>
            </a:r>
            <a:r>
              <a:rPr lang="en-US" sz="1600" i="1" dirty="0" smtClean="0"/>
              <a:t>, CERN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48128" y="476671"/>
            <a:ext cx="4536504" cy="2585323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Collaboration contract 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X-band Klystron and Modulator at </a:t>
            </a:r>
            <a:r>
              <a:rPr lang="en-US" dirty="0" err="1" smtClean="0"/>
              <a:t>DESY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Commissioning in </a:t>
            </a:r>
            <a:r>
              <a:rPr lang="en-US" dirty="0" err="1" smtClean="0"/>
              <a:t>Linac</a:t>
            </a:r>
            <a:r>
              <a:rPr lang="en-US" dirty="0" smtClean="0"/>
              <a:t> II (MIN)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Prototype cavity shipped PSI to CERN for RF tests (conditioning)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Prototype to be installed at </a:t>
            </a:r>
            <a:r>
              <a:rPr lang="en-US" dirty="0" err="1" smtClean="0"/>
              <a:t>FLASHForward</a:t>
            </a:r>
            <a:r>
              <a:rPr lang="en-US" dirty="0" smtClean="0"/>
              <a:t> in summer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FLASH2 cavities in 2020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00256" y="3399703"/>
            <a:ext cx="3720007" cy="2621585"/>
            <a:chOff x="8400256" y="3399703"/>
            <a:chExt cx="3720007" cy="262158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256" y="3399703"/>
              <a:ext cx="3720007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832305" y="5559623"/>
              <a:ext cx="1872208" cy="461665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TDS shipped from PSI to CERN February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97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5255963" cy="1854000"/>
          </a:xfrm>
        </p:spPr>
        <p:txBody>
          <a:bodyPr/>
          <a:lstStyle/>
          <a:p>
            <a:r>
              <a:rPr lang="en-US" dirty="0" smtClean="0"/>
              <a:t>FLASH 2020+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7368" y="1412776"/>
            <a:ext cx="11376025" cy="1525787"/>
          </a:xfrm>
        </p:spPr>
        <p:txBody>
          <a:bodyPr/>
          <a:lstStyle/>
          <a:p>
            <a:r>
              <a:rPr lang="en-US" sz="3600" dirty="0" smtClean="0"/>
              <a:t>Within the </a:t>
            </a:r>
            <a:r>
              <a:rPr lang="en-US" sz="3600" dirty="0" err="1" smtClean="0"/>
              <a:t>DESY</a:t>
            </a:r>
            <a:r>
              <a:rPr lang="en-US" sz="3600" dirty="0" smtClean="0"/>
              <a:t> 2030 strategy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84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696A53-BDE3-C44F-9574-8A58D9CC0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XUV </a:t>
            </a:r>
            <a:r>
              <a:rPr lang="de-DE" dirty="0" err="1"/>
              <a:t>and</a:t>
            </a:r>
            <a:r>
              <a:rPr lang="de-DE" dirty="0"/>
              <a:t> Soft X-Ray FEL </a:t>
            </a:r>
            <a:r>
              <a:rPr lang="de-DE" dirty="0" err="1"/>
              <a:t>Landscape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118C58-9EFD-724A-8012-84384A3669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7FBF67D-085C-F947-B03B-3F75F5FE5B15}"/>
              </a:ext>
            </a:extLst>
          </p:cNvPr>
          <p:cNvGrpSpPr/>
          <p:nvPr/>
        </p:nvGrpSpPr>
        <p:grpSpPr>
          <a:xfrm>
            <a:off x="1703512" y="1484784"/>
            <a:ext cx="8515350" cy="4165024"/>
            <a:chOff x="1053259" y="1230723"/>
            <a:chExt cx="7037479" cy="378638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F176A36-2908-9646-AF81-B7B36C5D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259" y="1230723"/>
              <a:ext cx="7037479" cy="37863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70BAF3B-259C-0A43-9BED-3CA074F4F0AF}"/>
                </a:ext>
              </a:extLst>
            </p:cNvPr>
            <p:cNvSpPr/>
            <p:nvPr/>
          </p:nvSpPr>
          <p:spPr>
            <a:xfrm>
              <a:off x="6039813" y="2615080"/>
              <a:ext cx="1260000" cy="21600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2DF604-A650-B249-9945-A18DAFC62076}"/>
              </a:ext>
            </a:extLst>
          </p:cNvPr>
          <p:cNvSpPr/>
          <p:nvPr/>
        </p:nvSpPr>
        <p:spPr>
          <a:xfrm>
            <a:off x="6816080" y="4005064"/>
            <a:ext cx="3402782" cy="165080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360BF7-0F13-BA41-A3F2-D9BA2E277A5C}"/>
              </a:ext>
            </a:extLst>
          </p:cNvPr>
          <p:cNvSpPr/>
          <p:nvPr/>
        </p:nvSpPr>
        <p:spPr>
          <a:xfrm>
            <a:off x="7737243" y="3245177"/>
            <a:ext cx="1524600" cy="183823"/>
          </a:xfrm>
          <a:prstGeom prst="rect">
            <a:avLst/>
          </a:prstGeom>
          <a:solidFill>
            <a:srgbClr val="92D050">
              <a:alpha val="37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74E12E-FC12-324C-9B0D-ECD617073190}"/>
              </a:ext>
            </a:extLst>
          </p:cNvPr>
          <p:cNvSpPr txBox="1"/>
          <p:nvPr/>
        </p:nvSpPr>
        <p:spPr>
          <a:xfrm>
            <a:off x="7736624" y="3697287"/>
            <a:ext cx="13837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dirty="0"/>
              <a:t>SHINE (2023)</a:t>
            </a:r>
          </a:p>
        </p:txBody>
      </p:sp>
      <p:sp>
        <p:nvSpPr>
          <p:cNvPr id="10" name="Textfeld 3">
            <a:extLst>
              <a:ext uri="{FF2B5EF4-FFF2-40B4-BE49-F238E27FC236}">
                <a16:creationId xmlns="" xmlns:a16="http://schemas.microsoft.com/office/drawing/2014/main" id="{16B37168-DF4D-3641-A60C-5E88149CCC15}"/>
              </a:ext>
            </a:extLst>
          </p:cNvPr>
          <p:cNvSpPr txBox="1"/>
          <p:nvPr/>
        </p:nvSpPr>
        <p:spPr>
          <a:xfrm>
            <a:off x="2351584" y="5909820"/>
            <a:ext cx="7592144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FLASH –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only</a:t>
            </a:r>
            <a:r>
              <a:rPr lang="de-DE" sz="2000" b="1" dirty="0"/>
              <a:t> </a:t>
            </a:r>
            <a:r>
              <a:rPr lang="de-DE" sz="2000" b="1" i="1" dirty="0"/>
              <a:t>high </a:t>
            </a:r>
            <a:r>
              <a:rPr lang="de-DE" sz="2000" b="1" i="1" dirty="0" err="1"/>
              <a:t>repetition</a:t>
            </a:r>
            <a:r>
              <a:rPr lang="de-DE" sz="2000" b="1" i="1" dirty="0"/>
              <a:t> rate</a:t>
            </a:r>
            <a:r>
              <a:rPr lang="de-DE" sz="2000" b="1" dirty="0"/>
              <a:t> XUV </a:t>
            </a:r>
            <a:r>
              <a:rPr lang="de-DE" sz="2000" b="1" dirty="0" err="1"/>
              <a:t>and</a:t>
            </a:r>
            <a:r>
              <a:rPr lang="de-DE" sz="2000" b="1" dirty="0"/>
              <a:t> soft X-</a:t>
            </a:r>
            <a:r>
              <a:rPr lang="de-DE" sz="2000" b="1" dirty="0" err="1"/>
              <a:t>ray</a:t>
            </a:r>
            <a:r>
              <a:rPr lang="de-DE" sz="2000" b="1" dirty="0"/>
              <a:t> FEL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128448" y="4581128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Wilfried</a:t>
            </a:r>
            <a:r>
              <a:rPr lang="en-US" sz="1600" dirty="0" smtClean="0"/>
              <a:t> </a:t>
            </a:r>
            <a:r>
              <a:rPr lang="en-US" sz="1600" dirty="0" err="1" smtClean="0"/>
              <a:t>Wurth</a:t>
            </a:r>
            <a:r>
              <a:rPr lang="en-US" sz="1600" dirty="0" smtClean="0"/>
              <a:t> Photon Science</a:t>
            </a:r>
          </a:p>
        </p:txBody>
      </p:sp>
    </p:spTree>
    <p:extLst>
      <p:ext uri="{BB962C8B-B14F-4D97-AF65-F5344CB8AC3E}">
        <p14:creationId xmlns:p14="http://schemas.microsoft.com/office/powerpoint/2010/main" val="14659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Unique FLASH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051" y="1838475"/>
            <a:ext cx="9792469" cy="3462733"/>
          </a:xfrm>
          <a:noFill/>
          <a:ln>
            <a:noFill/>
          </a:ln>
        </p:spPr>
        <p:txBody>
          <a:bodyPr/>
          <a:lstStyle/>
          <a:p>
            <a:r>
              <a:rPr lang="en-US" sz="2800" dirty="0"/>
              <a:t>High repetition rate ( = high average </a:t>
            </a:r>
            <a:r>
              <a:rPr lang="en-US" sz="2800" dirty="0" err="1"/>
              <a:t>brillance</a:t>
            </a:r>
            <a:r>
              <a:rPr lang="en-US" sz="2800" dirty="0"/>
              <a:t>)</a:t>
            </a:r>
          </a:p>
          <a:p>
            <a:r>
              <a:rPr lang="en-US" sz="2800" dirty="0"/>
              <a:t>Two almost fully independent </a:t>
            </a:r>
            <a:r>
              <a:rPr lang="en-US" sz="2800" dirty="0" err="1"/>
              <a:t>FEL</a:t>
            </a:r>
            <a:r>
              <a:rPr lang="en-US" sz="2800" dirty="0"/>
              <a:t> lines</a:t>
            </a:r>
          </a:p>
          <a:p>
            <a:r>
              <a:rPr lang="en-US" sz="2800" dirty="0"/>
              <a:t>Excellent timing </a:t>
            </a:r>
            <a:r>
              <a:rPr lang="en-US" sz="2800" dirty="0" smtClean="0"/>
              <a:t>synchronization</a:t>
            </a:r>
            <a:endParaRPr lang="en-US" sz="2800" dirty="0"/>
          </a:p>
          <a:p>
            <a:r>
              <a:rPr lang="en-US" sz="2800" dirty="0"/>
              <a:t>Mix of open ports and state-of-the-art dedicated </a:t>
            </a:r>
            <a:r>
              <a:rPr lang="en-US" sz="2800" dirty="0" err="1"/>
              <a:t>endstations</a:t>
            </a:r>
            <a:endParaRPr lang="en-US" sz="2800" dirty="0"/>
          </a:p>
          <a:p>
            <a:r>
              <a:rPr lang="en-US" sz="2800" dirty="0"/>
              <a:t>Integrated THz source (phase stable with respect to </a:t>
            </a:r>
            <a:r>
              <a:rPr lang="en-US" sz="2800" dirty="0" err="1"/>
              <a:t>FEL</a:t>
            </a:r>
            <a:r>
              <a:rPr lang="en-US" sz="2800" dirty="0"/>
              <a:t>) </a:t>
            </a:r>
          </a:p>
          <a:p>
            <a:r>
              <a:rPr lang="en-US" sz="2800" dirty="0"/>
              <a:t>Advanced photon diagnostics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first soft X-ray </a:t>
            </a:r>
            <a:r>
              <a:rPr lang="en-US" dirty="0" err="1"/>
              <a:t>FEL</a:t>
            </a:r>
            <a:r>
              <a:rPr lang="en-US" dirty="0"/>
              <a:t> operating two undulator beamlines simultaneously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</a:t>
            </a:r>
            <a:r>
              <a:rPr lang="en-US" dirty="0" err="1" smtClean="0"/>
              <a:t>Wishlist</a:t>
            </a:r>
            <a:r>
              <a:rPr lang="en-US" dirty="0" smtClean="0"/>
              <a:t> (Workshop Sept. 2017) vs. Upgrade Plans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364415"/>
              </p:ext>
            </p:extLst>
          </p:nvPr>
        </p:nvGraphicFramePr>
        <p:xfrm>
          <a:off x="299665" y="1148040"/>
          <a:ext cx="11592669" cy="5085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4223"/>
                <a:gridCol w="5532512"/>
                <a:gridCol w="2195934"/>
              </a:tblGrid>
              <a:tr h="452981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“Dream Facility”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FLASH2020+</a:t>
                      </a:r>
                      <a:r>
                        <a:rPr lang="en-US" baseline="0" noProof="0" dirty="0" smtClean="0"/>
                        <a:t> goals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FEL Line</a:t>
                      </a:r>
                      <a:endParaRPr lang="de-DE" dirty="0"/>
                    </a:p>
                  </a:txBody>
                  <a:tcPr/>
                </a:tc>
              </a:tr>
              <a:tr h="1038235">
                <a:tc>
                  <a:txBody>
                    <a:bodyPr/>
                    <a:lstStyle/>
                    <a:p>
                      <a:r>
                        <a:rPr lang="en-US" sz="1700" b="1" noProof="0" dirty="0" smtClean="0"/>
                        <a:t>fundamental up to O-K-edge</a:t>
                      </a:r>
                      <a:endParaRPr lang="en-U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noProof="0" dirty="0" smtClean="0"/>
                        <a:t>cover up to 6 decades of electromagnetic spectrum (mm to nm) with coherent radiation for multi-color experiments </a:t>
                      </a:r>
                      <a:r>
                        <a:rPr lang="en-US" sz="1700" b="1" noProof="0" dirty="0" smtClean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1700" b="1" noProof="0" dirty="0" smtClean="0"/>
                        <a:t> novel undulator schemes</a:t>
                      </a:r>
                      <a:endParaRPr lang="en-U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b="1" dirty="0" smtClean="0"/>
                        <a:t>FLASH2</a:t>
                      </a:r>
                      <a:endParaRPr lang="de-DE" sz="1700" b="1" dirty="0"/>
                    </a:p>
                  </a:txBody>
                  <a:tcPr/>
                </a:tc>
              </a:tr>
              <a:tr h="578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noProof="0" dirty="0" smtClean="0"/>
                        <a:t>variable polarization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noProof="0" dirty="0" smtClean="0"/>
                        <a:t>variable polarization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/>
                        <a:t>FLASH1 and 2</a:t>
                      </a:r>
                    </a:p>
                    <a:p>
                      <a:endParaRPr lang="de-DE" sz="1700" b="1" dirty="0"/>
                    </a:p>
                  </a:txBody>
                  <a:tcPr/>
                </a:tc>
              </a:tr>
              <a:tr h="650343">
                <a:tc>
                  <a:txBody>
                    <a:bodyPr/>
                    <a:lstStyle/>
                    <a:p>
                      <a:r>
                        <a:rPr lang="en-US" sz="1700" b="1" noProof="0" dirty="0" smtClean="0"/>
                        <a:t>flexible pump-probe schemes (THz </a:t>
                      </a:r>
                      <a:r>
                        <a:rPr lang="en-US" sz="1700" b="1" noProof="0" dirty="0" smtClean="0"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700" b="1" noProof="0" dirty="0" smtClean="0"/>
                        <a:t>XUV)</a:t>
                      </a:r>
                      <a:endParaRPr lang="en-U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noProof="0" dirty="0" smtClean="0"/>
                        <a:t>provide flexible laser- and FEL based schemes for multi-color pump-probe experiments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/>
                        <a:t>FLASH1 and 2</a:t>
                      </a:r>
                    </a:p>
                  </a:txBody>
                  <a:tcPr/>
                </a:tc>
              </a:tr>
              <a:tr h="984137">
                <a:tc rowSpan="2">
                  <a:txBody>
                    <a:bodyPr/>
                    <a:lstStyle/>
                    <a:p>
                      <a:endParaRPr lang="de-DE" sz="1700" b="1" dirty="0" smtClean="0"/>
                    </a:p>
                    <a:p>
                      <a:endParaRPr lang="de-DE" sz="1700" b="1" dirty="0" smtClean="0"/>
                    </a:p>
                    <a:p>
                      <a:r>
                        <a:rPr lang="en-US" sz="1700" b="1" noProof="0" dirty="0" smtClean="0"/>
                        <a:t>few fs- and sub-femtosecond Fourier-limited pulses</a:t>
                      </a:r>
                      <a:endParaRPr lang="en-U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laser manipulate electron bunches in burst mode with up to 1 MHz rate </a:t>
                      </a:r>
                      <a:br>
                        <a:rPr lang="en-US" sz="1700" b="1" dirty="0" smtClean="0"/>
                      </a:br>
                      <a:r>
                        <a:rPr lang="en-US" sz="1700" b="1" dirty="0" smtClean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1700" b="1" dirty="0" smtClean="0"/>
                        <a:t> external seeding with high rep.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FLASH1</a:t>
                      </a:r>
                    </a:p>
                  </a:txBody>
                  <a:tcPr/>
                </a:tc>
              </a:tr>
              <a:tr h="649093">
                <a:tc vMerge="1">
                  <a:txBody>
                    <a:bodyPr/>
                    <a:lstStyle/>
                    <a:p>
                      <a:endParaRPr lang="de-DE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/>
                        <a:t>enable dynamic studies with attosecond precision </a:t>
                      </a:r>
                    </a:p>
                    <a:p>
                      <a:endParaRPr lang="en-US" sz="17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FLASH2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7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b="1" dirty="0" smtClean="0">
                          <a:solidFill>
                            <a:srgbClr val="FF0000"/>
                          </a:solidFill>
                        </a:rPr>
                        <a:t>100kHz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noProof="0" dirty="0" smtClean="0">
                          <a:solidFill>
                            <a:srgbClr val="FF0000"/>
                          </a:solidFill>
                        </a:rPr>
                        <a:t>Long-term</a:t>
                      </a:r>
                      <a:r>
                        <a:rPr lang="en-US" sz="1700" b="1" baseline="0" noProof="0" dirty="0" smtClean="0">
                          <a:solidFill>
                            <a:srgbClr val="FF0000"/>
                          </a:solidFill>
                        </a:rPr>
                        <a:t> goal (2030+)</a:t>
                      </a:r>
                      <a:endParaRPr lang="en-US" sz="17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b="1" dirty="0" smtClean="0">
                          <a:solidFill>
                            <a:srgbClr val="FF0000"/>
                          </a:solidFill>
                        </a:rPr>
                        <a:t>FLASH@XFEL</a:t>
                      </a:r>
                      <a:endParaRPr lang="de-DE" sz="17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6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773869" y="929370"/>
            <a:ext cx="25565" cy="3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336" y="89363"/>
            <a:ext cx="10441160" cy="584116"/>
          </a:xfrm>
          <a:prstGeom prst="rect">
            <a:avLst/>
          </a:prstGeom>
        </p:spPr>
        <p:txBody>
          <a:bodyPr vert="horz" wrap="square" lIns="0" tIns="1669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3494">
              <a:spcBef>
                <a:spcPts val="1315"/>
              </a:spcBef>
            </a:pPr>
            <a:r>
              <a:rPr lang="en-US" spc="-5" dirty="0" smtClean="0"/>
              <a:t>Expand Photon Energy</a:t>
            </a:r>
            <a:r>
              <a:rPr lang="en-US" spc="-77" dirty="0" smtClean="0"/>
              <a:t> </a:t>
            </a:r>
            <a:r>
              <a:rPr lang="en-US" spc="-5" dirty="0" smtClean="0"/>
              <a:t>Range </a:t>
            </a:r>
            <a:r>
              <a:rPr lang="en-US" spc="-5" dirty="0" smtClean="0">
                <a:sym typeface="Symbol" panose="05050102010706020507" pitchFamily="18" charset="2"/>
              </a:rPr>
              <a:t></a:t>
            </a:r>
            <a:r>
              <a:rPr lang="en-US" spc="-5" dirty="0" smtClean="0"/>
              <a:t> Element Specificity </a:t>
            </a:r>
            <a:endParaRPr lang="en-US" spc="-5" dirty="0"/>
          </a:p>
        </p:txBody>
      </p:sp>
      <p:sp>
        <p:nvSpPr>
          <p:cNvPr id="15" name="object 15"/>
          <p:cNvSpPr txBox="1"/>
          <p:nvPr/>
        </p:nvSpPr>
        <p:spPr>
          <a:xfrm>
            <a:off x="1959215" y="836712"/>
            <a:ext cx="8274514" cy="367978"/>
          </a:xfrm>
          <a:prstGeom prst="rect">
            <a:avLst/>
          </a:prstGeom>
          <a:noFill/>
        </p:spPr>
        <p:txBody>
          <a:bodyPr vert="horz" wrap="square" lIns="0" tIns="32822" rIns="0" bIns="0" rtlCol="0">
            <a:spAutoFit/>
          </a:bodyPr>
          <a:lstStyle/>
          <a:p>
            <a:pPr marL="444531">
              <a:spcBef>
                <a:spcPts val="258"/>
              </a:spcBef>
            </a:pPr>
            <a:r>
              <a:rPr sz="2176" b="1" spc="-5" dirty="0">
                <a:latin typeface="Arial"/>
                <a:cs typeface="Arial"/>
              </a:rPr>
              <a:t>XUV/Soft X-Ray Important Element Specific</a:t>
            </a:r>
            <a:r>
              <a:rPr sz="2176" b="1" spc="-73" dirty="0">
                <a:latin typeface="Arial"/>
                <a:cs typeface="Arial"/>
              </a:rPr>
              <a:t> </a:t>
            </a:r>
            <a:r>
              <a:rPr sz="2176" b="1" spc="-5" dirty="0">
                <a:latin typeface="Arial"/>
                <a:cs typeface="Arial"/>
              </a:rPr>
              <a:t>Resonances</a:t>
            </a:r>
            <a:endParaRPr sz="2176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71463" y="4898190"/>
            <a:ext cx="885698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/>
            <a:r>
              <a:rPr lang="en-US" sz="2000" spc="-5" dirty="0" smtClean="0">
                <a:latin typeface="Arial"/>
                <a:cs typeface="Arial"/>
              </a:rPr>
              <a:t>Catalysis, </a:t>
            </a:r>
            <a:r>
              <a:rPr lang="en-US" sz="2000" spc="-14" dirty="0" smtClean="0">
                <a:latin typeface="Arial"/>
                <a:cs typeface="Arial"/>
              </a:rPr>
              <a:t>Biochemistry, </a:t>
            </a:r>
            <a:r>
              <a:rPr lang="en-US" sz="2000" spc="-5" dirty="0" smtClean="0">
                <a:latin typeface="Arial"/>
                <a:cs typeface="Arial"/>
              </a:rPr>
              <a:t>Energy Science, Information </a:t>
            </a:r>
            <a:r>
              <a:rPr lang="en-US" sz="2000" spc="-23" dirty="0" smtClean="0">
                <a:latin typeface="Arial"/>
                <a:cs typeface="Arial"/>
              </a:rPr>
              <a:t>Technology </a:t>
            </a:r>
            <a:br>
              <a:rPr lang="en-US" sz="2000" spc="-23" dirty="0" smtClean="0">
                <a:latin typeface="Arial"/>
                <a:cs typeface="Arial"/>
              </a:rPr>
            </a:br>
            <a:r>
              <a:rPr lang="en-US" sz="2000" spc="-5" dirty="0" smtClean="0">
                <a:latin typeface="Arial"/>
                <a:cs typeface="Arial"/>
              </a:rPr>
              <a:t>Functional  Materials (Magnetism, </a:t>
            </a:r>
            <a:r>
              <a:rPr lang="en-US" sz="2000" spc="-27" dirty="0" err="1" smtClean="0">
                <a:latin typeface="Arial"/>
                <a:cs typeface="Arial"/>
              </a:rPr>
              <a:t>high_Tc</a:t>
            </a:r>
            <a:r>
              <a:rPr lang="en-US" sz="2000" spc="-27" dirty="0" smtClean="0">
                <a:latin typeface="Arial"/>
                <a:cs typeface="Arial"/>
              </a:rPr>
              <a:t>, </a:t>
            </a:r>
            <a:r>
              <a:rPr lang="en-US" sz="2000" spc="-5" dirty="0" smtClean="0">
                <a:latin typeface="Arial"/>
                <a:cs typeface="Arial"/>
              </a:rPr>
              <a:t>…), Life</a:t>
            </a:r>
            <a:r>
              <a:rPr lang="en-US" sz="2000" spc="45" dirty="0" smtClean="0">
                <a:latin typeface="Arial"/>
                <a:cs typeface="Arial"/>
              </a:rPr>
              <a:t> </a:t>
            </a:r>
            <a:r>
              <a:rPr lang="en-US" sz="2000" spc="-5" dirty="0" smtClean="0">
                <a:latin typeface="Arial"/>
                <a:cs typeface="Arial"/>
              </a:rPr>
              <a:t>Science …..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479376" y="1484784"/>
            <a:ext cx="11017224" cy="3015618"/>
            <a:chOff x="479376" y="1689178"/>
            <a:chExt cx="11017224" cy="3015618"/>
          </a:xfrm>
        </p:grpSpPr>
        <p:sp>
          <p:nvSpPr>
            <p:cNvPr id="8" name="object 8"/>
            <p:cNvSpPr txBox="1"/>
            <p:nvPr/>
          </p:nvSpPr>
          <p:spPr>
            <a:xfrm>
              <a:off x="4439816" y="1689178"/>
              <a:ext cx="2591771" cy="2791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16"/>
              <a:r>
                <a:rPr sz="1814" b="1" spc="-14" dirty="0">
                  <a:latin typeface="Arial"/>
                  <a:cs typeface="Arial"/>
                </a:rPr>
                <a:t>Wavelength</a:t>
              </a:r>
              <a:r>
                <a:rPr sz="1814" b="1" spc="-63" dirty="0">
                  <a:latin typeface="Arial"/>
                  <a:cs typeface="Arial"/>
                </a:rPr>
                <a:t> </a:t>
              </a:r>
              <a:r>
                <a:rPr sz="1814" b="1" spc="-5" dirty="0">
                  <a:latin typeface="Arial"/>
                  <a:cs typeface="Arial"/>
                </a:rPr>
                <a:t>[nm]</a:t>
              </a:r>
              <a:endParaRPr sz="1814" dirty="0">
                <a:latin typeface="Arial"/>
                <a:cs typeface="Arial"/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479376" y="1993722"/>
              <a:ext cx="11017224" cy="2378361"/>
              <a:chOff x="479376" y="1993722"/>
              <a:chExt cx="11017224" cy="2378361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479376" y="1993722"/>
                <a:ext cx="11017224" cy="237836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632" dirty="0"/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4888464" y="2767162"/>
                <a:ext cx="337966" cy="910944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1516">
                  <a:lnSpc>
                    <a:spcPts val="1895"/>
                  </a:lnSpc>
                </a:pPr>
                <a:r>
                  <a:rPr sz="1632" dirty="0">
                    <a:solidFill>
                      <a:srgbClr val="0070C0"/>
                    </a:solidFill>
                    <a:latin typeface="Arial"/>
                    <a:cs typeface="Arial"/>
                  </a:rPr>
                  <a:t>N-K-edge</a:t>
                </a:r>
                <a:endParaRPr sz="1632">
                  <a:latin typeface="Arial"/>
                  <a:cs typeface="Arial"/>
                </a:endParaRPr>
              </a:p>
            </p:txBody>
          </p:sp>
          <p:sp>
            <p:nvSpPr>
              <p:cNvPr id="7" name="object 7"/>
              <p:cNvSpPr txBox="1"/>
              <p:nvPr/>
            </p:nvSpPr>
            <p:spPr>
              <a:xfrm>
                <a:off x="3650157" y="2767162"/>
                <a:ext cx="337966" cy="910944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1516">
                  <a:lnSpc>
                    <a:spcPts val="1895"/>
                  </a:lnSpc>
                </a:pPr>
                <a:r>
                  <a:rPr sz="1632" dirty="0">
                    <a:latin typeface="Arial"/>
                    <a:cs typeface="Arial"/>
                  </a:rPr>
                  <a:t>C-K-edge</a:t>
                </a:r>
                <a:endParaRPr sz="1632">
                  <a:latin typeface="Arial"/>
                  <a:cs typeface="Arial"/>
                </a:endParaRPr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2412824" y="2767162"/>
                <a:ext cx="337966" cy="876395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1516">
                  <a:lnSpc>
                    <a:spcPts val="1895"/>
                  </a:lnSpc>
                </a:pPr>
                <a:r>
                  <a:rPr sz="1632" dirty="0">
                    <a:solidFill>
                      <a:srgbClr val="00B050"/>
                    </a:solidFill>
                    <a:latin typeface="Arial"/>
                    <a:cs typeface="Arial"/>
                  </a:rPr>
                  <a:t>S-L-edge</a:t>
                </a:r>
                <a:endParaRPr sz="1632">
                  <a:latin typeface="Arial"/>
                  <a:cs typeface="Arial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1738076" y="2767162"/>
                <a:ext cx="337966" cy="922461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1516">
                  <a:lnSpc>
                    <a:spcPts val="1895"/>
                  </a:lnSpc>
                </a:pPr>
                <a:r>
                  <a:rPr sz="1632" dirty="0">
                    <a:solidFill>
                      <a:srgbClr val="FF33CC"/>
                    </a:solidFill>
                    <a:latin typeface="Arial"/>
                    <a:cs typeface="Arial"/>
                  </a:rPr>
                  <a:t>Si-L-edge</a:t>
                </a:r>
                <a:endParaRPr sz="1632">
                  <a:latin typeface="Arial"/>
                  <a:cs typeface="Arial"/>
                </a:endParaRPr>
              </a:p>
            </p:txBody>
          </p:sp>
          <p:sp>
            <p:nvSpPr>
              <p:cNvPr id="11" name="object 11"/>
              <p:cNvSpPr txBox="1"/>
              <p:nvPr/>
            </p:nvSpPr>
            <p:spPr>
              <a:xfrm>
                <a:off x="6260937" y="2767162"/>
                <a:ext cx="337966" cy="921886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1516">
                  <a:lnSpc>
                    <a:spcPts val="1895"/>
                  </a:lnSpc>
                </a:pPr>
                <a:r>
                  <a:rPr sz="1632" dirty="0">
                    <a:solidFill>
                      <a:srgbClr val="FF0000"/>
                    </a:solidFill>
                    <a:latin typeface="Arial"/>
                    <a:cs typeface="Arial"/>
                  </a:rPr>
                  <a:t>O-K-edge</a:t>
                </a:r>
                <a:endParaRPr sz="1632">
                  <a:latin typeface="Arial"/>
                  <a:cs typeface="Arial"/>
                </a:endParaRP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7272126" y="3086166"/>
                <a:ext cx="2712306" cy="25115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516"/>
                <a:r>
                  <a:rPr sz="1632" spc="-5" dirty="0" smtClean="0">
                    <a:latin typeface="Arial"/>
                    <a:cs typeface="Arial"/>
                  </a:rPr>
                  <a:t>3d-</a:t>
                </a:r>
                <a:r>
                  <a:rPr lang="de-DE" sz="1632" spc="-5" dirty="0" err="1" smtClean="0">
                    <a:latin typeface="Arial"/>
                    <a:cs typeface="Arial"/>
                  </a:rPr>
                  <a:t>transition</a:t>
                </a:r>
                <a:r>
                  <a:rPr lang="de-DE" sz="1632" spc="-5" dirty="0" smtClean="0">
                    <a:latin typeface="Arial"/>
                    <a:cs typeface="Arial"/>
                  </a:rPr>
                  <a:t> </a:t>
                </a:r>
                <a:r>
                  <a:rPr sz="1632" spc="-5" dirty="0" smtClean="0">
                    <a:latin typeface="Arial"/>
                    <a:cs typeface="Arial"/>
                  </a:rPr>
                  <a:t>metals-L-edges</a:t>
                </a:r>
                <a:endParaRPr sz="1632" dirty="0">
                  <a:latin typeface="Arial"/>
                  <a:cs typeface="Arial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999131" y="2690464"/>
                <a:ext cx="337966" cy="1130332"/>
              </a:xfrm>
              <a:prstGeom prst="rect">
                <a:avLst/>
              </a:prstGeom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1516">
                  <a:lnSpc>
                    <a:spcPts val="1895"/>
                  </a:lnSpc>
                </a:pPr>
                <a:r>
                  <a:rPr sz="1632" dirty="0">
                    <a:solidFill>
                      <a:srgbClr val="0D0D0D"/>
                    </a:solidFill>
                    <a:latin typeface="Arial"/>
                    <a:cs typeface="Arial"/>
                  </a:rPr>
                  <a:t>3d-M-edges</a:t>
                </a:r>
                <a:endParaRPr sz="1632">
                  <a:latin typeface="Arial"/>
                  <a:cs typeface="Arial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3618254" y="2371000"/>
                <a:ext cx="2558226" cy="287209"/>
              </a:xfrm>
              <a:prstGeom prst="rect">
                <a:avLst/>
              </a:prstGeom>
              <a:solidFill>
                <a:srgbClr val="91DEFF"/>
              </a:solidFill>
            </p:spPr>
            <p:txBody>
              <a:bodyPr vert="horz" wrap="square" lIns="0" tIns="35701" rIns="0" bIns="0" rtlCol="0">
                <a:spAutoFit/>
              </a:bodyPr>
              <a:lstStyle/>
              <a:p>
                <a:pPr marL="268331">
                  <a:spcBef>
                    <a:spcPts val="281"/>
                  </a:spcBef>
                </a:pPr>
                <a:r>
                  <a:rPr sz="1632" spc="-9" dirty="0">
                    <a:latin typeface="Arial"/>
                    <a:cs typeface="Arial"/>
                  </a:rPr>
                  <a:t>Water-window</a:t>
                </a:r>
                <a:endParaRPr sz="1632" dirty="0">
                  <a:latin typeface="Arial"/>
                  <a:cs typeface="Arial"/>
                </a:endParaRPr>
              </a:p>
            </p:txBody>
          </p:sp>
        </p:grpSp>
        <p:sp>
          <p:nvSpPr>
            <p:cNvPr id="18" name="Rechteck 17"/>
            <p:cNvSpPr/>
            <p:nvPr/>
          </p:nvSpPr>
          <p:spPr>
            <a:xfrm>
              <a:off x="7159136" y="4335464"/>
              <a:ext cx="25760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2496" algn="ctr"/>
              <a:r>
                <a:rPr lang="de-DE" b="1" spc="-9" dirty="0">
                  <a:cs typeface="Arial"/>
                </a:rPr>
                <a:t>Photon </a:t>
              </a:r>
              <a:r>
                <a:rPr lang="de-DE" b="1" spc="-9" dirty="0" err="1">
                  <a:cs typeface="Arial"/>
                </a:rPr>
                <a:t>energies</a:t>
              </a:r>
              <a:r>
                <a:rPr lang="de-DE" b="1" spc="14" dirty="0">
                  <a:cs typeface="Arial"/>
                </a:rPr>
                <a:t> </a:t>
              </a:r>
              <a:r>
                <a:rPr lang="de-DE" b="1" spc="-9" dirty="0">
                  <a:cs typeface="Arial"/>
                </a:rPr>
                <a:t>[eV]</a:t>
              </a:r>
              <a:endParaRPr lang="de-DE" dirty="0">
                <a:cs typeface="Arial"/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767408" y="1484145"/>
            <a:ext cx="285084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FLASH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39604" y="4204213"/>
            <a:ext cx="5644427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FLASH2020+</a:t>
            </a:r>
          </a:p>
        </p:txBody>
      </p:sp>
    </p:spTree>
    <p:extLst>
      <p:ext uri="{BB962C8B-B14F-4D97-AF65-F5344CB8AC3E}">
        <p14:creationId xmlns:p14="http://schemas.microsoft.com/office/powerpoint/2010/main" val="17110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within the DESY 2030 strategy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Our Strategy for the Future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feld 10"/>
          <p:cNvSpPr txBox="1"/>
          <p:nvPr/>
        </p:nvSpPr>
        <p:spPr>
          <a:xfrm>
            <a:off x="335360" y="1372701"/>
            <a:ext cx="86878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smtClean="0"/>
              <a:t>Page 40:</a:t>
            </a:r>
          </a:p>
          <a:p>
            <a:pPr>
              <a:spcAft>
                <a:spcPts val="1200"/>
              </a:spcAft>
            </a:pPr>
            <a:r>
              <a:rPr lang="en-US" sz="1600" dirty="0" smtClean="0"/>
              <a:t>… The </a:t>
            </a:r>
            <a:r>
              <a:rPr lang="en-US" sz="1600" b="1" dirty="0" smtClean="0"/>
              <a:t>FLASH2020+ development program</a:t>
            </a:r>
            <a:r>
              <a:rPr lang="en-US" sz="1600" dirty="0" smtClean="0"/>
              <a:t> of the two FEL lines and the accelerator includes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operation of two independent FEL lines (FLASH1 and FLASH2) with </a:t>
            </a:r>
            <a:r>
              <a:rPr lang="en-US" sz="1600" b="1" dirty="0" smtClean="0"/>
              <a:t>variable magnet structures </a:t>
            </a:r>
            <a:r>
              <a:rPr lang="en-US" sz="1600" dirty="0" smtClean="0"/>
              <a:t>(undulators) for trend-setting new lasing concepts and „seeding“ with a high repetition rate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b="1" dirty="0" smtClean="0"/>
              <a:t>extension of the wavelength range </a:t>
            </a:r>
            <a:r>
              <a:rPr lang="en-US" sz="1600" dirty="0" smtClean="0"/>
              <a:t>in the fundamental to the oxygen K-edge, in order to reach the important elements for energy research and to cover the whole water window for biological </a:t>
            </a:r>
            <a:r>
              <a:rPr lang="en-US" sz="1600" dirty="0"/>
              <a:t>questions  (*)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flexible pump/probe schemes </a:t>
            </a:r>
            <a:r>
              <a:rPr lang="en-US" sz="1600" dirty="0" smtClean="0"/>
              <a:t>for time-resolved </a:t>
            </a:r>
            <a:r>
              <a:rPr lang="en-US" sz="1600" dirty="0"/>
              <a:t>experiments  (*)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variable polarization </a:t>
            </a:r>
            <a:r>
              <a:rPr lang="en-US" sz="1600" dirty="0" smtClean="0"/>
              <a:t>for the investigation of the light-induced switching of magnetic storage media; and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shortest pulses </a:t>
            </a:r>
            <a:r>
              <a:rPr lang="en-US" sz="1600" dirty="0" smtClean="0"/>
              <a:t>up to the attosecond range. </a:t>
            </a:r>
            <a:endParaRPr lang="en-US" sz="1600" b="1" dirty="0"/>
          </a:p>
        </p:txBody>
      </p:sp>
      <p:pic>
        <p:nvPicPr>
          <p:cNvPr id="6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165" y="260648"/>
            <a:ext cx="2833475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9936" y="5949280"/>
            <a:ext cx="6264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(*) Original document in German, I have corrected the English translation to fit with the scientific content expressed in German</a:t>
            </a:r>
          </a:p>
        </p:txBody>
      </p:sp>
    </p:spTree>
    <p:extLst>
      <p:ext uri="{BB962C8B-B14F-4D97-AF65-F5344CB8AC3E}">
        <p14:creationId xmlns:p14="http://schemas.microsoft.com/office/powerpoint/2010/main" val="30050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79376" y="824422"/>
            <a:ext cx="10585176" cy="555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FLASH2020+</a:t>
            </a:r>
          </a:p>
          <a:p>
            <a:pPr lvl="1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 Task Forces</a:t>
            </a: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(TF): </a:t>
            </a:r>
            <a:b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TF1 accelerator, TF2 FEL beamline: seeded, TF3 FEL beamline: SASE and new schemes, </a:t>
            </a:r>
            <a:b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TF4 Lasers, TF5 Experiments, TF6 Data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Conceptual Design Report</a:t>
            </a: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(Spring 2019) followed by a 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Design Report</a:t>
            </a:r>
            <a:b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Steps towards FLASH2020+</a:t>
            </a:r>
          </a:p>
          <a:p>
            <a:pPr marL="457200" lvl="0" indent="-4572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 </a:t>
            </a:r>
            <a:r>
              <a:rPr lang="en-US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inac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refurbishment projects, increase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beam e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nergy,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compression sch</a:t>
            </a: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</a:t>
            </a:r>
          </a:p>
          <a:p>
            <a:pPr marL="457200" lvl="0" indent="-4572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of new undulators with variable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for FLASH1</a:t>
            </a: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seeding option</a:t>
            </a:r>
          </a:p>
          <a:p>
            <a:pPr marL="457200" lvl="0" indent="-4572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Seeding with high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epetition rate 100 kHz+ </a:t>
            </a:r>
            <a:b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repetition rate seed laser</a:t>
            </a:r>
            <a:endParaRPr lang="en-US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onfiguration of </a:t>
            </a:r>
            <a:r>
              <a:rPr lang="en-US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undulator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structures at FLASH2 for novel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asing concepts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2020+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Parameters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Stable parameter set delivered to users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336" y="6217567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://photon-science.desy.de/facilities/flash/publications/scientific_publications</a:t>
            </a:r>
            <a:endParaRPr lang="en-US" sz="1400" dirty="0" smtClean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7932" y="335302"/>
            <a:ext cx="2482851" cy="280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np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7859" y="3284984"/>
            <a:ext cx="2422996" cy="280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56-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685" y="4481469"/>
            <a:ext cx="2059429" cy="1609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0" name="Group 9"/>
          <p:cNvGrpSpPr/>
          <p:nvPr/>
        </p:nvGrpSpPr>
        <p:grpSpPr>
          <a:xfrm>
            <a:off x="400845" y="4481469"/>
            <a:ext cx="6271219" cy="1645095"/>
            <a:chOff x="3901743" y="3445336"/>
            <a:chExt cx="4852261" cy="2701043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6138" y="3538800"/>
              <a:ext cx="4577865" cy="25119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7"/>
            <p:cNvSpPr txBox="1"/>
            <p:nvPr/>
          </p:nvSpPr>
          <p:spPr>
            <a:xfrm rot="16200000">
              <a:off x="2786147" y="4560932"/>
              <a:ext cx="2511955" cy="280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9pPr>
            </a:lstStyle>
            <a:p>
              <a:pPr algn="ctr"/>
              <a:r>
                <a:rPr lang="en-US" sz="1000" dirty="0" smtClean="0"/>
                <a:t>Energy (µJ)</a:t>
              </a:r>
              <a:endParaRPr lang="en-US" sz="1000" dirty="0"/>
            </a:p>
          </p:txBody>
        </p:sp>
        <p:sp>
          <p:nvSpPr>
            <p:cNvPr id="13" name="TextBox 2"/>
            <p:cNvSpPr txBox="1"/>
            <p:nvPr/>
          </p:nvSpPr>
          <p:spPr>
            <a:xfrm>
              <a:off x="4042124" y="5796352"/>
              <a:ext cx="4711880" cy="350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9pPr>
            </a:lstStyle>
            <a:p>
              <a:pPr algn="ctr"/>
              <a:r>
                <a:rPr lang="en-US" sz="1050" dirty="0" smtClean="0"/>
                <a:t>Bunch number</a:t>
              </a:r>
              <a:endParaRPr lang="en-US" sz="105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7408" y="1274169"/>
            <a:ext cx="7056784" cy="3208529"/>
            <a:chOff x="190501" y="842121"/>
            <a:chExt cx="6697587" cy="3208529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190501" y="842121"/>
              <a:ext cx="6697587" cy="298471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92075" indent="-6350" algn="ctr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charset="0"/>
                <a:buNone/>
                <a:tabLst>
                  <a:tab pos="539750" algn="l"/>
                  <a:tab pos="714375" algn="l"/>
                </a:tabLst>
              </a:pPr>
              <a:r>
                <a:rPr lang="en-US" sz="1800" dirty="0" smtClean="0"/>
                <a:t>FEL Radiation Parameter FL1 / FL2</a:t>
              </a:r>
              <a:endParaRPr lang="en-US" sz="1400" dirty="0" smtClean="0"/>
            </a:p>
            <a:p>
              <a:pPr marL="92075" indent="-6350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charset="0"/>
                <a:buNone/>
                <a:tabLst>
                  <a:tab pos="539750" algn="l"/>
                  <a:tab pos="714375" algn="l"/>
                </a:tabLst>
              </a:pPr>
              <a:r>
                <a:rPr lang="en-US" sz="1800" dirty="0" smtClean="0"/>
                <a:t>Wavelength </a:t>
              </a:r>
              <a:r>
                <a:rPr lang="en-US" sz="1800" dirty="0"/>
                <a:t>range (</a:t>
              </a:r>
              <a:r>
                <a:rPr lang="en-US" sz="1800" dirty="0" smtClean="0"/>
                <a:t>fundamental)     4.2 </a:t>
              </a:r>
              <a:r>
                <a:rPr lang="en-US" sz="1800" dirty="0"/>
                <a:t>– </a:t>
              </a:r>
              <a:r>
                <a:rPr lang="en-US" sz="1800" dirty="0" smtClean="0"/>
                <a:t>51 </a:t>
              </a:r>
              <a:r>
                <a:rPr lang="en-US" sz="1800" dirty="0"/>
                <a:t>nm </a:t>
              </a:r>
              <a:r>
                <a:rPr lang="en-US" sz="1800" dirty="0" smtClean="0"/>
                <a:t> /  4 – 90 nm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en-US" sz="1800" dirty="0"/>
                <a:t>Average single pulse energy           </a:t>
              </a:r>
              <a:r>
                <a:rPr lang="en-US" sz="1800" dirty="0" smtClean="0"/>
                <a:t> 1 </a:t>
              </a:r>
              <a:r>
                <a:rPr lang="en-US" sz="1800" dirty="0"/>
                <a:t>– 5</a:t>
              </a:r>
              <a:r>
                <a:rPr lang="en-US" sz="1800" dirty="0" smtClean="0"/>
                <a:t>00 </a:t>
              </a:r>
              <a:r>
                <a:rPr lang="en-US" sz="1800" dirty="0" smtClean="0">
                  <a:cs typeface="Arial" charset="0"/>
                </a:rPr>
                <a:t>µ</a:t>
              </a:r>
              <a:r>
                <a:rPr lang="en-US" sz="1800" dirty="0"/>
                <a:t>J </a:t>
              </a:r>
              <a:r>
                <a:rPr lang="en-US" sz="1800" dirty="0" smtClean="0"/>
                <a:t>  /  1 – 1000 </a:t>
              </a:r>
              <a:r>
                <a:rPr lang="en-US" sz="1800" dirty="0">
                  <a:cs typeface="Arial" charset="0"/>
                </a:rPr>
                <a:t>µ</a:t>
              </a:r>
              <a:r>
                <a:rPr lang="en-US" sz="1800" dirty="0"/>
                <a:t>J</a:t>
              </a:r>
              <a:br>
                <a:rPr lang="en-US" sz="1800" dirty="0"/>
              </a:br>
              <a:r>
                <a:rPr lang="en-US" sz="1800" dirty="0"/>
                <a:t>Pulse duration (FWHM)	 </a:t>
              </a:r>
              <a:r>
                <a:rPr lang="en-US" sz="1800" dirty="0" smtClean="0"/>
                <a:t>                          &lt; 30 </a:t>
              </a:r>
              <a:r>
                <a:rPr lang="en-US" sz="1800" dirty="0"/>
                <a:t>– </a:t>
              </a:r>
              <a:r>
                <a:rPr lang="en-US" sz="1800" dirty="0" smtClean="0"/>
                <a:t>200 fs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en-US" sz="1800" dirty="0"/>
                <a:t>Peak power (from av.)                      </a:t>
              </a:r>
              <a:r>
                <a:rPr lang="en-US" sz="1800" dirty="0" smtClean="0"/>
                <a:t> </a:t>
              </a:r>
              <a:r>
                <a:rPr lang="en-US" sz="1800" dirty="0"/>
                <a:t> </a:t>
              </a:r>
              <a:r>
                <a:rPr lang="en-US" sz="1800" dirty="0" smtClean="0"/>
                <a:t>              1 </a:t>
              </a:r>
              <a:r>
                <a:rPr lang="en-US" sz="1800" dirty="0"/>
                <a:t>– </a:t>
              </a:r>
              <a:r>
                <a:rPr lang="en-US" sz="1800" dirty="0" smtClean="0"/>
                <a:t>5 GW</a:t>
              </a:r>
              <a:br>
                <a:rPr lang="en-US" sz="1800" dirty="0" smtClean="0"/>
              </a:br>
              <a:r>
                <a:rPr lang="en-US" sz="1800" dirty="0" smtClean="0"/>
                <a:t>Pulses per second                                          10 </a:t>
              </a:r>
              <a:r>
                <a:rPr lang="en-US" sz="1800" dirty="0"/>
                <a:t>– </a:t>
              </a:r>
              <a:r>
                <a:rPr lang="en-US" sz="1800" dirty="0" smtClean="0"/>
                <a:t>5000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en-US" sz="1800" dirty="0" smtClean="0"/>
                <a:t>Spectral </a:t>
              </a:r>
              <a:r>
                <a:rPr lang="en-US" sz="1800" dirty="0"/>
                <a:t>width (FWHM)                           </a:t>
              </a:r>
              <a:r>
                <a:rPr lang="en-US" sz="1800" dirty="0" smtClean="0"/>
                <a:t>0.7 </a:t>
              </a:r>
              <a:r>
                <a:rPr lang="en-US" sz="1800" dirty="0"/>
                <a:t>– </a:t>
              </a:r>
              <a:r>
                <a:rPr lang="en-US" sz="1800" dirty="0" smtClean="0"/>
                <a:t>2 % / 0.5 – 2 % 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en-US" sz="1800" dirty="0" smtClean="0"/>
                <a:t>Photons per pulse                                        10</a:t>
              </a:r>
              <a:r>
                <a:rPr lang="en-US" sz="1800" baseline="30000" dirty="0" smtClean="0"/>
                <a:t>11 </a:t>
              </a:r>
              <a:r>
                <a:rPr lang="en-US" sz="1800" dirty="0"/>
                <a:t>– </a:t>
              </a:r>
              <a:r>
                <a:rPr lang="en-US" sz="1800" dirty="0" smtClean="0"/>
                <a:t>10</a:t>
              </a:r>
              <a:r>
                <a:rPr lang="en-US" sz="1800" baseline="30000" dirty="0" smtClean="0"/>
                <a:t>14 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en-US" sz="1800" dirty="0"/>
                <a:t>Average Brilliance                                    </a:t>
              </a:r>
              <a:r>
                <a:rPr lang="en-US" sz="1800" dirty="0" smtClean="0"/>
                <a:t>    10</a:t>
              </a:r>
              <a:r>
                <a:rPr lang="en-US" sz="1800" baseline="30000" dirty="0" smtClean="0"/>
                <a:t>17 </a:t>
              </a:r>
              <a:r>
                <a:rPr lang="en-US" sz="1800" dirty="0"/>
                <a:t>– </a:t>
              </a:r>
              <a:r>
                <a:rPr lang="en-US" sz="1800" dirty="0" smtClean="0"/>
                <a:t>10</a:t>
              </a:r>
              <a:r>
                <a:rPr lang="en-US" sz="1800" baseline="30000" dirty="0"/>
                <a:t>2</a:t>
              </a:r>
              <a:r>
                <a:rPr lang="en-US" sz="1800" baseline="30000" dirty="0" smtClean="0"/>
                <a:t>1 </a:t>
              </a:r>
              <a:r>
                <a:rPr lang="en-US" sz="1800" dirty="0" smtClean="0"/>
                <a:t> B*</a:t>
              </a:r>
              <a:br>
                <a:rPr lang="en-US" sz="1800" dirty="0" smtClean="0"/>
              </a:br>
              <a:r>
                <a:rPr lang="en-US" sz="1800" dirty="0" smtClean="0"/>
                <a:t>Peak </a:t>
              </a:r>
              <a:r>
                <a:rPr lang="en-US" sz="1800" dirty="0"/>
                <a:t>Brilliance                                         </a:t>
              </a:r>
              <a:r>
                <a:rPr lang="en-US" sz="1800" dirty="0" smtClean="0"/>
                <a:t>    10</a:t>
              </a:r>
              <a:r>
                <a:rPr lang="en-US" sz="1800" baseline="30000" dirty="0" smtClean="0"/>
                <a:t>28 </a:t>
              </a:r>
              <a:r>
                <a:rPr lang="en-US" sz="1800" dirty="0"/>
                <a:t>– 10</a:t>
              </a:r>
              <a:r>
                <a:rPr lang="en-US" sz="1800" baseline="30000" dirty="0"/>
                <a:t>31 </a:t>
              </a:r>
              <a:r>
                <a:rPr lang="en-US" sz="1800" dirty="0"/>
                <a:t> </a:t>
              </a:r>
              <a:r>
                <a:rPr lang="en-US" sz="1800" dirty="0" smtClean="0"/>
                <a:t>B*</a:t>
              </a:r>
              <a:endParaRPr lang="de-DE" sz="1800" dirty="0"/>
            </a:p>
            <a:p>
              <a:pPr marL="92075" indent="-6350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charset="0"/>
                <a:buNone/>
                <a:tabLst>
                  <a:tab pos="539750" algn="l"/>
                  <a:tab pos="714375" algn="l"/>
                </a:tabLst>
              </a:pPr>
              <a:endParaRPr lang="de-DE" sz="1800" dirty="0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218972" y="3789040"/>
              <a:ext cx="26691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0" hangingPunct="0">
                <a:spcBef>
                  <a:spcPct val="50000"/>
                </a:spcBef>
              </a:pPr>
              <a:r>
                <a:rPr lang="en-US" sz="1100" dirty="0">
                  <a:latin typeface="+mn-lt"/>
                </a:rPr>
                <a:t>* photons</a:t>
              </a:r>
              <a:r>
                <a:rPr lang="en-US" sz="1100" dirty="0" smtClean="0">
                  <a:latin typeface="+mn-lt"/>
                </a:rPr>
                <a:t>/ s/ mrad</a:t>
              </a:r>
              <a:r>
                <a:rPr lang="en-US" sz="1100" baseline="30000" dirty="0" smtClean="0">
                  <a:latin typeface="+mn-lt"/>
                </a:rPr>
                <a:t>2</a:t>
              </a:r>
              <a:r>
                <a:rPr lang="en-US" sz="1100" dirty="0" smtClean="0">
                  <a:latin typeface="+mn-lt"/>
                </a:rPr>
                <a:t>/ mm</a:t>
              </a:r>
              <a:r>
                <a:rPr lang="en-US" sz="1100" baseline="30000" dirty="0" smtClean="0">
                  <a:latin typeface="+mn-lt"/>
                </a:rPr>
                <a:t>2</a:t>
              </a:r>
              <a:r>
                <a:rPr lang="en-US" sz="1100" dirty="0" smtClean="0">
                  <a:latin typeface="+mn-lt"/>
                </a:rPr>
                <a:t>/ 0.1%bw</a:t>
              </a:r>
              <a:endParaRPr lang="en-US" sz="11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025" y="1817078"/>
            <a:ext cx="959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C000"/>
                </a:solidFill>
              </a:rPr>
              <a:t>Task Forces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45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Force Accelerator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911424" y="6591280"/>
            <a:ext cx="9991716" cy="186841"/>
          </a:xfrm>
        </p:spPr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35034"/>
              </p:ext>
            </p:extLst>
          </p:nvPr>
        </p:nvGraphicFramePr>
        <p:xfrm>
          <a:off x="983432" y="980728"/>
          <a:ext cx="1044116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088"/>
                <a:gridCol w="6480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Current</a:t>
                      </a:r>
                      <a:r>
                        <a:rPr lang="en-US" baseline="0" noProof="0" dirty="0" smtClean="0"/>
                        <a:t> status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Increase beam energy to 1.35 GeV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ym typeface="Wingdings" panose="05000000000000000000" pitchFamily="2" charset="2"/>
                        </a:rPr>
                        <a:t>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Run </a:t>
                      </a:r>
                      <a:r>
                        <a:rPr lang="en-US" noProof="0" dirty="0" err="1" smtClean="0"/>
                        <a:t>linac</a:t>
                      </a:r>
                      <a:r>
                        <a:rPr lang="en-US" noProof="0" dirty="0" smtClean="0"/>
                        <a:t> at fixed</a:t>
                      </a:r>
                      <a:r>
                        <a:rPr lang="en-US" baseline="0" noProof="0" dirty="0" smtClean="0"/>
                        <a:t> working points (usually max and intermediate, exceptionally low energy)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ym typeface="Wingdings" panose="05000000000000000000" pitchFamily="2" charset="2"/>
                        </a:rPr>
                        <a:t>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Include laser</a:t>
                      </a:r>
                      <a:r>
                        <a:rPr lang="en-US" baseline="0" noProof="0" dirty="0" smtClean="0"/>
                        <a:t> heater upstream of bunch compressor 2 (required for seeding)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ym typeface="Wingdings" panose="05000000000000000000" pitchFamily="2" charset="2"/>
                        </a:rPr>
                        <a:t>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Modified bunch compression scheme - add two new bunch compressors (FL1 and FL2) at final energy to improve beam quality and to gain more flexibility in tuning</a:t>
                      </a:r>
                      <a:r>
                        <a:rPr lang="en-US" baseline="0" noProof="0" dirty="0" smtClean="0"/>
                        <a:t> of both lines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ym typeface="Wingdings" panose="05000000000000000000" pitchFamily="2" charset="2"/>
                        </a:rPr>
                        <a:t>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49" y="3356992"/>
            <a:ext cx="3277741" cy="319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344" y="3645024"/>
            <a:ext cx="2366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Examples of tracking simulations with improved compression (with CSR, cavity wakes, and space charge, 100 </a:t>
            </a:r>
            <a:r>
              <a:rPr lang="en-US" sz="1600" dirty="0" err="1" smtClean="0"/>
              <a:t>pC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1600" dirty="0" smtClean="0"/>
              <a:t>→ much better performance expected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87" y="3356992"/>
            <a:ext cx="324802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5313" y="3757521"/>
            <a:ext cx="1062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FLASH1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6164" y="3757521"/>
            <a:ext cx="1062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FLASH2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0"/>
          <a:stretch/>
        </p:blipFill>
        <p:spPr bwMode="auto">
          <a:xfrm>
            <a:off x="8688287" y="4572000"/>
            <a:ext cx="3384829" cy="126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6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FLASH: Laser heater 1</a:t>
            </a:r>
            <a:r>
              <a:rPr lang="en-US" baseline="30000" dirty="0" smtClean="0"/>
              <a:t>st</a:t>
            </a:r>
            <a:r>
              <a:rPr lang="en-US" dirty="0" smtClean="0"/>
              <a:t> bunch compressor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14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35360" y="2780928"/>
            <a:ext cx="11593288" cy="1152128"/>
          </a:xfrm>
        </p:spPr>
        <p:txBody>
          <a:bodyPr/>
          <a:lstStyle/>
          <a:p>
            <a:r>
              <a:rPr lang="en-US" sz="1800" dirty="0" smtClean="0"/>
              <a:t>Move bunch compressor by ~ 1.5 m to make place for the laser heater</a:t>
            </a:r>
          </a:p>
          <a:p>
            <a:r>
              <a:rPr lang="en-US" sz="1800" dirty="0" smtClean="0"/>
              <a:t>Keep matching section with four screens, all quads with own power supply</a:t>
            </a:r>
          </a:p>
          <a:p>
            <a:r>
              <a:rPr lang="en-US" sz="1800" dirty="0" smtClean="0"/>
              <a:t>Accelerator modules are not moved</a:t>
            </a:r>
            <a:endParaRPr lang="en-US" sz="1800" dirty="0"/>
          </a:p>
        </p:txBody>
      </p:sp>
      <p:grpSp>
        <p:nvGrpSpPr>
          <p:cNvPr id="197" name="Group 196"/>
          <p:cNvGrpSpPr/>
          <p:nvPr/>
        </p:nvGrpSpPr>
        <p:grpSpPr>
          <a:xfrm>
            <a:off x="335360" y="1484784"/>
            <a:ext cx="11232629" cy="778564"/>
            <a:chOff x="407988" y="1976364"/>
            <a:chExt cx="11232629" cy="778564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760979" y="2387611"/>
              <a:ext cx="1077041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utoShape 30"/>
            <p:cNvSpPr>
              <a:spLocks noChangeArrowheads="1"/>
            </p:cNvSpPr>
            <p:nvPr/>
          </p:nvSpPr>
          <p:spPr bwMode="auto">
            <a:xfrm>
              <a:off x="407988" y="2176994"/>
              <a:ext cx="352991" cy="4212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3718171" y="1976364"/>
              <a:ext cx="1100227" cy="555263"/>
              <a:chOff x="1337" y="2168"/>
              <a:chExt cx="270" cy="116"/>
            </a:xfrm>
          </p:grpSpPr>
          <p:sp>
            <p:nvSpPr>
              <p:cNvPr id="12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3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4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6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6" name="AutoShape 75"/>
            <p:cNvSpPr>
              <a:spLocks noChangeAspect="1" noChangeArrowheads="1"/>
            </p:cNvSpPr>
            <p:nvPr/>
          </p:nvSpPr>
          <p:spPr bwMode="auto">
            <a:xfrm>
              <a:off x="987042" y="2054931"/>
              <a:ext cx="967283" cy="6653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27" name="Rectangle 76"/>
            <p:cNvSpPr>
              <a:spLocks noChangeAspect="1" noChangeArrowheads="1"/>
            </p:cNvSpPr>
            <p:nvPr/>
          </p:nvSpPr>
          <p:spPr bwMode="auto">
            <a:xfrm>
              <a:off x="1064975" y="2265549"/>
              <a:ext cx="783912" cy="215404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2135560" y="2078863"/>
              <a:ext cx="389665" cy="622278"/>
              <a:chOff x="2231608" y="2078863"/>
              <a:chExt cx="389665" cy="622278"/>
            </a:xfrm>
          </p:grpSpPr>
          <p:sp>
            <p:nvSpPr>
              <p:cNvPr id="22" name="AutoShape 30"/>
              <p:cNvSpPr>
                <a:spLocks noChangeArrowheads="1"/>
              </p:cNvSpPr>
              <p:nvPr/>
            </p:nvSpPr>
            <p:spPr bwMode="auto">
              <a:xfrm>
                <a:off x="2231608" y="2078863"/>
                <a:ext cx="389665" cy="622278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309539" y="2299054"/>
                <a:ext cx="238382" cy="16753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2035491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927479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2890429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142457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394485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75821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252393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404793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57193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709593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8640217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8831089" y="207051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975921" y="2070517"/>
              <a:ext cx="576064" cy="634189"/>
              <a:chOff x="6132004" y="2708920"/>
              <a:chExt cx="576064" cy="634189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6132004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600056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 flipH="1">
                <a:off x="6340332" y="281539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6635994" y="2070517"/>
              <a:ext cx="576064" cy="634189"/>
              <a:chOff x="6132004" y="2708920"/>
              <a:chExt cx="576064" cy="634189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6132004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600056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 flipH="1">
                <a:off x="6340332" y="281539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7296067" y="2070517"/>
              <a:ext cx="576064" cy="634189"/>
              <a:chOff x="6132004" y="2708920"/>
              <a:chExt cx="576064" cy="634189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6132004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600056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 flipH="1">
                <a:off x="6340332" y="281539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7956141" y="2070517"/>
              <a:ext cx="576064" cy="634189"/>
              <a:chOff x="6132004" y="2708920"/>
              <a:chExt cx="576064" cy="634189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132004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600056" y="270892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6340332" y="281539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>
              <a:off x="9281167" y="2060848"/>
              <a:ext cx="2359450" cy="694080"/>
              <a:chOff x="9281167" y="2060848"/>
              <a:chExt cx="2359450" cy="694080"/>
            </a:xfrm>
          </p:grpSpPr>
          <p:sp>
            <p:nvSpPr>
              <p:cNvPr id="182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81167" y="2060848"/>
                <a:ext cx="2359450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370923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10272464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498470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10344472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1388588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11460596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407368" y="4437112"/>
            <a:ext cx="11232629" cy="1529625"/>
            <a:chOff x="407988" y="4005064"/>
            <a:chExt cx="11232629" cy="1529625"/>
          </a:xfrm>
        </p:grpSpPr>
        <p:grpSp>
          <p:nvGrpSpPr>
            <p:cNvPr id="196" name="Group 195"/>
            <p:cNvGrpSpPr/>
            <p:nvPr/>
          </p:nvGrpSpPr>
          <p:grpSpPr>
            <a:xfrm>
              <a:off x="407988" y="4005064"/>
              <a:ext cx="11232629" cy="758287"/>
              <a:chOff x="407988" y="4005064"/>
              <a:chExt cx="11232629" cy="758287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767408" y="4416311"/>
                <a:ext cx="107704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AutoShape 30"/>
              <p:cNvSpPr>
                <a:spLocks noChangeArrowheads="1"/>
              </p:cNvSpPr>
              <p:nvPr/>
            </p:nvSpPr>
            <p:spPr bwMode="auto">
              <a:xfrm>
                <a:off x="407988" y="4205694"/>
                <a:ext cx="352991" cy="421234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04" name="Group 39"/>
              <p:cNvGrpSpPr>
                <a:grpSpLocks/>
              </p:cNvGrpSpPr>
              <p:nvPr/>
            </p:nvGrpSpPr>
            <p:grpSpPr bwMode="auto">
              <a:xfrm>
                <a:off x="4547478" y="4005064"/>
                <a:ext cx="1100227" cy="555263"/>
                <a:chOff x="1337" y="2168"/>
                <a:chExt cx="270" cy="116"/>
              </a:xfrm>
            </p:grpSpPr>
            <p:sp>
              <p:nvSpPr>
                <p:cNvPr id="141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357" y="2198"/>
                  <a:ext cx="75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42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421" y="2208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43" name="Line 42"/>
                <p:cNvSpPr>
                  <a:spLocks noChangeShapeType="1"/>
                </p:cNvSpPr>
                <p:nvPr/>
              </p:nvSpPr>
              <p:spPr bwMode="auto">
                <a:xfrm>
                  <a:off x="1516" y="2203"/>
                  <a:ext cx="74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44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7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5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415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493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05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987042" y="4083631"/>
                <a:ext cx="967283" cy="66536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06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064975" y="4294249"/>
                <a:ext cx="783912" cy="215404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195" name="Group 194"/>
              <p:cNvGrpSpPr/>
              <p:nvPr/>
            </p:nvGrpSpPr>
            <p:grpSpPr>
              <a:xfrm>
                <a:off x="2135560" y="4107563"/>
                <a:ext cx="389665" cy="622278"/>
                <a:chOff x="2231608" y="4107563"/>
                <a:chExt cx="389665" cy="622278"/>
              </a:xfrm>
            </p:grpSpPr>
            <p:sp>
              <p:nvSpPr>
                <p:cNvPr id="107" name="AutoShape 30"/>
                <p:cNvSpPr>
                  <a:spLocks noChangeArrowheads="1"/>
                </p:cNvSpPr>
                <p:nvPr/>
              </p:nvSpPr>
              <p:spPr bwMode="auto">
                <a:xfrm>
                  <a:off x="2231608" y="4107563"/>
                  <a:ext cx="389665" cy="62227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8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309539" y="4327754"/>
                  <a:ext cx="238382" cy="167538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110" name="Oval 109"/>
              <p:cNvSpPr/>
              <p:nvPr/>
            </p:nvSpPr>
            <p:spPr>
              <a:xfrm>
                <a:off x="2035491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927479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890429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142457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394485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905128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081700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234100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386500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6628363" y="4099217"/>
                <a:ext cx="576064" cy="634189"/>
                <a:chOff x="6132004" y="2708920"/>
                <a:chExt cx="576064" cy="634189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6132004" y="2708920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6600056" y="2708920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6340332" y="2815397"/>
                  <a:ext cx="159409" cy="421234"/>
                </a:xfrm>
                <a:prstGeom prst="line">
                  <a:avLst/>
                </a:prstGeom>
                <a:ln w="57150">
                  <a:solidFill>
                    <a:srgbClr val="FF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/>
            </p:nvGrpSpPr>
            <p:grpSpPr>
              <a:xfrm>
                <a:off x="7288436" y="4099217"/>
                <a:ext cx="576064" cy="634189"/>
                <a:chOff x="6132004" y="2708920"/>
                <a:chExt cx="576064" cy="634189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6132004" y="2708920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6600056" y="2708920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>
                <a:xfrm flipH="1">
                  <a:off x="6340332" y="2815397"/>
                  <a:ext cx="159409" cy="421234"/>
                </a:xfrm>
                <a:prstGeom prst="line">
                  <a:avLst/>
                </a:prstGeom>
                <a:ln w="57150">
                  <a:solidFill>
                    <a:srgbClr val="FF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/>
            </p:nvGrpSpPr>
            <p:grpSpPr>
              <a:xfrm>
                <a:off x="7948509" y="4099217"/>
                <a:ext cx="576064" cy="634189"/>
                <a:chOff x="6132004" y="2708920"/>
                <a:chExt cx="576064" cy="634189"/>
              </a:xfrm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6132004" y="2708920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6600056" y="2708920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1" name="Straight Connector 130"/>
                <p:cNvCxnSpPr/>
                <p:nvPr/>
              </p:nvCxnSpPr>
              <p:spPr>
                <a:xfrm flipH="1">
                  <a:off x="6340332" y="2815397"/>
                  <a:ext cx="159409" cy="421234"/>
                </a:xfrm>
                <a:prstGeom prst="line">
                  <a:avLst/>
                </a:prstGeom>
                <a:ln w="57150">
                  <a:solidFill>
                    <a:srgbClr val="FF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6" name="Oval 125"/>
              <p:cNvSpPr/>
              <p:nvPr/>
            </p:nvSpPr>
            <p:spPr>
              <a:xfrm>
                <a:off x="8608583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H="1">
                <a:off x="8816911" y="4205694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9" name="Group 39"/>
              <p:cNvGrpSpPr>
                <a:grpSpLocks/>
              </p:cNvGrpSpPr>
              <p:nvPr/>
            </p:nvGrpSpPr>
            <p:grpSpPr bwMode="auto">
              <a:xfrm>
                <a:off x="3575720" y="4149080"/>
                <a:ext cx="522024" cy="367852"/>
                <a:chOff x="1337" y="2168"/>
                <a:chExt cx="270" cy="116"/>
              </a:xfrm>
            </p:grpSpPr>
            <p:sp>
              <p:nvSpPr>
                <p:cNvPr id="15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357" y="2198"/>
                  <a:ext cx="75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5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421" y="2208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52" name="Line 42"/>
                <p:cNvSpPr>
                  <a:spLocks noChangeShapeType="1"/>
                </p:cNvSpPr>
                <p:nvPr/>
              </p:nvSpPr>
              <p:spPr bwMode="auto">
                <a:xfrm>
                  <a:off x="1516" y="2203"/>
                  <a:ext cx="74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53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7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415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5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493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57" name="Group 156"/>
              <p:cNvGrpSpPr/>
              <p:nvPr/>
            </p:nvGrpSpPr>
            <p:grpSpPr>
              <a:xfrm>
                <a:off x="4159902" y="4316906"/>
                <a:ext cx="355560" cy="200026"/>
                <a:chOff x="7143276" y="3553828"/>
                <a:chExt cx="355560" cy="200026"/>
              </a:xfrm>
            </p:grpSpPr>
            <p:sp>
              <p:nvSpPr>
                <p:cNvPr id="158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9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0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1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2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3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4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5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6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7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8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9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0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1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2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3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cxnSp>
            <p:nvCxnSpPr>
              <p:cNvPr id="175" name="Straight Connector 174"/>
              <p:cNvCxnSpPr/>
              <p:nvPr/>
            </p:nvCxnSpPr>
            <p:spPr>
              <a:xfrm>
                <a:off x="3834798" y="4411523"/>
                <a:ext cx="0" cy="35182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0" name="Group 179"/>
              <p:cNvGrpSpPr/>
              <p:nvPr/>
            </p:nvGrpSpPr>
            <p:grpSpPr>
              <a:xfrm>
                <a:off x="9299141" y="4069271"/>
                <a:ext cx="2341476" cy="694080"/>
                <a:chOff x="9299141" y="4069271"/>
                <a:chExt cx="2341476" cy="694080"/>
              </a:xfrm>
            </p:grpSpPr>
            <p:sp>
              <p:nvSpPr>
                <p:cNvPr id="138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9299141" y="4069271"/>
                  <a:ext cx="2341476" cy="69408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9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9424901" y="4309530"/>
                  <a:ext cx="848883" cy="213563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11460596" y="4099217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10343893" y="4099217"/>
                  <a:ext cx="108012" cy="634189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9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0534475" y="4309530"/>
                  <a:ext cx="848883" cy="213563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sp>
          <p:nvSpPr>
            <p:cNvPr id="6" name="TextBox 5"/>
            <p:cNvSpPr txBox="1"/>
            <p:nvPr/>
          </p:nvSpPr>
          <p:spPr>
            <a:xfrm>
              <a:off x="3686891" y="4797152"/>
              <a:ext cx="1003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Heater laser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628222" y="4949914"/>
              <a:ext cx="11353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Short Undulator</a:t>
              </a:r>
            </a:p>
          </p:txBody>
        </p:sp>
        <p:cxnSp>
          <p:nvCxnSpPr>
            <p:cNvPr id="174" name="Straight Connector 173"/>
            <p:cNvCxnSpPr/>
            <p:nvPr/>
          </p:nvCxnSpPr>
          <p:spPr>
            <a:xfrm>
              <a:off x="4367808" y="4563923"/>
              <a:ext cx="261168" cy="385991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02346" y="221312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Present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374354" y="515480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Modified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5600" y="580526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Laser heater chicane</a:t>
            </a:r>
          </a:p>
        </p:txBody>
      </p:sp>
      <p:sp>
        <p:nvSpPr>
          <p:cNvPr id="17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equired for a future seeding beamline</a:t>
            </a:r>
            <a:endParaRPr lang="en-US" dirty="0"/>
          </a:p>
        </p:txBody>
      </p:sp>
      <p:sp>
        <p:nvSpPr>
          <p:cNvPr id="184" name="TextBox 183"/>
          <p:cNvSpPr txBox="1"/>
          <p:nvPr/>
        </p:nvSpPr>
        <p:spPr>
          <a:xfrm>
            <a:off x="6033629" y="5324082"/>
            <a:ext cx="361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Modified matching section</a:t>
            </a:r>
          </a:p>
        </p:txBody>
      </p:sp>
    </p:spTree>
    <p:extLst>
      <p:ext uri="{BB962C8B-B14F-4D97-AF65-F5344CB8AC3E}">
        <p14:creationId xmlns:p14="http://schemas.microsoft.com/office/powerpoint/2010/main" val="35574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FLASH: </a:t>
            </a:r>
            <a:r>
              <a:rPr lang="en-US" dirty="0" smtClean="0"/>
              <a:t>Modification </a:t>
            </a:r>
            <a:r>
              <a:rPr lang="en-US" dirty="0"/>
              <a:t>of bunch compressor </a:t>
            </a:r>
            <a:r>
              <a:rPr lang="en-US" dirty="0" smtClean="0"/>
              <a:t>BC3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14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63352" y="3429000"/>
            <a:ext cx="9145016" cy="432048"/>
          </a:xfrm>
        </p:spPr>
        <p:txBody>
          <a:bodyPr/>
          <a:lstStyle/>
          <a:p>
            <a:r>
              <a:rPr lang="en-US" sz="1800" dirty="0"/>
              <a:t>Change </a:t>
            </a:r>
            <a:r>
              <a:rPr lang="en-US" sz="1800" dirty="0" smtClean="0"/>
              <a:t>S-chicane to a C</a:t>
            </a:r>
            <a:r>
              <a:rPr lang="en-US" sz="1800" dirty="0"/>
              <a:t>-chicane and include </a:t>
            </a:r>
            <a:r>
              <a:rPr lang="en-US" sz="1800" dirty="0" smtClean="0"/>
              <a:t>matching section (2 additional quads)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91344" y="1700808"/>
            <a:ext cx="13466240" cy="936104"/>
            <a:chOff x="228979" y="2204864"/>
            <a:chExt cx="13466240" cy="936104"/>
          </a:xfrm>
        </p:grpSpPr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4834329" y="2396334"/>
              <a:ext cx="1261671" cy="5531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760979" y="2669294"/>
              <a:ext cx="1077041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3718171" y="2204864"/>
              <a:ext cx="1182111" cy="608447"/>
              <a:chOff x="3718171" y="2204864"/>
              <a:chExt cx="1182111" cy="608447"/>
            </a:xfrm>
          </p:grpSpPr>
          <p:sp>
            <p:nvSpPr>
              <p:cNvPr id="12" name="Line 40"/>
              <p:cNvSpPr>
                <a:spLocks noChangeShapeType="1"/>
              </p:cNvSpPr>
              <p:nvPr/>
            </p:nvSpPr>
            <p:spPr bwMode="auto">
              <a:xfrm flipV="1">
                <a:off x="3799669" y="2420888"/>
                <a:ext cx="640147" cy="2489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3718171" y="2535679"/>
                <a:ext cx="142622" cy="277632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4439816" y="2204864"/>
                <a:ext cx="460466" cy="277632"/>
                <a:chOff x="4036014" y="2258047"/>
                <a:chExt cx="460466" cy="277632"/>
              </a:xfrm>
            </p:grpSpPr>
            <p:sp>
              <p:nvSpPr>
                <p:cNvPr id="13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4060464" y="2449517"/>
                  <a:ext cx="40749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16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036014" y="2258047"/>
                  <a:ext cx="142622" cy="277632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4353858" y="2258047"/>
                  <a:ext cx="142622" cy="277632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sp>
          <p:nvSpPr>
            <p:cNvPr id="64" name="Oval 63"/>
            <p:cNvSpPr/>
            <p:nvPr/>
          </p:nvSpPr>
          <p:spPr>
            <a:xfrm>
              <a:off x="2890429" y="2352200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608168" y="2352200"/>
              <a:ext cx="98193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7896200" y="2352200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176535" y="2352200"/>
              <a:ext cx="367737" cy="634189"/>
              <a:chOff x="8400256" y="2352200"/>
              <a:chExt cx="367737" cy="634189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8400256" y="235220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8608584" y="245867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>
              <a:off x="8976320" y="2342531"/>
              <a:ext cx="2359450" cy="694080"/>
              <a:chOff x="9281167" y="2060848"/>
              <a:chExt cx="2359450" cy="694080"/>
            </a:xfrm>
          </p:grpSpPr>
          <p:sp>
            <p:nvSpPr>
              <p:cNvPr id="182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81167" y="2060848"/>
                <a:ext cx="2359450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370923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10272464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498470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10344472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1388588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11460596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228979" y="2322254"/>
              <a:ext cx="2359450" cy="694080"/>
              <a:chOff x="9281167" y="2060848"/>
              <a:chExt cx="2359450" cy="694080"/>
            </a:xfrm>
          </p:grpSpPr>
          <p:sp>
            <p:nvSpPr>
              <p:cNvPr id="199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81167" y="2060848"/>
                <a:ext cx="2359450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0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370923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10272464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498470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10344472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11388588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11460596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3143672" y="2362763"/>
              <a:ext cx="367737" cy="634189"/>
              <a:chOff x="8400256" y="2352200"/>
              <a:chExt cx="367737" cy="634189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8400256" y="235220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flipH="1">
                <a:off x="8608584" y="245867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 flipH="1" flipV="1">
              <a:off x="6066017" y="2532521"/>
              <a:ext cx="1182111" cy="608447"/>
              <a:chOff x="3718171" y="2204864"/>
              <a:chExt cx="1182111" cy="608447"/>
            </a:xfrm>
          </p:grpSpPr>
          <p:sp>
            <p:nvSpPr>
              <p:cNvPr id="211" name="Line 40"/>
              <p:cNvSpPr>
                <a:spLocks noChangeShapeType="1"/>
              </p:cNvSpPr>
              <p:nvPr/>
            </p:nvSpPr>
            <p:spPr bwMode="auto">
              <a:xfrm flipV="1">
                <a:off x="3799669" y="2420888"/>
                <a:ext cx="640147" cy="2489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12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3718171" y="2535679"/>
                <a:ext cx="142622" cy="277632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13" name="Group 212"/>
              <p:cNvGrpSpPr/>
              <p:nvPr/>
            </p:nvGrpSpPr>
            <p:grpSpPr>
              <a:xfrm>
                <a:off x="4439816" y="2204864"/>
                <a:ext cx="460466" cy="277632"/>
                <a:chOff x="4036014" y="2258047"/>
                <a:chExt cx="460466" cy="277632"/>
              </a:xfrm>
            </p:grpSpPr>
            <p:sp>
              <p:nvSpPr>
                <p:cNvPr id="214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4060464" y="2449517"/>
                  <a:ext cx="40749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15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036014" y="2258047"/>
                  <a:ext cx="142622" cy="277632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4353858" y="2258047"/>
                  <a:ext cx="142622" cy="277632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217" name="Group 216"/>
            <p:cNvGrpSpPr/>
            <p:nvPr/>
          </p:nvGrpSpPr>
          <p:grpSpPr>
            <a:xfrm>
              <a:off x="11335769" y="2348880"/>
              <a:ext cx="2359450" cy="694080"/>
              <a:chOff x="9281167" y="2060848"/>
              <a:chExt cx="2359450" cy="694080"/>
            </a:xfrm>
          </p:grpSpPr>
          <p:sp>
            <p:nvSpPr>
              <p:cNvPr id="218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81167" y="2060848"/>
                <a:ext cx="2359450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9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370923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10272464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498470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10344472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11388588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91344" y="4201259"/>
            <a:ext cx="13466240" cy="811917"/>
            <a:chOff x="191344" y="4005064"/>
            <a:chExt cx="13466240" cy="811917"/>
          </a:xfrm>
        </p:grpSpPr>
        <p:cxnSp>
          <p:nvCxnSpPr>
            <p:cNvPr id="227" name="Straight Connector 226"/>
            <p:cNvCxnSpPr/>
            <p:nvPr/>
          </p:nvCxnSpPr>
          <p:spPr>
            <a:xfrm flipV="1">
              <a:off x="723344" y="4469941"/>
              <a:ext cx="1077041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/>
            <p:cNvGrpSpPr/>
            <p:nvPr/>
          </p:nvGrpSpPr>
          <p:grpSpPr>
            <a:xfrm>
              <a:off x="191344" y="4122901"/>
              <a:ext cx="2341476" cy="694080"/>
              <a:chOff x="9299141" y="4069271"/>
              <a:chExt cx="2341476" cy="694080"/>
            </a:xfrm>
          </p:grpSpPr>
          <p:sp>
            <p:nvSpPr>
              <p:cNvPr id="181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99141" y="4069271"/>
                <a:ext cx="2341476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4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424901" y="4309530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1460596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10343893" y="4099217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534475" y="4309530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29" name="Oval 228"/>
            <p:cNvSpPr/>
            <p:nvPr/>
          </p:nvSpPr>
          <p:spPr>
            <a:xfrm>
              <a:off x="2852794" y="415284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7370327" y="4152847"/>
              <a:ext cx="98193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7714549" y="415284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232" name="Group 231"/>
            <p:cNvGrpSpPr/>
            <p:nvPr/>
          </p:nvGrpSpPr>
          <p:grpSpPr>
            <a:xfrm>
              <a:off x="8138900" y="4152847"/>
              <a:ext cx="367737" cy="634189"/>
              <a:chOff x="8400256" y="2352200"/>
              <a:chExt cx="367737" cy="634189"/>
            </a:xfrm>
          </p:grpSpPr>
          <p:sp>
            <p:nvSpPr>
              <p:cNvPr id="266" name="Oval 265"/>
              <p:cNvSpPr/>
              <p:nvPr/>
            </p:nvSpPr>
            <p:spPr>
              <a:xfrm>
                <a:off x="8400256" y="235220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7" name="Straight Connector 266"/>
              <p:cNvCxnSpPr/>
              <p:nvPr/>
            </p:nvCxnSpPr>
            <p:spPr>
              <a:xfrm flipH="1">
                <a:off x="8608584" y="245867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8938685" y="4122901"/>
              <a:ext cx="2359450" cy="694080"/>
              <a:chOff x="9281167" y="2060848"/>
              <a:chExt cx="2359450" cy="694080"/>
            </a:xfrm>
          </p:grpSpPr>
          <p:sp>
            <p:nvSpPr>
              <p:cNvPr id="259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81167" y="2060848"/>
                <a:ext cx="2359450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0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370923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0272464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498470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0344472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11388588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11460596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5" name="Group 234"/>
            <p:cNvGrpSpPr/>
            <p:nvPr/>
          </p:nvGrpSpPr>
          <p:grpSpPr>
            <a:xfrm>
              <a:off x="3106037" y="4152847"/>
              <a:ext cx="367737" cy="634189"/>
              <a:chOff x="8400256" y="2352200"/>
              <a:chExt cx="367737" cy="634189"/>
            </a:xfrm>
          </p:grpSpPr>
          <p:sp>
            <p:nvSpPr>
              <p:cNvPr id="250" name="Oval 249"/>
              <p:cNvSpPr/>
              <p:nvPr/>
            </p:nvSpPr>
            <p:spPr>
              <a:xfrm>
                <a:off x="8400256" y="2352200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1" name="Straight Connector 250"/>
              <p:cNvCxnSpPr/>
              <p:nvPr/>
            </p:nvCxnSpPr>
            <p:spPr>
              <a:xfrm flipH="1">
                <a:off x="8608584" y="2458677"/>
                <a:ext cx="159409" cy="421234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112584" y="4005064"/>
              <a:ext cx="1983416" cy="608447"/>
              <a:chOff x="4112584" y="4005064"/>
              <a:chExt cx="1983416" cy="608447"/>
            </a:xfrm>
          </p:grpSpPr>
          <p:sp>
            <p:nvSpPr>
              <p:cNvPr id="226" name="Line 40"/>
              <p:cNvSpPr>
                <a:spLocks noChangeShapeType="1"/>
              </p:cNvSpPr>
              <p:nvPr/>
            </p:nvSpPr>
            <p:spPr bwMode="auto">
              <a:xfrm>
                <a:off x="5228742" y="4196534"/>
                <a:ext cx="795947" cy="2729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b="1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68" name="Line 40"/>
              <p:cNvSpPr>
                <a:spLocks noChangeShapeType="1"/>
              </p:cNvSpPr>
              <p:nvPr/>
            </p:nvSpPr>
            <p:spPr bwMode="auto">
              <a:xfrm flipV="1">
                <a:off x="4194082" y="4196534"/>
                <a:ext cx="751288" cy="2734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b="1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6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4112584" y="4335879"/>
                <a:ext cx="142622" cy="277632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70" name="Group 269"/>
              <p:cNvGrpSpPr/>
              <p:nvPr/>
            </p:nvGrpSpPr>
            <p:grpSpPr>
              <a:xfrm>
                <a:off x="4874059" y="4005064"/>
                <a:ext cx="460466" cy="277632"/>
                <a:chOff x="4036014" y="2258047"/>
                <a:chExt cx="460466" cy="277632"/>
              </a:xfrm>
            </p:grpSpPr>
            <p:sp>
              <p:nvSpPr>
                <p:cNvPr id="27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4060464" y="2449517"/>
                  <a:ext cx="40749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b="1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272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036014" y="2258047"/>
                  <a:ext cx="142622" cy="277632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b="1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3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4353858" y="2258047"/>
                  <a:ext cx="142622" cy="277632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b="1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45" name="Rectangle 43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5953378" y="4332721"/>
                <a:ext cx="142622" cy="277632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11298134" y="4122901"/>
              <a:ext cx="2359450" cy="694080"/>
              <a:chOff x="9281167" y="2060848"/>
              <a:chExt cx="2359450" cy="694080"/>
            </a:xfrm>
          </p:grpSpPr>
          <p:sp>
            <p:nvSpPr>
              <p:cNvPr id="238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9281167" y="2060848"/>
                <a:ext cx="2359450" cy="694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9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370923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0272464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0498470" y="2301107"/>
                <a:ext cx="848883" cy="213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b="1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10344472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1388588" y="2090794"/>
                <a:ext cx="108012" cy="634189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 err="1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4" name="Oval 273"/>
            <p:cNvSpPr/>
            <p:nvPr/>
          </p:nvSpPr>
          <p:spPr>
            <a:xfrm>
              <a:off x="6672064" y="4152847"/>
              <a:ext cx="98193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7016286" y="4152847"/>
              <a:ext cx="108012" cy="634189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263352" y="150627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Present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63352" y="393305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Modified</a:t>
            </a:r>
          </a:p>
        </p:txBody>
      </p:sp>
      <p:sp>
        <p:nvSpPr>
          <p:cNvPr id="10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/>
          <a:p>
            <a:r>
              <a:rPr lang="en-US" dirty="0" smtClean="0"/>
              <a:t>Allow matching in BC3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C-chicane bunch compressors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 FLASH1 and FLASH2 beamlines</a:t>
            </a:r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35360" y="1412776"/>
            <a:ext cx="11593288" cy="208823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FLASH1: we replace the dogleg with a C-chicane bunch compressor</a:t>
            </a:r>
          </a:p>
          <a:p>
            <a:pPr lvl="1"/>
            <a:r>
              <a:rPr lang="en-US" sz="1800" dirty="0" smtClean="0"/>
              <a:t>This move the beamline towards the tunnel center by 40 cm</a:t>
            </a:r>
          </a:p>
          <a:p>
            <a:pPr lvl="1"/>
            <a:r>
              <a:rPr lang="en-US" sz="1800" dirty="0" smtClean="0"/>
              <a:t>This gives the opportunity to renew the launching into the photon beamlines and to decouple the THz beamline from the photon beamline </a:t>
            </a:r>
          </a:p>
          <a:p>
            <a:r>
              <a:rPr lang="en-US" sz="1800" dirty="0" smtClean="0"/>
              <a:t>FLASH2: add a C-chicane downstream extraction</a:t>
            </a:r>
          </a:p>
          <a:p>
            <a:endParaRPr lang="en-US" sz="1800" dirty="0" smtClean="0"/>
          </a:p>
        </p:txBody>
      </p:sp>
      <p:grpSp>
        <p:nvGrpSpPr>
          <p:cNvPr id="318" name="Group 317"/>
          <p:cNvGrpSpPr/>
          <p:nvPr/>
        </p:nvGrpSpPr>
        <p:grpSpPr>
          <a:xfrm>
            <a:off x="764702" y="3573016"/>
            <a:ext cx="10227842" cy="2240415"/>
            <a:chOff x="764702" y="3852514"/>
            <a:chExt cx="10227842" cy="2240415"/>
          </a:xfrm>
        </p:grpSpPr>
        <p:sp>
          <p:nvSpPr>
            <p:cNvPr id="12" name="Line 55"/>
            <p:cNvSpPr>
              <a:spLocks noChangeShapeType="1"/>
            </p:cNvSpPr>
            <p:nvPr/>
          </p:nvSpPr>
          <p:spPr bwMode="auto">
            <a:xfrm rot="429407">
              <a:off x="5294190" y="4313967"/>
              <a:ext cx="431948" cy="548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3" name="Line 67"/>
            <p:cNvSpPr>
              <a:spLocks noChangeShapeType="1"/>
            </p:cNvSpPr>
            <p:nvPr/>
          </p:nvSpPr>
          <p:spPr bwMode="auto">
            <a:xfrm>
              <a:off x="8662452" y="4312912"/>
              <a:ext cx="219947" cy="12245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4" name="Line 67"/>
            <p:cNvSpPr>
              <a:spLocks noChangeShapeType="1"/>
            </p:cNvSpPr>
            <p:nvPr/>
          </p:nvSpPr>
          <p:spPr bwMode="auto">
            <a:xfrm>
              <a:off x="9364534" y="4276910"/>
              <a:ext cx="329452" cy="1693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 rot="387912">
              <a:off x="9789277" y="5193877"/>
              <a:ext cx="969632" cy="899052"/>
              <a:chOff x="8139044" y="2803630"/>
              <a:chExt cx="831221" cy="627051"/>
            </a:xfrm>
          </p:grpSpPr>
          <p:sp>
            <p:nvSpPr>
              <p:cNvPr id="306" name="Rectangle 305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 bwMode="auto">
              <a:xfrm>
                <a:off x="8195509" y="2831330"/>
                <a:ext cx="268469" cy="13652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flipH="1" flipV="1">
              <a:off x="955440" y="4285749"/>
              <a:ext cx="113920" cy="788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>
              <a:off x="901737" y="4266768"/>
              <a:ext cx="8462798" cy="101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8" name="AutoShape 30"/>
            <p:cNvSpPr>
              <a:spLocks noChangeArrowheads="1"/>
            </p:cNvSpPr>
            <p:nvPr/>
          </p:nvSpPr>
          <p:spPr bwMode="auto">
            <a:xfrm>
              <a:off x="812850" y="4164342"/>
              <a:ext cx="142592" cy="2002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19" name="Group 39"/>
            <p:cNvGrpSpPr>
              <a:grpSpLocks/>
            </p:cNvGrpSpPr>
            <p:nvPr/>
          </p:nvGrpSpPr>
          <p:grpSpPr bwMode="auto">
            <a:xfrm>
              <a:off x="1764079" y="4057365"/>
              <a:ext cx="444442" cy="264030"/>
              <a:chOff x="1337" y="2168"/>
              <a:chExt cx="270" cy="116"/>
            </a:xfrm>
          </p:grpSpPr>
          <p:sp>
            <p:nvSpPr>
              <p:cNvPr id="299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0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1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02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3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4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05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20" name="Group 61"/>
            <p:cNvGrpSpPr>
              <a:grpSpLocks noChangeAspect="1"/>
            </p:cNvGrpSpPr>
            <p:nvPr/>
          </p:nvGrpSpPr>
          <p:grpSpPr bwMode="auto">
            <a:xfrm flipH="1" flipV="1">
              <a:off x="5164988" y="4047273"/>
              <a:ext cx="85185" cy="451811"/>
              <a:chOff x="2790" y="3240"/>
              <a:chExt cx="56" cy="332"/>
            </a:xfrm>
          </p:grpSpPr>
          <p:sp>
            <p:nvSpPr>
              <p:cNvPr id="297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8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1" name="AutoShape 182"/>
            <p:cNvSpPr>
              <a:spLocks noChangeArrowheads="1"/>
            </p:cNvSpPr>
            <p:nvPr/>
          </p:nvSpPr>
          <p:spPr bwMode="auto">
            <a:xfrm rot="10800000">
              <a:off x="764702" y="3852514"/>
              <a:ext cx="207406" cy="207128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30995" y="3863478"/>
              <a:ext cx="612959" cy="566755"/>
              <a:chOff x="811271" y="3235031"/>
              <a:chExt cx="525462" cy="395288"/>
            </a:xfrm>
          </p:grpSpPr>
          <p:grpSp>
            <p:nvGrpSpPr>
              <p:cNvPr id="290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295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96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91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2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93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94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grpSp>
          <p:nvGrpSpPr>
            <p:cNvPr id="23" name="Group 70"/>
            <p:cNvGrpSpPr>
              <a:grpSpLocks/>
            </p:cNvGrpSpPr>
            <p:nvPr/>
          </p:nvGrpSpPr>
          <p:grpSpPr bwMode="auto">
            <a:xfrm>
              <a:off x="2269810" y="4102886"/>
              <a:ext cx="770367" cy="330038"/>
              <a:chOff x="1656" y="2172"/>
              <a:chExt cx="639" cy="169"/>
            </a:xfrm>
          </p:grpSpPr>
          <p:sp>
            <p:nvSpPr>
              <p:cNvPr id="287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656" y="2172"/>
                <a:ext cx="639" cy="1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8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708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9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86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638322" y="4102886"/>
              <a:ext cx="1435179" cy="330038"/>
              <a:chOff x="3436243" y="3225800"/>
              <a:chExt cx="1230313" cy="230188"/>
            </a:xfrm>
          </p:grpSpPr>
          <p:sp>
            <p:nvSpPr>
              <p:cNvPr id="282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3436243" y="3225800"/>
                <a:ext cx="1230313" cy="23018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3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3487043" y="3302000"/>
                <a:ext cx="266700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4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3773851" y="3302000"/>
                <a:ext cx="266700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5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4060659" y="3302000"/>
                <a:ext cx="265113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6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4345881" y="3302000"/>
                <a:ext cx="265113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5" name="AutoShape 185"/>
            <p:cNvSpPr>
              <a:spLocks noChangeArrowheads="1"/>
            </p:cNvSpPr>
            <p:nvPr/>
          </p:nvSpPr>
          <p:spPr bwMode="auto">
            <a:xfrm rot="10800000">
              <a:off x="2556846" y="3859342"/>
              <a:ext cx="207406" cy="207128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6" name="AutoShape 186"/>
            <p:cNvSpPr>
              <a:spLocks noChangeArrowheads="1"/>
            </p:cNvSpPr>
            <p:nvPr/>
          </p:nvSpPr>
          <p:spPr bwMode="auto">
            <a:xfrm rot="10800000">
              <a:off x="3901284" y="3859342"/>
              <a:ext cx="207406" cy="207128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7" name="AutoShape 187"/>
            <p:cNvSpPr>
              <a:spLocks noChangeArrowheads="1"/>
            </p:cNvSpPr>
            <p:nvPr/>
          </p:nvSpPr>
          <p:spPr bwMode="auto">
            <a:xfrm rot="10800000">
              <a:off x="4571651" y="3859342"/>
              <a:ext cx="207406" cy="207128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820494" y="4435372"/>
              <a:ext cx="0" cy="235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29" name="Line 67"/>
            <p:cNvSpPr>
              <a:spLocks noChangeShapeType="1"/>
            </p:cNvSpPr>
            <p:nvPr/>
          </p:nvSpPr>
          <p:spPr bwMode="auto">
            <a:xfrm>
              <a:off x="9460653" y="4453409"/>
              <a:ext cx="804939" cy="29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9414240" y="4409254"/>
              <a:ext cx="440497" cy="553873"/>
              <a:chOff x="7513576" y="2205584"/>
              <a:chExt cx="377618" cy="386303"/>
            </a:xfrm>
          </p:grpSpPr>
          <p:sp>
            <p:nvSpPr>
              <p:cNvPr id="279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280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81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1" name="Group 80"/>
            <p:cNvGrpSpPr>
              <a:grpSpLocks/>
            </p:cNvGrpSpPr>
            <p:nvPr/>
          </p:nvGrpSpPr>
          <p:grpSpPr bwMode="auto">
            <a:xfrm>
              <a:off x="7223550" y="4134449"/>
              <a:ext cx="1283291" cy="286791"/>
              <a:chOff x="4009" y="2043"/>
              <a:chExt cx="724" cy="126"/>
            </a:xfrm>
          </p:grpSpPr>
          <p:sp>
            <p:nvSpPr>
              <p:cNvPr id="229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0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1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2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3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4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6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7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8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1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4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51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277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8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252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3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59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0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1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2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3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4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5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6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7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8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69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0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1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2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73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274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275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6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32" name="Group 131"/>
            <p:cNvGrpSpPr>
              <a:grpSpLocks/>
            </p:cNvGrpSpPr>
            <p:nvPr/>
          </p:nvGrpSpPr>
          <p:grpSpPr bwMode="auto">
            <a:xfrm>
              <a:off x="6562406" y="4134449"/>
              <a:ext cx="620376" cy="286791"/>
              <a:chOff x="3636" y="2043"/>
              <a:chExt cx="350" cy="126"/>
            </a:xfrm>
          </p:grpSpPr>
          <p:sp>
            <p:nvSpPr>
              <p:cNvPr id="205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6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7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8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9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0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1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2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3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4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5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6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7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8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2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3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4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5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6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8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3" name="Rectangle 165"/>
            <p:cNvSpPr>
              <a:spLocks noChangeAspect="1" noChangeArrowheads="1"/>
            </p:cNvSpPr>
            <p:nvPr/>
          </p:nvSpPr>
          <p:spPr bwMode="auto">
            <a:xfrm>
              <a:off x="9693986" y="4387402"/>
              <a:ext cx="424073" cy="134292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077628" y="4134447"/>
              <a:ext cx="414766" cy="286793"/>
              <a:chOff x="4854052" y="3554117"/>
              <a:chExt cx="355560" cy="200026"/>
            </a:xfrm>
          </p:grpSpPr>
          <p:sp>
            <p:nvSpPr>
              <p:cNvPr id="189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0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2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3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4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5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6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7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8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9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0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1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2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3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4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8954853" y="4325194"/>
              <a:ext cx="414766" cy="286793"/>
              <a:chOff x="7143276" y="3553828"/>
              <a:chExt cx="355560" cy="200026"/>
            </a:xfrm>
          </p:grpSpPr>
          <p:sp>
            <p:nvSpPr>
              <p:cNvPr id="173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4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5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0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1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3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4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5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8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47" name="Group 64"/>
            <p:cNvGrpSpPr>
              <a:grpSpLocks noChangeAspect="1"/>
            </p:cNvGrpSpPr>
            <p:nvPr/>
          </p:nvGrpSpPr>
          <p:grpSpPr bwMode="auto">
            <a:xfrm rot="1864757" flipH="1" flipV="1">
              <a:off x="5585081" y="4581729"/>
              <a:ext cx="85185" cy="402783"/>
              <a:chOff x="2790" y="3240"/>
              <a:chExt cx="56" cy="332"/>
            </a:xfrm>
          </p:grpSpPr>
          <p:sp>
            <p:nvSpPr>
              <p:cNvPr id="17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2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8" name="Line 177"/>
            <p:cNvSpPr>
              <a:spLocks noChangeShapeType="1"/>
            </p:cNvSpPr>
            <p:nvPr/>
          </p:nvSpPr>
          <p:spPr bwMode="auto">
            <a:xfrm rot="429407">
              <a:off x="10125444" y="5609637"/>
              <a:ext cx="289568" cy="136649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9" name="Line 181"/>
            <p:cNvSpPr>
              <a:spLocks noChangeShapeType="1"/>
            </p:cNvSpPr>
            <p:nvPr/>
          </p:nvSpPr>
          <p:spPr bwMode="auto">
            <a:xfrm rot="429407" flipV="1">
              <a:off x="10027233" y="5466323"/>
              <a:ext cx="588682" cy="134731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0" name="Line 67"/>
            <p:cNvSpPr>
              <a:spLocks noChangeShapeType="1"/>
            </p:cNvSpPr>
            <p:nvPr/>
          </p:nvSpPr>
          <p:spPr bwMode="auto">
            <a:xfrm rot="429407">
              <a:off x="5691569" y="5163678"/>
              <a:ext cx="4067211" cy="226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1" name="Rectangle 165"/>
            <p:cNvSpPr>
              <a:spLocks noChangeAspect="1" noChangeArrowheads="1"/>
            </p:cNvSpPr>
            <p:nvPr/>
          </p:nvSpPr>
          <p:spPr bwMode="auto">
            <a:xfrm rot="429407">
              <a:off x="9310740" y="5341999"/>
              <a:ext cx="424073" cy="134292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52" name="Line 178"/>
            <p:cNvSpPr>
              <a:spLocks noChangeShapeType="1"/>
            </p:cNvSpPr>
            <p:nvPr/>
          </p:nvSpPr>
          <p:spPr bwMode="auto">
            <a:xfrm rot="429407" flipV="1">
              <a:off x="10119003" y="5449979"/>
              <a:ext cx="264133" cy="123881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3" name="Line 179"/>
            <p:cNvSpPr>
              <a:spLocks noChangeShapeType="1"/>
            </p:cNvSpPr>
            <p:nvPr/>
          </p:nvSpPr>
          <p:spPr bwMode="auto">
            <a:xfrm rot="429407" flipV="1">
              <a:off x="10237619" y="5536351"/>
              <a:ext cx="380881" cy="6776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4" name="Line 180"/>
            <p:cNvSpPr>
              <a:spLocks noChangeShapeType="1"/>
            </p:cNvSpPr>
            <p:nvPr/>
          </p:nvSpPr>
          <p:spPr bwMode="auto">
            <a:xfrm rot="429407">
              <a:off x="10333724" y="5607042"/>
              <a:ext cx="173800" cy="2390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 rot="11229407">
              <a:off x="5650998" y="4783279"/>
              <a:ext cx="109259" cy="168426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5249315" y="4175723"/>
              <a:ext cx="109259" cy="168426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 rot="21540000">
              <a:off x="6592082" y="4869484"/>
              <a:ext cx="1766142" cy="546302"/>
              <a:chOff x="5369112" y="2568814"/>
              <a:chExt cx="1514033" cy="381023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155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6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7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8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9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0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1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2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3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4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5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6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7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8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69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70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139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0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1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2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3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4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5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6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7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8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49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0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1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2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3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54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123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4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5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6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7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8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9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0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1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2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3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4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5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6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7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38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107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8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09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0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1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2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3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4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5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6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7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8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9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0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1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22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58" name="Group 57"/>
            <p:cNvGrpSpPr/>
            <p:nvPr/>
          </p:nvGrpSpPr>
          <p:grpSpPr>
            <a:xfrm rot="366438">
              <a:off x="9071369" y="5308022"/>
              <a:ext cx="440497" cy="553873"/>
              <a:chOff x="7513576" y="2205584"/>
              <a:chExt cx="377618" cy="386303"/>
            </a:xfrm>
          </p:grpSpPr>
          <p:sp>
            <p:nvSpPr>
              <p:cNvPr id="100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101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02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9" name="Line 24"/>
            <p:cNvSpPr>
              <a:spLocks noChangeShapeType="1"/>
            </p:cNvSpPr>
            <p:nvPr/>
          </p:nvSpPr>
          <p:spPr bwMode="auto">
            <a:xfrm>
              <a:off x="1074244" y="4353185"/>
              <a:ext cx="596" cy="2248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0" name="Line 24"/>
            <p:cNvSpPr>
              <a:spLocks noChangeShapeType="1"/>
            </p:cNvSpPr>
            <p:nvPr/>
          </p:nvSpPr>
          <p:spPr bwMode="auto">
            <a:xfrm flipH="1" flipV="1">
              <a:off x="820493" y="4441437"/>
              <a:ext cx="254422" cy="28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1" name="Line 24"/>
            <p:cNvSpPr>
              <a:spLocks noChangeShapeType="1"/>
            </p:cNvSpPr>
            <p:nvPr/>
          </p:nvSpPr>
          <p:spPr bwMode="auto">
            <a:xfrm>
              <a:off x="935125" y="4444108"/>
              <a:ext cx="0" cy="235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2" name="AutoShape 77"/>
            <p:cNvSpPr>
              <a:spLocks noChangeArrowheads="1"/>
            </p:cNvSpPr>
            <p:nvPr/>
          </p:nvSpPr>
          <p:spPr bwMode="auto">
            <a:xfrm>
              <a:off x="1020226" y="4494550"/>
              <a:ext cx="104527" cy="216232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63" name="AutoShape 77"/>
            <p:cNvSpPr>
              <a:spLocks noChangeArrowheads="1"/>
            </p:cNvSpPr>
            <p:nvPr/>
          </p:nvSpPr>
          <p:spPr bwMode="auto">
            <a:xfrm>
              <a:off x="894228" y="4494550"/>
              <a:ext cx="104527" cy="216232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64" name="AutoShape 77"/>
            <p:cNvSpPr>
              <a:spLocks noChangeArrowheads="1"/>
            </p:cNvSpPr>
            <p:nvPr/>
          </p:nvSpPr>
          <p:spPr bwMode="auto">
            <a:xfrm>
              <a:off x="768231" y="4494550"/>
              <a:ext cx="104527" cy="216232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65" name="Line 177"/>
            <p:cNvSpPr>
              <a:spLocks noChangeShapeType="1"/>
            </p:cNvSpPr>
            <p:nvPr/>
          </p:nvSpPr>
          <p:spPr bwMode="auto">
            <a:xfrm>
              <a:off x="10022698" y="5558953"/>
              <a:ext cx="644256" cy="1704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6" name="Line 177"/>
            <p:cNvSpPr>
              <a:spLocks noChangeShapeType="1"/>
            </p:cNvSpPr>
            <p:nvPr/>
          </p:nvSpPr>
          <p:spPr bwMode="auto">
            <a:xfrm>
              <a:off x="10016303" y="5560943"/>
              <a:ext cx="626282" cy="622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17" name="Group 316"/>
            <p:cNvGrpSpPr/>
            <p:nvPr/>
          </p:nvGrpSpPr>
          <p:grpSpPr>
            <a:xfrm>
              <a:off x="10190909" y="4032628"/>
              <a:ext cx="801635" cy="839890"/>
              <a:chOff x="9907248" y="4032628"/>
              <a:chExt cx="801635" cy="839890"/>
            </a:xfrm>
          </p:grpSpPr>
          <p:sp>
            <p:nvSpPr>
              <p:cNvPr id="34" name="AutoShape 13"/>
              <p:cNvSpPr>
                <a:spLocks noChangeArrowheads="1"/>
              </p:cNvSpPr>
              <p:nvPr/>
            </p:nvSpPr>
            <p:spPr bwMode="auto">
              <a:xfrm rot="5400000">
                <a:off x="9890417" y="4054053"/>
                <a:ext cx="839890" cy="7970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59 w 21600"/>
                  <a:gd name="T13" fmla="*/ 3486 h 21600"/>
                  <a:gd name="T14" fmla="*/ 18141 w 21600"/>
                  <a:gd name="T15" fmla="*/ 18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49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5" name="AutoShape 14"/>
              <p:cNvSpPr>
                <a:spLocks noChangeArrowheads="1"/>
              </p:cNvSpPr>
              <p:nvPr/>
            </p:nvSpPr>
            <p:spPr bwMode="auto">
              <a:xfrm rot="16200000">
                <a:off x="9932783" y="4143755"/>
                <a:ext cx="575997" cy="6201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V="1">
                <a:off x="10532016" y="4035166"/>
                <a:ext cx="176866" cy="1598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7" name="Line 16"/>
              <p:cNvSpPr>
                <a:spLocks noChangeShapeType="1"/>
              </p:cNvSpPr>
              <p:nvPr/>
            </p:nvSpPr>
            <p:spPr bwMode="auto">
              <a:xfrm rot="16200000" flipV="1">
                <a:off x="10537982" y="4701619"/>
                <a:ext cx="164933" cy="1768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rot="5400000">
                <a:off x="10616643" y="4615346"/>
                <a:ext cx="7613" cy="1768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39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10616643" y="4110398"/>
                <a:ext cx="7613" cy="1768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0" name="Line 177"/>
              <p:cNvSpPr>
                <a:spLocks noChangeShapeType="1"/>
              </p:cNvSpPr>
              <p:nvPr/>
            </p:nvSpPr>
            <p:spPr bwMode="auto">
              <a:xfrm>
                <a:off x="9914140" y="4458916"/>
                <a:ext cx="542078" cy="1925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1" name="Line 178"/>
              <p:cNvSpPr>
                <a:spLocks noChangeShapeType="1"/>
              </p:cNvSpPr>
              <p:nvPr/>
            </p:nvSpPr>
            <p:spPr bwMode="auto">
              <a:xfrm>
                <a:off x="10099757" y="4400289"/>
                <a:ext cx="335548" cy="38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2" name="Line 179"/>
              <p:cNvSpPr>
                <a:spLocks noChangeShapeType="1"/>
              </p:cNvSpPr>
              <p:nvPr/>
            </p:nvSpPr>
            <p:spPr bwMode="auto">
              <a:xfrm flipV="1">
                <a:off x="10194367" y="4542901"/>
                <a:ext cx="261851" cy="200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3" name="Line 180"/>
              <p:cNvSpPr>
                <a:spLocks noChangeShapeType="1"/>
              </p:cNvSpPr>
              <p:nvPr/>
            </p:nvSpPr>
            <p:spPr bwMode="auto">
              <a:xfrm flipV="1">
                <a:off x="9907248" y="4291446"/>
                <a:ext cx="548970" cy="1649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4" name="Line 181"/>
              <p:cNvSpPr>
                <a:spLocks noChangeShapeType="1"/>
              </p:cNvSpPr>
              <p:nvPr/>
            </p:nvSpPr>
            <p:spPr bwMode="auto">
              <a:xfrm flipV="1">
                <a:off x="10010611" y="4222400"/>
                <a:ext cx="355540" cy="2009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7" name="Line 179"/>
              <p:cNvSpPr>
                <a:spLocks noChangeShapeType="1"/>
              </p:cNvSpPr>
              <p:nvPr/>
            </p:nvSpPr>
            <p:spPr bwMode="auto">
              <a:xfrm>
                <a:off x="10228597" y="4568396"/>
                <a:ext cx="159788" cy="228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9994911" y="4585921"/>
                <a:ext cx="207046" cy="111532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9981932" y="4230776"/>
                <a:ext cx="160868" cy="9226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grpSp>
          <p:nvGrpSpPr>
            <p:cNvPr id="70" name="Group 39"/>
            <p:cNvGrpSpPr>
              <a:grpSpLocks/>
            </p:cNvGrpSpPr>
            <p:nvPr/>
          </p:nvGrpSpPr>
          <p:grpSpPr bwMode="auto">
            <a:xfrm>
              <a:off x="3095624" y="4086027"/>
              <a:ext cx="444442" cy="264030"/>
              <a:chOff x="1337" y="2168"/>
              <a:chExt cx="270" cy="116"/>
            </a:xfrm>
          </p:grpSpPr>
          <p:sp>
            <p:nvSpPr>
              <p:cNvPr id="93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94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95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96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7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8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9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71" name="Group 39"/>
            <p:cNvGrpSpPr>
              <a:grpSpLocks/>
            </p:cNvGrpSpPr>
            <p:nvPr/>
          </p:nvGrpSpPr>
          <p:grpSpPr bwMode="auto">
            <a:xfrm rot="465782">
              <a:off x="5942629" y="4777300"/>
              <a:ext cx="444442" cy="264030"/>
              <a:chOff x="1337" y="2168"/>
              <a:chExt cx="270" cy="116"/>
            </a:xfrm>
          </p:grpSpPr>
          <p:sp>
            <p:nvSpPr>
              <p:cNvPr id="86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7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8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0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1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2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72" name="Line 67"/>
            <p:cNvSpPr>
              <a:spLocks noChangeShapeType="1"/>
            </p:cNvSpPr>
            <p:nvPr/>
          </p:nvSpPr>
          <p:spPr bwMode="auto">
            <a:xfrm>
              <a:off x="9741527" y="5447725"/>
              <a:ext cx="284367" cy="1089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8562650" y="4183444"/>
              <a:ext cx="135281" cy="229099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29815 w 143"/>
                <a:gd name="T5" fmla="*/ 206375 h 130"/>
                <a:gd name="T6" fmla="*/ 54277 w 143"/>
                <a:gd name="T7" fmla="*/ 114300 h 130"/>
                <a:gd name="T8" fmla="*/ 54659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1080000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74" name="Rectangle 165"/>
            <p:cNvSpPr>
              <a:spLocks noChangeAspect="1" noChangeArrowheads="1"/>
            </p:cNvSpPr>
            <p:nvPr/>
          </p:nvSpPr>
          <p:spPr bwMode="auto">
            <a:xfrm rot="429407">
              <a:off x="8468783" y="5229905"/>
              <a:ext cx="424073" cy="134292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439657" y="3928637"/>
              <a:ext cx="548681" cy="451811"/>
              <a:chOff x="5115271" y="4015692"/>
              <a:chExt cx="548681" cy="451811"/>
            </a:xfrm>
          </p:grpSpPr>
          <p:sp>
            <p:nvSpPr>
              <p:cNvPr id="76" name="Line 40"/>
              <p:cNvSpPr>
                <a:spLocks noChangeShapeType="1"/>
              </p:cNvSpPr>
              <p:nvPr/>
            </p:nvSpPr>
            <p:spPr bwMode="auto">
              <a:xfrm flipV="1">
                <a:off x="5148193" y="4216503"/>
                <a:ext cx="123456" cy="1297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7" name="Line 41"/>
              <p:cNvSpPr>
                <a:spLocks noChangeShapeType="1"/>
              </p:cNvSpPr>
              <p:nvPr/>
            </p:nvSpPr>
            <p:spPr bwMode="auto">
              <a:xfrm flipH="1">
                <a:off x="5253541" y="4239264"/>
                <a:ext cx="22275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8" name="Line 42"/>
              <p:cNvSpPr>
                <a:spLocks noChangeShapeType="1"/>
              </p:cNvSpPr>
              <p:nvPr/>
            </p:nvSpPr>
            <p:spPr bwMode="auto">
              <a:xfrm>
                <a:off x="5514159" y="4227883"/>
                <a:ext cx="121810" cy="118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5115271" y="4280234"/>
                <a:ext cx="57613" cy="132015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0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5243665" y="4148219"/>
                <a:ext cx="57613" cy="132015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1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5476299" y="4148219"/>
                <a:ext cx="57613" cy="132015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2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5606339" y="4280234"/>
                <a:ext cx="57613" cy="132015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83" name="Group 61"/>
              <p:cNvGrpSpPr>
                <a:grpSpLocks noChangeAspect="1"/>
              </p:cNvGrpSpPr>
              <p:nvPr/>
            </p:nvGrpSpPr>
            <p:grpSpPr bwMode="auto">
              <a:xfrm flipH="1" flipV="1">
                <a:off x="5333302" y="4015692"/>
                <a:ext cx="85185" cy="451811"/>
                <a:chOff x="2790" y="3240"/>
                <a:chExt cx="56" cy="332"/>
              </a:xfrm>
            </p:grpSpPr>
            <p:sp>
              <p:nvSpPr>
                <p:cNvPr id="84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" name="AutoShap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sp>
          <p:nvSpPr>
            <p:cNvPr id="310" name="Oval 309"/>
            <p:cNvSpPr/>
            <p:nvPr/>
          </p:nvSpPr>
          <p:spPr>
            <a:xfrm>
              <a:off x="5732621" y="4660697"/>
              <a:ext cx="864190" cy="58282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5266614" y="3871726"/>
              <a:ext cx="864190" cy="58282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4" name="Freeform 57"/>
            <p:cNvSpPr>
              <a:spLocks/>
            </p:cNvSpPr>
            <p:nvPr/>
          </p:nvSpPr>
          <p:spPr bwMode="auto">
            <a:xfrm rot="11229407">
              <a:off x="8827770" y="4362044"/>
              <a:ext cx="109259" cy="168426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15" name="Line 67"/>
            <p:cNvSpPr>
              <a:spLocks noChangeShapeType="1"/>
            </p:cNvSpPr>
            <p:nvPr/>
          </p:nvSpPr>
          <p:spPr bwMode="auto">
            <a:xfrm>
              <a:off x="8916830" y="4465612"/>
              <a:ext cx="6059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16" name="Rectangle 165"/>
            <p:cNvSpPr>
              <a:spLocks noChangeAspect="1" noChangeArrowheads="1"/>
            </p:cNvSpPr>
            <p:nvPr/>
          </p:nvSpPr>
          <p:spPr bwMode="auto">
            <a:xfrm rot="1281007">
              <a:off x="9273059" y="4206158"/>
              <a:ext cx="212037" cy="67146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5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Force FLASH1 undulator beamline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39416" y="6525344"/>
            <a:ext cx="9948937" cy="186841"/>
          </a:xfrm>
        </p:spPr>
        <p:txBody>
          <a:bodyPr/>
          <a:lstStyle/>
          <a:p>
            <a:r>
              <a:rPr lang="en-US" dirty="0" err="1" smtClean="0"/>
              <a:t>Travemünde</a:t>
            </a:r>
            <a:r>
              <a:rPr lang="en-US" dirty="0" smtClean="0"/>
              <a:t> </a:t>
            </a:r>
            <a:r>
              <a:rPr lang="en-US" dirty="0" err="1" smtClean="0"/>
              <a:t>Betriebsseminar</a:t>
            </a:r>
            <a:r>
              <a:rPr lang="en-US" dirty="0" smtClean="0"/>
              <a:t> | FLASH 2020+ | Siegfried Schreiber | 21-Feb-2019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Variable Gap Undulators and Seeding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91963" y="1412776"/>
            <a:ext cx="116646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New </a:t>
            </a:r>
            <a:r>
              <a:rPr lang="en-US" dirty="0" smtClean="0"/>
              <a:t>layout within existing FLASH1 footprint</a:t>
            </a:r>
          </a:p>
          <a:p>
            <a:endParaRPr lang="en-US" sz="1600" u="sng" dirty="0"/>
          </a:p>
          <a:p>
            <a:r>
              <a:rPr lang="en-US" sz="1600" dirty="0" smtClean="0"/>
              <a:t>Bunch Compressor / Matching Section / Modulator 1 / EEHG Chicane /  Modulator 2/  HGHG Chicane / Radiator / Afterburner / TDS / Dogleg / THz undulator</a:t>
            </a:r>
            <a:endParaRPr lang="en-US" sz="1600" dirty="0"/>
          </a:p>
        </p:txBody>
      </p:sp>
      <p:sp>
        <p:nvSpPr>
          <p:cNvPr id="6" name="Rechteck 5"/>
          <p:cNvSpPr/>
          <p:nvPr/>
        </p:nvSpPr>
        <p:spPr>
          <a:xfrm>
            <a:off x="119334" y="2708920"/>
            <a:ext cx="9361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Radiator (proposal)</a:t>
            </a:r>
            <a:endParaRPr lang="en-US" sz="1600" dirty="0"/>
          </a:p>
          <a:p>
            <a:r>
              <a:rPr lang="en-US" sz="1600" dirty="0"/>
              <a:t>1.15 m APPLE III, 8 mm gap, 50 mm </a:t>
            </a:r>
            <a:r>
              <a:rPr lang="en-US" sz="1600" dirty="0" smtClean="0"/>
              <a:t>period, Magnetic </a:t>
            </a:r>
            <a:r>
              <a:rPr lang="en-US" sz="1600" dirty="0"/>
              <a:t>length: 16.8 m (16 sections, filling &lt; 66</a:t>
            </a:r>
            <a:r>
              <a:rPr lang="en-US" sz="1600" dirty="0" smtClean="0"/>
              <a:t>%).</a:t>
            </a:r>
          </a:p>
          <a:p>
            <a:r>
              <a:rPr lang="en-US" sz="1600" i="1" dirty="0" smtClean="0"/>
              <a:t>Sequence</a:t>
            </a:r>
            <a:r>
              <a:rPr lang="en-US" sz="1600" dirty="0" smtClean="0"/>
              <a:t>: Undulator/chicane/Undulator/Quad/chicane/BPM/Undulator/chicane/Undulator/Quad/chicane/Screen </a:t>
            </a:r>
            <a:endParaRPr lang="en-US" sz="1600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830111"/>
              </p:ext>
            </p:extLst>
          </p:nvPr>
        </p:nvGraphicFramePr>
        <p:xfrm>
          <a:off x="609435" y="4077072"/>
          <a:ext cx="109731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82"/>
                <a:gridCol w="2743282"/>
                <a:gridCol w="2743282"/>
                <a:gridCol w="2743282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noProof="0" dirty="0" smtClean="0"/>
                        <a:t>Target specs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SASE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Seeding (10Hz)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Seeding (100kHz+)</a:t>
                      </a:r>
                      <a:endParaRPr lang="en-US" b="1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Polarization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Linear/Variable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Variable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Variable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Wavelength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 – 90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HGHG: 20 (10?) – 90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HGHG: 20 (10?) – 90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EEHG: 4 – 20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EEHG: 4 – 20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uppieren 11"/>
          <p:cNvGrpSpPr/>
          <p:nvPr/>
        </p:nvGrpSpPr>
        <p:grpSpPr>
          <a:xfrm>
            <a:off x="5303292" y="860837"/>
            <a:ext cx="6480720" cy="983987"/>
            <a:chOff x="4871864" y="505490"/>
            <a:chExt cx="7128792" cy="108238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/>
            <a:srcRect l="330" r="-1"/>
            <a:stretch/>
          </p:blipFill>
          <p:spPr>
            <a:xfrm>
              <a:off x="4871864" y="505490"/>
              <a:ext cx="7128792" cy="1082386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9048328" y="1340768"/>
              <a:ext cx="1152128" cy="24710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4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Force FLASH2 Line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80615" y="817500"/>
            <a:ext cx="11376025" cy="379252"/>
          </a:xfrm>
        </p:spPr>
        <p:txBody>
          <a:bodyPr/>
          <a:lstStyle/>
          <a:p>
            <a:r>
              <a:rPr lang="en-US" dirty="0" smtClean="0"/>
              <a:t>Novel Lasing Concepts</a:t>
            </a:r>
            <a:endParaRPr lang="en-US" dirty="0"/>
          </a:p>
        </p:txBody>
      </p:sp>
      <p:sp>
        <p:nvSpPr>
          <p:cNvPr id="6" name="Rectangle 7"/>
          <p:cNvSpPr/>
          <p:nvPr/>
        </p:nvSpPr>
        <p:spPr>
          <a:xfrm flipV="1">
            <a:off x="1055440" y="2272038"/>
            <a:ext cx="265583" cy="205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7" name="Rectangle 8"/>
          <p:cNvSpPr/>
          <p:nvPr/>
        </p:nvSpPr>
        <p:spPr>
          <a:xfrm flipV="1">
            <a:off x="1375701" y="1971628"/>
            <a:ext cx="265583" cy="205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8" name="Rectangle 9"/>
          <p:cNvSpPr/>
          <p:nvPr/>
        </p:nvSpPr>
        <p:spPr>
          <a:xfrm flipV="1">
            <a:off x="1695963" y="1971628"/>
            <a:ext cx="265583" cy="205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9" name="Rectangle 10"/>
          <p:cNvSpPr/>
          <p:nvPr/>
        </p:nvSpPr>
        <p:spPr>
          <a:xfrm flipV="1">
            <a:off x="2016224" y="2272038"/>
            <a:ext cx="265583" cy="205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 flipV="1">
            <a:off x="2432173" y="2207980"/>
            <a:ext cx="289016" cy="333544"/>
          </a:xfrm>
          <a:prstGeom prst="rect">
            <a:avLst/>
          </a:prstGeom>
          <a:solidFill>
            <a:srgbClr val="FD930A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446279" y="1505550"/>
            <a:ext cx="4683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chemeClr val="tx1"/>
                </a:solidFill>
              </a:rPr>
              <a:t>BC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12355" y="2640924"/>
            <a:ext cx="5277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chemeClr val="tx1"/>
                </a:solidFill>
              </a:rPr>
              <a:t>3 m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291762" y="1505550"/>
            <a:ext cx="54854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err="1" smtClean="0">
                <a:solidFill>
                  <a:srgbClr val="FD930A"/>
                </a:solidFill>
              </a:rPr>
              <a:t>Uas</a:t>
            </a:r>
            <a:endParaRPr lang="en-US" altLang="de-DE" sz="1600" dirty="0">
              <a:solidFill>
                <a:srgbClr val="FD930A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227006" y="2640924"/>
            <a:ext cx="699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FD930A"/>
                </a:solidFill>
              </a:rPr>
              <a:t>0.5 m</a:t>
            </a:r>
            <a:endParaRPr lang="en-US" altLang="de-DE" sz="1600" dirty="0">
              <a:solidFill>
                <a:srgbClr val="FD930A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934046" y="2196936"/>
            <a:ext cx="466722" cy="355632"/>
          </a:xfrm>
          <a:prstGeom prst="rect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rgbClr val="00B050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558946" y="2196936"/>
            <a:ext cx="562410" cy="351214"/>
          </a:xfrm>
          <a:prstGeom prst="rect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750535" y="1505550"/>
            <a:ext cx="753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B050"/>
                </a:solidFill>
              </a:rPr>
              <a:t>Kicker</a:t>
            </a:r>
            <a:endParaRPr lang="en-US" altLang="de-DE" sz="1600" dirty="0">
              <a:solidFill>
                <a:srgbClr val="00B050"/>
              </a:solidFill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873059" y="2640924"/>
            <a:ext cx="5277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B050"/>
                </a:solidFill>
              </a:rPr>
              <a:t>1 m</a:t>
            </a:r>
            <a:endParaRPr lang="en-US" altLang="de-DE" sz="1600" dirty="0">
              <a:solidFill>
                <a:srgbClr val="00B050"/>
              </a:solidFill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3316798" y="1412776"/>
            <a:ext cx="1046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B0F0"/>
                </a:solidFill>
              </a:rPr>
              <a:t>TDS or dechirper</a:t>
            </a:r>
            <a:endParaRPr lang="en-US" altLang="de-DE" sz="1600" dirty="0">
              <a:solidFill>
                <a:srgbClr val="00B0F0"/>
              </a:solidFill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498409" y="2640924"/>
            <a:ext cx="652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B0F0"/>
                </a:solidFill>
              </a:rPr>
              <a:t>2 m</a:t>
            </a:r>
            <a:endParaRPr lang="en-US" altLang="de-DE" sz="1600" dirty="0">
              <a:solidFill>
                <a:srgbClr val="00B0F0"/>
              </a:solidFill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4363505" y="2170429"/>
            <a:ext cx="1339630" cy="406437"/>
          </a:xfrm>
          <a:prstGeom prst="rect">
            <a:avLst/>
          </a:prstGeom>
          <a:solidFill>
            <a:srgbClr val="C00000"/>
          </a:solidFill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810341" y="1496714"/>
            <a:ext cx="4459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U1</a:t>
            </a: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4739399" y="2640924"/>
            <a:ext cx="6415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20 m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94917" y="2241114"/>
            <a:ext cx="609278" cy="220890"/>
            <a:chOff x="5794917" y="2241114"/>
            <a:chExt cx="609278" cy="220890"/>
          </a:xfrm>
        </p:grpSpPr>
        <p:sp>
          <p:nvSpPr>
            <p:cNvPr id="25" name="Rectangle 26"/>
            <p:cNvSpPr>
              <a:spLocks noChangeAspect="1"/>
            </p:cNvSpPr>
            <p:nvPr/>
          </p:nvSpPr>
          <p:spPr>
            <a:xfrm flipV="1">
              <a:off x="5794917" y="2375856"/>
              <a:ext cx="111311" cy="8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6" name="Rectangle 27"/>
            <p:cNvSpPr>
              <a:spLocks noChangeAspect="1"/>
            </p:cNvSpPr>
            <p:nvPr/>
          </p:nvSpPr>
          <p:spPr>
            <a:xfrm flipV="1">
              <a:off x="5953095" y="2241114"/>
              <a:ext cx="111310" cy="839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7" name="Rectangle 28"/>
            <p:cNvSpPr>
              <a:spLocks noChangeAspect="1"/>
            </p:cNvSpPr>
            <p:nvPr/>
          </p:nvSpPr>
          <p:spPr>
            <a:xfrm flipV="1">
              <a:off x="6138612" y="2241114"/>
              <a:ext cx="111311" cy="839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28" name="Rectangle 29"/>
            <p:cNvSpPr>
              <a:spLocks noChangeAspect="1"/>
            </p:cNvSpPr>
            <p:nvPr/>
          </p:nvSpPr>
          <p:spPr>
            <a:xfrm flipV="1">
              <a:off x="6292885" y="2375856"/>
              <a:ext cx="111310" cy="86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</p:grp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6499883" y="2141713"/>
            <a:ext cx="1603259" cy="435154"/>
          </a:xfrm>
          <a:prstGeom prst="rect">
            <a:avLst/>
          </a:prstGeom>
          <a:solidFill>
            <a:srgbClr val="0070C0"/>
          </a:solidFill>
          <a:ln w="2857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7078534" y="1505550"/>
            <a:ext cx="4459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70C0"/>
                </a:solidFill>
              </a:rPr>
              <a:t>U2</a:t>
            </a:r>
            <a:endParaRPr lang="en-US" altLang="de-DE" sz="1600" dirty="0">
              <a:solidFill>
                <a:srgbClr val="0070C0"/>
              </a:solidFill>
            </a:endParaRPr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5845241" y="2640924"/>
            <a:ext cx="5277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chemeClr val="tx1"/>
                </a:solidFill>
              </a:rPr>
              <a:t>2 m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8349196" y="2141713"/>
            <a:ext cx="404233" cy="437362"/>
          </a:xfrm>
          <a:prstGeom prst="rect">
            <a:avLst/>
          </a:prstGeom>
          <a:solidFill>
            <a:srgbClr val="0070C0"/>
          </a:solidFill>
          <a:ln w="2857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8043977" y="1496714"/>
            <a:ext cx="1016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70C0"/>
                </a:solidFill>
              </a:rPr>
              <a:t>U2 (U3?)</a:t>
            </a:r>
            <a:endParaRPr lang="en-US" altLang="de-DE" sz="1600" dirty="0">
              <a:solidFill>
                <a:srgbClr val="0070C0"/>
              </a:solidFill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6979775" y="2640924"/>
            <a:ext cx="6415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70C0"/>
                </a:solidFill>
              </a:rPr>
              <a:t>25 m</a:t>
            </a:r>
          </a:p>
        </p:txBody>
      </p:sp>
      <p:sp>
        <p:nvSpPr>
          <p:cNvPr id="35" name="Rectangle 38"/>
          <p:cNvSpPr>
            <a:spLocks noChangeArrowheads="1"/>
          </p:cNvSpPr>
          <p:nvPr/>
        </p:nvSpPr>
        <p:spPr bwMode="auto">
          <a:xfrm>
            <a:off x="8269070" y="2640924"/>
            <a:ext cx="699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70C0"/>
                </a:solidFill>
              </a:rPr>
              <a:t>2.5 m</a:t>
            </a:r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9110793" y="2137295"/>
            <a:ext cx="201140" cy="428526"/>
          </a:xfrm>
          <a:prstGeom prst="rect">
            <a:avLst/>
          </a:prstGeom>
          <a:solidFill>
            <a:srgbClr val="7030A0"/>
          </a:solidFill>
          <a:ln w="28575" algn="ctr">
            <a:solidFill>
              <a:srgbClr val="7030A0"/>
            </a:solidFill>
            <a:round/>
            <a:headEnd/>
            <a:tailEnd/>
          </a:ln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37" name="Rectangle 40"/>
          <p:cNvSpPr>
            <a:spLocks noChangeArrowheads="1"/>
          </p:cNvSpPr>
          <p:nvPr/>
        </p:nvSpPr>
        <p:spPr bwMode="auto">
          <a:xfrm>
            <a:off x="8863351" y="1490088"/>
            <a:ext cx="6960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err="1" smtClean="0">
                <a:solidFill>
                  <a:srgbClr val="7030A0"/>
                </a:solidFill>
              </a:rPr>
              <a:t>Ulsca</a:t>
            </a:r>
            <a:endParaRPr lang="en-US" altLang="de-DE" sz="1600" dirty="0">
              <a:solidFill>
                <a:srgbClr val="7030A0"/>
              </a:solidFill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8959977" y="2640924"/>
            <a:ext cx="5277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7030A0"/>
                </a:solidFill>
              </a:rPr>
              <a:t>1 m</a:t>
            </a:r>
            <a:endParaRPr lang="en-US" altLang="de-DE" sz="1600" dirty="0">
              <a:solidFill>
                <a:srgbClr val="7030A0"/>
              </a:solidFill>
            </a:endParaRPr>
          </a:p>
        </p:txBody>
      </p:sp>
      <p:sp>
        <p:nvSpPr>
          <p:cNvPr id="39" name="Rectangle 42"/>
          <p:cNvSpPr>
            <a:spLocks noChangeArrowheads="1"/>
          </p:cNvSpPr>
          <p:nvPr/>
        </p:nvSpPr>
        <p:spPr bwMode="auto">
          <a:xfrm>
            <a:off x="9630242" y="2121833"/>
            <a:ext cx="576080" cy="430735"/>
          </a:xfrm>
          <a:prstGeom prst="rect">
            <a:avLst/>
          </a:prstGeom>
          <a:solidFill>
            <a:srgbClr val="00206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 marL="342900" indent="-342900"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</a:pP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9473162" y="1496714"/>
            <a:ext cx="1130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2060"/>
                </a:solidFill>
              </a:rPr>
              <a:t>THz(OAB)</a:t>
            </a:r>
            <a:endParaRPr lang="en-US" altLang="de-DE" sz="1600" dirty="0">
              <a:solidFill>
                <a:srgbClr val="002060"/>
              </a:solidFill>
            </a:endParaRPr>
          </a:p>
        </p:txBody>
      </p:sp>
      <p:sp>
        <p:nvSpPr>
          <p:cNvPr id="41" name="Rectangle 44"/>
          <p:cNvSpPr>
            <a:spLocks noChangeArrowheads="1"/>
          </p:cNvSpPr>
          <p:nvPr/>
        </p:nvSpPr>
        <p:spPr bwMode="auto">
          <a:xfrm>
            <a:off x="9678612" y="2640924"/>
            <a:ext cx="5277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2060"/>
                </a:solidFill>
              </a:rPr>
              <a:t>4 m</a:t>
            </a:r>
            <a:endParaRPr lang="en-US" altLang="de-DE" sz="1600" dirty="0">
              <a:solidFill>
                <a:srgbClr val="002060"/>
              </a:solidFill>
            </a:endParaRPr>
          </a:p>
        </p:txBody>
      </p:sp>
      <p:sp>
        <p:nvSpPr>
          <p:cNvPr id="44" name="Rectangle 20494"/>
          <p:cNvSpPr>
            <a:spLocks noChangeArrowheads="1"/>
          </p:cNvSpPr>
          <p:nvPr/>
        </p:nvSpPr>
        <p:spPr bwMode="auto">
          <a:xfrm>
            <a:off x="7635612" y="2813846"/>
            <a:ext cx="11689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100" dirty="0" smtClean="0">
                <a:solidFill>
                  <a:schemeClr val="tx1"/>
                </a:solidFill>
              </a:rPr>
              <a:t>compact </a:t>
            </a:r>
          </a:p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100" dirty="0" smtClean="0">
                <a:solidFill>
                  <a:schemeClr val="tx1"/>
                </a:solidFill>
              </a:rPr>
              <a:t>chicanes</a:t>
            </a:r>
          </a:p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100" dirty="0" smtClean="0">
                <a:solidFill>
                  <a:schemeClr val="tx1"/>
                </a:solidFill>
              </a:rPr>
              <a:t>(R56 ~ 100 </a:t>
            </a:r>
            <a:r>
              <a:rPr lang="en-US" altLang="de-DE" sz="1100" dirty="0">
                <a:solidFill>
                  <a:schemeClr val="tx1"/>
                </a:solidFill>
                <a:latin typeface="Arial"/>
                <a:cs typeface="Arial"/>
              </a:rPr>
              <a:t>µ</a:t>
            </a:r>
            <a:r>
              <a:rPr lang="en-US" altLang="de-DE" sz="1100" dirty="0" smtClean="0">
                <a:solidFill>
                  <a:schemeClr val="tx1"/>
                </a:solidFill>
              </a:rPr>
              <a:t>m)</a:t>
            </a:r>
            <a:endParaRPr lang="en-US" altLang="de-DE" sz="1100" dirty="0">
              <a:solidFill>
                <a:schemeClr val="tx1"/>
              </a:solidFill>
            </a:endParaRPr>
          </a:p>
        </p:txBody>
      </p:sp>
      <p:sp>
        <p:nvSpPr>
          <p:cNvPr id="85" name="Rectangle 12"/>
          <p:cNvSpPr>
            <a:spLocks noChangeArrowheads="1"/>
          </p:cNvSpPr>
          <p:nvPr/>
        </p:nvSpPr>
        <p:spPr bwMode="auto">
          <a:xfrm>
            <a:off x="1055440" y="4077567"/>
            <a:ext cx="93930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chemeClr val="tx1"/>
                </a:solidFill>
              </a:rPr>
              <a:t> Total length of elements about 60 m + ~20 m for quads, steerers, BPMs (already included in U1, U2) 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86" name="Rectangle 47"/>
          <p:cNvSpPr>
            <a:spLocks noChangeArrowheads="1"/>
          </p:cNvSpPr>
          <p:nvPr/>
        </p:nvSpPr>
        <p:spPr bwMode="auto">
          <a:xfrm>
            <a:off x="1000618" y="3385650"/>
            <a:ext cx="3092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U1: period 3.5 cm, </a:t>
            </a:r>
            <a:r>
              <a:rPr lang="en-US" altLang="de-DE" sz="1600" dirty="0" err="1" smtClean="0">
                <a:solidFill>
                  <a:srgbClr val="C00000"/>
                </a:solidFill>
              </a:rPr>
              <a:t>K</a:t>
            </a:r>
            <a:r>
              <a:rPr lang="en-US" altLang="de-DE" sz="1600" baseline="-25000" dirty="0" err="1" smtClean="0">
                <a:solidFill>
                  <a:srgbClr val="C00000"/>
                </a:solidFill>
              </a:rPr>
              <a:t>rms</a:t>
            </a:r>
            <a:r>
              <a:rPr lang="en-US" altLang="de-DE" sz="1600" dirty="0" smtClean="0">
                <a:solidFill>
                  <a:srgbClr val="C00000"/>
                </a:solidFill>
              </a:rPr>
              <a:t> = 2.55</a:t>
            </a:r>
          </a:p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70C0"/>
                </a:solidFill>
              </a:rPr>
              <a:t>U2: period 2.7 cm, </a:t>
            </a:r>
            <a:r>
              <a:rPr lang="en-US" altLang="de-DE" sz="1600" dirty="0" err="1" smtClean="0">
                <a:solidFill>
                  <a:srgbClr val="0070C0"/>
                </a:solidFill>
              </a:rPr>
              <a:t>K</a:t>
            </a:r>
            <a:r>
              <a:rPr lang="en-US" altLang="de-DE" sz="1600" baseline="-25000" dirty="0" err="1" smtClean="0">
                <a:solidFill>
                  <a:srgbClr val="0070C0"/>
                </a:solidFill>
              </a:rPr>
              <a:t>rms</a:t>
            </a:r>
            <a:r>
              <a:rPr lang="en-US" altLang="de-DE" sz="1600" dirty="0" smtClean="0">
                <a:solidFill>
                  <a:srgbClr val="0070C0"/>
                </a:solidFill>
              </a:rPr>
              <a:t> = 1.45 </a:t>
            </a:r>
            <a:endParaRPr lang="en-US" altLang="de-DE" sz="1600" dirty="0">
              <a:solidFill>
                <a:srgbClr val="0070C0"/>
              </a:solidFill>
            </a:endParaRPr>
          </a:p>
        </p:txBody>
      </p:sp>
      <p:sp>
        <p:nvSpPr>
          <p:cNvPr id="87" name="Rectangle 24"/>
          <p:cNvSpPr>
            <a:spLocks noChangeArrowheads="1"/>
          </p:cNvSpPr>
          <p:nvPr/>
        </p:nvSpPr>
        <p:spPr bwMode="auto">
          <a:xfrm>
            <a:off x="767408" y="4869160"/>
            <a:ext cx="3999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800" dirty="0" smtClean="0">
                <a:solidFill>
                  <a:schemeClr val="tx1"/>
                </a:solidFill>
              </a:rPr>
              <a:t>Main FEL modes </a:t>
            </a:r>
          </a:p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800" dirty="0" smtClean="0">
                <a:solidFill>
                  <a:schemeClr val="tx1"/>
                </a:solidFill>
              </a:rPr>
              <a:t>(for fixed energy 1.35 GeV):</a:t>
            </a:r>
            <a:endParaRPr lang="en-US" altLang="de-DE" sz="1800" dirty="0">
              <a:solidFill>
                <a:schemeClr val="tx1"/>
              </a:solidFill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142890" y="4543960"/>
            <a:ext cx="6569734" cy="1477328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 smtClean="0"/>
              <a:t>Harmonic </a:t>
            </a:r>
            <a:r>
              <a:rPr lang="en-US" altLang="de-DE" dirty="0"/>
              <a:t>lasing (5</a:t>
            </a:r>
            <a:r>
              <a:rPr lang="en-US" altLang="de-DE" baseline="30000" dirty="0"/>
              <a:t>th</a:t>
            </a:r>
            <a:r>
              <a:rPr lang="en-US" altLang="de-DE" dirty="0"/>
              <a:t> in U1 and 3</a:t>
            </a:r>
            <a:r>
              <a:rPr lang="en-US" altLang="de-DE" baseline="30000" dirty="0"/>
              <a:t>rd</a:t>
            </a:r>
            <a:r>
              <a:rPr lang="en-US" altLang="de-DE" dirty="0"/>
              <a:t> in U2): 1.2 – 2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 smtClean="0"/>
              <a:t>Frequency </a:t>
            </a:r>
            <a:r>
              <a:rPr lang="en-US" altLang="de-DE" dirty="0"/>
              <a:t>doubling (chicane or reverse taper): 1.2 – 2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 smtClean="0"/>
              <a:t>HLSS</a:t>
            </a:r>
            <a:r>
              <a:rPr lang="en-US" altLang="de-DE" dirty="0"/>
              <a:t>: 2 – 6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 smtClean="0"/>
              <a:t>SASE</a:t>
            </a:r>
            <a:r>
              <a:rPr lang="en-US" altLang="de-DE" dirty="0"/>
              <a:t>: 2.3 – 18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dirty="0" smtClean="0"/>
              <a:t>Two </a:t>
            </a:r>
            <a:r>
              <a:rPr lang="en-US" altLang="de-DE" dirty="0"/>
              <a:t>colors:  4.5 – 18 nm (U1)  and   2.3 nm – 6 nm (U2)   </a:t>
            </a:r>
          </a:p>
        </p:txBody>
      </p:sp>
      <p:sp>
        <p:nvSpPr>
          <p:cNvPr id="49" name="Rectangle 20494"/>
          <p:cNvSpPr>
            <a:spLocks noChangeArrowheads="1"/>
          </p:cNvSpPr>
          <p:nvPr/>
        </p:nvSpPr>
        <p:spPr bwMode="auto">
          <a:xfrm>
            <a:off x="3712115" y="2813846"/>
            <a:ext cx="11689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100" dirty="0" smtClean="0">
                <a:solidFill>
                  <a:schemeClr val="tx1"/>
                </a:solidFill>
              </a:rPr>
              <a:t>compact </a:t>
            </a:r>
          </a:p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100" dirty="0" smtClean="0">
                <a:solidFill>
                  <a:schemeClr val="tx1"/>
                </a:solidFill>
              </a:rPr>
              <a:t>chicanes</a:t>
            </a:r>
          </a:p>
          <a:p>
            <a:pPr algn="ctr"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1100" dirty="0" smtClean="0">
                <a:solidFill>
                  <a:schemeClr val="tx1"/>
                </a:solidFill>
              </a:rPr>
              <a:t>(R56 ~ 100 </a:t>
            </a:r>
            <a:r>
              <a:rPr lang="en-US" altLang="de-DE" sz="1100" dirty="0" smtClean="0">
                <a:solidFill>
                  <a:schemeClr val="tx1"/>
                </a:solidFill>
                <a:latin typeface="Arial"/>
                <a:cs typeface="Arial"/>
              </a:rPr>
              <a:t>µ</a:t>
            </a:r>
            <a:r>
              <a:rPr lang="en-US" altLang="de-DE" sz="1100" dirty="0" smtClean="0">
                <a:solidFill>
                  <a:schemeClr val="tx1"/>
                </a:solidFill>
              </a:rPr>
              <a:t>m)</a:t>
            </a:r>
            <a:endParaRPr lang="en-US" altLang="de-DE" sz="1100" dirty="0">
              <a:solidFill>
                <a:schemeClr val="tx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099152" y="2207980"/>
            <a:ext cx="264354" cy="333544"/>
            <a:chOff x="5794917" y="2241114"/>
            <a:chExt cx="609278" cy="220890"/>
          </a:xfrm>
          <a:solidFill>
            <a:schemeClr val="tx1"/>
          </a:solidFill>
        </p:grpSpPr>
        <p:sp>
          <p:nvSpPr>
            <p:cNvPr id="52" name="Rectangle 26"/>
            <p:cNvSpPr>
              <a:spLocks noChangeAspect="1"/>
            </p:cNvSpPr>
            <p:nvPr/>
          </p:nvSpPr>
          <p:spPr>
            <a:xfrm flipV="1">
              <a:off x="5794917" y="2375856"/>
              <a:ext cx="111311" cy="861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53" name="Rectangle 27"/>
            <p:cNvSpPr>
              <a:spLocks noChangeAspect="1"/>
            </p:cNvSpPr>
            <p:nvPr/>
          </p:nvSpPr>
          <p:spPr>
            <a:xfrm flipV="1">
              <a:off x="5953095" y="2241114"/>
              <a:ext cx="111310" cy="839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54" name="Rectangle 28"/>
            <p:cNvSpPr>
              <a:spLocks noChangeAspect="1"/>
            </p:cNvSpPr>
            <p:nvPr/>
          </p:nvSpPr>
          <p:spPr>
            <a:xfrm flipV="1">
              <a:off x="6138612" y="2241114"/>
              <a:ext cx="111311" cy="839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55" name="Rectangle 29"/>
            <p:cNvSpPr>
              <a:spLocks noChangeAspect="1"/>
            </p:cNvSpPr>
            <p:nvPr/>
          </p:nvSpPr>
          <p:spPr>
            <a:xfrm flipV="1">
              <a:off x="6292885" y="2375856"/>
              <a:ext cx="111310" cy="861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103142" y="2205771"/>
            <a:ext cx="264354" cy="333544"/>
            <a:chOff x="5794917" y="2241114"/>
            <a:chExt cx="609278" cy="220890"/>
          </a:xfrm>
          <a:solidFill>
            <a:schemeClr val="tx1"/>
          </a:solidFill>
        </p:grpSpPr>
        <p:sp>
          <p:nvSpPr>
            <p:cNvPr id="57" name="Rectangle 26"/>
            <p:cNvSpPr>
              <a:spLocks noChangeAspect="1"/>
            </p:cNvSpPr>
            <p:nvPr/>
          </p:nvSpPr>
          <p:spPr>
            <a:xfrm flipV="1">
              <a:off x="5794917" y="2375856"/>
              <a:ext cx="111311" cy="861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58" name="Rectangle 27"/>
            <p:cNvSpPr>
              <a:spLocks noChangeAspect="1"/>
            </p:cNvSpPr>
            <p:nvPr/>
          </p:nvSpPr>
          <p:spPr>
            <a:xfrm flipV="1">
              <a:off x="5953095" y="2241114"/>
              <a:ext cx="111310" cy="839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59" name="Rectangle 28"/>
            <p:cNvSpPr>
              <a:spLocks noChangeAspect="1"/>
            </p:cNvSpPr>
            <p:nvPr/>
          </p:nvSpPr>
          <p:spPr>
            <a:xfrm flipV="1">
              <a:off x="6138612" y="2241114"/>
              <a:ext cx="111311" cy="839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60" name="Rectangle 29"/>
            <p:cNvSpPr>
              <a:spLocks noChangeAspect="1"/>
            </p:cNvSpPr>
            <p:nvPr/>
          </p:nvSpPr>
          <p:spPr>
            <a:xfrm flipV="1">
              <a:off x="6292885" y="2375856"/>
              <a:ext cx="111310" cy="861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79376" y="4509120"/>
            <a:ext cx="11161240" cy="15121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Attosecond Science at FLASH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Novel lasing schemes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627470"/>
            <a:ext cx="5481365" cy="46017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51220"/>
          <a:stretch/>
        </p:blipFill>
        <p:spPr>
          <a:xfrm>
            <a:off x="407987" y="1268760"/>
            <a:ext cx="5514975" cy="133349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91344" y="3212976"/>
            <a:ext cx="31436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Wavelength 5 nm </a:t>
            </a:r>
          </a:p>
          <a:p>
            <a:r>
              <a:rPr lang="en-US" dirty="0" smtClean="0">
                <a:latin typeface="Arial" panose="020B0604020202020204" pitchFamily="34" charset="0"/>
              </a:rPr>
              <a:t>pulse length 50-70 </a:t>
            </a:r>
            <a:r>
              <a:rPr lang="en-US" dirty="0" err="1" smtClean="0">
                <a:latin typeface="Arial" panose="020B0604020202020204" pitchFamily="34" charset="0"/>
              </a:rPr>
              <a:t>asec</a:t>
            </a:r>
            <a:r>
              <a:rPr lang="en-US" dirty="0" smtClean="0">
                <a:latin typeface="Arial" panose="020B0604020202020204" pitchFamily="34" charset="0"/>
              </a:rPr>
              <a:t> (FWHM) </a:t>
            </a:r>
          </a:p>
          <a:p>
            <a:r>
              <a:rPr lang="en-US" dirty="0" smtClean="0">
                <a:latin typeface="Arial" panose="020B0604020202020204" pitchFamily="34" charset="0"/>
              </a:rPr>
              <a:t>pulse energy 5 </a:t>
            </a:r>
            <a:r>
              <a:rPr lang="en-US" dirty="0" err="1" smtClean="0">
                <a:latin typeface="Arial" panose="020B0604020202020204" pitchFamily="34" charset="0"/>
              </a:rPr>
              <a:t>nJ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</a:p>
          <a:p>
            <a:r>
              <a:rPr lang="en-US" dirty="0" smtClean="0">
                <a:latin typeface="Arial" panose="020B0604020202020204" pitchFamily="34" charset="0"/>
              </a:rPr>
              <a:t>contrast above 98% 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920" y="2469685"/>
            <a:ext cx="3654136" cy="28315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752184" y="204802"/>
            <a:ext cx="3397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Scaling of XUV HHG laser sources</a:t>
            </a:r>
          </a:p>
        </p:txBody>
      </p:sp>
      <p:sp>
        <p:nvSpPr>
          <p:cNvPr id="10" name="Rechteck 9"/>
          <p:cNvSpPr/>
          <p:nvPr/>
        </p:nvSpPr>
        <p:spPr>
          <a:xfrm>
            <a:off x="6672685" y="5209455"/>
            <a:ext cx="5399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C.M. </a:t>
            </a:r>
            <a:r>
              <a:rPr lang="en-US" sz="1400" dirty="0" err="1" smtClean="0"/>
              <a:t>Heyl</a:t>
            </a:r>
            <a:r>
              <a:rPr lang="en-US" sz="1400" dirty="0" smtClean="0"/>
              <a:t> et al., J. Phys. B: At. Mol. Opt. Phys. 50 (2017) 013001</a:t>
            </a:r>
            <a:endParaRPr lang="en-US" sz="4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416400" y="5949280"/>
            <a:ext cx="9428056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Exploit novel ideas based on laser-electron beam manipulation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502381" y="1844824"/>
            <a:ext cx="92525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900" dirty="0"/>
              <a:t>„</a:t>
            </a:r>
            <a:r>
              <a:rPr lang="de-DE" sz="1000" b="1" dirty="0" err="1"/>
              <a:t>attoFLASH</a:t>
            </a:r>
            <a:r>
              <a:rPr lang="de-DE" sz="900" dirty="0"/>
              <a:t>“</a:t>
            </a:r>
          </a:p>
        </p:txBody>
      </p:sp>
      <p:sp>
        <p:nvSpPr>
          <p:cNvPr id="14" name="Left-Right Arrow 13">
            <a:extLst>
              <a:ext uri="{FF2B5EF4-FFF2-40B4-BE49-F238E27FC236}">
                <a16:creationId xmlns="" xmlns:a16="http://schemas.microsoft.com/office/drawing/2014/main" id="{38FA94A0-75B2-FA4D-8470-07D2537AFC2C}"/>
              </a:ext>
            </a:extLst>
          </p:cNvPr>
          <p:cNvSpPr/>
          <p:nvPr/>
        </p:nvSpPr>
        <p:spPr>
          <a:xfrm>
            <a:off x="7248128" y="2084116"/>
            <a:ext cx="1476164" cy="162018"/>
          </a:xfrm>
          <a:prstGeom prst="leftRigh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352" y="5445224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Dohlus</a:t>
            </a:r>
            <a:r>
              <a:rPr lang="en-US" sz="1400" dirty="0" smtClean="0"/>
              <a:t> et al., </a:t>
            </a:r>
            <a:r>
              <a:rPr lang="en-US" sz="1400" dirty="0" err="1" smtClean="0"/>
              <a:t>PRSTAB</a:t>
            </a:r>
            <a:r>
              <a:rPr lang="en-US" sz="1400" dirty="0" smtClean="0"/>
              <a:t> 14 (2011) 090702</a:t>
            </a:r>
          </a:p>
        </p:txBody>
      </p:sp>
    </p:spTree>
    <p:extLst>
      <p:ext uri="{BB962C8B-B14F-4D97-AF65-F5344CB8AC3E}">
        <p14:creationId xmlns:p14="http://schemas.microsoft.com/office/powerpoint/2010/main" val="28916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layout FLASH2020+</a:t>
            </a:r>
            <a:endParaRPr lang="de-DE" dirty="0">
              <a:solidFill>
                <a:srgbClr val="FFC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" y="1261155"/>
            <a:ext cx="12192001" cy="4040053"/>
            <a:chOff x="-1" y="973122"/>
            <a:chExt cx="12192001" cy="4040053"/>
          </a:xfrm>
        </p:grpSpPr>
        <p:pic>
          <p:nvPicPr>
            <p:cNvPr id="6146" name="Picture 2" descr="D:\Presentations\Users-Meeting_2019-01-22\FLASH-staged-Upgrade_2019-01-19\Slide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45" b="39772"/>
            <a:stretch/>
          </p:blipFill>
          <p:spPr bwMode="auto">
            <a:xfrm>
              <a:off x="-1" y="973122"/>
              <a:ext cx="12192001" cy="4040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1A519E8-28C8-B54C-A6F4-03350AE017E0}"/>
                </a:ext>
              </a:extLst>
            </p:cNvPr>
            <p:cNvSpPr/>
            <p:nvPr/>
          </p:nvSpPr>
          <p:spPr>
            <a:xfrm>
              <a:off x="4511824" y="3429000"/>
              <a:ext cx="1296144" cy="4320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CC077E1-CD14-5248-9E70-711418358B61}"/>
                </a:ext>
              </a:extLst>
            </p:cNvPr>
            <p:cNvSpPr/>
            <p:nvPr/>
          </p:nvSpPr>
          <p:spPr>
            <a:xfrm>
              <a:off x="5447927" y="2132856"/>
              <a:ext cx="3744418" cy="36004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3986621-9F79-C540-822C-DCC93118EFC4}"/>
                </a:ext>
              </a:extLst>
            </p:cNvPr>
            <p:cNvSpPr/>
            <p:nvPr/>
          </p:nvSpPr>
          <p:spPr>
            <a:xfrm rot="455138">
              <a:off x="6440039" y="2930654"/>
              <a:ext cx="3064408" cy="4320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FEA81EB-B56C-CD40-999D-EAF32D5F4810}"/>
                </a:ext>
              </a:extLst>
            </p:cNvPr>
            <p:cNvSpPr/>
            <p:nvPr/>
          </p:nvSpPr>
          <p:spPr>
            <a:xfrm>
              <a:off x="1487488" y="2136285"/>
              <a:ext cx="216024" cy="4320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829F1B6-3CEC-6F44-B78F-089A9F3C6FC5}"/>
                </a:ext>
              </a:extLst>
            </p:cNvPr>
            <p:cNvSpPr/>
            <p:nvPr/>
          </p:nvSpPr>
          <p:spPr>
            <a:xfrm>
              <a:off x="3071664" y="2096852"/>
              <a:ext cx="648072" cy="4320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7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62062" y="373857"/>
            <a:ext cx="8520113" cy="544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FLASH2020+ Expected Parameters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5350" y="4329906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**Simulations not finished: value is estimation</a:t>
            </a:r>
          </a:p>
          <a:p>
            <a:r>
              <a:rPr lang="en-US" sz="1600" dirty="0"/>
              <a:t>*Shared between FLASH1 and FLASH2</a:t>
            </a:r>
            <a:endParaRPr lang="de-DE" sz="1600" dirty="0" err="1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89951"/>
              </p:ext>
            </p:extLst>
          </p:nvPr>
        </p:nvGraphicFramePr>
        <p:xfrm>
          <a:off x="838200" y="2043906"/>
          <a:ext cx="98297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1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3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74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71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FLASH1 (Seeded)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FLASH1 (SASE)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Wavelength range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– 60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 – 60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– 84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Pulse energy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&lt;100**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err="1"/>
                        <a:t>J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Pulse duration (FWHM)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5 - 200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– 200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  <a:r>
                        <a:rPr lang="en-US" dirty="0" smtClean="0"/>
                        <a:t>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Spectral width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Fourier limited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0.5 - 2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Pulses per second*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– 5000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– 5000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– 5000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45656" y="1600200"/>
            <a:ext cx="4360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0.75 and 1.35 GeV assumed as energy points</a:t>
            </a:r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42756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5760019" cy="1854000"/>
          </a:xfrm>
        </p:spPr>
        <p:txBody>
          <a:bodyPr/>
          <a:lstStyle/>
          <a:p>
            <a:r>
              <a:rPr lang="en-US" dirty="0" smtClean="0"/>
              <a:t>Mid-term refurbishments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3600" dirty="0" smtClean="0"/>
              <a:t>2017 – 2020</a:t>
            </a:r>
            <a:r>
              <a:rPr lang="fr-FR" sz="3600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696A53-BDE3-C44F-9574-8A58D9CC0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future</a:t>
            </a:r>
            <a:r>
              <a:rPr lang="de-DE" dirty="0"/>
              <a:t> XUV </a:t>
            </a:r>
            <a:r>
              <a:rPr lang="de-DE" dirty="0" err="1"/>
              <a:t>and</a:t>
            </a:r>
            <a:r>
              <a:rPr lang="de-DE" dirty="0"/>
              <a:t> Soft X-Ray FEL </a:t>
            </a:r>
            <a:r>
              <a:rPr lang="de-DE" dirty="0" err="1"/>
              <a:t>Landscape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118C58-9EFD-724A-8012-84384A3669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7FBF67D-085C-F947-B03B-3F75F5FE5B15}"/>
              </a:ext>
            </a:extLst>
          </p:cNvPr>
          <p:cNvGrpSpPr/>
          <p:nvPr/>
        </p:nvGrpSpPr>
        <p:grpSpPr>
          <a:xfrm>
            <a:off x="1703512" y="1484784"/>
            <a:ext cx="8515350" cy="4165024"/>
            <a:chOff x="1053259" y="1230723"/>
            <a:chExt cx="7037479" cy="378638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F176A36-2908-9646-AF81-B7B36C5D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259" y="1230723"/>
              <a:ext cx="7037479" cy="37863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70BAF3B-259C-0A43-9BED-3CA074F4F0AF}"/>
                </a:ext>
              </a:extLst>
            </p:cNvPr>
            <p:cNvSpPr/>
            <p:nvPr/>
          </p:nvSpPr>
          <p:spPr>
            <a:xfrm>
              <a:off x="6039813" y="2615080"/>
              <a:ext cx="1260000" cy="21600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2DF604-A650-B249-9945-A18DAFC62076}"/>
              </a:ext>
            </a:extLst>
          </p:cNvPr>
          <p:cNvSpPr/>
          <p:nvPr/>
        </p:nvSpPr>
        <p:spPr>
          <a:xfrm>
            <a:off x="6816080" y="4005064"/>
            <a:ext cx="3402782" cy="165080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360BF7-0F13-BA41-A3F2-D9BA2E277A5C}"/>
              </a:ext>
            </a:extLst>
          </p:cNvPr>
          <p:cNvSpPr/>
          <p:nvPr/>
        </p:nvSpPr>
        <p:spPr>
          <a:xfrm>
            <a:off x="7737243" y="3245177"/>
            <a:ext cx="1524600" cy="183823"/>
          </a:xfrm>
          <a:prstGeom prst="rect">
            <a:avLst/>
          </a:prstGeom>
          <a:solidFill>
            <a:srgbClr val="92D050">
              <a:alpha val="37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74E12E-FC12-324C-9B0D-ECD617073190}"/>
              </a:ext>
            </a:extLst>
          </p:cNvPr>
          <p:cNvSpPr txBox="1"/>
          <p:nvPr/>
        </p:nvSpPr>
        <p:spPr>
          <a:xfrm>
            <a:off x="7736624" y="3697287"/>
            <a:ext cx="13837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dirty="0"/>
              <a:t>SHINE (2023)</a:t>
            </a:r>
          </a:p>
        </p:txBody>
      </p:sp>
      <p:sp>
        <p:nvSpPr>
          <p:cNvPr id="10" name="Textfeld 3">
            <a:extLst>
              <a:ext uri="{FF2B5EF4-FFF2-40B4-BE49-F238E27FC236}">
                <a16:creationId xmlns="" xmlns:a16="http://schemas.microsoft.com/office/drawing/2014/main" id="{16B37168-DF4D-3641-A60C-5E88149CCC15}"/>
              </a:ext>
            </a:extLst>
          </p:cNvPr>
          <p:cNvSpPr txBox="1"/>
          <p:nvPr/>
        </p:nvSpPr>
        <p:spPr>
          <a:xfrm>
            <a:off x="1703512" y="5909820"/>
            <a:ext cx="8515350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FLASH –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only</a:t>
            </a:r>
            <a:r>
              <a:rPr lang="de-DE" sz="2000" b="1" dirty="0"/>
              <a:t> </a:t>
            </a:r>
            <a:r>
              <a:rPr lang="de-DE" sz="2000" b="1" i="1" dirty="0" err="1"/>
              <a:t>seeded</a:t>
            </a:r>
            <a:r>
              <a:rPr lang="de-DE" sz="2000" b="1" dirty="0"/>
              <a:t> </a:t>
            </a:r>
            <a:r>
              <a:rPr lang="de-DE" sz="2000" b="1" i="1" dirty="0"/>
              <a:t>high </a:t>
            </a:r>
            <a:r>
              <a:rPr lang="de-DE" sz="2000" b="1" i="1" dirty="0" err="1"/>
              <a:t>repetition</a:t>
            </a:r>
            <a:r>
              <a:rPr lang="de-DE" sz="2000" b="1" i="1" dirty="0"/>
              <a:t> rate</a:t>
            </a:r>
            <a:r>
              <a:rPr lang="de-DE" sz="2000" b="1" dirty="0"/>
              <a:t> XUV </a:t>
            </a:r>
            <a:r>
              <a:rPr lang="de-DE" sz="2000" b="1" dirty="0" err="1"/>
              <a:t>and</a:t>
            </a:r>
            <a:r>
              <a:rPr lang="de-DE" sz="2000" b="1" dirty="0"/>
              <a:t> soft X-</a:t>
            </a:r>
            <a:r>
              <a:rPr lang="de-DE" sz="2000" b="1" dirty="0" err="1"/>
              <a:t>ray</a:t>
            </a:r>
            <a:r>
              <a:rPr lang="de-DE" sz="2000" b="1" dirty="0"/>
              <a:t> FEL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C61184-92DA-8F4A-9011-D26B1DCAA968}"/>
              </a:ext>
            </a:extLst>
          </p:cNvPr>
          <p:cNvSpPr/>
          <p:nvPr/>
        </p:nvSpPr>
        <p:spPr>
          <a:xfrm>
            <a:off x="6816080" y="4129503"/>
            <a:ext cx="3402782" cy="1512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70C0"/>
                </a:solidFill>
              </a:rPr>
              <a:t>FLASH 2020+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5255963" cy="1854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980728"/>
            <a:ext cx="11376025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Upgrades/refurbishments</a:t>
            </a:r>
            <a:endParaRPr lang="en-US" sz="1800" b="1" dirty="0"/>
          </a:p>
          <a:p>
            <a:r>
              <a:rPr lang="en-US" sz="1800" dirty="0"/>
              <a:t>L</a:t>
            </a:r>
            <a:r>
              <a:rPr lang="en-US" sz="1800" dirty="0" smtClean="0"/>
              <a:t>ow </a:t>
            </a:r>
            <a:r>
              <a:rPr lang="en-US" sz="1800" dirty="0"/>
              <a:t>charge electron beam diagnostics </a:t>
            </a:r>
            <a:r>
              <a:rPr lang="en-US" sz="1800" dirty="0" smtClean="0">
                <a:latin typeface="Arial"/>
                <a:cs typeface="Arial"/>
              </a:rPr>
              <a:t>→</a:t>
            </a:r>
            <a:r>
              <a:rPr lang="en-US" sz="1800" dirty="0" smtClean="0"/>
              <a:t> </a:t>
            </a:r>
            <a:r>
              <a:rPr lang="en-US" sz="1800" dirty="0"/>
              <a:t>finished</a:t>
            </a:r>
          </a:p>
          <a:p>
            <a:r>
              <a:rPr lang="en-US" sz="1800" dirty="0" smtClean="0"/>
              <a:t>BAMs and synchronization system </a:t>
            </a:r>
            <a:r>
              <a:rPr lang="en-US" sz="1800" dirty="0">
                <a:cs typeface="Arial"/>
              </a:rPr>
              <a:t>→</a:t>
            </a:r>
            <a:r>
              <a:rPr lang="en-US" sz="1800" dirty="0" smtClean="0"/>
              <a:t> started summer 2018</a:t>
            </a:r>
            <a:endParaRPr lang="en-US" sz="1800" dirty="0"/>
          </a:p>
          <a:p>
            <a:r>
              <a:rPr lang="en-US" sz="1800" dirty="0" err="1" smtClean="0"/>
              <a:t>BACCA</a:t>
            </a:r>
            <a:r>
              <a:rPr lang="en-US" sz="1800" dirty="0" smtClean="0"/>
              <a:t>: Arrival </a:t>
            </a:r>
            <a:r>
              <a:rPr lang="en-US" sz="1800" dirty="0"/>
              <a:t>time stabilization with a warm RF </a:t>
            </a:r>
            <a:r>
              <a:rPr lang="en-US" sz="1800" dirty="0" smtClean="0"/>
              <a:t>cavity </a:t>
            </a:r>
            <a:r>
              <a:rPr lang="en-US" sz="1800" dirty="0">
                <a:cs typeface="Arial"/>
              </a:rPr>
              <a:t>→</a:t>
            </a:r>
            <a:r>
              <a:rPr lang="en-US" sz="1800" dirty="0" smtClean="0"/>
              <a:t> in commissioning</a:t>
            </a:r>
          </a:p>
          <a:p>
            <a:r>
              <a:rPr lang="en-US" sz="1800" dirty="0" smtClean="0"/>
              <a:t>Many other upgrades/refurbishments are  on-going or even finished: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    timing, MPS, coupler interlocks, </a:t>
            </a:r>
            <a:r>
              <a:rPr lang="en-US" sz="1800" dirty="0" err="1" smtClean="0"/>
              <a:t>cryo</a:t>
            </a:r>
            <a:r>
              <a:rPr lang="en-US" sz="1800" dirty="0" smtClean="0"/>
              <a:t>, magnet server, screens, VME crates, servers, personnel interlock …</a:t>
            </a:r>
            <a:endParaRPr lang="en-US" sz="1800" b="1" dirty="0"/>
          </a:p>
          <a:p>
            <a:r>
              <a:rPr lang="en-US" sz="1800" dirty="0"/>
              <a:t>R</a:t>
            </a:r>
            <a:r>
              <a:rPr lang="en-US" sz="1800" dirty="0" smtClean="0"/>
              <a:t>efurbishment </a:t>
            </a:r>
            <a:r>
              <a:rPr lang="en-US" sz="1800" dirty="0"/>
              <a:t>of  two old accelerator modules  </a:t>
            </a:r>
            <a:r>
              <a:rPr lang="en-US" sz="1800" dirty="0" smtClean="0">
                <a:cs typeface="Arial"/>
              </a:rPr>
              <a:t>→ </a:t>
            </a:r>
            <a:r>
              <a:rPr lang="en-US" sz="1800" dirty="0" smtClean="0"/>
              <a:t> 2020/21</a:t>
            </a:r>
            <a:endParaRPr lang="en-US" sz="1800" dirty="0"/>
          </a:p>
          <a:p>
            <a:r>
              <a:rPr lang="en-US" sz="1800" dirty="0"/>
              <a:t>N</a:t>
            </a:r>
            <a:r>
              <a:rPr lang="en-US" sz="1800" dirty="0" smtClean="0"/>
              <a:t>ext </a:t>
            </a:r>
            <a:r>
              <a:rPr lang="en-US" sz="1800" dirty="0"/>
              <a:t>generation photocathode laser  </a:t>
            </a:r>
            <a:r>
              <a:rPr lang="en-US" sz="1800" dirty="0">
                <a:cs typeface="Arial"/>
              </a:rPr>
              <a:t>→</a:t>
            </a:r>
            <a:r>
              <a:rPr lang="en-US" sz="1800" dirty="0"/>
              <a:t>  </a:t>
            </a:r>
            <a:r>
              <a:rPr lang="en-US" sz="1800" dirty="0" smtClean="0"/>
              <a:t>2020/21</a:t>
            </a:r>
            <a:endParaRPr lang="en-US" sz="1800" dirty="0"/>
          </a:p>
          <a:p>
            <a:r>
              <a:rPr lang="en-US" sz="1800" dirty="0"/>
              <a:t>TDS at FLASH2  </a:t>
            </a:r>
            <a:r>
              <a:rPr lang="en-US" sz="1800" dirty="0">
                <a:cs typeface="Arial"/>
              </a:rPr>
              <a:t>→</a:t>
            </a:r>
            <a:r>
              <a:rPr lang="en-US" sz="1800" dirty="0"/>
              <a:t>  </a:t>
            </a:r>
            <a:r>
              <a:rPr lang="en-US" sz="1800" dirty="0" smtClean="0"/>
              <a:t>2019/20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980728"/>
            <a:ext cx="11376025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FLASH2020+ development program</a:t>
            </a:r>
          </a:p>
          <a:p>
            <a:r>
              <a:rPr lang="en-US" sz="1800" dirty="0" smtClean="0"/>
              <a:t>Includes: operation </a:t>
            </a:r>
            <a:r>
              <a:rPr lang="en-US" sz="1800" dirty="0"/>
              <a:t>of two independent FEL lines (FLASH1 and FLASH2) </a:t>
            </a:r>
          </a:p>
          <a:p>
            <a:pPr lvl="1"/>
            <a:r>
              <a:rPr lang="en-US" sz="1800" dirty="0" smtClean="0"/>
              <a:t>with </a:t>
            </a:r>
            <a:r>
              <a:rPr lang="en-US" sz="1800" dirty="0"/>
              <a:t>variable magnet structures (undulators) for trend-setting new lasing </a:t>
            </a:r>
            <a:r>
              <a:rPr lang="en-US" sz="1800" dirty="0" smtClean="0"/>
              <a:t>concepts</a:t>
            </a:r>
          </a:p>
          <a:p>
            <a:pPr lvl="1"/>
            <a:r>
              <a:rPr lang="en-US" sz="1800" dirty="0" smtClean="0"/>
              <a:t>seeding </a:t>
            </a:r>
            <a:r>
              <a:rPr lang="en-US" sz="1800" dirty="0"/>
              <a:t>with a high repetition rate</a:t>
            </a:r>
          </a:p>
          <a:p>
            <a:pPr lvl="1"/>
            <a:r>
              <a:rPr lang="en-US" sz="1800" dirty="0" smtClean="0"/>
              <a:t>extension </a:t>
            </a:r>
            <a:r>
              <a:rPr lang="en-US" sz="1800" dirty="0"/>
              <a:t>of the wavelength </a:t>
            </a:r>
            <a:r>
              <a:rPr lang="en-US" sz="1800" dirty="0" smtClean="0"/>
              <a:t>range to </a:t>
            </a:r>
            <a:r>
              <a:rPr lang="en-US" sz="1800" dirty="0"/>
              <a:t>the oxygen </a:t>
            </a:r>
            <a:r>
              <a:rPr lang="en-US" sz="1800" dirty="0" smtClean="0"/>
              <a:t>K-edge (540 eV/2.3 nm)</a:t>
            </a:r>
          </a:p>
          <a:p>
            <a:pPr lvl="1"/>
            <a:r>
              <a:rPr lang="en-US" sz="1800" dirty="0" smtClean="0"/>
              <a:t>flexible pump-probe schemes </a:t>
            </a:r>
            <a:r>
              <a:rPr lang="en-US" sz="1800" dirty="0"/>
              <a:t>for time-resolved experiments</a:t>
            </a:r>
          </a:p>
          <a:p>
            <a:pPr lvl="1"/>
            <a:r>
              <a:rPr lang="en-US" sz="1800" dirty="0"/>
              <a:t>variable </a:t>
            </a:r>
            <a:r>
              <a:rPr lang="en-US" sz="1800" dirty="0" smtClean="0"/>
              <a:t>polarization</a:t>
            </a:r>
          </a:p>
          <a:p>
            <a:pPr lvl="1"/>
            <a:r>
              <a:rPr lang="en-US" sz="1800" dirty="0" smtClean="0"/>
              <a:t>shortest </a:t>
            </a:r>
            <a:r>
              <a:rPr lang="en-US" sz="1800" dirty="0"/>
              <a:t>pulses up to the </a:t>
            </a:r>
            <a:r>
              <a:rPr lang="en-US" sz="1800" dirty="0" err="1"/>
              <a:t>attosecond</a:t>
            </a:r>
            <a:r>
              <a:rPr lang="en-US" sz="1800"/>
              <a:t> </a:t>
            </a:r>
            <a:r>
              <a:rPr lang="en-US" sz="1800" smtClean="0"/>
              <a:t>range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41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Refurbishments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268760"/>
            <a:ext cx="11664677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“Big” refurbishments</a:t>
            </a:r>
          </a:p>
          <a:p>
            <a:r>
              <a:rPr lang="en-US" dirty="0" smtClean="0"/>
              <a:t>Two new modules  → 1.35 GeV ………………………………………………………………………………………………..….</a:t>
            </a:r>
            <a:endParaRPr lang="en-US" dirty="0"/>
          </a:p>
          <a:p>
            <a:r>
              <a:rPr lang="en-US" dirty="0"/>
              <a:t>Next generation injector laser  →  improved beam </a:t>
            </a:r>
            <a:r>
              <a:rPr lang="en-US" dirty="0" smtClean="0"/>
              <a:t>quality ……………………………………..…………………………</a:t>
            </a:r>
            <a:endParaRPr lang="en-US" dirty="0"/>
          </a:p>
          <a:p>
            <a:r>
              <a:rPr lang="en-US" dirty="0"/>
              <a:t>Low charge diagnostics  →  for short </a:t>
            </a:r>
            <a:r>
              <a:rPr lang="en-US" dirty="0" smtClean="0"/>
              <a:t>pulses ……………………………………………………………………………………</a:t>
            </a:r>
            <a:endParaRPr lang="en-US" dirty="0"/>
          </a:p>
          <a:p>
            <a:r>
              <a:rPr lang="en-US" dirty="0"/>
              <a:t>Polarized photons for FLASH2  →  for new type of </a:t>
            </a:r>
            <a:r>
              <a:rPr lang="en-US" dirty="0" smtClean="0"/>
              <a:t>experiments ………………………………………………………………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Other </a:t>
            </a:r>
            <a:r>
              <a:rPr lang="en-US" b="1" dirty="0" smtClean="0"/>
              <a:t>main refurbishments</a:t>
            </a:r>
            <a:endParaRPr lang="en-US" b="1" dirty="0"/>
          </a:p>
          <a:p>
            <a:r>
              <a:rPr lang="en-US" dirty="0" smtClean="0"/>
              <a:t>Machine protection …………………………………</a:t>
            </a:r>
          </a:p>
          <a:p>
            <a:r>
              <a:rPr lang="en-US" dirty="0" smtClean="0"/>
              <a:t>Coupler </a:t>
            </a:r>
            <a:r>
              <a:rPr lang="en-US" dirty="0"/>
              <a:t>interlock </a:t>
            </a:r>
            <a:r>
              <a:rPr lang="en-US" dirty="0" smtClean="0"/>
              <a:t>electronics ……………………………………………………………………………….</a:t>
            </a:r>
            <a:endParaRPr lang="en-US" dirty="0"/>
          </a:p>
          <a:p>
            <a:r>
              <a:rPr lang="en-US" dirty="0" smtClean="0"/>
              <a:t>Fast </a:t>
            </a:r>
            <a:r>
              <a:rPr lang="en-US" dirty="0"/>
              <a:t>arrival time stabilization with warm RF </a:t>
            </a:r>
            <a:r>
              <a:rPr lang="en-US" dirty="0" smtClean="0"/>
              <a:t>cavity …………………….……………..</a:t>
            </a:r>
            <a:endParaRPr lang="en-US" dirty="0"/>
          </a:p>
          <a:p>
            <a:r>
              <a:rPr lang="en-US" dirty="0"/>
              <a:t>TDS FLASH2 to measure and monitor bunch and photon pulse </a:t>
            </a:r>
            <a:r>
              <a:rPr lang="en-US" dirty="0" smtClean="0"/>
              <a:t>duration ………………………………………….</a:t>
            </a:r>
            <a:endParaRPr lang="en-US" dirty="0"/>
          </a:p>
          <a:p>
            <a:r>
              <a:rPr lang="en-US" dirty="0"/>
              <a:t>THz undulator </a:t>
            </a:r>
            <a:r>
              <a:rPr lang="en-US" dirty="0" smtClean="0"/>
              <a:t>FLASH2 ……………………………………………………………………………………………………….</a:t>
            </a:r>
          </a:p>
          <a:p>
            <a:r>
              <a:rPr lang="en-US" dirty="0" smtClean="0"/>
              <a:t>Waveguide upgrades ………………………………………………………………………………………..…………</a:t>
            </a:r>
          </a:p>
          <a:p>
            <a:r>
              <a:rPr lang="en-US" dirty="0" smtClean="0"/>
              <a:t>Fast intra-train orbit feedback …………………………………………………………………….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rojects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35960" y="2253517"/>
            <a:ext cx="1656184" cy="33855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BPMs finished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8424" y="2253517"/>
            <a:ext cx="1508016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/>
              <a:t>BAMs started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44472" y="1944667"/>
            <a:ext cx="1008112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Started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43872" y="3255040"/>
            <a:ext cx="2304256" cy="33855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Toroids/BLMs/Finished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134788" y="3939405"/>
            <a:ext cx="1049444" cy="33855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Installed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76520" y="4687739"/>
            <a:ext cx="1296144" cy="33855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/>
              <a:t>P</a:t>
            </a:r>
            <a:r>
              <a:rPr lang="en-US" dirty="0" smtClean="0"/>
              <a:t>ostponed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84432" y="4314582"/>
            <a:ext cx="977564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Started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75920" y="1027475"/>
            <a:ext cx="629251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2017                       2018                          2019                        2020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06162" y="3593594"/>
            <a:ext cx="872920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Started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344472" y="1563141"/>
            <a:ext cx="1008112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Started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384252" y="2571253"/>
            <a:ext cx="1544396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Scheme in discussion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97792" y="5034662"/>
            <a:ext cx="1653520" cy="33855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Design started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54968" y="476672"/>
            <a:ext cx="2885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: indicates installation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08368" y="530532"/>
            <a:ext cx="249364" cy="16927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00910" y="5423738"/>
            <a:ext cx="1435748" cy="33855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dirty="0" smtClean="0"/>
              <a:t>New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refurbishments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long washing list</a:t>
            </a:r>
            <a:endParaRPr lang="en-US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369570"/>
              </p:ext>
            </p:extLst>
          </p:nvPr>
        </p:nvGraphicFramePr>
        <p:xfrm>
          <a:off x="6023992" y="188640"/>
          <a:ext cx="5472608" cy="6390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925"/>
                <a:gridCol w="2796427"/>
                <a:gridCol w="1800200"/>
                <a:gridCol w="504056"/>
              </a:tblGrid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Task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Status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Injector laser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Optical synchronization system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Afterburner FLASH2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in discussion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TDS FLASH2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E5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THz undulator FLASH2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postponed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E6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compressor FLASH2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E7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 controls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E8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Vacuum controls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E9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Screen stations FLASH1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E10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Upgrade LLRF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E11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Upgrade RF master oscillator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E12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Coupler interlocks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>
                          <a:effectLst/>
                        </a:rPr>
                        <a:t>E13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RF-gun (exchange)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>
                          <a:effectLst/>
                        </a:rPr>
                        <a:t>E14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ACC39 (exchange 1 cavity)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5 to be prepared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>
                          <a:effectLst/>
                        </a:rPr>
                        <a:t>E15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Personnel interlock system (waveguides)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>
                          <a:effectLst/>
                        </a:rPr>
                        <a:t>E16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Radiation shield Bogengang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>
                          <a:effectLst/>
                        </a:rPr>
                        <a:t>E17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Pumping stations 1 and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>
                          <a:effectLst/>
                        </a:rPr>
                        <a:t>E18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Cooling towers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dirty="0">
                          <a:effectLst/>
                        </a:rPr>
                        <a:t>E19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Cryogenics refurbishment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starting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E20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Modulator 3.9 GHz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E21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 orbit feedback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E22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Controls (network switches)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E23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 intra-train compression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feedback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5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E24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7020" algn="l"/>
                        </a:tabLs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sFLASH (new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EEHG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chicane)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7368" y="198477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Concerning the priority:</a:t>
            </a:r>
          </a:p>
          <a:p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All tasks are important to keep FLASH operating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None of the tasks are yet urgent, its mostly preemptive refurbishments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Tasks are worked on, when resources are available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For a few more important and cost intense tasks, measures have been taken to assure funding (*)</a:t>
            </a:r>
          </a:p>
        </p:txBody>
      </p:sp>
    </p:spTree>
    <p:extLst>
      <p:ext uri="{BB962C8B-B14F-4D97-AF65-F5344CB8AC3E}">
        <p14:creationId xmlns:p14="http://schemas.microsoft.com/office/powerpoint/2010/main" val="72454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025" y="1817078"/>
            <a:ext cx="959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C000"/>
                </a:solidFill>
              </a:rPr>
              <a:t>New Modules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313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169418"/>
            <a:ext cx="65257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Refurbishment of old accelerator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61" y="1196752"/>
            <a:ext cx="10499634" cy="1296144"/>
          </a:xfrm>
        </p:spPr>
        <p:txBody>
          <a:bodyPr/>
          <a:lstStyle/>
          <a:p>
            <a:r>
              <a:rPr lang="en-US" dirty="0" smtClean="0"/>
              <a:t>Replace accelerator modules ACC2 and ACC3  with refurbished XFEL type modules</a:t>
            </a:r>
            <a:r>
              <a:rPr lang="en-US" dirty="0"/>
              <a:t> </a:t>
            </a:r>
            <a:r>
              <a:rPr lang="en-US" dirty="0" smtClean="0"/>
              <a:t>(PXFEL2 and PXFEL3)</a:t>
            </a:r>
          </a:p>
          <a:p>
            <a:r>
              <a:rPr lang="en-US" dirty="0" smtClean="0"/>
              <a:t>We have good cavities with high gradients:  &gt;100 MeV energy gain are expected</a:t>
            </a:r>
          </a:p>
          <a:p>
            <a:r>
              <a:rPr lang="en-US" dirty="0" smtClean="0"/>
              <a:t>Cavities have already been assigned to the modules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Travemünde Betriebsseminar | FLASH 2020+ | Siegfried Schreiber | 21-Feb-2019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9376" y="3307051"/>
            <a:ext cx="10777605" cy="2714237"/>
            <a:chOff x="479376" y="3307051"/>
            <a:chExt cx="10777605" cy="2714237"/>
          </a:xfrm>
        </p:grpSpPr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H="1" flipV="1">
              <a:off x="1423685" y="4106681"/>
              <a:ext cx="156131" cy="494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" name="Line 29"/>
            <p:cNvSpPr>
              <a:spLocks noChangeShapeType="1"/>
            </p:cNvSpPr>
            <p:nvPr/>
          </p:nvSpPr>
          <p:spPr bwMode="auto">
            <a:xfrm flipV="1">
              <a:off x="1312112" y="4086981"/>
              <a:ext cx="967140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>
              <a:off x="1127439" y="3980677"/>
              <a:ext cx="296248" cy="20788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/>
          </p:nvGrpSpPr>
          <p:grpSpPr bwMode="auto">
            <a:xfrm>
              <a:off x="3103698" y="3869650"/>
              <a:ext cx="923367" cy="274026"/>
              <a:chOff x="1337" y="2168"/>
              <a:chExt cx="270" cy="116"/>
            </a:xfrm>
          </p:grpSpPr>
          <p:sp>
            <p:nvSpPr>
              <p:cNvPr id="86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7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8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0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1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2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3" name="Text Box 156"/>
            <p:cNvSpPr txBox="1">
              <a:spLocks noChangeArrowheads="1"/>
            </p:cNvSpPr>
            <p:nvPr/>
          </p:nvSpPr>
          <p:spPr bwMode="auto">
            <a:xfrm flipH="1">
              <a:off x="677294" y="5309276"/>
              <a:ext cx="200063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5 MeV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4" name="Text Box 157"/>
            <p:cNvSpPr txBox="1">
              <a:spLocks noChangeArrowheads="1"/>
            </p:cNvSpPr>
            <p:nvPr/>
          </p:nvSpPr>
          <p:spPr bwMode="auto">
            <a:xfrm flipH="1">
              <a:off x="2518831" y="5094422"/>
              <a:ext cx="2470006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150 MeV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5" name="Text Box 159"/>
            <p:cNvSpPr txBox="1">
              <a:spLocks noChangeArrowheads="1"/>
            </p:cNvSpPr>
            <p:nvPr/>
          </p:nvSpPr>
          <p:spPr bwMode="auto">
            <a:xfrm flipH="1">
              <a:off x="8075212" y="4459965"/>
              <a:ext cx="31817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1250 MeV → </a:t>
              </a: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1350 MeV</a:t>
              </a:r>
              <a:endParaRPr lang="en-US" b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6" name="AutoShape 182"/>
            <p:cNvSpPr>
              <a:spLocks noChangeArrowheads="1"/>
            </p:cNvSpPr>
            <p:nvPr/>
          </p:nvSpPr>
          <p:spPr bwMode="auto">
            <a:xfrm rot="10800000">
              <a:off x="1027408" y="3657044"/>
              <a:ext cx="430905" cy="214969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788412" y="3668423"/>
              <a:ext cx="1273475" cy="588211"/>
              <a:chOff x="811271" y="3235031"/>
              <a:chExt cx="525462" cy="395288"/>
            </a:xfrm>
          </p:grpSpPr>
          <p:grpSp>
            <p:nvGrpSpPr>
              <p:cNvPr id="77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82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3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8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9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0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81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48" name="Text Box 158"/>
            <p:cNvSpPr txBox="1">
              <a:spLocks noChangeArrowheads="1"/>
            </p:cNvSpPr>
            <p:nvPr/>
          </p:nvSpPr>
          <p:spPr bwMode="auto">
            <a:xfrm flipH="1">
              <a:off x="5396898" y="5063644"/>
              <a:ext cx="24593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450 MeV →</a:t>
              </a: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 550 MeV</a:t>
              </a:r>
              <a:endParaRPr lang="en-US" b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grpSp>
          <p:nvGrpSpPr>
            <p:cNvPr id="56" name="Group 31"/>
            <p:cNvGrpSpPr>
              <a:grpSpLocks/>
            </p:cNvGrpSpPr>
            <p:nvPr/>
          </p:nvGrpSpPr>
          <p:grpSpPr bwMode="auto">
            <a:xfrm flipH="1" flipV="1">
              <a:off x="5935728" y="3879098"/>
              <a:ext cx="919521" cy="420488"/>
              <a:chOff x="3345" y="3309"/>
              <a:chExt cx="270" cy="178"/>
            </a:xfrm>
          </p:grpSpPr>
          <p:sp>
            <p:nvSpPr>
              <p:cNvPr id="70" name="Line 32"/>
              <p:cNvSpPr>
                <a:spLocks noChangeShapeType="1"/>
              </p:cNvSpPr>
              <p:nvPr/>
            </p:nvSpPr>
            <p:spPr bwMode="auto">
              <a:xfrm flipH="1">
                <a:off x="3520" y="3400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" name="Line 33"/>
              <p:cNvSpPr>
                <a:spLocks noChangeShapeType="1"/>
              </p:cNvSpPr>
              <p:nvPr/>
            </p:nvSpPr>
            <p:spPr bwMode="auto">
              <a:xfrm flipH="1" flipV="1">
                <a:off x="3452" y="3360"/>
                <a:ext cx="68" cy="9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2" name="Line 34"/>
              <p:cNvSpPr>
                <a:spLocks noChangeShapeType="1"/>
              </p:cNvSpPr>
              <p:nvPr/>
            </p:nvSpPr>
            <p:spPr bwMode="auto">
              <a:xfrm flipH="1">
                <a:off x="3368" y="3346"/>
                <a:ext cx="68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3" name="Rectangle 35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80" y="3371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4" name="Rectangle 36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02" y="3429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5" name="Rectangle 37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420" y="3309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6" name="Rectangle 38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345" y="3371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57" name="Group 70"/>
            <p:cNvGrpSpPr>
              <a:grpSpLocks/>
            </p:cNvGrpSpPr>
            <p:nvPr/>
          </p:nvGrpSpPr>
          <p:grpSpPr bwMode="auto">
            <a:xfrm>
              <a:off x="4154398" y="3916894"/>
              <a:ext cx="1600502" cy="342533"/>
              <a:chOff x="1656" y="2172"/>
              <a:chExt cx="639" cy="169"/>
            </a:xfrm>
          </p:grpSpPr>
          <p:sp>
            <p:nvSpPr>
              <p:cNvPr id="67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656" y="2172"/>
                <a:ext cx="639" cy="1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8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708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9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86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997599" y="3916895"/>
              <a:ext cx="2981707" cy="342533"/>
              <a:chOff x="3436243" y="3225800"/>
              <a:chExt cx="1230313" cy="230188"/>
            </a:xfrm>
          </p:grpSpPr>
          <p:sp>
            <p:nvSpPr>
              <p:cNvPr id="62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3436243" y="3225800"/>
                <a:ext cx="1230313" cy="23018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3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3487043" y="3302000"/>
                <a:ext cx="266700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4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3773851" y="3302000"/>
                <a:ext cx="266700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4060659" y="3302000"/>
                <a:ext cx="265113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6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4345881" y="3302000"/>
                <a:ext cx="265113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59" name="AutoShape 185"/>
            <p:cNvSpPr>
              <a:spLocks noChangeArrowheads="1"/>
            </p:cNvSpPr>
            <p:nvPr/>
          </p:nvSpPr>
          <p:spPr bwMode="auto">
            <a:xfrm rot="10800000">
              <a:off x="4750740" y="3664130"/>
              <a:ext cx="430905" cy="214969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0" name="AutoShape 186"/>
            <p:cNvSpPr>
              <a:spLocks noChangeArrowheads="1"/>
            </p:cNvSpPr>
            <p:nvPr/>
          </p:nvSpPr>
          <p:spPr bwMode="auto">
            <a:xfrm rot="10800000">
              <a:off x="7543925" y="3664130"/>
              <a:ext cx="430905" cy="214969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1" name="AutoShape 187"/>
            <p:cNvSpPr>
              <a:spLocks noChangeArrowheads="1"/>
            </p:cNvSpPr>
            <p:nvPr/>
          </p:nvSpPr>
          <p:spPr bwMode="auto">
            <a:xfrm rot="10800000">
              <a:off x="8936670" y="3664130"/>
              <a:ext cx="430905" cy="214969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0" name="Line 24"/>
            <p:cNvSpPr>
              <a:spLocks noChangeShapeType="1"/>
            </p:cNvSpPr>
            <p:nvPr/>
          </p:nvSpPr>
          <p:spPr bwMode="auto">
            <a:xfrm>
              <a:off x="1490058" y="4123443"/>
              <a:ext cx="0" cy="2440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1" name="Text Box 164"/>
            <p:cNvSpPr txBox="1">
              <a:spLocks noChangeArrowheads="1"/>
            </p:cNvSpPr>
            <p:nvPr/>
          </p:nvSpPr>
          <p:spPr bwMode="auto">
            <a:xfrm>
              <a:off x="479376" y="4540423"/>
              <a:ext cx="158704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Gun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53" name="AutoShape 77"/>
            <p:cNvSpPr>
              <a:spLocks noChangeArrowheads="1"/>
            </p:cNvSpPr>
            <p:nvPr/>
          </p:nvSpPr>
          <p:spPr bwMode="auto">
            <a:xfrm>
              <a:off x="1571249" y="4323387"/>
              <a:ext cx="217163" cy="22441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54" name="Line 24"/>
            <p:cNvSpPr>
              <a:spLocks noChangeShapeType="1"/>
            </p:cNvSpPr>
            <p:nvPr/>
          </p:nvSpPr>
          <p:spPr bwMode="auto">
            <a:xfrm>
              <a:off x="1568706" y="4148652"/>
              <a:ext cx="1238" cy="2333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55" name="AutoShape 77"/>
            <p:cNvSpPr>
              <a:spLocks noChangeArrowheads="1"/>
            </p:cNvSpPr>
            <p:nvPr/>
          </p:nvSpPr>
          <p:spPr bwMode="auto">
            <a:xfrm>
              <a:off x="1272895" y="4323387"/>
              <a:ext cx="217163" cy="22441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29013" y="3309035"/>
              <a:ext cx="2315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M3*** Type II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05152" y="3320232"/>
              <a:ext cx="3197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M1* M7 Type I/II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16080" y="3307051"/>
              <a:ext cx="3236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M4/M5/M6/PXFEL1</a:t>
              </a:r>
              <a:br>
                <a:rPr lang="en-US" sz="1600" dirty="0" smtClean="0"/>
              </a:br>
              <a:r>
                <a:rPr lang="en-US" sz="1600" dirty="0" smtClean="0"/>
                <a:t>Type III</a:t>
              </a:r>
              <a:endParaRPr lang="en-US" sz="1600" dirty="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628407" y="4653293"/>
              <a:ext cx="785356" cy="562630"/>
            </a:xfrm>
            <a:prstGeom prst="ellipse">
              <a:avLst/>
            </a:prstGeom>
            <a:solidFill>
              <a:srgbClr val="3333FF">
                <a:alpha val="6588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26239" y="4776456"/>
              <a:ext cx="1849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Type I feedlines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00978" y="4723621"/>
              <a:ext cx="2398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Type I to III transition</a:t>
              </a:r>
              <a:endParaRPr lang="en-US" sz="160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048513" y="5350777"/>
              <a:ext cx="811795" cy="328359"/>
              <a:chOff x="1427411" y="5399185"/>
              <a:chExt cx="608846" cy="328359"/>
            </a:xfrm>
          </p:grpSpPr>
          <p:sp>
            <p:nvSpPr>
              <p:cNvPr id="22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1427411" y="5399185"/>
                <a:ext cx="608846" cy="32835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476465" y="5503126"/>
                <a:ext cx="513624" cy="108666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869599" y="5350777"/>
              <a:ext cx="811795" cy="328359"/>
              <a:chOff x="1112787" y="5399185"/>
              <a:chExt cx="608846" cy="328359"/>
            </a:xfrm>
          </p:grpSpPr>
          <p:sp>
            <p:nvSpPr>
              <p:cNvPr id="20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1112787" y="5399185"/>
                <a:ext cx="608846" cy="32835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1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61841" y="5503126"/>
                <a:ext cx="513624" cy="108666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98422" y="5682734"/>
              <a:ext cx="2315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PXFEL 2/3 Type III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00578" y="4776456"/>
              <a:ext cx="688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8411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0973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51280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4437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33547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10925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67509" y="3946792"/>
              <a:ext cx="8117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ACC7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V="1">
              <a:off x="4798750" y="4435596"/>
              <a:ext cx="132104" cy="710192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76200" cap="flat" cmpd="sng" algn="ctr">
              <a:solidFill>
                <a:schemeClr val="accent5">
                  <a:lumMod val="9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5754896" y="4179110"/>
              <a:ext cx="1242703" cy="532770"/>
              <a:chOff x="5829838" y="4046498"/>
              <a:chExt cx="1242703" cy="53277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5829838" y="4379213"/>
                <a:ext cx="1242703" cy="200055"/>
              </a:xfrm>
              <a:prstGeom prst="rect">
                <a:avLst/>
              </a:prstGeom>
              <a:solidFill>
                <a:srgbClr val="3333FF">
                  <a:alpha val="6588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 rot="5400000">
                <a:off x="5711529" y="4164810"/>
                <a:ext cx="336652" cy="100027"/>
              </a:xfrm>
              <a:prstGeom prst="rect">
                <a:avLst/>
              </a:prstGeom>
              <a:solidFill>
                <a:srgbClr val="3333FF">
                  <a:alpha val="6588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 rot="5400000">
                <a:off x="6854201" y="4164810"/>
                <a:ext cx="336652" cy="100027"/>
              </a:xfrm>
              <a:prstGeom prst="rect">
                <a:avLst/>
              </a:prstGeom>
              <a:solidFill>
                <a:srgbClr val="3333FF">
                  <a:alpha val="6588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sym typeface="Wingdings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2309471" y="4511825"/>
              <a:ext cx="1844927" cy="200055"/>
            </a:xfrm>
            <a:prstGeom prst="rect">
              <a:avLst/>
            </a:prstGeom>
            <a:solidFill>
              <a:srgbClr val="3333FF">
                <a:alpha val="6588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 rot="5400000">
              <a:off x="2195423" y="4623305"/>
              <a:ext cx="336652" cy="100027"/>
            </a:xfrm>
            <a:prstGeom prst="rect">
              <a:avLst/>
            </a:prstGeom>
            <a:solidFill>
              <a:srgbClr val="3333FF">
                <a:alpha val="6588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 rot="5400000">
              <a:off x="3936058" y="4293486"/>
              <a:ext cx="336652" cy="100027"/>
            </a:xfrm>
            <a:prstGeom prst="rect">
              <a:avLst/>
            </a:prstGeom>
            <a:solidFill>
              <a:srgbClr val="3333FF">
                <a:alpha val="6588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 rot="5400000">
              <a:off x="1369463" y="4403351"/>
              <a:ext cx="708839" cy="100028"/>
            </a:xfrm>
            <a:prstGeom prst="rect">
              <a:avLst/>
            </a:prstGeom>
            <a:solidFill>
              <a:srgbClr val="3333FF">
                <a:alpha val="6588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sym typeface="Wingdings" charset="0"/>
              </a:endParaRPr>
            </a:p>
          </p:txBody>
        </p:sp>
        <p:sp>
          <p:nvSpPr>
            <p:cNvPr id="93" name="AutoShape 77"/>
            <p:cNvSpPr>
              <a:spLocks noChangeArrowheads="1"/>
            </p:cNvSpPr>
            <p:nvPr/>
          </p:nvSpPr>
          <p:spPr bwMode="auto">
            <a:xfrm>
              <a:off x="982293" y="4323387"/>
              <a:ext cx="217163" cy="22441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sp>
        <p:nvSpPr>
          <p:cNvPr id="9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/>
          <a:p>
            <a:r>
              <a:rPr lang="en-US" dirty="0" smtClean="0"/>
              <a:t>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Refurbishment of old accelerator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06427"/>
            <a:ext cx="7920261" cy="1662533"/>
          </a:xfrm>
        </p:spPr>
        <p:txBody>
          <a:bodyPr/>
          <a:lstStyle/>
          <a:p>
            <a:r>
              <a:rPr lang="en-US" dirty="0"/>
              <a:t>Presently ACC2/3 is feed by RF-6 in the </a:t>
            </a:r>
            <a:r>
              <a:rPr lang="en-US" dirty="0" err="1"/>
              <a:t>cryo</a:t>
            </a:r>
            <a:r>
              <a:rPr lang="en-US" dirty="0"/>
              <a:t>-annex </a:t>
            </a:r>
          </a:p>
          <a:p>
            <a:r>
              <a:rPr lang="en-US" dirty="0"/>
              <a:t>A new station RF-1 will be installed in hall 3 close to the </a:t>
            </a:r>
            <a:r>
              <a:rPr lang="en-US" dirty="0" smtClean="0"/>
              <a:t>modules (10 MW klystron)</a:t>
            </a:r>
            <a:endParaRPr lang="en-US" dirty="0"/>
          </a:p>
          <a:p>
            <a:r>
              <a:rPr lang="en-US" dirty="0"/>
              <a:t>New waveguide distribution similar to PXFEL1/XFEL</a:t>
            </a:r>
          </a:p>
          <a:p>
            <a:r>
              <a:rPr lang="en-US" dirty="0" smtClean="0"/>
              <a:t>Option: optimized </a:t>
            </a:r>
            <a:r>
              <a:rPr lang="en-US" dirty="0"/>
              <a:t>waveguides at ACC4/5 </a:t>
            </a:r>
            <a:r>
              <a:rPr lang="en-US" dirty="0" smtClean="0"/>
              <a:t>to </a:t>
            </a:r>
            <a:r>
              <a:rPr lang="en-US" smtClean="0"/>
              <a:t>gain another </a:t>
            </a:r>
            <a:r>
              <a:rPr lang="en-US" dirty="0"/>
              <a:t>100 </a:t>
            </a:r>
            <a:r>
              <a:rPr lang="en-US" dirty="0" smtClean="0"/>
              <a:t>MeV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Travemünde Betriebsseminar | FLASH 2020+ | Siegfried Schreiber | 21-Feb-2019 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RF and waveguides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821937"/>
            <a:ext cx="4644591" cy="318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51384" y="3182548"/>
            <a:ext cx="4896544" cy="2117849"/>
            <a:chOff x="551384" y="3182548"/>
            <a:chExt cx="4896544" cy="211784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547" y="3182548"/>
              <a:ext cx="3508968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51384" y="3598277"/>
              <a:ext cx="489654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70"/>
            <p:cNvGrpSpPr>
              <a:grpSpLocks/>
            </p:cNvGrpSpPr>
            <p:nvPr/>
          </p:nvGrpSpPr>
          <p:grpSpPr bwMode="auto">
            <a:xfrm>
              <a:off x="4090524" y="3489735"/>
              <a:ext cx="1195980" cy="217084"/>
              <a:chOff x="1656" y="2172"/>
              <a:chExt cx="639" cy="169"/>
            </a:xfrm>
          </p:grpSpPr>
          <p:sp>
            <p:nvSpPr>
              <p:cNvPr id="21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656" y="2172"/>
                <a:ext cx="639" cy="1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2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708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3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86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89746" y="3489735"/>
              <a:ext cx="2228089" cy="217085"/>
              <a:chOff x="3436243" y="3225800"/>
              <a:chExt cx="1230313" cy="230188"/>
            </a:xfrm>
          </p:grpSpPr>
          <p:sp>
            <p:nvSpPr>
              <p:cNvPr id="16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3436243" y="3225800"/>
                <a:ext cx="1230313" cy="23018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7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3487043" y="3302000"/>
                <a:ext cx="266700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8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3773851" y="3302000"/>
                <a:ext cx="266700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19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4060659" y="3302000"/>
                <a:ext cx="265113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20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4345881" y="3302000"/>
                <a:ext cx="265113" cy="76200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2120559" y="4140905"/>
              <a:ext cx="2358821" cy="68454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87488" y="4838732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RF-6</a:t>
              </a:r>
              <a:endParaRPr lang="en-US" sz="16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5" name="AutoShape 186"/>
            <p:cNvSpPr>
              <a:spLocks noChangeArrowheads="1"/>
            </p:cNvSpPr>
            <p:nvPr/>
          </p:nvSpPr>
          <p:spPr bwMode="auto">
            <a:xfrm>
              <a:off x="4489629" y="3775816"/>
              <a:ext cx="420220" cy="273816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488" y="4182379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RF-1</a:t>
              </a:r>
              <a:endParaRPr lang="en-US" sz="16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79659" y="3429000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ACC2/3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7528" y="3429000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ACC4/5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5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16x9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1_Presentation 16x9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16x9_en.potx" id="{14073260-8C2D-4AB2-A81C-2042420C348F}" vid="{AD62EC48-8461-453D-92FA-1EE04F5407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16x9</Template>
  <TotalTime>0</TotalTime>
  <Words>3171</Words>
  <Application>Microsoft Office PowerPoint</Application>
  <PresentationFormat>Custom</PresentationFormat>
  <Paragraphs>641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Presentation 16x9</vt:lpstr>
      <vt:lpstr>1_Presentation 16x9</vt:lpstr>
      <vt:lpstr>FLASH Refurbishment and FLASH 2020+</vt:lpstr>
      <vt:lpstr>FLASH Layout 2019</vt:lpstr>
      <vt:lpstr>FLASH Parameters 2019</vt:lpstr>
      <vt:lpstr>Mid-term refurbishments</vt:lpstr>
      <vt:lpstr>Main Refurbishments</vt:lpstr>
      <vt:lpstr>Other refurbishments</vt:lpstr>
      <vt:lpstr>PowerPoint Presentation</vt:lpstr>
      <vt:lpstr>Refurbishment of old accelerator modules</vt:lpstr>
      <vt:lpstr>Refurbishment of old accelerator modules</vt:lpstr>
      <vt:lpstr>PowerPoint Presentation</vt:lpstr>
      <vt:lpstr>New Generation Photoinjector Laser Development</vt:lpstr>
      <vt:lpstr>New injector laser rooms </vt:lpstr>
      <vt:lpstr>PowerPoint Presentation</vt:lpstr>
      <vt:lpstr>Upgrade Beam Diagnostics</vt:lpstr>
      <vt:lpstr>New BPM electronics</vt:lpstr>
      <vt:lpstr>Upgrade BAM and Synchronization Systems</vt:lpstr>
      <vt:lpstr>Upgrade BAM and Synchronization Systems</vt:lpstr>
      <vt:lpstr>PowerPoint Presentation</vt:lpstr>
      <vt:lpstr>Fast RF Feedback Cavity</vt:lpstr>
      <vt:lpstr>PowerPoint Presentation</vt:lpstr>
      <vt:lpstr>FLASH2</vt:lpstr>
      <vt:lpstr>PolariX TDS  </vt:lpstr>
      <vt:lpstr>FLASH 2020+</vt:lpstr>
      <vt:lpstr>The XUV and Soft X-Ray FEL Landscape</vt:lpstr>
      <vt:lpstr>Unique FLASH Features</vt:lpstr>
      <vt:lpstr>User Wishlist (Workshop Sept. 2017) vs. Upgrade Plans</vt:lpstr>
      <vt:lpstr>Expand Photon Energy Range  Element Specificity </vt:lpstr>
      <vt:lpstr>FLASH within the DESY 2030 strategy</vt:lpstr>
      <vt:lpstr>FLASH 2020+</vt:lpstr>
      <vt:lpstr>PowerPoint Presentation</vt:lpstr>
      <vt:lpstr>Task Force Accelerator</vt:lpstr>
      <vt:lpstr>FLASH: Laser heater 1st bunch compressor</vt:lpstr>
      <vt:lpstr>FLASH: Modification of bunch compressor BC3</vt:lpstr>
      <vt:lpstr>New C-chicane bunch compressors</vt:lpstr>
      <vt:lpstr>Task Force FLASH1 undulator beamline </vt:lpstr>
      <vt:lpstr>Task Force FLASH2 Line</vt:lpstr>
      <vt:lpstr>Attosecond Science at FLASH</vt:lpstr>
      <vt:lpstr>Proposed layout FLASH2020+</vt:lpstr>
      <vt:lpstr>PowerPoint Presentation</vt:lpstr>
      <vt:lpstr>The future XUV and Soft X-Ray FEL Landscape</vt:lpstr>
      <vt:lpstr>Summary</vt:lpstr>
      <vt:lpstr>Summary</vt:lpstr>
      <vt:lpstr>Summary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FLASH Refurbishment and FLASH 2020+</dc:title>
  <dc:creator>Schreiber, Siegfried</dc:creator>
  <cp:keywords>Talk</cp:keywords>
  <dc:description>Betriebsseminar Travemuende</dc:description>
  <cp:lastModifiedBy>Schreiber, Siegfried</cp:lastModifiedBy>
  <cp:revision>399</cp:revision>
  <cp:lastPrinted>2017-10-30T18:19:20Z</cp:lastPrinted>
  <dcterms:created xsi:type="dcterms:W3CDTF">2017-10-18T17:12:18Z</dcterms:created>
  <dcterms:modified xsi:type="dcterms:W3CDTF">2019-02-21T09:12:43Z</dcterms:modified>
</cp:coreProperties>
</file>