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15.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21.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22.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268" r:id="rId2"/>
    <p:sldId id="266" r:id="rId3"/>
    <p:sldId id="277" r:id="rId4"/>
    <p:sldId id="280" r:id="rId5"/>
    <p:sldId id="263" r:id="rId6"/>
    <p:sldId id="283" r:id="rId7"/>
    <p:sldId id="284" r:id="rId8"/>
    <p:sldId id="281" r:id="rId9"/>
    <p:sldId id="286" r:id="rId10"/>
    <p:sldId id="285" r:id="rId11"/>
    <p:sldId id="303" r:id="rId12"/>
    <p:sldId id="304" r:id="rId13"/>
    <p:sldId id="292" r:id="rId14"/>
    <p:sldId id="288" r:id="rId15"/>
    <p:sldId id="287" r:id="rId16"/>
    <p:sldId id="289" r:id="rId17"/>
    <p:sldId id="290" r:id="rId18"/>
    <p:sldId id="291" r:id="rId19"/>
    <p:sldId id="293" r:id="rId20"/>
    <p:sldId id="294" r:id="rId21"/>
    <p:sldId id="297" r:id="rId22"/>
    <p:sldId id="298" r:id="rId23"/>
    <p:sldId id="296" r:id="rId24"/>
    <p:sldId id="295" r:id="rId25"/>
    <p:sldId id="299" r:id="rId26"/>
    <p:sldId id="300" r:id="rId27"/>
    <p:sldId id="305" r:id="rId28"/>
    <p:sldId id="306" r:id="rId29"/>
    <p:sldId id="276" r:id="rId30"/>
    <p:sldId id="27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913" userDrawn="1">
          <p15:clr>
            <a:srgbClr val="A4A3A4"/>
          </p15:clr>
        </p15:guide>
        <p15:guide id="2" pos="257" userDrawn="1">
          <p15:clr>
            <a:srgbClr val="A4A3A4"/>
          </p15:clr>
        </p15:guide>
      </p15:sldGuideLst>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1" autoAdjust="0"/>
    <p:restoredTop sz="94672" autoAdjust="0"/>
  </p:normalViewPr>
  <p:slideViewPr>
    <p:cSldViewPr showGuides="1">
      <p:cViewPr>
        <p:scale>
          <a:sx n="90" d="100"/>
          <a:sy n="90" d="100"/>
        </p:scale>
        <p:origin x="-48" y="-528"/>
      </p:cViewPr>
      <p:guideLst>
        <p:guide orient="horz" pos="913"/>
        <p:guide pos="257"/>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p:scale>
          <a:sx n="100" d="100"/>
          <a:sy n="100" d="100"/>
        </p:scale>
        <p:origin x="480" y="726"/>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Lbls>
            <c:dLbl>
              <c:idx val="0"/>
              <c:layout>
                <c:manualLayout>
                  <c:x val="-9.3429345599092856E-2"/>
                  <c:y val="-0.29052637438819406"/>
                </c:manualLayout>
              </c:layout>
              <c:showLegendKey val="0"/>
              <c:showVal val="1"/>
              <c:showCatName val="0"/>
              <c:showSerName val="0"/>
              <c:showPercent val="0"/>
              <c:showBubbleSize val="0"/>
            </c:dLbl>
            <c:dLbl>
              <c:idx val="1"/>
              <c:layout>
                <c:manualLayout>
                  <c:x val="-2.2400416683696623E-2"/>
                  <c:y val="5.5693014288454815E-2"/>
                </c:manualLayout>
              </c:layout>
              <c:showLegendKey val="0"/>
              <c:showVal val="1"/>
              <c:showCatName val="0"/>
              <c:showSerName val="0"/>
              <c:showPercent val="0"/>
              <c:showBubbleSize val="0"/>
            </c:dLbl>
            <c:dLbl>
              <c:idx val="2"/>
              <c:layout>
                <c:manualLayout>
                  <c:x val="-4.2357296837877971E-2"/>
                  <c:y val="1.457280615929042E-2"/>
                </c:manualLayout>
              </c:layout>
              <c:showLegendKey val="0"/>
              <c:showVal val="1"/>
              <c:showCatName val="0"/>
              <c:showSerName val="0"/>
              <c:showPercent val="0"/>
              <c:showBubbleSize val="0"/>
            </c:dLbl>
            <c:dLbl>
              <c:idx val="3"/>
              <c:layout>
                <c:manualLayout>
                  <c:x val="5.6526804012512137E-2"/>
                  <c:y val="-6.1041562016843999E-2"/>
                </c:manualLayout>
              </c:layout>
              <c:showLegendKey val="0"/>
              <c:showVal val="1"/>
              <c:showCatName val="0"/>
              <c:showSerName val="0"/>
              <c:showPercent val="0"/>
              <c:showBubbleSize val="0"/>
            </c:dLbl>
            <c:numFmt formatCode="0.0%" sourceLinked="0"/>
            <c:txPr>
              <a:bodyPr/>
              <a:lstStyle/>
              <a:p>
                <a:pPr>
                  <a:defRPr sz="1600" b="1" i="0" baseline="0"/>
                </a:pPr>
                <a:endParaRPr lang="de-DE"/>
              </a:p>
            </c:txPr>
            <c:showLegendKey val="0"/>
            <c:showVal val="1"/>
            <c:showCatName val="0"/>
            <c:showSerName val="0"/>
            <c:showPercent val="0"/>
            <c:showBubbleSize val="0"/>
            <c:showLeaderLines val="1"/>
          </c:dLbls>
          <c:cat>
            <c:strRef>
              <c:f>Availability!$B$2:$B$6</c:f>
              <c:strCache>
                <c:ptCount val="5"/>
                <c:pt idx="0">
                  <c:v>TIMING 40</c:v>
                </c:pt>
                <c:pt idx="1">
                  <c:v>TIMING 60</c:v>
                </c:pt>
                <c:pt idx="2">
                  <c:v>CONT 240</c:v>
                </c:pt>
                <c:pt idx="3">
                  <c:v>CONT 480</c:v>
                </c:pt>
                <c:pt idx="4">
                  <c:v>CONT 960</c:v>
                </c:pt>
              </c:strCache>
            </c:strRef>
          </c:cat>
          <c:val>
            <c:numRef>
              <c:f>Availability!$E$2:$E$6</c:f>
              <c:numCache>
                <c:formatCode>0.00%</c:formatCode>
                <c:ptCount val="5"/>
                <c:pt idx="0">
                  <c:v>0.50658516604700987</c:v>
                </c:pt>
                <c:pt idx="1">
                  <c:v>4.5371478984182999E-2</c:v>
                </c:pt>
                <c:pt idx="2">
                  <c:v>3.4028609238137247E-2</c:v>
                </c:pt>
                <c:pt idx="3">
                  <c:v>0.41401474573066988</c:v>
                </c:pt>
                <c:pt idx="4">
                  <c:v>0</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74500558991860888"/>
          <c:y val="0.24649626287284981"/>
          <c:w val="0.1986666377221043"/>
          <c:h val="0.54849680257551126"/>
        </c:manualLayout>
      </c:layout>
      <c:overlay val="0"/>
      <c:txPr>
        <a:bodyPr/>
        <a:lstStyle/>
        <a:p>
          <a:pPr rtl="0">
            <a:defRPr sz="1600" baseline="0"/>
          </a:pPr>
          <a:endParaRPr lang="de-DE"/>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a:t>PETRA</a:t>
            </a:r>
            <a:r>
              <a:rPr lang="en-US" sz="2400" baseline="0"/>
              <a:t> III Availability 2018</a:t>
            </a:r>
            <a:endParaRPr lang="en-US" sz="2400"/>
          </a:p>
        </c:rich>
      </c:tx>
      <c:layout>
        <c:manualLayout>
          <c:xMode val="edge"/>
          <c:yMode val="edge"/>
          <c:x val="0.38820418974668353"/>
          <c:y val="2.8548409563090068E-2"/>
        </c:manualLayout>
      </c:layout>
      <c:overlay val="1"/>
    </c:title>
    <c:autoTitleDeleted val="0"/>
    <c:plotArea>
      <c:layout>
        <c:manualLayout>
          <c:layoutTarget val="inner"/>
          <c:xMode val="edge"/>
          <c:yMode val="edge"/>
          <c:x val="9.8264478419515286E-2"/>
          <c:y val="0.11381513251297598"/>
          <c:w val="0.88193623274609723"/>
          <c:h val="0.74545842158921405"/>
        </c:manualLayout>
      </c:layout>
      <c:lineChart>
        <c:grouping val="standard"/>
        <c:varyColors val="0"/>
        <c:ser>
          <c:idx val="0"/>
          <c:order val="0"/>
          <c:tx>
            <c:v>AV_W</c:v>
          </c:tx>
          <c:cat>
            <c:numRef>
              <c:f>Plots!$A$2:$A$40</c:f>
              <c:numCache>
                <c:formatCode>0</c:formatCode>
                <c:ptCount val="39"/>
                <c:pt idx="0">
                  <c:v>13</c:v>
                </c:pt>
                <c:pt idx="1">
                  <c:v>14</c:v>
                </c:pt>
                <c:pt idx="2">
                  <c:v>15</c:v>
                </c:pt>
                <c:pt idx="3">
                  <c:v>16</c:v>
                </c:pt>
                <c:pt idx="4">
                  <c:v>17</c:v>
                </c:pt>
                <c:pt idx="5">
                  <c:v>18</c:v>
                </c:pt>
                <c:pt idx="6">
                  <c:v>19</c:v>
                </c:pt>
                <c:pt idx="7">
                  <c:v>20</c:v>
                </c:pt>
                <c:pt idx="8">
                  <c:v>21</c:v>
                </c:pt>
                <c:pt idx="9">
                  <c:v>22</c:v>
                </c:pt>
                <c:pt idx="10">
                  <c:v>23</c:v>
                </c:pt>
                <c:pt idx="11">
                  <c:v>24</c:v>
                </c:pt>
                <c:pt idx="12">
                  <c:v>25</c:v>
                </c:pt>
                <c:pt idx="13">
                  <c:v>26</c:v>
                </c:pt>
                <c:pt idx="14">
                  <c:v>27</c:v>
                </c:pt>
                <c:pt idx="15">
                  <c:v>28</c:v>
                </c:pt>
                <c:pt idx="16">
                  <c:v>29</c:v>
                </c:pt>
                <c:pt idx="17">
                  <c:v>30</c:v>
                </c:pt>
                <c:pt idx="18">
                  <c:v>31</c:v>
                </c:pt>
                <c:pt idx="19">
                  <c:v>32</c:v>
                </c:pt>
                <c:pt idx="20">
                  <c:v>33</c:v>
                </c:pt>
                <c:pt idx="21">
                  <c:v>34</c:v>
                </c:pt>
                <c:pt idx="22">
                  <c:v>35</c:v>
                </c:pt>
                <c:pt idx="23">
                  <c:v>36</c:v>
                </c:pt>
                <c:pt idx="24">
                  <c:v>37</c:v>
                </c:pt>
                <c:pt idx="25">
                  <c:v>38</c:v>
                </c:pt>
                <c:pt idx="26">
                  <c:v>39</c:v>
                </c:pt>
                <c:pt idx="27">
                  <c:v>40</c:v>
                </c:pt>
                <c:pt idx="28">
                  <c:v>41</c:v>
                </c:pt>
                <c:pt idx="29">
                  <c:v>42</c:v>
                </c:pt>
                <c:pt idx="30">
                  <c:v>43</c:v>
                </c:pt>
                <c:pt idx="31">
                  <c:v>44</c:v>
                </c:pt>
                <c:pt idx="32">
                  <c:v>45</c:v>
                </c:pt>
                <c:pt idx="33">
                  <c:v>46</c:v>
                </c:pt>
                <c:pt idx="34">
                  <c:v>47</c:v>
                </c:pt>
                <c:pt idx="35">
                  <c:v>48</c:v>
                </c:pt>
                <c:pt idx="36">
                  <c:v>49</c:v>
                </c:pt>
                <c:pt idx="37">
                  <c:v>50</c:v>
                </c:pt>
                <c:pt idx="38">
                  <c:v>51</c:v>
                </c:pt>
              </c:numCache>
            </c:numRef>
          </c:cat>
          <c:val>
            <c:numRef>
              <c:f>Plots!$B$2:$B$40</c:f>
              <c:numCache>
                <c:formatCode>0.00</c:formatCode>
                <c:ptCount val="39"/>
                <c:pt idx="0">
                  <c:v>74.744525547445264</c:v>
                </c:pt>
                <c:pt idx="1">
                  <c:v>99.155092592592581</c:v>
                </c:pt>
                <c:pt idx="2">
                  <c:v>96.43518518518519</c:v>
                </c:pt>
                <c:pt idx="3">
                  <c:v>99.456018518518491</c:v>
                </c:pt>
                <c:pt idx="4">
                  <c:v>25.952380952380949</c:v>
                </c:pt>
                <c:pt idx="5">
                  <c:v>99.751552795031046</c:v>
                </c:pt>
                <c:pt idx="6">
                  <c:v>81.631944444444443</c:v>
                </c:pt>
                <c:pt idx="7">
                  <c:v>99.594907407407391</c:v>
                </c:pt>
                <c:pt idx="8">
                  <c:v>99.016203703703709</c:v>
                </c:pt>
                <c:pt idx="9">
                  <c:v>99.641203703703695</c:v>
                </c:pt>
                <c:pt idx="10">
                  <c:v>93.561403508771946</c:v>
                </c:pt>
                <c:pt idx="11">
                  <c:v>92.943732845379685</c:v>
                </c:pt>
                <c:pt idx="12">
                  <c:v>99.81481481481481</c:v>
                </c:pt>
                <c:pt idx="13">
                  <c:v>99.803240740740733</c:v>
                </c:pt>
                <c:pt idx="14">
                  <c:v>85.590277777777771</c:v>
                </c:pt>
                <c:pt idx="15">
                  <c:v>97.777777777777771</c:v>
                </c:pt>
                <c:pt idx="16">
                  <c:v>93.27272727272728</c:v>
                </c:pt>
                <c:pt idx="17">
                  <c:v>0</c:v>
                </c:pt>
                <c:pt idx="18">
                  <c:v>0</c:v>
                </c:pt>
                <c:pt idx="19">
                  <c:v>0</c:v>
                </c:pt>
                <c:pt idx="20">
                  <c:v>0</c:v>
                </c:pt>
                <c:pt idx="21">
                  <c:v>0</c:v>
                </c:pt>
                <c:pt idx="22">
                  <c:v>0</c:v>
                </c:pt>
                <c:pt idx="23">
                  <c:v>97.450396825396822</c:v>
                </c:pt>
                <c:pt idx="24">
                  <c:v>92.974537037037038</c:v>
                </c:pt>
                <c:pt idx="25">
                  <c:v>98.182870370370395</c:v>
                </c:pt>
                <c:pt idx="26">
                  <c:v>99.8263888888889</c:v>
                </c:pt>
                <c:pt idx="27">
                  <c:v>100</c:v>
                </c:pt>
                <c:pt idx="28">
                  <c:v>100</c:v>
                </c:pt>
                <c:pt idx="29">
                  <c:v>96.861313868613138</c:v>
                </c:pt>
                <c:pt idx="30">
                  <c:v>98.969907407407405</c:v>
                </c:pt>
                <c:pt idx="31">
                  <c:v>98.353174603174594</c:v>
                </c:pt>
                <c:pt idx="32">
                  <c:v>99.583333333333329</c:v>
                </c:pt>
                <c:pt idx="33">
                  <c:v>100</c:v>
                </c:pt>
                <c:pt idx="34">
                  <c:v>99.209245742092463</c:v>
                </c:pt>
                <c:pt idx="35">
                  <c:v>100</c:v>
                </c:pt>
                <c:pt idx="36">
                  <c:v>98.692129629629619</c:v>
                </c:pt>
                <c:pt idx="37">
                  <c:v>97.673611111111128</c:v>
                </c:pt>
                <c:pt idx="38">
                  <c:v>100</c:v>
                </c:pt>
              </c:numCache>
            </c:numRef>
          </c:val>
          <c:smooth val="0"/>
        </c:ser>
        <c:ser>
          <c:idx val="1"/>
          <c:order val="1"/>
          <c:tx>
            <c:v>TARGET</c:v>
          </c:tx>
          <c:marker>
            <c:symbol val="none"/>
          </c:marker>
          <c:cat>
            <c:numRef>
              <c:f>Plots!$A$2:$A$40</c:f>
              <c:numCache>
                <c:formatCode>0</c:formatCode>
                <c:ptCount val="39"/>
                <c:pt idx="0">
                  <c:v>13</c:v>
                </c:pt>
                <c:pt idx="1">
                  <c:v>14</c:v>
                </c:pt>
                <c:pt idx="2">
                  <c:v>15</c:v>
                </c:pt>
                <c:pt idx="3">
                  <c:v>16</c:v>
                </c:pt>
                <c:pt idx="4">
                  <c:v>17</c:v>
                </c:pt>
                <c:pt idx="5">
                  <c:v>18</c:v>
                </c:pt>
                <c:pt idx="6">
                  <c:v>19</c:v>
                </c:pt>
                <c:pt idx="7">
                  <c:v>20</c:v>
                </c:pt>
                <c:pt idx="8">
                  <c:v>21</c:v>
                </c:pt>
                <c:pt idx="9">
                  <c:v>22</c:v>
                </c:pt>
                <c:pt idx="10">
                  <c:v>23</c:v>
                </c:pt>
                <c:pt idx="11">
                  <c:v>24</c:v>
                </c:pt>
                <c:pt idx="12">
                  <c:v>25</c:v>
                </c:pt>
                <c:pt idx="13">
                  <c:v>26</c:v>
                </c:pt>
                <c:pt idx="14">
                  <c:v>27</c:v>
                </c:pt>
                <c:pt idx="15">
                  <c:v>28</c:v>
                </c:pt>
                <c:pt idx="16">
                  <c:v>29</c:v>
                </c:pt>
                <c:pt idx="17">
                  <c:v>30</c:v>
                </c:pt>
                <c:pt idx="18">
                  <c:v>31</c:v>
                </c:pt>
                <c:pt idx="19">
                  <c:v>32</c:v>
                </c:pt>
                <c:pt idx="20">
                  <c:v>33</c:v>
                </c:pt>
                <c:pt idx="21">
                  <c:v>34</c:v>
                </c:pt>
                <c:pt idx="22">
                  <c:v>35</c:v>
                </c:pt>
                <c:pt idx="23">
                  <c:v>36</c:v>
                </c:pt>
                <c:pt idx="24">
                  <c:v>37</c:v>
                </c:pt>
                <c:pt idx="25">
                  <c:v>38</c:v>
                </c:pt>
                <c:pt idx="26">
                  <c:v>39</c:v>
                </c:pt>
                <c:pt idx="27">
                  <c:v>40</c:v>
                </c:pt>
                <c:pt idx="28">
                  <c:v>41</c:v>
                </c:pt>
                <c:pt idx="29">
                  <c:v>42</c:v>
                </c:pt>
                <c:pt idx="30">
                  <c:v>43</c:v>
                </c:pt>
                <c:pt idx="31">
                  <c:v>44</c:v>
                </c:pt>
                <c:pt idx="32">
                  <c:v>45</c:v>
                </c:pt>
                <c:pt idx="33">
                  <c:v>46</c:v>
                </c:pt>
                <c:pt idx="34">
                  <c:v>47</c:v>
                </c:pt>
                <c:pt idx="35">
                  <c:v>48</c:v>
                </c:pt>
                <c:pt idx="36">
                  <c:v>49</c:v>
                </c:pt>
                <c:pt idx="37">
                  <c:v>50</c:v>
                </c:pt>
                <c:pt idx="38">
                  <c:v>51</c:v>
                </c:pt>
              </c:numCache>
            </c:numRef>
          </c:cat>
          <c:val>
            <c:numRef>
              <c:f>Plots!$F$2:$F$40</c:f>
              <c:numCache>
                <c:formatCode>General</c:formatCode>
                <c:ptCount val="39"/>
                <c:pt idx="0">
                  <c:v>98</c:v>
                </c:pt>
                <c:pt idx="1">
                  <c:v>98</c:v>
                </c:pt>
                <c:pt idx="2">
                  <c:v>98</c:v>
                </c:pt>
                <c:pt idx="3">
                  <c:v>98</c:v>
                </c:pt>
                <c:pt idx="4">
                  <c:v>98</c:v>
                </c:pt>
                <c:pt idx="5">
                  <c:v>98</c:v>
                </c:pt>
                <c:pt idx="6">
                  <c:v>98</c:v>
                </c:pt>
                <c:pt idx="7">
                  <c:v>98</c:v>
                </c:pt>
                <c:pt idx="8">
                  <c:v>98</c:v>
                </c:pt>
                <c:pt idx="9">
                  <c:v>98</c:v>
                </c:pt>
                <c:pt idx="10">
                  <c:v>98</c:v>
                </c:pt>
                <c:pt idx="11">
                  <c:v>98</c:v>
                </c:pt>
                <c:pt idx="12">
                  <c:v>98</c:v>
                </c:pt>
                <c:pt idx="13">
                  <c:v>98</c:v>
                </c:pt>
                <c:pt idx="14">
                  <c:v>98</c:v>
                </c:pt>
                <c:pt idx="15">
                  <c:v>98</c:v>
                </c:pt>
                <c:pt idx="16">
                  <c:v>98</c:v>
                </c:pt>
                <c:pt idx="17">
                  <c:v>98</c:v>
                </c:pt>
                <c:pt idx="18">
                  <c:v>98</c:v>
                </c:pt>
                <c:pt idx="19">
                  <c:v>98</c:v>
                </c:pt>
                <c:pt idx="20">
                  <c:v>98</c:v>
                </c:pt>
                <c:pt idx="21">
                  <c:v>98</c:v>
                </c:pt>
                <c:pt idx="22">
                  <c:v>98</c:v>
                </c:pt>
                <c:pt idx="23">
                  <c:v>98</c:v>
                </c:pt>
                <c:pt idx="24">
                  <c:v>98</c:v>
                </c:pt>
                <c:pt idx="25">
                  <c:v>98</c:v>
                </c:pt>
                <c:pt idx="26">
                  <c:v>98</c:v>
                </c:pt>
                <c:pt idx="27">
                  <c:v>98</c:v>
                </c:pt>
                <c:pt idx="28">
                  <c:v>98</c:v>
                </c:pt>
                <c:pt idx="29">
                  <c:v>98</c:v>
                </c:pt>
                <c:pt idx="30">
                  <c:v>98</c:v>
                </c:pt>
                <c:pt idx="31">
                  <c:v>98</c:v>
                </c:pt>
                <c:pt idx="32">
                  <c:v>98</c:v>
                </c:pt>
                <c:pt idx="33">
                  <c:v>98</c:v>
                </c:pt>
                <c:pt idx="34">
                  <c:v>98</c:v>
                </c:pt>
                <c:pt idx="35">
                  <c:v>98</c:v>
                </c:pt>
                <c:pt idx="36">
                  <c:v>98</c:v>
                </c:pt>
                <c:pt idx="37">
                  <c:v>98</c:v>
                </c:pt>
                <c:pt idx="38">
                  <c:v>98</c:v>
                </c:pt>
              </c:numCache>
            </c:numRef>
          </c:val>
          <c:smooth val="0"/>
        </c:ser>
        <c:ser>
          <c:idx val="2"/>
          <c:order val="2"/>
          <c:tx>
            <c:v>AV_Y</c:v>
          </c:tx>
          <c:cat>
            <c:numRef>
              <c:f>Plots!$A$2:$A$40</c:f>
              <c:numCache>
                <c:formatCode>0</c:formatCode>
                <c:ptCount val="39"/>
                <c:pt idx="0">
                  <c:v>13</c:v>
                </c:pt>
                <c:pt idx="1">
                  <c:v>14</c:v>
                </c:pt>
                <c:pt idx="2">
                  <c:v>15</c:v>
                </c:pt>
                <c:pt idx="3">
                  <c:v>16</c:v>
                </c:pt>
                <c:pt idx="4">
                  <c:v>17</c:v>
                </c:pt>
                <c:pt idx="5">
                  <c:v>18</c:v>
                </c:pt>
                <c:pt idx="6">
                  <c:v>19</c:v>
                </c:pt>
                <c:pt idx="7">
                  <c:v>20</c:v>
                </c:pt>
                <c:pt idx="8">
                  <c:v>21</c:v>
                </c:pt>
                <c:pt idx="9">
                  <c:v>22</c:v>
                </c:pt>
                <c:pt idx="10">
                  <c:v>23</c:v>
                </c:pt>
                <c:pt idx="11">
                  <c:v>24</c:v>
                </c:pt>
                <c:pt idx="12">
                  <c:v>25</c:v>
                </c:pt>
                <c:pt idx="13">
                  <c:v>26</c:v>
                </c:pt>
                <c:pt idx="14">
                  <c:v>27</c:v>
                </c:pt>
                <c:pt idx="15">
                  <c:v>28</c:v>
                </c:pt>
                <c:pt idx="16">
                  <c:v>29</c:v>
                </c:pt>
                <c:pt idx="17">
                  <c:v>30</c:v>
                </c:pt>
                <c:pt idx="18">
                  <c:v>31</c:v>
                </c:pt>
                <c:pt idx="19">
                  <c:v>32</c:v>
                </c:pt>
                <c:pt idx="20">
                  <c:v>33</c:v>
                </c:pt>
                <c:pt idx="21">
                  <c:v>34</c:v>
                </c:pt>
                <c:pt idx="22">
                  <c:v>35</c:v>
                </c:pt>
                <c:pt idx="23">
                  <c:v>36</c:v>
                </c:pt>
                <c:pt idx="24">
                  <c:v>37</c:v>
                </c:pt>
                <c:pt idx="25">
                  <c:v>38</c:v>
                </c:pt>
                <c:pt idx="26">
                  <c:v>39</c:v>
                </c:pt>
                <c:pt idx="27">
                  <c:v>40</c:v>
                </c:pt>
                <c:pt idx="28">
                  <c:v>41</c:v>
                </c:pt>
                <c:pt idx="29">
                  <c:v>42</c:v>
                </c:pt>
                <c:pt idx="30">
                  <c:v>43</c:v>
                </c:pt>
                <c:pt idx="31">
                  <c:v>44</c:v>
                </c:pt>
                <c:pt idx="32">
                  <c:v>45</c:v>
                </c:pt>
                <c:pt idx="33">
                  <c:v>46</c:v>
                </c:pt>
                <c:pt idx="34">
                  <c:v>47</c:v>
                </c:pt>
                <c:pt idx="35">
                  <c:v>48</c:v>
                </c:pt>
                <c:pt idx="36">
                  <c:v>49</c:v>
                </c:pt>
                <c:pt idx="37">
                  <c:v>50</c:v>
                </c:pt>
                <c:pt idx="38">
                  <c:v>51</c:v>
                </c:pt>
              </c:numCache>
            </c:numRef>
          </c:cat>
          <c:val>
            <c:numRef>
              <c:f>Plots!$E$2:$E$40</c:f>
              <c:numCache>
                <c:formatCode>0.00</c:formatCode>
                <c:ptCount val="39"/>
                <c:pt idx="0">
                  <c:v>74.744525547445264</c:v>
                </c:pt>
                <c:pt idx="1">
                  <c:v>87.253855278766309</c:v>
                </c:pt>
                <c:pt idx="2">
                  <c:v>90.364705882352936</c:v>
                </c:pt>
                <c:pt idx="3">
                  <c:v>92.665495020503798</c:v>
                </c:pt>
                <c:pt idx="4">
                  <c:v>91.854745370370367</c:v>
                </c:pt>
                <c:pt idx="5">
                  <c:v>93.579828132066922</c:v>
                </c:pt>
                <c:pt idx="6">
                  <c:v>91.626939084373817</c:v>
                </c:pt>
                <c:pt idx="7">
                  <c:v>92.746341463414623</c:v>
                </c:pt>
                <c:pt idx="8">
                  <c:v>93.518676931850578</c:v>
                </c:pt>
                <c:pt idx="9">
                  <c:v>94.190149784209183</c:v>
                </c:pt>
                <c:pt idx="10">
                  <c:v>94.147727272727266</c:v>
                </c:pt>
                <c:pt idx="11">
                  <c:v>94.034797906118584</c:v>
                </c:pt>
                <c:pt idx="12">
                  <c:v>94.525053011858944</c:v>
                </c:pt>
                <c:pt idx="13">
                  <c:v>94.937739810323606</c:v>
                </c:pt>
                <c:pt idx="14">
                  <c:v>94.259887195326669</c:v>
                </c:pt>
                <c:pt idx="15">
                  <c:v>94.497746196706942</c:v>
                </c:pt>
                <c:pt idx="16">
                  <c:v>94.466906716304038</c:v>
                </c:pt>
                <c:pt idx="17">
                  <c:v>94.466906716304038</c:v>
                </c:pt>
                <c:pt idx="18">
                  <c:v>94.466906716304038</c:v>
                </c:pt>
                <c:pt idx="19">
                  <c:v>94.466906716304038</c:v>
                </c:pt>
                <c:pt idx="20">
                  <c:v>94.466906716304038</c:v>
                </c:pt>
                <c:pt idx="21">
                  <c:v>94.466906716304038</c:v>
                </c:pt>
                <c:pt idx="22">
                  <c:v>94.466906716304038</c:v>
                </c:pt>
                <c:pt idx="23">
                  <c:v>94.679946728627684</c:v>
                </c:pt>
                <c:pt idx="24">
                  <c:v>94.581586606499144</c:v>
                </c:pt>
                <c:pt idx="25">
                  <c:v>94.777965716593854</c:v>
                </c:pt>
                <c:pt idx="26">
                  <c:v>95.039022288190353</c:v>
                </c:pt>
                <c:pt idx="27">
                  <c:v>95.321284233817238</c:v>
                </c:pt>
                <c:pt idx="28">
                  <c:v>95.332349761239726</c:v>
                </c:pt>
                <c:pt idx="29">
                  <c:v>95.399991388775248</c:v>
                </c:pt>
                <c:pt idx="30">
                  <c:v>95.558618419699243</c:v>
                </c:pt>
                <c:pt idx="31">
                  <c:v>95.696348594785931</c:v>
                </c:pt>
                <c:pt idx="32">
                  <c:v>95.853896530370974</c:v>
                </c:pt>
                <c:pt idx="33">
                  <c:v>95.862049591729701</c:v>
                </c:pt>
                <c:pt idx="34">
                  <c:v>95.986095832356483</c:v>
                </c:pt>
                <c:pt idx="35">
                  <c:v>96.136588498724194</c:v>
                </c:pt>
                <c:pt idx="36">
                  <c:v>96.228940456074014</c:v>
                </c:pt>
                <c:pt idx="37">
                  <c:v>96.279326992943766</c:v>
                </c:pt>
                <c:pt idx="38">
                  <c:v>96.369887831621398</c:v>
                </c:pt>
              </c:numCache>
            </c:numRef>
          </c:val>
          <c:smooth val="0"/>
        </c:ser>
        <c:dLbls>
          <c:showLegendKey val="0"/>
          <c:showVal val="0"/>
          <c:showCatName val="0"/>
          <c:showSerName val="0"/>
          <c:showPercent val="0"/>
          <c:showBubbleSize val="0"/>
        </c:dLbls>
        <c:marker val="1"/>
        <c:smooth val="0"/>
        <c:axId val="75098752"/>
        <c:axId val="167512320"/>
      </c:lineChart>
      <c:catAx>
        <c:axId val="75098752"/>
        <c:scaling>
          <c:orientation val="minMax"/>
        </c:scaling>
        <c:delete val="0"/>
        <c:axPos val="b"/>
        <c:title>
          <c:tx>
            <c:rich>
              <a:bodyPr/>
              <a:lstStyle/>
              <a:p>
                <a:pPr>
                  <a:defRPr sz="2000"/>
                </a:pPr>
                <a:r>
                  <a:rPr lang="en-US" sz="2000"/>
                  <a:t>Calendar Week</a:t>
                </a:r>
              </a:p>
            </c:rich>
          </c:tx>
          <c:layout>
            <c:manualLayout>
              <c:xMode val="edge"/>
              <c:yMode val="edge"/>
              <c:x val="0.46139710013048152"/>
              <c:y val="0.92690117717377596"/>
            </c:manualLayout>
          </c:layout>
          <c:overlay val="0"/>
        </c:title>
        <c:numFmt formatCode="0" sourceLinked="1"/>
        <c:majorTickMark val="out"/>
        <c:minorTickMark val="none"/>
        <c:tickLblPos val="nextTo"/>
        <c:txPr>
          <a:bodyPr/>
          <a:lstStyle/>
          <a:p>
            <a:pPr>
              <a:defRPr sz="1800"/>
            </a:pPr>
            <a:endParaRPr lang="de-DE"/>
          </a:p>
        </c:txPr>
        <c:crossAx val="167512320"/>
        <c:crosses val="autoZero"/>
        <c:auto val="1"/>
        <c:lblAlgn val="ctr"/>
        <c:lblOffset val="100"/>
        <c:noMultiLvlLbl val="0"/>
      </c:catAx>
      <c:valAx>
        <c:axId val="167512320"/>
        <c:scaling>
          <c:orientation val="minMax"/>
          <c:max val="105"/>
          <c:min val="65"/>
        </c:scaling>
        <c:delete val="0"/>
        <c:axPos val="l"/>
        <c:majorGridlines/>
        <c:numFmt formatCode="0.00" sourceLinked="1"/>
        <c:majorTickMark val="out"/>
        <c:minorTickMark val="none"/>
        <c:tickLblPos val="nextTo"/>
        <c:txPr>
          <a:bodyPr/>
          <a:lstStyle/>
          <a:p>
            <a:pPr>
              <a:defRPr sz="1800"/>
            </a:pPr>
            <a:endParaRPr lang="de-DE"/>
          </a:p>
        </c:txPr>
        <c:crossAx val="75098752"/>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strRef>
              <c:f>'SUMMARY FAILURES'!$J$1</c:f>
              <c:strCache>
                <c:ptCount val="1"/>
                <c:pt idx="0">
                  <c:v>SUM FAULTS</c:v>
                </c:pt>
              </c:strCache>
            </c:strRef>
          </c:tx>
          <c:invertIfNegative val="0"/>
          <c:cat>
            <c:strRef>
              <c:f>'SUMMARY FAILURES'!$I$3:$I$22</c:f>
              <c:strCache>
                <c:ptCount val="20"/>
                <c:pt idx="0">
                  <c:v>RF</c:v>
                </c:pt>
                <c:pt idx="1">
                  <c:v>PS</c:v>
                </c:pt>
                <c:pt idx="2">
                  <c:v>WK</c:v>
                </c:pt>
                <c:pt idx="3">
                  <c:v>IL</c:v>
                </c:pt>
                <c:pt idx="4">
                  <c:v>VAC</c:v>
                </c:pt>
                <c:pt idx="5">
                  <c:v>INST</c:v>
                </c:pt>
                <c:pt idx="6">
                  <c:v>SAFETY</c:v>
                </c:pt>
                <c:pt idx="7">
                  <c:v>OP</c:v>
                </c:pt>
                <c:pt idx="8">
                  <c:v>LINAC</c:v>
                </c:pt>
                <c:pt idx="9">
                  <c:v>UNKNOWN</c:v>
                </c:pt>
                <c:pt idx="10">
                  <c:v>SEKI</c:v>
                </c:pt>
                <c:pt idx="11">
                  <c:v>POWER_GLITCH</c:v>
                </c:pt>
                <c:pt idx="12">
                  <c:v>DESY</c:v>
                </c:pt>
                <c:pt idx="13">
                  <c:v>FEEDBACK</c:v>
                </c:pt>
                <c:pt idx="14">
                  <c:v>TIMING</c:v>
                </c:pt>
                <c:pt idx="15">
                  <c:v>PIA</c:v>
                </c:pt>
                <c:pt idx="16">
                  <c:v>LONG_INST</c:v>
                </c:pt>
                <c:pt idx="17">
                  <c:v>INTL</c:v>
                </c:pt>
                <c:pt idx="18">
                  <c:v>EXP</c:v>
                </c:pt>
                <c:pt idx="19">
                  <c:v>SCHEDULED</c:v>
                </c:pt>
              </c:strCache>
            </c:strRef>
          </c:cat>
          <c:val>
            <c:numRef>
              <c:f>'SUMMARY FAILURES'!$J$3:$J$22</c:f>
              <c:numCache>
                <c:formatCode>General</c:formatCode>
                <c:ptCount val="20"/>
                <c:pt idx="0">
                  <c:v>13</c:v>
                </c:pt>
                <c:pt idx="1">
                  <c:v>16</c:v>
                </c:pt>
                <c:pt idx="2">
                  <c:v>0</c:v>
                </c:pt>
                <c:pt idx="3">
                  <c:v>0</c:v>
                </c:pt>
                <c:pt idx="4">
                  <c:v>3</c:v>
                </c:pt>
                <c:pt idx="5">
                  <c:v>2</c:v>
                </c:pt>
                <c:pt idx="6">
                  <c:v>1</c:v>
                </c:pt>
                <c:pt idx="7">
                  <c:v>1</c:v>
                </c:pt>
                <c:pt idx="8">
                  <c:v>3</c:v>
                </c:pt>
                <c:pt idx="9">
                  <c:v>5</c:v>
                </c:pt>
                <c:pt idx="10">
                  <c:v>0</c:v>
                </c:pt>
                <c:pt idx="11">
                  <c:v>9</c:v>
                </c:pt>
                <c:pt idx="12">
                  <c:v>2</c:v>
                </c:pt>
                <c:pt idx="13">
                  <c:v>5</c:v>
                </c:pt>
                <c:pt idx="14">
                  <c:v>5</c:v>
                </c:pt>
                <c:pt idx="15">
                  <c:v>1</c:v>
                </c:pt>
                <c:pt idx="16">
                  <c:v>0</c:v>
                </c:pt>
                <c:pt idx="17">
                  <c:v>2</c:v>
                </c:pt>
                <c:pt idx="18">
                  <c:v>10</c:v>
                </c:pt>
                <c:pt idx="19">
                  <c:v>1</c:v>
                </c:pt>
              </c:numCache>
            </c:numRef>
          </c:val>
        </c:ser>
        <c:dLbls>
          <c:showLegendKey val="0"/>
          <c:showVal val="0"/>
          <c:showCatName val="0"/>
          <c:showSerName val="0"/>
          <c:showPercent val="0"/>
          <c:showBubbleSize val="0"/>
        </c:dLbls>
        <c:gapWidth val="150"/>
        <c:axId val="405495168"/>
        <c:axId val="410865664"/>
      </c:barChart>
      <c:catAx>
        <c:axId val="405495168"/>
        <c:scaling>
          <c:orientation val="minMax"/>
        </c:scaling>
        <c:delete val="0"/>
        <c:axPos val="b"/>
        <c:majorTickMark val="out"/>
        <c:minorTickMark val="none"/>
        <c:tickLblPos val="nextTo"/>
        <c:txPr>
          <a:bodyPr/>
          <a:lstStyle/>
          <a:p>
            <a:pPr>
              <a:defRPr sz="1600" b="1"/>
            </a:pPr>
            <a:endParaRPr lang="de-DE"/>
          </a:p>
        </c:txPr>
        <c:crossAx val="410865664"/>
        <c:crosses val="autoZero"/>
        <c:auto val="1"/>
        <c:lblAlgn val="ctr"/>
        <c:lblOffset val="100"/>
        <c:noMultiLvlLbl val="0"/>
      </c:catAx>
      <c:valAx>
        <c:axId val="410865664"/>
        <c:scaling>
          <c:orientation val="minMax"/>
        </c:scaling>
        <c:delete val="0"/>
        <c:axPos val="l"/>
        <c:majorGridlines/>
        <c:numFmt formatCode="General" sourceLinked="1"/>
        <c:majorTickMark val="out"/>
        <c:minorTickMark val="none"/>
        <c:tickLblPos val="nextTo"/>
        <c:txPr>
          <a:bodyPr/>
          <a:lstStyle/>
          <a:p>
            <a:pPr>
              <a:defRPr sz="1600"/>
            </a:pPr>
            <a:endParaRPr lang="de-DE"/>
          </a:p>
        </c:txPr>
        <c:crossAx val="405495168"/>
        <c:crosses val="autoZero"/>
        <c:crossBetween val="between"/>
      </c:valAx>
    </c:plotArea>
    <c:plotVisOnly val="1"/>
    <c:dispBlanksAs val="gap"/>
    <c:showDLblsOverMax val="0"/>
  </c:chart>
  <c:spPr>
    <a:ln>
      <a:solidFill>
        <a:srgbClr val="000000"/>
      </a:solid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v>SUM FAILURE TIME</c:v>
          </c:tx>
          <c:invertIfNegative val="0"/>
          <c:cat>
            <c:strRef>
              <c:f>'SUMMARY FAILURES'!$I$3:$I$22</c:f>
              <c:strCache>
                <c:ptCount val="20"/>
                <c:pt idx="0">
                  <c:v>RF</c:v>
                </c:pt>
                <c:pt idx="1">
                  <c:v>PS</c:v>
                </c:pt>
                <c:pt idx="2">
                  <c:v>WK</c:v>
                </c:pt>
                <c:pt idx="3">
                  <c:v>IL</c:v>
                </c:pt>
                <c:pt idx="4">
                  <c:v>VAC</c:v>
                </c:pt>
                <c:pt idx="5">
                  <c:v>INST</c:v>
                </c:pt>
                <c:pt idx="6">
                  <c:v>SAFETY</c:v>
                </c:pt>
                <c:pt idx="7">
                  <c:v>OP</c:v>
                </c:pt>
                <c:pt idx="8">
                  <c:v>LINAC</c:v>
                </c:pt>
                <c:pt idx="9">
                  <c:v>UNKNOWN</c:v>
                </c:pt>
                <c:pt idx="10">
                  <c:v>SEKI</c:v>
                </c:pt>
                <c:pt idx="11">
                  <c:v>POWER_GLITCH</c:v>
                </c:pt>
                <c:pt idx="12">
                  <c:v>DESY</c:v>
                </c:pt>
                <c:pt idx="13">
                  <c:v>FEEDBACK</c:v>
                </c:pt>
                <c:pt idx="14">
                  <c:v>TIMING</c:v>
                </c:pt>
                <c:pt idx="15">
                  <c:v>PIA</c:v>
                </c:pt>
                <c:pt idx="16">
                  <c:v>LONG_INST</c:v>
                </c:pt>
                <c:pt idx="17">
                  <c:v>INTL</c:v>
                </c:pt>
                <c:pt idx="18">
                  <c:v>EXP</c:v>
                </c:pt>
                <c:pt idx="19">
                  <c:v>SCHEDULED</c:v>
                </c:pt>
              </c:strCache>
            </c:strRef>
          </c:cat>
          <c:val>
            <c:numRef>
              <c:f>'SUMMARY FAILURES'!$K$3:$K$22</c:f>
              <c:numCache>
                <c:formatCode>[h]:mm:ss;@</c:formatCode>
                <c:ptCount val="20"/>
                <c:pt idx="0">
                  <c:v>0.25555555555555542</c:v>
                </c:pt>
                <c:pt idx="1">
                  <c:v>1.0090277777777779</c:v>
                </c:pt>
                <c:pt idx="2">
                  <c:v>0</c:v>
                </c:pt>
                <c:pt idx="3">
                  <c:v>0</c:v>
                </c:pt>
                <c:pt idx="4">
                  <c:v>0.12777777777777782</c:v>
                </c:pt>
                <c:pt idx="5">
                  <c:v>1.4368055555555554</c:v>
                </c:pt>
                <c:pt idx="6">
                  <c:v>1.7361111111111049E-2</c:v>
                </c:pt>
                <c:pt idx="7">
                  <c:v>0.20694444444444451</c:v>
                </c:pt>
                <c:pt idx="8">
                  <c:v>0.28194444444444461</c:v>
                </c:pt>
                <c:pt idx="9">
                  <c:v>0.10625000000000007</c:v>
                </c:pt>
                <c:pt idx="10">
                  <c:v>0</c:v>
                </c:pt>
                <c:pt idx="11">
                  <c:v>1.0097222222222222</c:v>
                </c:pt>
                <c:pt idx="12">
                  <c:v>0.21875</c:v>
                </c:pt>
                <c:pt idx="13">
                  <c:v>0.27291666666666647</c:v>
                </c:pt>
                <c:pt idx="14">
                  <c:v>0.86458333333333326</c:v>
                </c:pt>
                <c:pt idx="15">
                  <c:v>8.4027777777777701E-2</c:v>
                </c:pt>
                <c:pt idx="16">
                  <c:v>0</c:v>
                </c:pt>
                <c:pt idx="17">
                  <c:v>0.21597222222222229</c:v>
                </c:pt>
                <c:pt idx="18">
                  <c:v>0.27500000000000002</c:v>
                </c:pt>
                <c:pt idx="19">
                  <c:v>1.8055555555555602E-2</c:v>
                </c:pt>
              </c:numCache>
            </c:numRef>
          </c:val>
        </c:ser>
        <c:dLbls>
          <c:showLegendKey val="0"/>
          <c:showVal val="0"/>
          <c:showCatName val="0"/>
          <c:showSerName val="0"/>
          <c:showPercent val="0"/>
          <c:showBubbleSize val="0"/>
        </c:dLbls>
        <c:gapWidth val="150"/>
        <c:axId val="410898816"/>
        <c:axId val="410900352"/>
      </c:barChart>
      <c:catAx>
        <c:axId val="410898816"/>
        <c:scaling>
          <c:orientation val="minMax"/>
        </c:scaling>
        <c:delete val="0"/>
        <c:axPos val="b"/>
        <c:majorTickMark val="out"/>
        <c:minorTickMark val="none"/>
        <c:tickLblPos val="nextTo"/>
        <c:txPr>
          <a:bodyPr/>
          <a:lstStyle/>
          <a:p>
            <a:pPr>
              <a:defRPr sz="1800" b="1"/>
            </a:pPr>
            <a:endParaRPr lang="de-DE"/>
          </a:p>
        </c:txPr>
        <c:crossAx val="410900352"/>
        <c:crosses val="autoZero"/>
        <c:auto val="1"/>
        <c:lblAlgn val="ctr"/>
        <c:lblOffset val="100"/>
        <c:noMultiLvlLbl val="0"/>
      </c:catAx>
      <c:valAx>
        <c:axId val="410900352"/>
        <c:scaling>
          <c:orientation val="minMax"/>
        </c:scaling>
        <c:delete val="0"/>
        <c:axPos val="l"/>
        <c:majorGridlines/>
        <c:numFmt formatCode="[h]:mm:ss;@" sourceLinked="1"/>
        <c:majorTickMark val="out"/>
        <c:minorTickMark val="none"/>
        <c:tickLblPos val="nextTo"/>
        <c:txPr>
          <a:bodyPr/>
          <a:lstStyle/>
          <a:p>
            <a:pPr>
              <a:defRPr sz="1600"/>
            </a:pPr>
            <a:endParaRPr lang="de-DE"/>
          </a:p>
        </c:txPr>
        <c:crossAx val="410898816"/>
        <c:crosses val="autoZero"/>
        <c:crossBetween val="between"/>
        <c:majorUnit val="0.20833333333330004"/>
      </c:valAx>
    </c:plotArea>
    <c:plotVisOnly val="1"/>
    <c:dispBlanksAs val="gap"/>
    <c:showDLblsOverMax val="0"/>
  </c:chart>
  <c:spPr>
    <a:solidFill>
      <a:srgbClr val="FFFFFF"/>
    </a:solidFill>
    <a:ln>
      <a:solidFill>
        <a:srgbClr val="000000"/>
      </a:solid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v>SUM FAILURE TIME</c:v>
          </c:tx>
          <c:invertIfNegative val="0"/>
          <c:cat>
            <c:strRef>
              <c:f>'SUMMARY FAILURES'!$I$3:$I$22</c:f>
              <c:strCache>
                <c:ptCount val="20"/>
                <c:pt idx="0">
                  <c:v>RF</c:v>
                </c:pt>
                <c:pt idx="1">
                  <c:v>PS</c:v>
                </c:pt>
                <c:pt idx="2">
                  <c:v>WK</c:v>
                </c:pt>
                <c:pt idx="3">
                  <c:v>IL</c:v>
                </c:pt>
                <c:pt idx="4">
                  <c:v>VAC</c:v>
                </c:pt>
                <c:pt idx="5">
                  <c:v>INST</c:v>
                </c:pt>
                <c:pt idx="6">
                  <c:v>SAFETY</c:v>
                </c:pt>
                <c:pt idx="7">
                  <c:v>OP</c:v>
                </c:pt>
                <c:pt idx="8">
                  <c:v>LINAC</c:v>
                </c:pt>
                <c:pt idx="9">
                  <c:v>UNKNOWN</c:v>
                </c:pt>
                <c:pt idx="10">
                  <c:v>SEKI</c:v>
                </c:pt>
                <c:pt idx="11">
                  <c:v>POWER_GLITCH</c:v>
                </c:pt>
                <c:pt idx="12">
                  <c:v>DESY</c:v>
                </c:pt>
                <c:pt idx="13">
                  <c:v>FEEDBACK</c:v>
                </c:pt>
                <c:pt idx="14">
                  <c:v>TIMING</c:v>
                </c:pt>
                <c:pt idx="15">
                  <c:v>PIA</c:v>
                </c:pt>
                <c:pt idx="16">
                  <c:v>LONG_INST</c:v>
                </c:pt>
                <c:pt idx="17">
                  <c:v>INTL</c:v>
                </c:pt>
                <c:pt idx="18">
                  <c:v>EXP</c:v>
                </c:pt>
                <c:pt idx="19">
                  <c:v>SCHEDULED</c:v>
                </c:pt>
              </c:strCache>
            </c:strRef>
          </c:cat>
          <c:val>
            <c:numRef>
              <c:f>'SUMMARY FAILURES'!$K$3:$K$22</c:f>
              <c:numCache>
                <c:formatCode>[h]:mm:ss;@</c:formatCode>
                <c:ptCount val="20"/>
                <c:pt idx="0">
                  <c:v>0.25555555555555542</c:v>
                </c:pt>
                <c:pt idx="1">
                  <c:v>1.0090277777777779</c:v>
                </c:pt>
                <c:pt idx="2">
                  <c:v>0</c:v>
                </c:pt>
                <c:pt idx="3">
                  <c:v>0</c:v>
                </c:pt>
                <c:pt idx="4">
                  <c:v>0.12777777777777782</c:v>
                </c:pt>
                <c:pt idx="5">
                  <c:v>1.4368055555555554</c:v>
                </c:pt>
                <c:pt idx="6">
                  <c:v>1.7361111111111049E-2</c:v>
                </c:pt>
                <c:pt idx="7">
                  <c:v>0.20694444444444451</c:v>
                </c:pt>
                <c:pt idx="8">
                  <c:v>0.28194444444444461</c:v>
                </c:pt>
                <c:pt idx="9">
                  <c:v>0.10625000000000007</c:v>
                </c:pt>
                <c:pt idx="10">
                  <c:v>0</c:v>
                </c:pt>
                <c:pt idx="11">
                  <c:v>1.0097222222222222</c:v>
                </c:pt>
                <c:pt idx="12">
                  <c:v>0.21875</c:v>
                </c:pt>
                <c:pt idx="13">
                  <c:v>0.27291666666666647</c:v>
                </c:pt>
                <c:pt idx="14">
                  <c:v>0.86458333333333326</c:v>
                </c:pt>
                <c:pt idx="15">
                  <c:v>8.4027777777777701E-2</c:v>
                </c:pt>
                <c:pt idx="16">
                  <c:v>0</c:v>
                </c:pt>
                <c:pt idx="17">
                  <c:v>0.21597222222222229</c:v>
                </c:pt>
                <c:pt idx="18">
                  <c:v>0.27500000000000002</c:v>
                </c:pt>
                <c:pt idx="19">
                  <c:v>1.8055555555555602E-2</c:v>
                </c:pt>
              </c:numCache>
            </c:numRef>
          </c:val>
        </c:ser>
        <c:dLbls>
          <c:showLegendKey val="0"/>
          <c:showVal val="0"/>
          <c:showCatName val="0"/>
          <c:showSerName val="0"/>
          <c:showPercent val="0"/>
          <c:showBubbleSize val="0"/>
        </c:dLbls>
        <c:gapWidth val="150"/>
        <c:axId val="353874688"/>
        <c:axId val="394738688"/>
      </c:barChart>
      <c:catAx>
        <c:axId val="353874688"/>
        <c:scaling>
          <c:orientation val="minMax"/>
        </c:scaling>
        <c:delete val="0"/>
        <c:axPos val="b"/>
        <c:majorTickMark val="out"/>
        <c:minorTickMark val="none"/>
        <c:tickLblPos val="nextTo"/>
        <c:txPr>
          <a:bodyPr/>
          <a:lstStyle/>
          <a:p>
            <a:pPr>
              <a:defRPr sz="1800" b="1"/>
            </a:pPr>
            <a:endParaRPr lang="de-DE"/>
          </a:p>
        </c:txPr>
        <c:crossAx val="394738688"/>
        <c:crosses val="autoZero"/>
        <c:auto val="1"/>
        <c:lblAlgn val="ctr"/>
        <c:lblOffset val="100"/>
        <c:noMultiLvlLbl val="0"/>
      </c:catAx>
      <c:valAx>
        <c:axId val="394738688"/>
        <c:scaling>
          <c:orientation val="minMax"/>
        </c:scaling>
        <c:delete val="0"/>
        <c:axPos val="l"/>
        <c:majorGridlines/>
        <c:numFmt formatCode="[h]:mm:ss;@" sourceLinked="1"/>
        <c:majorTickMark val="out"/>
        <c:minorTickMark val="none"/>
        <c:tickLblPos val="nextTo"/>
        <c:txPr>
          <a:bodyPr/>
          <a:lstStyle/>
          <a:p>
            <a:pPr>
              <a:defRPr sz="1600"/>
            </a:pPr>
            <a:endParaRPr lang="de-DE"/>
          </a:p>
        </c:txPr>
        <c:crossAx val="353874688"/>
        <c:crosses val="autoZero"/>
        <c:crossBetween val="between"/>
        <c:majorUnit val="0.20833333333330004"/>
      </c:valAx>
    </c:plotArea>
    <c:plotVisOnly val="1"/>
    <c:dispBlanksAs val="gap"/>
    <c:showDLblsOverMax val="0"/>
  </c:chart>
  <c:spPr>
    <a:solidFill>
      <a:srgbClr val="FFFFFF"/>
    </a:solidFill>
    <a:ln>
      <a:solidFill>
        <a:srgbClr val="000000"/>
      </a:solid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v>SUM FAILURE TIME</c:v>
          </c:tx>
          <c:invertIfNegative val="0"/>
          <c:cat>
            <c:strRef>
              <c:f>'SUMMARY FAILURES'!$I$3:$I$22</c:f>
              <c:strCache>
                <c:ptCount val="20"/>
                <c:pt idx="0">
                  <c:v>RF</c:v>
                </c:pt>
                <c:pt idx="1">
                  <c:v>PS</c:v>
                </c:pt>
                <c:pt idx="2">
                  <c:v>WK</c:v>
                </c:pt>
                <c:pt idx="3">
                  <c:v>IL</c:v>
                </c:pt>
                <c:pt idx="4">
                  <c:v>VAC</c:v>
                </c:pt>
                <c:pt idx="5">
                  <c:v>INST</c:v>
                </c:pt>
                <c:pt idx="6">
                  <c:v>SAFETY</c:v>
                </c:pt>
                <c:pt idx="7">
                  <c:v>OP</c:v>
                </c:pt>
                <c:pt idx="8">
                  <c:v>LINAC</c:v>
                </c:pt>
                <c:pt idx="9">
                  <c:v>UNKNOWN</c:v>
                </c:pt>
                <c:pt idx="10">
                  <c:v>SEKI</c:v>
                </c:pt>
                <c:pt idx="11">
                  <c:v>POWER_GLITCH</c:v>
                </c:pt>
                <c:pt idx="12">
                  <c:v>DESY</c:v>
                </c:pt>
                <c:pt idx="13">
                  <c:v>FEEDBACK</c:v>
                </c:pt>
                <c:pt idx="14">
                  <c:v>TIMING</c:v>
                </c:pt>
                <c:pt idx="15">
                  <c:v>PIA</c:v>
                </c:pt>
                <c:pt idx="16">
                  <c:v>LONG_INST</c:v>
                </c:pt>
                <c:pt idx="17">
                  <c:v>INTL</c:v>
                </c:pt>
                <c:pt idx="18">
                  <c:v>EXP</c:v>
                </c:pt>
                <c:pt idx="19">
                  <c:v>SCHEDULED</c:v>
                </c:pt>
              </c:strCache>
            </c:strRef>
          </c:cat>
          <c:val>
            <c:numRef>
              <c:f>'SUMMARY FAILURES'!$K$3:$K$22</c:f>
              <c:numCache>
                <c:formatCode>[h]:mm:ss;@</c:formatCode>
                <c:ptCount val="20"/>
                <c:pt idx="0">
                  <c:v>0.25555555555555542</c:v>
                </c:pt>
                <c:pt idx="1">
                  <c:v>1.0090277777777779</c:v>
                </c:pt>
                <c:pt idx="2">
                  <c:v>0</c:v>
                </c:pt>
                <c:pt idx="3">
                  <c:v>0</c:v>
                </c:pt>
                <c:pt idx="4">
                  <c:v>0.12777777777777782</c:v>
                </c:pt>
                <c:pt idx="5">
                  <c:v>1.4368055555555554</c:v>
                </c:pt>
                <c:pt idx="6">
                  <c:v>1.7361111111111049E-2</c:v>
                </c:pt>
                <c:pt idx="7">
                  <c:v>0.20694444444444451</c:v>
                </c:pt>
                <c:pt idx="8">
                  <c:v>0.28194444444444461</c:v>
                </c:pt>
                <c:pt idx="9">
                  <c:v>0.10625000000000007</c:v>
                </c:pt>
                <c:pt idx="10">
                  <c:v>0</c:v>
                </c:pt>
                <c:pt idx="11">
                  <c:v>1.0097222222222222</c:v>
                </c:pt>
                <c:pt idx="12">
                  <c:v>0.21875</c:v>
                </c:pt>
                <c:pt idx="13">
                  <c:v>0.27291666666666647</c:v>
                </c:pt>
                <c:pt idx="14">
                  <c:v>0.86458333333333326</c:v>
                </c:pt>
                <c:pt idx="15">
                  <c:v>8.4027777777777701E-2</c:v>
                </c:pt>
                <c:pt idx="16">
                  <c:v>0</c:v>
                </c:pt>
                <c:pt idx="17">
                  <c:v>0.21597222222222229</c:v>
                </c:pt>
                <c:pt idx="18">
                  <c:v>0.27500000000000002</c:v>
                </c:pt>
                <c:pt idx="19">
                  <c:v>1.8055555555555602E-2</c:v>
                </c:pt>
              </c:numCache>
            </c:numRef>
          </c:val>
        </c:ser>
        <c:dLbls>
          <c:showLegendKey val="0"/>
          <c:showVal val="0"/>
          <c:showCatName val="0"/>
          <c:showSerName val="0"/>
          <c:showPercent val="0"/>
          <c:showBubbleSize val="0"/>
        </c:dLbls>
        <c:gapWidth val="150"/>
        <c:axId val="74771840"/>
        <c:axId val="74889472"/>
      </c:barChart>
      <c:catAx>
        <c:axId val="74771840"/>
        <c:scaling>
          <c:orientation val="minMax"/>
        </c:scaling>
        <c:delete val="0"/>
        <c:axPos val="b"/>
        <c:majorTickMark val="out"/>
        <c:minorTickMark val="none"/>
        <c:tickLblPos val="nextTo"/>
        <c:txPr>
          <a:bodyPr/>
          <a:lstStyle/>
          <a:p>
            <a:pPr>
              <a:defRPr sz="1800" b="1"/>
            </a:pPr>
            <a:endParaRPr lang="de-DE"/>
          </a:p>
        </c:txPr>
        <c:crossAx val="74889472"/>
        <c:crosses val="autoZero"/>
        <c:auto val="1"/>
        <c:lblAlgn val="ctr"/>
        <c:lblOffset val="100"/>
        <c:noMultiLvlLbl val="0"/>
      </c:catAx>
      <c:valAx>
        <c:axId val="74889472"/>
        <c:scaling>
          <c:orientation val="minMax"/>
        </c:scaling>
        <c:delete val="0"/>
        <c:axPos val="l"/>
        <c:majorGridlines/>
        <c:numFmt formatCode="[h]:mm:ss;@" sourceLinked="1"/>
        <c:majorTickMark val="out"/>
        <c:minorTickMark val="none"/>
        <c:tickLblPos val="nextTo"/>
        <c:txPr>
          <a:bodyPr/>
          <a:lstStyle/>
          <a:p>
            <a:pPr>
              <a:defRPr sz="1600"/>
            </a:pPr>
            <a:endParaRPr lang="de-DE"/>
          </a:p>
        </c:txPr>
        <c:crossAx val="74771840"/>
        <c:crosses val="autoZero"/>
        <c:crossBetween val="between"/>
        <c:majorUnit val="0.20833333333330004"/>
      </c:valAx>
    </c:plotArea>
    <c:plotVisOnly val="1"/>
    <c:dispBlanksAs val="gap"/>
    <c:showDLblsOverMax val="0"/>
  </c:chart>
  <c:spPr>
    <a:solidFill>
      <a:srgbClr val="FFFFFF"/>
    </a:solidFill>
    <a:ln>
      <a:solidFill>
        <a:srgbClr val="000000"/>
      </a:solid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strRef>
              <c:f>'SUMMARY FAILURES'!$J$1</c:f>
              <c:strCache>
                <c:ptCount val="1"/>
                <c:pt idx="0">
                  <c:v>SUM FAULTS</c:v>
                </c:pt>
              </c:strCache>
            </c:strRef>
          </c:tx>
          <c:invertIfNegative val="0"/>
          <c:cat>
            <c:strRef>
              <c:f>'SUMMARY FAILURES'!$I$3:$I$22</c:f>
              <c:strCache>
                <c:ptCount val="20"/>
                <c:pt idx="0">
                  <c:v>RF</c:v>
                </c:pt>
                <c:pt idx="1">
                  <c:v>PS</c:v>
                </c:pt>
                <c:pt idx="2">
                  <c:v>WK</c:v>
                </c:pt>
                <c:pt idx="3">
                  <c:v>IL</c:v>
                </c:pt>
                <c:pt idx="4">
                  <c:v>VAC</c:v>
                </c:pt>
                <c:pt idx="5">
                  <c:v>INST</c:v>
                </c:pt>
                <c:pt idx="6">
                  <c:v>SAFETY</c:v>
                </c:pt>
                <c:pt idx="7">
                  <c:v>OP</c:v>
                </c:pt>
                <c:pt idx="8">
                  <c:v>LINAC</c:v>
                </c:pt>
                <c:pt idx="9">
                  <c:v>UNKNOWN</c:v>
                </c:pt>
                <c:pt idx="10">
                  <c:v>SEKI</c:v>
                </c:pt>
                <c:pt idx="11">
                  <c:v>POWER_GLITCH</c:v>
                </c:pt>
                <c:pt idx="12">
                  <c:v>DESY</c:v>
                </c:pt>
                <c:pt idx="13">
                  <c:v>FEEDBACK</c:v>
                </c:pt>
                <c:pt idx="14">
                  <c:v>TIMING</c:v>
                </c:pt>
                <c:pt idx="15">
                  <c:v>PIA</c:v>
                </c:pt>
                <c:pt idx="16">
                  <c:v>LONG_INST</c:v>
                </c:pt>
                <c:pt idx="17">
                  <c:v>INTL</c:v>
                </c:pt>
                <c:pt idx="18">
                  <c:v>EXP</c:v>
                </c:pt>
                <c:pt idx="19">
                  <c:v>SCHEDULED</c:v>
                </c:pt>
              </c:strCache>
            </c:strRef>
          </c:cat>
          <c:val>
            <c:numRef>
              <c:f>'SUMMARY FAILURES'!$J$3:$J$22</c:f>
              <c:numCache>
                <c:formatCode>General</c:formatCode>
                <c:ptCount val="20"/>
                <c:pt idx="0">
                  <c:v>13</c:v>
                </c:pt>
                <c:pt idx="1">
                  <c:v>16</c:v>
                </c:pt>
                <c:pt idx="2">
                  <c:v>0</c:v>
                </c:pt>
                <c:pt idx="3">
                  <c:v>0</c:v>
                </c:pt>
                <c:pt idx="4">
                  <c:v>3</c:v>
                </c:pt>
                <c:pt idx="5">
                  <c:v>2</c:v>
                </c:pt>
                <c:pt idx="6">
                  <c:v>1</c:v>
                </c:pt>
                <c:pt idx="7">
                  <c:v>1</c:v>
                </c:pt>
                <c:pt idx="8">
                  <c:v>3</c:v>
                </c:pt>
                <c:pt idx="9">
                  <c:v>5</c:v>
                </c:pt>
                <c:pt idx="10">
                  <c:v>0</c:v>
                </c:pt>
                <c:pt idx="11">
                  <c:v>9</c:v>
                </c:pt>
                <c:pt idx="12">
                  <c:v>2</c:v>
                </c:pt>
                <c:pt idx="13">
                  <c:v>5</c:v>
                </c:pt>
                <c:pt idx="14">
                  <c:v>5</c:v>
                </c:pt>
                <c:pt idx="15">
                  <c:v>1</c:v>
                </c:pt>
                <c:pt idx="16">
                  <c:v>0</c:v>
                </c:pt>
                <c:pt idx="17">
                  <c:v>2</c:v>
                </c:pt>
                <c:pt idx="18">
                  <c:v>10</c:v>
                </c:pt>
                <c:pt idx="19">
                  <c:v>1</c:v>
                </c:pt>
              </c:numCache>
            </c:numRef>
          </c:val>
        </c:ser>
        <c:dLbls>
          <c:showLegendKey val="0"/>
          <c:showVal val="0"/>
          <c:showCatName val="0"/>
          <c:showSerName val="0"/>
          <c:showPercent val="0"/>
          <c:showBubbleSize val="0"/>
        </c:dLbls>
        <c:gapWidth val="150"/>
        <c:axId val="78210560"/>
        <c:axId val="78215808"/>
      </c:barChart>
      <c:catAx>
        <c:axId val="78210560"/>
        <c:scaling>
          <c:orientation val="minMax"/>
        </c:scaling>
        <c:delete val="0"/>
        <c:axPos val="b"/>
        <c:majorTickMark val="out"/>
        <c:minorTickMark val="none"/>
        <c:tickLblPos val="nextTo"/>
        <c:txPr>
          <a:bodyPr/>
          <a:lstStyle/>
          <a:p>
            <a:pPr>
              <a:defRPr sz="1600" b="1"/>
            </a:pPr>
            <a:endParaRPr lang="de-DE"/>
          </a:p>
        </c:txPr>
        <c:crossAx val="78215808"/>
        <c:crosses val="autoZero"/>
        <c:auto val="1"/>
        <c:lblAlgn val="ctr"/>
        <c:lblOffset val="100"/>
        <c:noMultiLvlLbl val="0"/>
      </c:catAx>
      <c:valAx>
        <c:axId val="78215808"/>
        <c:scaling>
          <c:orientation val="minMax"/>
        </c:scaling>
        <c:delete val="0"/>
        <c:axPos val="l"/>
        <c:majorGridlines/>
        <c:numFmt formatCode="General" sourceLinked="1"/>
        <c:majorTickMark val="out"/>
        <c:minorTickMark val="none"/>
        <c:tickLblPos val="nextTo"/>
        <c:txPr>
          <a:bodyPr/>
          <a:lstStyle/>
          <a:p>
            <a:pPr>
              <a:defRPr sz="1600"/>
            </a:pPr>
            <a:endParaRPr lang="de-DE"/>
          </a:p>
        </c:txPr>
        <c:crossAx val="78210560"/>
        <c:crosses val="autoZero"/>
        <c:crossBetween val="between"/>
      </c:valAx>
    </c:plotArea>
    <c:plotVisOnly val="1"/>
    <c:dispBlanksAs val="gap"/>
    <c:showDLblsOverMax val="0"/>
  </c:chart>
  <c:spPr>
    <a:ln>
      <a:solidFill>
        <a:srgbClr val="000000"/>
      </a:solid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6982908468895213E-2"/>
          <c:y val="0.16844401087032262"/>
          <c:w val="0.79291927229412951"/>
          <c:h val="0.63169279724990124"/>
        </c:manualLayout>
      </c:layout>
      <c:barChart>
        <c:barDir val="col"/>
        <c:grouping val="clustered"/>
        <c:varyColors val="0"/>
        <c:ser>
          <c:idx val="0"/>
          <c:order val="0"/>
          <c:tx>
            <c:v>2013/14</c:v>
          </c:tx>
          <c:invertIfNegative val="0"/>
          <c:cat>
            <c:strRef>
              <c:f>DATA!$A$2:$A$20</c:f>
              <c:strCache>
                <c:ptCount val="19"/>
                <c:pt idx="0">
                  <c:v>RF</c:v>
                </c:pt>
                <c:pt idx="1">
                  <c:v>PS</c:v>
                </c:pt>
                <c:pt idx="2">
                  <c:v>WK</c:v>
                </c:pt>
                <c:pt idx="3">
                  <c:v>IL</c:v>
                </c:pt>
                <c:pt idx="4">
                  <c:v>VAC</c:v>
                </c:pt>
                <c:pt idx="5">
                  <c:v>INST</c:v>
                </c:pt>
                <c:pt idx="6">
                  <c:v>SAFETY</c:v>
                </c:pt>
                <c:pt idx="7">
                  <c:v>OP</c:v>
                </c:pt>
                <c:pt idx="8">
                  <c:v>LINAC</c:v>
                </c:pt>
                <c:pt idx="9">
                  <c:v>UNKNOWN</c:v>
                </c:pt>
                <c:pt idx="10">
                  <c:v>SEKI</c:v>
                </c:pt>
                <c:pt idx="11">
                  <c:v>POWER_GLITCH</c:v>
                </c:pt>
                <c:pt idx="12">
                  <c:v>DESY</c:v>
                </c:pt>
                <c:pt idx="13">
                  <c:v>FEEDBACK</c:v>
                </c:pt>
                <c:pt idx="14">
                  <c:v>TIMING</c:v>
                </c:pt>
                <c:pt idx="15">
                  <c:v>PIA</c:v>
                </c:pt>
                <c:pt idx="16">
                  <c:v>LONG_INST</c:v>
                </c:pt>
                <c:pt idx="17">
                  <c:v>INTL</c:v>
                </c:pt>
                <c:pt idx="18">
                  <c:v>EXP</c:v>
                </c:pt>
              </c:strCache>
            </c:strRef>
          </c:cat>
          <c:val>
            <c:numRef>
              <c:f>DATA!$D$2:$D$20</c:f>
              <c:numCache>
                <c:formatCode>0.0</c:formatCode>
                <c:ptCount val="19"/>
                <c:pt idx="0">
                  <c:v>11.35483870967742</c:v>
                </c:pt>
                <c:pt idx="1">
                  <c:v>3.2688172043010755</c:v>
                </c:pt>
                <c:pt idx="2">
                  <c:v>0.34408602150537637</c:v>
                </c:pt>
                <c:pt idx="3">
                  <c:v>0</c:v>
                </c:pt>
                <c:pt idx="4">
                  <c:v>0.68817204301075274</c:v>
                </c:pt>
                <c:pt idx="5">
                  <c:v>0.68817204301075274</c:v>
                </c:pt>
                <c:pt idx="6">
                  <c:v>0.17204301075268819</c:v>
                </c:pt>
                <c:pt idx="7">
                  <c:v>1.3763440860215055</c:v>
                </c:pt>
                <c:pt idx="8">
                  <c:v>0.86021505376344098</c:v>
                </c:pt>
                <c:pt idx="9">
                  <c:v>1.2043010752688172</c:v>
                </c:pt>
                <c:pt idx="10">
                  <c:v>0.34408602150537637</c:v>
                </c:pt>
                <c:pt idx="11">
                  <c:v>1.032258064516129</c:v>
                </c:pt>
                <c:pt idx="12">
                  <c:v>1.3763440860215055</c:v>
                </c:pt>
                <c:pt idx="13">
                  <c:v>0.17204301075268819</c:v>
                </c:pt>
                <c:pt idx="14">
                  <c:v>0.68817204301075274</c:v>
                </c:pt>
                <c:pt idx="15">
                  <c:v>0.17204301075268819</c:v>
                </c:pt>
                <c:pt idx="16">
                  <c:v>0.17204301075268819</c:v>
                </c:pt>
                <c:pt idx="17">
                  <c:v>0.86021505376344098</c:v>
                </c:pt>
                <c:pt idx="18">
                  <c:v>2.064516129032258</c:v>
                </c:pt>
              </c:numCache>
            </c:numRef>
          </c:val>
        </c:ser>
        <c:ser>
          <c:idx val="1"/>
          <c:order val="1"/>
          <c:tx>
            <c:v>2015</c:v>
          </c:tx>
          <c:invertIfNegative val="0"/>
          <c:cat>
            <c:strRef>
              <c:f>DATA!$A$2:$A$20</c:f>
              <c:strCache>
                <c:ptCount val="19"/>
                <c:pt idx="0">
                  <c:v>RF</c:v>
                </c:pt>
                <c:pt idx="1">
                  <c:v>PS</c:v>
                </c:pt>
                <c:pt idx="2">
                  <c:v>WK</c:v>
                </c:pt>
                <c:pt idx="3">
                  <c:v>IL</c:v>
                </c:pt>
                <c:pt idx="4">
                  <c:v>VAC</c:v>
                </c:pt>
                <c:pt idx="5">
                  <c:v>INST</c:v>
                </c:pt>
                <c:pt idx="6">
                  <c:v>SAFETY</c:v>
                </c:pt>
                <c:pt idx="7">
                  <c:v>OP</c:v>
                </c:pt>
                <c:pt idx="8">
                  <c:v>LINAC</c:v>
                </c:pt>
                <c:pt idx="9">
                  <c:v>UNKNOWN</c:v>
                </c:pt>
                <c:pt idx="10">
                  <c:v>SEKI</c:v>
                </c:pt>
                <c:pt idx="11">
                  <c:v>POWER_GLITCH</c:v>
                </c:pt>
                <c:pt idx="12">
                  <c:v>DESY</c:v>
                </c:pt>
                <c:pt idx="13">
                  <c:v>FEEDBACK</c:v>
                </c:pt>
                <c:pt idx="14">
                  <c:v>TIMING</c:v>
                </c:pt>
                <c:pt idx="15">
                  <c:v>PIA</c:v>
                </c:pt>
                <c:pt idx="16">
                  <c:v>LONG_INST</c:v>
                </c:pt>
                <c:pt idx="17">
                  <c:v>INTL</c:v>
                </c:pt>
                <c:pt idx="18">
                  <c:v>EXP</c:v>
                </c:pt>
              </c:strCache>
            </c:strRef>
          </c:cat>
          <c:val>
            <c:numRef>
              <c:f>DATA!$I$2:$I$20</c:f>
              <c:numCache>
                <c:formatCode>0.0</c:formatCode>
                <c:ptCount val="19"/>
                <c:pt idx="0">
                  <c:v>6.5522212029878126</c:v>
                </c:pt>
                <c:pt idx="1">
                  <c:v>2.8829773293146372</c:v>
                </c:pt>
                <c:pt idx="2">
                  <c:v>3.14506617743415</c:v>
                </c:pt>
                <c:pt idx="3">
                  <c:v>0</c:v>
                </c:pt>
                <c:pt idx="4">
                  <c:v>0.2620888481195125</c:v>
                </c:pt>
                <c:pt idx="5">
                  <c:v>0.52417769623902499</c:v>
                </c:pt>
                <c:pt idx="6">
                  <c:v>0</c:v>
                </c:pt>
                <c:pt idx="7">
                  <c:v>3.14506617743415</c:v>
                </c:pt>
                <c:pt idx="8">
                  <c:v>1.572533088717075</c:v>
                </c:pt>
                <c:pt idx="9">
                  <c:v>3.9313327217926872</c:v>
                </c:pt>
                <c:pt idx="10">
                  <c:v>1.8346219368365875</c:v>
                </c:pt>
                <c:pt idx="11">
                  <c:v>2.620888481195125</c:v>
                </c:pt>
                <c:pt idx="12">
                  <c:v>0.2620888481195125</c:v>
                </c:pt>
                <c:pt idx="13">
                  <c:v>0.78626654435853749</c:v>
                </c:pt>
                <c:pt idx="14">
                  <c:v>0.2620888481195125</c:v>
                </c:pt>
                <c:pt idx="15">
                  <c:v>0.2620888481195125</c:v>
                </c:pt>
                <c:pt idx="16">
                  <c:v>1.3104442405975625</c:v>
                </c:pt>
                <c:pt idx="17">
                  <c:v>0</c:v>
                </c:pt>
                <c:pt idx="18">
                  <c:v>0.78626654435853749</c:v>
                </c:pt>
              </c:numCache>
            </c:numRef>
          </c:val>
        </c:ser>
        <c:ser>
          <c:idx val="2"/>
          <c:order val="2"/>
          <c:tx>
            <c:v>2016</c:v>
          </c:tx>
          <c:invertIfNegative val="0"/>
          <c:cat>
            <c:strRef>
              <c:f>DATA!$A$2:$A$20</c:f>
              <c:strCache>
                <c:ptCount val="19"/>
                <c:pt idx="0">
                  <c:v>RF</c:v>
                </c:pt>
                <c:pt idx="1">
                  <c:v>PS</c:v>
                </c:pt>
                <c:pt idx="2">
                  <c:v>WK</c:v>
                </c:pt>
                <c:pt idx="3">
                  <c:v>IL</c:v>
                </c:pt>
                <c:pt idx="4">
                  <c:v>VAC</c:v>
                </c:pt>
                <c:pt idx="5">
                  <c:v>INST</c:v>
                </c:pt>
                <c:pt idx="6">
                  <c:v>SAFETY</c:v>
                </c:pt>
                <c:pt idx="7">
                  <c:v>OP</c:v>
                </c:pt>
                <c:pt idx="8">
                  <c:v>LINAC</c:v>
                </c:pt>
                <c:pt idx="9">
                  <c:v>UNKNOWN</c:v>
                </c:pt>
                <c:pt idx="10">
                  <c:v>SEKI</c:v>
                </c:pt>
                <c:pt idx="11">
                  <c:v>POWER_GLITCH</c:v>
                </c:pt>
                <c:pt idx="12">
                  <c:v>DESY</c:v>
                </c:pt>
                <c:pt idx="13">
                  <c:v>FEEDBACK</c:v>
                </c:pt>
                <c:pt idx="14">
                  <c:v>TIMING</c:v>
                </c:pt>
                <c:pt idx="15">
                  <c:v>PIA</c:v>
                </c:pt>
                <c:pt idx="16">
                  <c:v>LONG_INST</c:v>
                </c:pt>
                <c:pt idx="17">
                  <c:v>INTL</c:v>
                </c:pt>
                <c:pt idx="18">
                  <c:v>EXP</c:v>
                </c:pt>
              </c:strCache>
            </c:strRef>
          </c:cat>
          <c:val>
            <c:numRef>
              <c:f>DATA!$N$2:$N$20</c:f>
              <c:numCache>
                <c:formatCode>0.0</c:formatCode>
                <c:ptCount val="19"/>
                <c:pt idx="0">
                  <c:v>8.369147251752997</c:v>
                </c:pt>
                <c:pt idx="1">
                  <c:v>4.0714770413933499</c:v>
                </c:pt>
                <c:pt idx="2">
                  <c:v>0.45238633793259442</c:v>
                </c:pt>
                <c:pt idx="3">
                  <c:v>0</c:v>
                </c:pt>
                <c:pt idx="4">
                  <c:v>0.67857950689889157</c:v>
                </c:pt>
                <c:pt idx="5">
                  <c:v>0.22619316896629721</c:v>
                </c:pt>
                <c:pt idx="6">
                  <c:v>0.22619316896629721</c:v>
                </c:pt>
                <c:pt idx="7">
                  <c:v>0.67857950689889157</c:v>
                </c:pt>
                <c:pt idx="8">
                  <c:v>0.22619316896629721</c:v>
                </c:pt>
                <c:pt idx="9">
                  <c:v>1.1309658448314861</c:v>
                </c:pt>
                <c:pt idx="10">
                  <c:v>0.45238633793259442</c:v>
                </c:pt>
                <c:pt idx="11">
                  <c:v>1.5833521827640804</c:v>
                </c:pt>
                <c:pt idx="12">
                  <c:v>2.2619316896629722</c:v>
                </c:pt>
                <c:pt idx="13">
                  <c:v>1.1309658448314861</c:v>
                </c:pt>
                <c:pt idx="14">
                  <c:v>0</c:v>
                </c:pt>
                <c:pt idx="15">
                  <c:v>0</c:v>
                </c:pt>
                <c:pt idx="16">
                  <c:v>0</c:v>
                </c:pt>
                <c:pt idx="17">
                  <c:v>0.45238633793259442</c:v>
                </c:pt>
                <c:pt idx="18">
                  <c:v>2.0357385206966749</c:v>
                </c:pt>
              </c:numCache>
            </c:numRef>
          </c:val>
        </c:ser>
        <c:ser>
          <c:idx val="4"/>
          <c:order val="3"/>
          <c:tx>
            <c:v>2017</c:v>
          </c:tx>
          <c:invertIfNegative val="0"/>
          <c:val>
            <c:numRef>
              <c:f>DATA!$D$26:$D$44</c:f>
              <c:numCache>
                <c:formatCode>0.0</c:formatCode>
                <c:ptCount val="19"/>
                <c:pt idx="0">
                  <c:v>5.4993125859267593</c:v>
                </c:pt>
                <c:pt idx="1">
                  <c:v>4.2494688163979504</c:v>
                </c:pt>
                <c:pt idx="2">
                  <c:v>0.24996875390576179</c:v>
                </c:pt>
                <c:pt idx="3">
                  <c:v>0</c:v>
                </c:pt>
                <c:pt idx="4">
                  <c:v>0.74990626171728536</c:v>
                </c:pt>
                <c:pt idx="5">
                  <c:v>0</c:v>
                </c:pt>
                <c:pt idx="6">
                  <c:v>0.24996875390576179</c:v>
                </c:pt>
                <c:pt idx="7">
                  <c:v>1.7497812773403325</c:v>
                </c:pt>
                <c:pt idx="8">
                  <c:v>0.99987501562304715</c:v>
                </c:pt>
                <c:pt idx="9">
                  <c:v>0.99987501562304715</c:v>
                </c:pt>
                <c:pt idx="10">
                  <c:v>0.49993750781152357</c:v>
                </c:pt>
                <c:pt idx="11">
                  <c:v>1.2498437695288089</c:v>
                </c:pt>
                <c:pt idx="12">
                  <c:v>0.74990626171728536</c:v>
                </c:pt>
                <c:pt idx="13">
                  <c:v>0.99987501562304715</c:v>
                </c:pt>
                <c:pt idx="14">
                  <c:v>0.99987501562304715</c:v>
                </c:pt>
                <c:pt idx="15">
                  <c:v>0.24996875390576179</c:v>
                </c:pt>
                <c:pt idx="16">
                  <c:v>0</c:v>
                </c:pt>
                <c:pt idx="17">
                  <c:v>0.24996875390576179</c:v>
                </c:pt>
                <c:pt idx="18">
                  <c:v>2.4996875390576179</c:v>
                </c:pt>
              </c:numCache>
            </c:numRef>
          </c:val>
        </c:ser>
        <c:ser>
          <c:idx val="3"/>
          <c:order val="4"/>
          <c:tx>
            <c:v>2018</c:v>
          </c:tx>
          <c:invertIfNegative val="0"/>
          <c:val>
            <c:numRef>
              <c:f>DATA!$I$26:$I$44</c:f>
              <c:numCache>
                <c:formatCode>0.0</c:formatCode>
                <c:ptCount val="19"/>
                <c:pt idx="0">
                  <c:v>2.8625954198473282</c:v>
                </c:pt>
                <c:pt idx="1">
                  <c:v>3.8167938931297711</c:v>
                </c:pt>
                <c:pt idx="2">
                  <c:v>0</c:v>
                </c:pt>
                <c:pt idx="3">
                  <c:v>0</c:v>
                </c:pt>
                <c:pt idx="4">
                  <c:v>0.31806615776081426</c:v>
                </c:pt>
                <c:pt idx="5">
                  <c:v>0.63613231552162852</c:v>
                </c:pt>
                <c:pt idx="6">
                  <c:v>0.31806615776081426</c:v>
                </c:pt>
                <c:pt idx="7">
                  <c:v>1.272264631043257</c:v>
                </c:pt>
                <c:pt idx="8">
                  <c:v>0.63613231552162852</c:v>
                </c:pt>
                <c:pt idx="9">
                  <c:v>2.2264631043256999</c:v>
                </c:pt>
                <c:pt idx="10">
                  <c:v>0</c:v>
                </c:pt>
                <c:pt idx="11">
                  <c:v>2.5445292620865141</c:v>
                </c:pt>
                <c:pt idx="12">
                  <c:v>0.31806615776081426</c:v>
                </c:pt>
                <c:pt idx="13">
                  <c:v>0.95419847328244278</c:v>
                </c:pt>
                <c:pt idx="14">
                  <c:v>1.5903307888040712</c:v>
                </c:pt>
                <c:pt idx="15">
                  <c:v>0</c:v>
                </c:pt>
                <c:pt idx="16">
                  <c:v>0</c:v>
                </c:pt>
                <c:pt idx="17">
                  <c:v>0.63613231552162852</c:v>
                </c:pt>
                <c:pt idx="18">
                  <c:v>2.2264631043256999</c:v>
                </c:pt>
              </c:numCache>
            </c:numRef>
          </c:val>
        </c:ser>
        <c:dLbls>
          <c:showLegendKey val="0"/>
          <c:showVal val="0"/>
          <c:showCatName val="0"/>
          <c:showSerName val="0"/>
          <c:showPercent val="0"/>
          <c:showBubbleSize val="0"/>
        </c:dLbls>
        <c:gapWidth val="150"/>
        <c:axId val="166703104"/>
        <c:axId val="166705024"/>
      </c:barChart>
      <c:catAx>
        <c:axId val="166703104"/>
        <c:scaling>
          <c:orientation val="minMax"/>
        </c:scaling>
        <c:delete val="0"/>
        <c:axPos val="b"/>
        <c:majorTickMark val="out"/>
        <c:minorTickMark val="none"/>
        <c:tickLblPos val="nextTo"/>
        <c:crossAx val="166705024"/>
        <c:crosses val="autoZero"/>
        <c:auto val="1"/>
        <c:lblAlgn val="ctr"/>
        <c:lblOffset val="100"/>
        <c:noMultiLvlLbl val="0"/>
      </c:catAx>
      <c:valAx>
        <c:axId val="166705024"/>
        <c:scaling>
          <c:orientation val="minMax"/>
        </c:scaling>
        <c:delete val="0"/>
        <c:axPos val="l"/>
        <c:majorGridlines/>
        <c:numFmt formatCode="0.0" sourceLinked="1"/>
        <c:majorTickMark val="out"/>
        <c:minorTickMark val="none"/>
        <c:tickLblPos val="nextTo"/>
        <c:crossAx val="166703104"/>
        <c:crosses val="autoZero"/>
        <c:crossBetween val="between"/>
      </c:valAx>
    </c:plotArea>
    <c:legend>
      <c:legendPos val="r"/>
      <c:layout/>
      <c:overlay val="0"/>
    </c:legend>
    <c:plotVisOnly val="1"/>
    <c:dispBlanksAs val="gap"/>
    <c:showDLblsOverMax val="0"/>
  </c:chart>
  <c:spPr>
    <a:ln>
      <a:solidFill>
        <a:srgbClr val="000000"/>
      </a:solidFill>
    </a:ln>
  </c:sp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0.06831</cdr:x>
      <cdr:y>0.04743</cdr:y>
    </cdr:from>
    <cdr:to>
      <cdr:x>0.75197</cdr:x>
      <cdr:y>0.11822</cdr:y>
    </cdr:to>
    <cdr:sp macro="" textlink="">
      <cdr:nvSpPr>
        <cdr:cNvPr id="3" name="TextBox 1"/>
        <cdr:cNvSpPr txBox="1"/>
      </cdr:nvSpPr>
      <cdr:spPr>
        <a:xfrm xmlns:a="http://schemas.openxmlformats.org/drawingml/2006/main">
          <a:off x="387262" y="206002"/>
          <a:ext cx="3875860" cy="30746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100" b="1"/>
            <a:t>Faults per 1000 h user run: 2013 ... 2018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75E6C4-5F43-4FF9-96D4-21B8157BE639}" type="datetimeFigureOut">
              <a:rPr lang="de-DE" smtClean="0"/>
              <a:t>06.02.2019</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8B182-0F75-451D-B88B-ABD1C205B431}" type="slidenum">
              <a:rPr lang="de-DE" smtClean="0"/>
              <a:t>‹Nr.›</a:t>
            </a:fld>
            <a:endParaRPr lang="de-DE"/>
          </a:p>
        </p:txBody>
      </p:sp>
    </p:spTree>
    <p:extLst>
      <p:ext uri="{BB962C8B-B14F-4D97-AF65-F5344CB8AC3E}">
        <p14:creationId xmlns:p14="http://schemas.microsoft.com/office/powerpoint/2010/main" val="391809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BD367-6A7A-405A-BFB1-15817186491F}" type="datetimeFigureOut">
              <a:rPr lang="de-DE" smtClean="0"/>
              <a:t>06.02.2019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4131890"/>
          </a:xfrm>
          <a:prstGeom prst="rect">
            <a:avLst/>
          </a:prstGeom>
        </p:spPr>
        <p:txBody>
          <a:bodyPr vert="horz" lIns="91440" tIns="45720" rIns="91440" bIns="4572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B5255-5329-45F9-87F3-A2F9FB4734DF}" type="slidenum">
              <a:rPr lang="de-DE" smtClean="0"/>
              <a:t>‹Nr.›</a:t>
            </a:fld>
            <a:endParaRPr lang="de-DE"/>
          </a:p>
        </p:txBody>
      </p:sp>
    </p:spTree>
    <p:extLst>
      <p:ext uri="{BB962C8B-B14F-4D97-AF65-F5344CB8AC3E}">
        <p14:creationId xmlns:p14="http://schemas.microsoft.com/office/powerpoint/2010/main" val="1927676706"/>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556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2925" indent="-187325"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3pPr>
    <a:lvl4pPr marL="7207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4</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13</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15</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16</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17</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18</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19</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20</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21</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22</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23</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5</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24</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25</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26</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28</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6</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7</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8</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9</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10</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11</a:t>
            </a:fld>
            <a:endParaRPr lang="de-DE"/>
          </a:p>
        </p:txBody>
      </p:sp>
    </p:spTree>
    <p:extLst>
      <p:ext uri="{BB962C8B-B14F-4D97-AF65-F5344CB8AC3E}">
        <p14:creationId xmlns:p14="http://schemas.microsoft.com/office/powerpoint/2010/main" val="3757112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7B5255-5329-45F9-87F3-A2F9FB4734DF}" type="slidenum">
              <a:rPr lang="de-DE" smtClean="0"/>
              <a:t>12</a:t>
            </a:fld>
            <a:endParaRPr lang="de-DE"/>
          </a:p>
        </p:txBody>
      </p:sp>
    </p:spTree>
    <p:extLst>
      <p:ext uri="{BB962C8B-B14F-4D97-AF65-F5344CB8AC3E}">
        <p14:creationId xmlns:p14="http://schemas.microsoft.com/office/powerpoint/2010/main" val="37571128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1"/>
            <a:ext cx="11376025" cy="1855254"/>
          </a:xfrm>
        </p:spPr>
        <p:txBody>
          <a:bodyPr anchor="t"/>
          <a:lstStyle>
            <a:lvl1pPr algn="l">
              <a:lnSpc>
                <a:spcPct val="100000"/>
              </a:lnSpc>
              <a:defRPr sz="6000"/>
            </a:lvl1pPr>
          </a:lstStyle>
          <a:p>
            <a:r>
              <a:rPr lang="de-DE" noProof="0" smtClean="0"/>
              <a:t>Titelmasterformat durch Klicken bearbeiten</a:t>
            </a:r>
            <a:endParaRPr lang="en-US" noProof="0" dirty="0"/>
          </a:p>
        </p:txBody>
      </p:sp>
      <p:sp>
        <p:nvSpPr>
          <p:cNvPr id="3" name="Subtitle 2"/>
          <p:cNvSpPr>
            <a:spLocks noGrp="1"/>
          </p:cNvSpPr>
          <p:nvPr>
            <p:ph type="subTitle" idx="1"/>
          </p:nvPr>
        </p:nvSpPr>
        <p:spPr>
          <a:xfrm>
            <a:off x="407987" y="2335014"/>
            <a:ext cx="113760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smtClean="0"/>
              <a:t>Formatvorlage des Untertitelmasters durch Klicken bearbeiten</a:t>
            </a:r>
            <a:endParaRPr lang="en-US" noProof="0" dirty="0"/>
          </a:p>
        </p:txBody>
      </p:sp>
      <p:sp>
        <p:nvSpPr>
          <p:cNvPr id="12" name="Textplatzhalter 11"/>
          <p:cNvSpPr>
            <a:spLocks noGrp="1"/>
          </p:cNvSpPr>
          <p:nvPr>
            <p:ph type="body" sz="quarter" idx="10"/>
          </p:nvPr>
        </p:nvSpPr>
        <p:spPr>
          <a:xfrm>
            <a:off x="414396" y="4096780"/>
            <a:ext cx="11369549" cy="700373"/>
          </a:xfrm>
        </p:spPr>
        <p:txBody>
          <a:bodyPr/>
          <a:lstStyle>
            <a:lvl1pPr marL="0" indent="0">
              <a:spcAft>
                <a:spcPts val="0"/>
              </a:spcAft>
              <a:buNone/>
              <a:defRPr sz="1800"/>
            </a:lvl1pPr>
          </a:lstStyle>
          <a:p>
            <a:pPr lvl="0"/>
            <a:r>
              <a:rPr lang="de-DE" noProof="0" smtClean="0"/>
              <a:t>Textmasterformat bearbeiten</a:t>
            </a:r>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3032" y="5669842"/>
            <a:ext cx="793750" cy="794193"/>
          </a:xfrm>
          <a:prstGeom prst="rect">
            <a:avLst/>
          </a:prstGeom>
        </p:spPr>
      </p:pic>
      <p:pic>
        <p:nvPicPr>
          <p:cNvPr id="7" name="Grafik 6">
            <a:extLst>
              <a:ext uri="{FF2B5EF4-FFF2-40B4-BE49-F238E27FC236}">
                <a16:creationId xmlns="" xmlns:a16="http://schemas.microsoft.com/office/drawing/2014/main" id="{A7BDDAEA-9330-49C2-BDC0-9EC5B72658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7368" y="6261914"/>
            <a:ext cx="2168482" cy="160615"/>
          </a:xfrm>
          <a:prstGeom prst="rect">
            <a:avLst/>
          </a:prstGeom>
        </p:spPr>
      </p:pic>
    </p:spTree>
    <p:extLst>
      <p:ext uri="{BB962C8B-B14F-4D97-AF65-F5344CB8AC3E}">
        <p14:creationId xmlns:p14="http://schemas.microsoft.com/office/powerpoint/2010/main" val="83941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smtClean="0"/>
              <a:t>| PETRA Operation 2018 | Michael Bieler, Febr. 21, 2019</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smtClean="0"/>
              <a:t>Textmasterformat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smtClean="0"/>
              <a:t>Textmasterformat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smtClean="0"/>
              <a:t>Textmasterformat bearbeiten</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smtClean="0"/>
              <a:t>Bild durch Klicken auf Symbol hinzufügen</a:t>
            </a:r>
            <a:endParaRPr lang="en-US" noProof="0"/>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smtClean="0"/>
              <a:t>Bild durch Klicken auf Symbol hinzufügen</a:t>
            </a:r>
            <a:endParaRPr lang="en-US" noProof="0"/>
          </a:p>
        </p:txBody>
      </p:sp>
    </p:spTree>
    <p:extLst>
      <p:ext uri="{BB962C8B-B14F-4D97-AF65-F5344CB8AC3E}">
        <p14:creationId xmlns:p14="http://schemas.microsoft.com/office/powerpoint/2010/main" val="144746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2 Object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smtClean="0"/>
              <a:t>| PETRA Operation 2018 | Michael Bieler, Febr. 21, 2019</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smtClean="0"/>
              <a:t>Textmasterformat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smtClean="0"/>
              <a:t>Textmasterformat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smtClean="0"/>
              <a:t>Textmasterformat bearbeiten</a:t>
            </a:r>
          </a:p>
        </p:txBody>
      </p:sp>
      <p:sp>
        <p:nvSpPr>
          <p:cNvPr id="12" name="Inhaltsplatzhalter 5">
            <a:extLst>
              <a:ext uri="{FF2B5EF4-FFF2-40B4-BE49-F238E27FC236}">
                <a16:creationId xmlns="" xmlns:a16="http://schemas.microsoft.com/office/drawing/2014/main" id="{9C675125-65B7-4F5B-AEF0-C38D81E746CF}"/>
              </a:ext>
            </a:extLst>
          </p:cNvPr>
          <p:cNvSpPr>
            <a:spLocks noGrp="1"/>
          </p:cNvSpPr>
          <p:nvPr>
            <p:ph sz="quarter" idx="18" hasCustomPrompt="1"/>
          </p:nvPr>
        </p:nvSpPr>
        <p:spPr>
          <a:xfrm>
            <a:off x="8075612" y="1449388"/>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 xmlns:a16="http://schemas.microsoft.com/office/drawing/2014/main" id="{23FA31D8-E476-4ADE-8ED0-89F2667028D2}"/>
              </a:ext>
            </a:extLst>
          </p:cNvPr>
          <p:cNvSpPr>
            <a:spLocks noGrp="1"/>
          </p:cNvSpPr>
          <p:nvPr>
            <p:ph sz="quarter" idx="19" hasCustomPrompt="1"/>
          </p:nvPr>
        </p:nvSpPr>
        <p:spPr>
          <a:xfrm>
            <a:off x="8075612" y="4005263"/>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916810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smtClean="0"/>
              <a:t>| PETRA Operation 2018 | Michael Bieler, Febr. 21, 2019</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smtClean="0"/>
              <a:t>Textmasterformat bearbeiten</a:t>
            </a:r>
          </a:p>
        </p:txBody>
      </p:sp>
      <p:sp>
        <p:nvSpPr>
          <p:cNvPr id="7" name="Textplatzhalter 6"/>
          <p:cNvSpPr>
            <a:spLocks noGrp="1"/>
          </p:cNvSpPr>
          <p:nvPr>
            <p:ph type="body" sz="quarter" idx="15"/>
          </p:nvPr>
        </p:nvSpPr>
        <p:spPr>
          <a:xfrm>
            <a:off x="407989" y="1406427"/>
            <a:ext cx="3708400" cy="2454374"/>
          </a:xfrm>
        </p:spPr>
        <p:txBody>
          <a:bodyPr/>
          <a:lstStyle/>
          <a:p>
            <a:pPr lvl="0"/>
            <a:r>
              <a:rPr lang="de-DE" noProof="0" smtClean="0"/>
              <a:t>Textmasterformat bearbeiten</a:t>
            </a:r>
          </a:p>
        </p:txBody>
      </p:sp>
      <p:sp>
        <p:nvSpPr>
          <p:cNvPr id="9" name="Textplatzhalter 6"/>
          <p:cNvSpPr>
            <a:spLocks noGrp="1"/>
          </p:cNvSpPr>
          <p:nvPr>
            <p:ph type="body" sz="quarter" idx="16"/>
          </p:nvPr>
        </p:nvSpPr>
        <p:spPr>
          <a:xfrm>
            <a:off x="407989" y="3963533"/>
            <a:ext cx="3708400" cy="2454374"/>
          </a:xfrm>
        </p:spPr>
        <p:txBody>
          <a:bodyPr/>
          <a:lstStyle/>
          <a:p>
            <a:pPr lvl="0"/>
            <a:r>
              <a:rPr lang="de-DE" noProof="0" smtClean="0"/>
              <a:t>Textmasterformat bearbeiten</a:t>
            </a:r>
          </a:p>
        </p:txBody>
      </p:sp>
      <p:sp>
        <p:nvSpPr>
          <p:cNvPr id="10" name="Bildplatzhalter 6"/>
          <p:cNvSpPr>
            <a:spLocks noGrp="1"/>
          </p:cNvSpPr>
          <p:nvPr>
            <p:ph type="pic" sz="quarter" idx="14"/>
          </p:nvPr>
        </p:nvSpPr>
        <p:spPr>
          <a:xfrm>
            <a:off x="4259262" y="1449389"/>
            <a:ext cx="3673475" cy="2411412"/>
          </a:xfrm>
          <a:solidFill>
            <a:schemeClr val="bg1">
              <a:lumMod val="95000"/>
            </a:schemeClr>
          </a:solidFill>
        </p:spPr>
        <p:txBody>
          <a:bodyPr anchor="ctr"/>
          <a:lstStyle>
            <a:lvl1pPr marL="0" indent="0" algn="ctr">
              <a:buNone/>
              <a:defRPr/>
            </a:lvl1pPr>
          </a:lstStyle>
          <a:p>
            <a:r>
              <a:rPr lang="de-DE" noProof="0" smtClean="0"/>
              <a:t>Bild durch Klicken auf Symbol hinzufügen</a:t>
            </a:r>
            <a:endParaRPr lang="en-US" noProof="0"/>
          </a:p>
        </p:txBody>
      </p:sp>
      <p:sp>
        <p:nvSpPr>
          <p:cNvPr id="11" name="Bildplatzhalter 6"/>
          <p:cNvSpPr>
            <a:spLocks noGrp="1"/>
          </p:cNvSpPr>
          <p:nvPr>
            <p:ph type="pic" sz="quarter" idx="17"/>
          </p:nvPr>
        </p:nvSpPr>
        <p:spPr>
          <a:xfrm>
            <a:off x="4259263" y="4005263"/>
            <a:ext cx="3673475" cy="2412644"/>
          </a:xfrm>
          <a:solidFill>
            <a:schemeClr val="bg1">
              <a:lumMod val="95000"/>
            </a:schemeClr>
          </a:solidFill>
        </p:spPr>
        <p:txBody>
          <a:bodyPr anchor="ctr"/>
          <a:lstStyle>
            <a:lvl1pPr marL="0" indent="0" algn="ctr">
              <a:buNone/>
              <a:defRPr/>
            </a:lvl1pPr>
          </a:lstStyle>
          <a:p>
            <a:r>
              <a:rPr lang="de-DE" noProof="0" smtClean="0"/>
              <a:t>Bild durch Klicken auf Symbol hinzufügen</a:t>
            </a:r>
            <a:endParaRPr lang="en-US" noProof="0"/>
          </a:p>
        </p:txBody>
      </p:sp>
      <p:sp>
        <p:nvSpPr>
          <p:cNvPr id="12" name="Bildplatzhalter 6">
            <a:extLst>
              <a:ext uri="{FF2B5EF4-FFF2-40B4-BE49-F238E27FC236}">
                <a16:creationId xmlns="" xmlns:a16="http://schemas.microsoft.com/office/drawing/2014/main" id="{68AD19F6-8B2A-4294-9E9A-47F8C86A5D65}"/>
              </a:ext>
            </a:extLst>
          </p:cNvPr>
          <p:cNvSpPr>
            <a:spLocks noGrp="1"/>
          </p:cNvSpPr>
          <p:nvPr>
            <p:ph type="pic" sz="quarter" idx="18"/>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smtClean="0"/>
              <a:t>Bild durch Klicken auf Symbol hinzufügen</a:t>
            </a:r>
            <a:endParaRPr lang="en-US" noProof="0"/>
          </a:p>
        </p:txBody>
      </p:sp>
      <p:sp>
        <p:nvSpPr>
          <p:cNvPr id="13" name="Bildplatzhalter 6">
            <a:extLst>
              <a:ext uri="{FF2B5EF4-FFF2-40B4-BE49-F238E27FC236}">
                <a16:creationId xmlns="" xmlns:a16="http://schemas.microsoft.com/office/drawing/2014/main" id="{B0BE3BFA-E3C5-48E6-ADE2-3072C916F3FE}"/>
              </a:ext>
            </a:extLst>
          </p:cNvPr>
          <p:cNvSpPr>
            <a:spLocks noGrp="1"/>
          </p:cNvSpPr>
          <p:nvPr>
            <p:ph type="pic" sz="quarter" idx="19"/>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smtClean="0"/>
              <a:t>Bild durch Klicken auf Symbol hinzufügen</a:t>
            </a:r>
            <a:endParaRPr lang="en-US" noProof="0"/>
          </a:p>
        </p:txBody>
      </p:sp>
    </p:spTree>
    <p:extLst>
      <p:ext uri="{BB962C8B-B14F-4D97-AF65-F5344CB8AC3E}">
        <p14:creationId xmlns:p14="http://schemas.microsoft.com/office/powerpoint/2010/main" val="753029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smtClean="0"/>
              <a:t>| PETRA Operation 2018 | Michael Bieler, Febr. 21, 2019</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smtClean="0"/>
              <a:t>Textmasterformat bearbeiten</a:t>
            </a:r>
          </a:p>
        </p:txBody>
      </p:sp>
      <p:sp>
        <p:nvSpPr>
          <p:cNvPr id="7" name="Bildplatzhalter 6"/>
          <p:cNvSpPr>
            <a:spLocks noGrp="1"/>
          </p:cNvSpPr>
          <p:nvPr>
            <p:ph type="pic" sz="quarter" idx="14"/>
          </p:nvPr>
        </p:nvSpPr>
        <p:spPr>
          <a:xfrm>
            <a:off x="407989" y="1449389"/>
            <a:ext cx="11376024" cy="4967287"/>
          </a:xfrm>
          <a:solidFill>
            <a:schemeClr val="bg1">
              <a:lumMod val="95000"/>
            </a:schemeClr>
          </a:solidFill>
        </p:spPr>
        <p:txBody>
          <a:bodyPr anchor="ctr"/>
          <a:lstStyle>
            <a:lvl1pPr marL="0" indent="0" algn="ctr">
              <a:buNone/>
              <a:defRPr/>
            </a:lvl1pPr>
          </a:lstStyle>
          <a:p>
            <a:r>
              <a:rPr lang="de-DE" noProof="0" smtClean="0"/>
              <a:t>Bild durch Klicken auf Symbol hinzufügen</a:t>
            </a:r>
            <a:endParaRPr lang="en-US" noProof="0"/>
          </a:p>
        </p:txBody>
      </p:sp>
    </p:spTree>
    <p:extLst>
      <p:ext uri="{BB962C8B-B14F-4D97-AF65-F5344CB8AC3E}">
        <p14:creationId xmlns:p14="http://schemas.microsoft.com/office/powerpoint/2010/main" val="3896943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smtClean="0"/>
              <a:t>| PETRA Operation 2018 | Michael Bieler, Febr. 21, 2019</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smtClean="0"/>
              <a:t>Textmasterformat bearbeiten</a:t>
            </a:r>
          </a:p>
        </p:txBody>
      </p:sp>
      <p:sp>
        <p:nvSpPr>
          <p:cNvPr id="7" name="Bildplatzhalter 6"/>
          <p:cNvSpPr>
            <a:spLocks noGrp="1"/>
          </p:cNvSpPr>
          <p:nvPr>
            <p:ph type="pic" sz="quarter" idx="14"/>
          </p:nvPr>
        </p:nvSpPr>
        <p:spPr>
          <a:xfrm>
            <a:off x="407989" y="1449389"/>
            <a:ext cx="5616574" cy="4967287"/>
          </a:xfrm>
          <a:solidFill>
            <a:schemeClr val="bg1">
              <a:lumMod val="95000"/>
            </a:schemeClr>
          </a:solidFill>
        </p:spPr>
        <p:txBody>
          <a:bodyPr anchor="ctr"/>
          <a:lstStyle>
            <a:lvl1pPr marL="0" indent="0" algn="ctr">
              <a:buNone/>
              <a:defRPr/>
            </a:lvl1pPr>
          </a:lstStyle>
          <a:p>
            <a:r>
              <a:rPr lang="de-DE" noProof="0" smtClean="0"/>
              <a:t>Bild durch Klicken auf Symbol hinzufügen</a:t>
            </a:r>
            <a:endParaRPr lang="en-US" noProof="0"/>
          </a:p>
        </p:txBody>
      </p:sp>
      <p:sp>
        <p:nvSpPr>
          <p:cNvPr id="6" name="Bildplatzhalter 6"/>
          <p:cNvSpPr>
            <a:spLocks noGrp="1"/>
          </p:cNvSpPr>
          <p:nvPr>
            <p:ph type="pic" sz="quarter" idx="15"/>
          </p:nvPr>
        </p:nvSpPr>
        <p:spPr>
          <a:xfrm>
            <a:off x="6167437" y="1449389"/>
            <a:ext cx="5616575" cy="4967287"/>
          </a:xfrm>
          <a:solidFill>
            <a:schemeClr val="bg1">
              <a:lumMod val="95000"/>
            </a:schemeClr>
          </a:solidFill>
        </p:spPr>
        <p:txBody>
          <a:bodyPr anchor="ctr"/>
          <a:lstStyle>
            <a:lvl1pPr marL="0" indent="0" algn="ctr">
              <a:buNone/>
              <a:defRPr/>
            </a:lvl1pPr>
          </a:lstStyle>
          <a:p>
            <a:r>
              <a:rPr lang="de-DE" noProof="0" smtClean="0"/>
              <a:t>Bild durch Klicken auf Symbol hinzufügen</a:t>
            </a:r>
            <a:endParaRPr lang="en-US" noProof="0"/>
          </a:p>
        </p:txBody>
      </p:sp>
    </p:spTree>
    <p:extLst>
      <p:ext uri="{BB962C8B-B14F-4D97-AF65-F5344CB8AC3E}">
        <p14:creationId xmlns:p14="http://schemas.microsoft.com/office/powerpoint/2010/main" val="3675352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smtClean="0"/>
              <a:t>| PETRA Operation 2018 | Michael Bieler, Febr. 21, 2019</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smtClean="0"/>
              <a:t>Textmasterformat bearbeiten</a:t>
            </a:r>
          </a:p>
        </p:txBody>
      </p:sp>
      <p:sp>
        <p:nvSpPr>
          <p:cNvPr id="7" name="Bildplatzhalter 6"/>
          <p:cNvSpPr>
            <a:spLocks noGrp="1"/>
          </p:cNvSpPr>
          <p:nvPr>
            <p:ph type="pic" sz="quarter" idx="14"/>
          </p:nvPr>
        </p:nvSpPr>
        <p:spPr>
          <a:xfrm>
            <a:off x="407989" y="1449389"/>
            <a:ext cx="3708399" cy="4967287"/>
          </a:xfrm>
          <a:solidFill>
            <a:schemeClr val="bg1">
              <a:lumMod val="95000"/>
            </a:schemeClr>
          </a:solidFill>
        </p:spPr>
        <p:txBody>
          <a:bodyPr anchor="ctr"/>
          <a:lstStyle>
            <a:lvl1pPr marL="0" indent="0" algn="ctr">
              <a:buNone/>
              <a:defRPr/>
            </a:lvl1pPr>
          </a:lstStyle>
          <a:p>
            <a:r>
              <a:rPr lang="de-DE" noProof="0" smtClean="0"/>
              <a:t>Bild durch Klicken auf Symbol hinzufügen</a:t>
            </a:r>
            <a:endParaRPr lang="en-US" noProof="0"/>
          </a:p>
        </p:txBody>
      </p:sp>
      <p:sp>
        <p:nvSpPr>
          <p:cNvPr id="6" name="Bildplatzhalter 6"/>
          <p:cNvSpPr>
            <a:spLocks noGrp="1"/>
          </p:cNvSpPr>
          <p:nvPr>
            <p:ph type="pic" sz="quarter" idx="15"/>
          </p:nvPr>
        </p:nvSpPr>
        <p:spPr>
          <a:xfrm>
            <a:off x="4259263" y="1449389"/>
            <a:ext cx="7524749" cy="4967287"/>
          </a:xfrm>
          <a:solidFill>
            <a:schemeClr val="bg1">
              <a:lumMod val="95000"/>
            </a:schemeClr>
          </a:solidFill>
        </p:spPr>
        <p:txBody>
          <a:bodyPr anchor="ctr"/>
          <a:lstStyle>
            <a:lvl1pPr marL="0" indent="0" algn="ctr">
              <a:buNone/>
              <a:defRPr/>
            </a:lvl1pPr>
          </a:lstStyle>
          <a:p>
            <a:r>
              <a:rPr lang="de-DE" noProof="0" smtClean="0"/>
              <a:t>Bild durch Klicken auf Symbol hinzufügen</a:t>
            </a:r>
            <a:endParaRPr lang="en-US" noProof="0"/>
          </a:p>
        </p:txBody>
      </p:sp>
    </p:spTree>
    <p:extLst>
      <p:ext uri="{BB962C8B-B14F-4D97-AF65-F5344CB8AC3E}">
        <p14:creationId xmlns:p14="http://schemas.microsoft.com/office/powerpoint/2010/main" val="74142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US" noProof="0" dirty="0"/>
          </a:p>
        </p:txBody>
      </p:sp>
      <p:sp>
        <p:nvSpPr>
          <p:cNvPr id="4" name="Footer Placeholder 3"/>
          <p:cNvSpPr>
            <a:spLocks noGrp="1"/>
          </p:cNvSpPr>
          <p:nvPr>
            <p:ph type="ftr" sz="quarter" idx="11"/>
          </p:nvPr>
        </p:nvSpPr>
        <p:spPr/>
        <p:txBody>
          <a:bodyPr/>
          <a:lstStyle/>
          <a:p>
            <a:r>
              <a:rPr lang="en-US" noProof="0" smtClean="0"/>
              <a:t>| PETRA Operation 2018 | Michael Bieler, Febr. 21, 2019</a:t>
            </a:r>
            <a:endParaRPr lang="en-US" noProof="0" dirty="0"/>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smtClean="0"/>
              <a:t>Textmasterformat bearbeiten</a:t>
            </a:r>
          </a:p>
        </p:txBody>
      </p:sp>
    </p:spTree>
    <p:extLst>
      <p:ext uri="{BB962C8B-B14F-4D97-AF65-F5344CB8AC3E}">
        <p14:creationId xmlns:p14="http://schemas.microsoft.com/office/powerpoint/2010/main" val="3472297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smtClean="0"/>
              <a:t>| PETRA Operation 2018 | Michael Bieler, Febr. 21, 2019</a:t>
            </a:r>
            <a:endParaRPr lang="en-US" noProof="0" dirty="0"/>
          </a:p>
        </p:txBody>
      </p:sp>
    </p:spTree>
    <p:extLst>
      <p:ext uri="{BB962C8B-B14F-4D97-AF65-F5344CB8AC3E}">
        <p14:creationId xmlns:p14="http://schemas.microsoft.com/office/powerpoint/2010/main" val="3759894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4" name="Grafik 3">
            <a:extLst>
              <a:ext uri="{FF2B5EF4-FFF2-40B4-BE49-F238E27FC236}">
                <a16:creationId xmlns="" xmlns:a16="http://schemas.microsoft.com/office/drawing/2014/main" id="{A208E4DA-F01F-4DA4-AFAC-53CEEC220C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779" y="4587296"/>
            <a:ext cx="598825" cy="185118"/>
          </a:xfrm>
          <a:prstGeom prst="rect">
            <a:avLst/>
          </a:prstGeom>
        </p:spPr>
      </p:pic>
      <p:sp>
        <p:nvSpPr>
          <p:cNvPr id="5" name="Rechteck 4">
            <a:extLst>
              <a:ext uri="{FF2B5EF4-FFF2-40B4-BE49-F238E27FC236}">
                <a16:creationId xmlns="" xmlns:a16="http://schemas.microsoft.com/office/drawing/2014/main" id="{2955C6E6-DAFB-471E-9050-E05D2B8F3D0D}"/>
              </a:ext>
            </a:extLst>
          </p:cNvPr>
          <p:cNvSpPr/>
          <p:nvPr userDrawn="1"/>
        </p:nvSpPr>
        <p:spPr>
          <a:xfrm>
            <a:off x="395288" y="3980131"/>
            <a:ext cx="4572000" cy="373107"/>
          </a:xfrm>
          <a:prstGeom prst="rect">
            <a:avLst/>
          </a:prstGeom>
        </p:spPr>
        <p:txBody>
          <a:bodyPr lIns="0" tIns="0" rIns="0" bIns="0">
            <a:noAutofit/>
          </a:bodyPr>
          <a:lstStyle/>
          <a:p>
            <a:pPr>
              <a:lnSpc>
                <a:spcPct val="110000"/>
              </a:lnSpc>
            </a:pPr>
            <a:r>
              <a:rPr lang="de-DE" b="1" dirty="0"/>
              <a:t>Contact</a:t>
            </a:r>
          </a:p>
        </p:txBody>
      </p:sp>
      <p:sp>
        <p:nvSpPr>
          <p:cNvPr id="6" name="Rechteck 5">
            <a:extLst>
              <a:ext uri="{FF2B5EF4-FFF2-40B4-BE49-F238E27FC236}">
                <a16:creationId xmlns="" xmlns:a16="http://schemas.microsoft.com/office/drawing/2014/main" id="{3F6E932F-91BF-4BB6-A060-480141891B9A}"/>
              </a:ext>
            </a:extLst>
          </p:cNvPr>
          <p:cNvSpPr/>
          <p:nvPr userDrawn="1"/>
        </p:nvSpPr>
        <p:spPr>
          <a:xfrm>
            <a:off x="395288" y="4516739"/>
            <a:ext cx="2700548" cy="1899935"/>
          </a:xfrm>
          <a:prstGeom prst="rect">
            <a:avLst/>
          </a:prstGeom>
        </p:spPr>
        <p:txBody>
          <a:bodyPr lIns="0" tIns="0" rIns="0" bIns="0">
            <a:noAutofit/>
          </a:bodyPr>
          <a:lstStyle/>
          <a:p>
            <a:pPr>
              <a:lnSpc>
                <a:spcPct val="120000"/>
              </a:lnSpc>
              <a:tabLst>
                <a:tab pos="715963" algn="l"/>
              </a:tabLst>
            </a:pPr>
            <a:r>
              <a:rPr lang="de-DE" dirty="0"/>
              <a:t>	Deutsches </a:t>
            </a:r>
          </a:p>
          <a:p>
            <a:pPr>
              <a:lnSpc>
                <a:spcPct val="120000"/>
              </a:lnSpc>
            </a:pPr>
            <a:r>
              <a:rPr lang="de-DE" dirty="0"/>
              <a:t>Elektronen-Synchrotron</a:t>
            </a:r>
          </a:p>
          <a:p>
            <a:pPr>
              <a:lnSpc>
                <a:spcPct val="120000"/>
              </a:lnSpc>
            </a:pPr>
            <a:endParaRPr lang="de-DE" dirty="0"/>
          </a:p>
          <a:p>
            <a:pPr>
              <a:lnSpc>
                <a:spcPct val="120000"/>
              </a:lnSpc>
            </a:pPr>
            <a:r>
              <a:rPr lang="de-DE" dirty="0"/>
              <a:t>www.desy.de</a:t>
            </a:r>
          </a:p>
        </p:txBody>
      </p:sp>
      <p:sp>
        <p:nvSpPr>
          <p:cNvPr id="7" name="Textplatzhalter 7">
            <a:extLst>
              <a:ext uri="{FF2B5EF4-FFF2-40B4-BE49-F238E27FC236}">
                <a16:creationId xmlns="" xmlns:a16="http://schemas.microsoft.com/office/drawing/2014/main" id="{79C784CF-EB19-427C-881F-56D046C3083A}"/>
              </a:ext>
            </a:extLst>
          </p:cNvPr>
          <p:cNvSpPr>
            <a:spLocks noGrp="1"/>
          </p:cNvSpPr>
          <p:nvPr>
            <p:ph type="body" sz="quarter" idx="10"/>
          </p:nvPr>
        </p:nvSpPr>
        <p:spPr>
          <a:xfrm>
            <a:off x="3599891" y="4516739"/>
            <a:ext cx="5148821" cy="1899936"/>
          </a:xfrm>
        </p:spPr>
        <p:txBody>
          <a:bodyPr/>
          <a:lstStyle>
            <a:lvl1pPr marL="0" indent="0">
              <a:lnSpc>
                <a:spcPct val="120000"/>
              </a:lnSpc>
              <a:spcAft>
                <a:spcPts val="0"/>
              </a:spcAft>
              <a:buNone/>
              <a:defRPr/>
            </a:lvl1pPr>
            <a:lvl2pPr marL="361950" indent="0">
              <a:buNone/>
              <a:defRPr/>
            </a:lvl2pPr>
          </a:lstStyle>
          <a:p>
            <a:pPr lvl="0"/>
            <a:r>
              <a:rPr lang="de-DE" smtClean="0"/>
              <a:t>Textmasterformat bearbeiten</a:t>
            </a:r>
          </a:p>
        </p:txBody>
      </p:sp>
    </p:spTree>
    <p:extLst>
      <p:ext uri="{BB962C8B-B14F-4D97-AF65-F5344CB8AC3E}">
        <p14:creationId xmlns:p14="http://schemas.microsoft.com/office/powerpoint/2010/main" val="325307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2" y="1"/>
            <a:ext cx="12191997" cy="3429001"/>
          </a:xfrm>
          <a:solidFill>
            <a:schemeClr val="tx2"/>
          </a:solidFill>
        </p:spPr>
        <p:txBody>
          <a:bodyPr anchor="ctr"/>
          <a:lstStyle>
            <a:lvl1pPr marL="0" indent="0" algn="ctr">
              <a:buNone/>
              <a:defRPr/>
            </a:lvl1pPr>
          </a:lstStyle>
          <a:p>
            <a:r>
              <a:rPr lang="de-DE" noProof="0" smtClean="0"/>
              <a:t>Bild durch Klicken auf Symbol hinzufügen</a:t>
            </a:r>
            <a:endParaRPr lang="en-US" noProof="0"/>
          </a:p>
        </p:txBody>
      </p:sp>
      <p:sp>
        <p:nvSpPr>
          <p:cNvPr id="2" name="Title 1"/>
          <p:cNvSpPr>
            <a:spLocks noGrp="1"/>
          </p:cNvSpPr>
          <p:nvPr>
            <p:ph type="ctrTitle"/>
          </p:nvPr>
        </p:nvSpPr>
        <p:spPr>
          <a:xfrm>
            <a:off x="407988" y="349612"/>
            <a:ext cx="11376025" cy="1099777"/>
          </a:xfrm>
        </p:spPr>
        <p:txBody>
          <a:bodyPr anchor="t"/>
          <a:lstStyle>
            <a:lvl1pPr algn="l">
              <a:lnSpc>
                <a:spcPct val="100000"/>
              </a:lnSpc>
              <a:defRPr sz="6000">
                <a:solidFill>
                  <a:schemeClr val="bg1"/>
                </a:solidFill>
              </a:defRPr>
            </a:lvl1pPr>
          </a:lstStyle>
          <a:p>
            <a:r>
              <a:rPr lang="de-DE" noProof="0" smtClean="0"/>
              <a:t>Titelmasterformat durch Klicken bearbeiten</a:t>
            </a:r>
            <a:endParaRPr lang="en-US" noProof="0" dirty="0"/>
          </a:p>
        </p:txBody>
      </p:sp>
      <p:sp>
        <p:nvSpPr>
          <p:cNvPr id="3" name="Subtitle 2"/>
          <p:cNvSpPr>
            <a:spLocks noGrp="1"/>
          </p:cNvSpPr>
          <p:nvPr>
            <p:ph type="subTitle" idx="1"/>
          </p:nvPr>
        </p:nvSpPr>
        <p:spPr>
          <a:xfrm>
            <a:off x="407987" y="2335014"/>
            <a:ext cx="11376025" cy="889339"/>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smtClean="0"/>
              <a:t>Formatvorlage des Untertitelmasters durch Klicken bearbeiten</a:t>
            </a:r>
            <a:endParaRPr lang="en-US" noProof="0" dirty="0"/>
          </a:p>
        </p:txBody>
      </p:sp>
      <p:sp>
        <p:nvSpPr>
          <p:cNvPr id="12" name="Textplatzhalter 11"/>
          <p:cNvSpPr>
            <a:spLocks noGrp="1"/>
          </p:cNvSpPr>
          <p:nvPr>
            <p:ph type="body" sz="quarter" idx="10"/>
          </p:nvPr>
        </p:nvSpPr>
        <p:spPr>
          <a:xfrm>
            <a:off x="414396" y="4096780"/>
            <a:ext cx="11369548" cy="700373"/>
          </a:xfrm>
        </p:spPr>
        <p:txBody>
          <a:bodyPr/>
          <a:lstStyle>
            <a:lvl1pPr marL="0" indent="0">
              <a:spcAft>
                <a:spcPts val="0"/>
              </a:spcAft>
              <a:buNone/>
              <a:defRPr sz="1800"/>
            </a:lvl1pPr>
          </a:lstStyle>
          <a:p>
            <a:pPr lvl="0"/>
            <a:r>
              <a:rPr lang="de-DE" noProof="0" smtClean="0"/>
              <a:t>Textmasterformat bearbeiten</a:t>
            </a:r>
          </a:p>
        </p:txBody>
      </p:sp>
      <p:pic>
        <p:nvPicPr>
          <p:cNvPr id="8" name="Grafik 7">
            <a:extLst>
              <a:ext uri="{FF2B5EF4-FFF2-40B4-BE49-F238E27FC236}">
                <a16:creationId xmlns="" xmlns:a16="http://schemas.microsoft.com/office/drawing/2014/main" id="{25629FEB-7EDF-4566-BF2D-9E9B8D44D5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368" y="6261914"/>
            <a:ext cx="2168482" cy="160615"/>
          </a:xfrm>
          <a:prstGeom prst="rect">
            <a:avLst/>
          </a:prstGeom>
        </p:spPr>
      </p:pic>
      <p:pic>
        <p:nvPicPr>
          <p:cNvPr id="10" name="Grafik 9">
            <a:extLst>
              <a:ext uri="{FF2B5EF4-FFF2-40B4-BE49-F238E27FC236}">
                <a16:creationId xmlns="" xmlns:a16="http://schemas.microsoft.com/office/drawing/2014/main" id="{338F9ECC-B605-4D88-9A7C-3D464250847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33032" y="5669842"/>
            <a:ext cx="793750" cy="794193"/>
          </a:xfrm>
          <a:prstGeom prst="rect">
            <a:avLst/>
          </a:prstGeom>
        </p:spPr>
      </p:pic>
    </p:spTree>
    <p:extLst>
      <p:ext uri="{BB962C8B-B14F-4D97-AF65-F5344CB8AC3E}">
        <p14:creationId xmlns:p14="http://schemas.microsoft.com/office/powerpoint/2010/main" val="86085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bg1"/>
                </a:solidFill>
              </a:defRPr>
            </a:lvl1pPr>
          </a:lstStyle>
          <a:p>
            <a:r>
              <a:rPr lang="de-DE" noProof="0" smtClean="0"/>
              <a:t>Titelmasterformat durch Klicken bearbeiten</a:t>
            </a:r>
            <a:endParaRPr lang="en-US" noProof="0" dirty="0"/>
          </a:p>
        </p:txBody>
      </p:sp>
    </p:spTree>
    <p:extLst>
      <p:ext uri="{BB962C8B-B14F-4D97-AF65-F5344CB8AC3E}">
        <p14:creationId xmlns:p14="http://schemas.microsoft.com/office/powerpoint/2010/main" val="145757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accent1"/>
                </a:solidFill>
              </a:defRPr>
            </a:lvl1pPr>
          </a:lstStyle>
          <a:p>
            <a:r>
              <a:rPr lang="de-DE" noProof="0" smtClean="0"/>
              <a:t>Titelmasterformat durch Klicken bearbeiten</a:t>
            </a:r>
            <a:endParaRPr lang="en-US" noProof="0" dirty="0"/>
          </a:p>
        </p:txBody>
      </p:sp>
    </p:spTree>
    <p:extLst>
      <p:ext uri="{BB962C8B-B14F-4D97-AF65-F5344CB8AC3E}">
        <p14:creationId xmlns:p14="http://schemas.microsoft.com/office/powerpoint/2010/main" val="262023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US" noProof="0" dirty="0"/>
          </a:p>
        </p:txBody>
      </p:sp>
      <p:sp>
        <p:nvSpPr>
          <p:cNvPr id="3" name="Content Placeholder 2"/>
          <p:cNvSpPr>
            <a:spLocks noGrp="1"/>
          </p:cNvSpPr>
          <p:nvPr>
            <p:ph idx="1"/>
          </p:nvPr>
        </p:nvSpPr>
        <p:spPr/>
        <p:txBody>
          <a:bodyPr/>
          <a:lstStyle/>
          <a:p>
            <a:pPr lvl="0"/>
            <a:r>
              <a:rPr lang="de-DE" noProof="0" smtClean="0"/>
              <a:t>Textmasterformat bearbeiten</a:t>
            </a:r>
          </a:p>
        </p:txBody>
      </p:sp>
      <p:sp>
        <p:nvSpPr>
          <p:cNvPr id="5" name="Footer Placeholder 4"/>
          <p:cNvSpPr>
            <a:spLocks noGrp="1"/>
          </p:cNvSpPr>
          <p:nvPr>
            <p:ph type="ftr" sz="quarter" idx="11"/>
          </p:nvPr>
        </p:nvSpPr>
        <p:spPr/>
        <p:txBody>
          <a:bodyPr/>
          <a:lstStyle/>
          <a:p>
            <a:r>
              <a:rPr lang="en-US" noProof="0" smtClean="0"/>
              <a:t>| PETRA Operation 2018 | Michael Bieler, Febr. 21, 2019</a:t>
            </a:r>
            <a:endParaRPr lang="en-US" noProof="0" dirty="0"/>
          </a:p>
        </p:txBody>
      </p:sp>
      <p:sp>
        <p:nvSpPr>
          <p:cNvPr id="8" name="Textplatzhalter 7"/>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smtClean="0"/>
              <a:t>Textmasterformat bearbeiten</a:t>
            </a:r>
          </a:p>
        </p:txBody>
      </p:sp>
    </p:spTree>
    <p:extLst>
      <p:ext uri="{BB962C8B-B14F-4D97-AF65-F5344CB8AC3E}">
        <p14:creationId xmlns:p14="http://schemas.microsoft.com/office/powerpoint/2010/main" val="173340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US" noProof="0" dirty="0"/>
          </a:p>
        </p:txBody>
      </p:sp>
      <p:sp>
        <p:nvSpPr>
          <p:cNvPr id="3" name="Content Placeholder 2"/>
          <p:cNvSpPr>
            <a:spLocks noGrp="1"/>
          </p:cNvSpPr>
          <p:nvPr>
            <p:ph idx="1"/>
          </p:nvPr>
        </p:nvSpPr>
        <p:spPr>
          <a:xfrm>
            <a:off x="407988" y="1406427"/>
            <a:ext cx="5616575" cy="5010249"/>
          </a:xfrm>
        </p:spPr>
        <p:txBody>
          <a:bodyPr/>
          <a:lstStyle/>
          <a:p>
            <a:pPr lvl="0"/>
            <a:r>
              <a:rPr lang="de-DE" noProof="0" smtClean="0"/>
              <a:t>Textmasterformat bearbeiten</a:t>
            </a:r>
          </a:p>
        </p:txBody>
      </p:sp>
      <p:sp>
        <p:nvSpPr>
          <p:cNvPr id="5" name="Footer Placeholder 4"/>
          <p:cNvSpPr>
            <a:spLocks noGrp="1"/>
          </p:cNvSpPr>
          <p:nvPr>
            <p:ph type="ftr" sz="quarter" idx="11"/>
          </p:nvPr>
        </p:nvSpPr>
        <p:spPr/>
        <p:txBody>
          <a:bodyPr/>
          <a:lstStyle/>
          <a:p>
            <a:r>
              <a:rPr lang="en-US" noProof="0" smtClean="0"/>
              <a:t>| PETRA Operation 2018 | Michael Bieler, Febr. 21, 2019</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smtClean="0"/>
              <a:t>Textmasterformat bearbeiten</a:t>
            </a:r>
          </a:p>
        </p:txBody>
      </p:sp>
      <p:sp>
        <p:nvSpPr>
          <p:cNvPr id="6" name="Content Placeholder 2"/>
          <p:cNvSpPr>
            <a:spLocks noGrp="1"/>
          </p:cNvSpPr>
          <p:nvPr>
            <p:ph idx="14"/>
          </p:nvPr>
        </p:nvSpPr>
        <p:spPr>
          <a:xfrm>
            <a:off x="6167439" y="1406427"/>
            <a:ext cx="5616574" cy="5010249"/>
          </a:xfrm>
        </p:spPr>
        <p:txBody>
          <a:bodyPr/>
          <a:lstStyle/>
          <a:p>
            <a:pPr lvl="0"/>
            <a:r>
              <a:rPr lang="de-DE" noProof="0" smtClean="0"/>
              <a:t>Textmasterformat bearbeiten</a:t>
            </a:r>
          </a:p>
        </p:txBody>
      </p:sp>
    </p:spTree>
    <p:extLst>
      <p:ext uri="{BB962C8B-B14F-4D97-AF65-F5344CB8AC3E}">
        <p14:creationId xmlns:p14="http://schemas.microsoft.com/office/powerpoint/2010/main" val="354871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3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US" noProof="0" dirty="0"/>
          </a:p>
        </p:txBody>
      </p:sp>
      <p:sp>
        <p:nvSpPr>
          <p:cNvPr id="3" name="Content Placeholder 2"/>
          <p:cNvSpPr>
            <a:spLocks noGrp="1"/>
          </p:cNvSpPr>
          <p:nvPr>
            <p:ph idx="1"/>
          </p:nvPr>
        </p:nvSpPr>
        <p:spPr>
          <a:xfrm>
            <a:off x="407989" y="1406427"/>
            <a:ext cx="3708400" cy="5010249"/>
          </a:xfrm>
        </p:spPr>
        <p:txBody>
          <a:bodyPr/>
          <a:lstStyle/>
          <a:p>
            <a:pPr lvl="0"/>
            <a:r>
              <a:rPr lang="de-DE" noProof="0" smtClean="0"/>
              <a:t>Textmasterformat bearbeiten</a:t>
            </a:r>
          </a:p>
        </p:txBody>
      </p:sp>
      <p:sp>
        <p:nvSpPr>
          <p:cNvPr id="5" name="Footer Placeholder 4"/>
          <p:cNvSpPr>
            <a:spLocks noGrp="1"/>
          </p:cNvSpPr>
          <p:nvPr>
            <p:ph type="ftr" sz="quarter" idx="11"/>
          </p:nvPr>
        </p:nvSpPr>
        <p:spPr/>
        <p:txBody>
          <a:bodyPr/>
          <a:lstStyle/>
          <a:p>
            <a:r>
              <a:rPr lang="en-US" noProof="0" smtClean="0"/>
              <a:t>| PETRA Operation 2018 | Michael Bieler, Febr. 21, 2019</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smtClean="0"/>
              <a:t>Textmasterformat bearbeiten</a:t>
            </a:r>
          </a:p>
        </p:txBody>
      </p:sp>
      <p:sp>
        <p:nvSpPr>
          <p:cNvPr id="6" name="Content Placeholder 2"/>
          <p:cNvSpPr>
            <a:spLocks noGrp="1"/>
          </p:cNvSpPr>
          <p:nvPr>
            <p:ph idx="14"/>
          </p:nvPr>
        </p:nvSpPr>
        <p:spPr>
          <a:xfrm>
            <a:off x="4259263" y="1406427"/>
            <a:ext cx="3673475" cy="5010249"/>
          </a:xfrm>
        </p:spPr>
        <p:txBody>
          <a:bodyPr/>
          <a:lstStyle/>
          <a:p>
            <a:pPr lvl="0"/>
            <a:r>
              <a:rPr lang="de-DE" noProof="0" smtClean="0"/>
              <a:t>Textmasterformat bearbeiten</a:t>
            </a:r>
          </a:p>
        </p:txBody>
      </p:sp>
      <p:sp>
        <p:nvSpPr>
          <p:cNvPr id="7" name="Content Placeholder 2"/>
          <p:cNvSpPr>
            <a:spLocks noGrp="1"/>
          </p:cNvSpPr>
          <p:nvPr>
            <p:ph idx="15"/>
          </p:nvPr>
        </p:nvSpPr>
        <p:spPr>
          <a:xfrm>
            <a:off x="8075612" y="1406427"/>
            <a:ext cx="3708399" cy="5010249"/>
          </a:xfrm>
        </p:spPr>
        <p:txBody>
          <a:bodyPr/>
          <a:lstStyle/>
          <a:p>
            <a:pPr lvl="0"/>
            <a:r>
              <a:rPr lang="de-DE" noProof="0" smtClean="0"/>
              <a:t>Textmasterformat bearbeiten</a:t>
            </a:r>
          </a:p>
        </p:txBody>
      </p:sp>
    </p:spTree>
    <p:extLst>
      <p:ext uri="{BB962C8B-B14F-4D97-AF65-F5344CB8AC3E}">
        <p14:creationId xmlns:p14="http://schemas.microsoft.com/office/powerpoint/2010/main" val="3834802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smtClean="0"/>
              <a:t>| PETRA Operation 2018 | Michael Bieler, Febr. 21, 2019</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smtClean="0"/>
              <a:t>Textmasterformat bearbeiten</a:t>
            </a:r>
          </a:p>
        </p:txBody>
      </p:sp>
      <p:sp>
        <p:nvSpPr>
          <p:cNvPr id="7" name="Textplatzhalter 6"/>
          <p:cNvSpPr>
            <a:spLocks noGrp="1"/>
          </p:cNvSpPr>
          <p:nvPr>
            <p:ph type="body" sz="quarter" idx="15"/>
          </p:nvPr>
        </p:nvSpPr>
        <p:spPr>
          <a:xfrm>
            <a:off x="407988" y="1406427"/>
            <a:ext cx="5616575" cy="2454374"/>
          </a:xfrm>
        </p:spPr>
        <p:txBody>
          <a:bodyPr/>
          <a:lstStyle/>
          <a:p>
            <a:pPr lvl="0"/>
            <a:r>
              <a:rPr lang="de-DE" noProof="0" smtClean="0"/>
              <a:t>Textmasterformat bearbeiten</a:t>
            </a:r>
          </a:p>
        </p:txBody>
      </p:sp>
      <p:sp>
        <p:nvSpPr>
          <p:cNvPr id="9" name="Textplatzhalter 6"/>
          <p:cNvSpPr>
            <a:spLocks noGrp="1"/>
          </p:cNvSpPr>
          <p:nvPr>
            <p:ph type="body" sz="quarter" idx="16"/>
          </p:nvPr>
        </p:nvSpPr>
        <p:spPr>
          <a:xfrm>
            <a:off x="407988" y="3963533"/>
            <a:ext cx="5616575" cy="2454374"/>
          </a:xfrm>
        </p:spPr>
        <p:txBody>
          <a:bodyPr/>
          <a:lstStyle/>
          <a:p>
            <a:pPr lvl="0"/>
            <a:r>
              <a:rPr lang="de-DE" noProof="0" smtClean="0"/>
              <a:t>Textmasterformat bearbeiten</a:t>
            </a:r>
          </a:p>
        </p:txBody>
      </p:sp>
      <p:sp>
        <p:nvSpPr>
          <p:cNvPr id="10" name="Bildplatzhalter 6"/>
          <p:cNvSpPr>
            <a:spLocks noGrp="1"/>
          </p:cNvSpPr>
          <p:nvPr>
            <p:ph type="pic" sz="quarter" idx="14"/>
          </p:nvPr>
        </p:nvSpPr>
        <p:spPr>
          <a:xfrm>
            <a:off x="6167437" y="1449389"/>
            <a:ext cx="5616576" cy="2411412"/>
          </a:xfrm>
          <a:solidFill>
            <a:schemeClr val="bg1">
              <a:lumMod val="95000"/>
            </a:schemeClr>
          </a:solidFill>
        </p:spPr>
        <p:txBody>
          <a:bodyPr anchor="ctr"/>
          <a:lstStyle>
            <a:lvl1pPr marL="0" indent="0" algn="ctr">
              <a:buNone/>
              <a:defRPr/>
            </a:lvl1pPr>
          </a:lstStyle>
          <a:p>
            <a:r>
              <a:rPr lang="de-DE" noProof="0" smtClean="0"/>
              <a:t>Bild durch Klicken auf Symbol hinzufügen</a:t>
            </a:r>
            <a:endParaRPr lang="en-US" noProof="0"/>
          </a:p>
        </p:txBody>
      </p:sp>
      <p:sp>
        <p:nvSpPr>
          <p:cNvPr id="11" name="Bildplatzhalter 6"/>
          <p:cNvSpPr>
            <a:spLocks noGrp="1"/>
          </p:cNvSpPr>
          <p:nvPr>
            <p:ph type="pic" sz="quarter" idx="17"/>
          </p:nvPr>
        </p:nvSpPr>
        <p:spPr>
          <a:xfrm>
            <a:off x="6167438" y="4005263"/>
            <a:ext cx="5616576" cy="2412644"/>
          </a:xfrm>
          <a:solidFill>
            <a:schemeClr val="bg1">
              <a:lumMod val="95000"/>
            </a:schemeClr>
          </a:solidFill>
        </p:spPr>
        <p:txBody>
          <a:bodyPr anchor="ctr"/>
          <a:lstStyle>
            <a:lvl1pPr marL="0" indent="0" algn="ctr">
              <a:buNone/>
              <a:defRPr/>
            </a:lvl1pPr>
          </a:lstStyle>
          <a:p>
            <a:r>
              <a:rPr lang="de-DE" noProof="0" smtClean="0"/>
              <a:t>Bild durch Klicken auf Symbol hinzufügen</a:t>
            </a:r>
            <a:endParaRPr lang="en-US" noProof="0"/>
          </a:p>
        </p:txBody>
      </p:sp>
    </p:spTree>
    <p:extLst>
      <p:ext uri="{BB962C8B-B14F-4D97-AF65-F5344CB8AC3E}">
        <p14:creationId xmlns:p14="http://schemas.microsoft.com/office/powerpoint/2010/main" val="47116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US" noProof="0" smtClean="0"/>
              <a:t>| PETRA Operation 2018 | Michael Bieler, Febr. 21, 2019</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smtClean="0"/>
              <a:t>Textmasterformat bearbeiten</a:t>
            </a:r>
          </a:p>
        </p:txBody>
      </p:sp>
      <p:sp>
        <p:nvSpPr>
          <p:cNvPr id="7" name="Textplatzhalter 6"/>
          <p:cNvSpPr>
            <a:spLocks noGrp="1"/>
          </p:cNvSpPr>
          <p:nvPr>
            <p:ph type="body" sz="quarter" idx="15"/>
          </p:nvPr>
        </p:nvSpPr>
        <p:spPr>
          <a:xfrm>
            <a:off x="407988" y="1406427"/>
            <a:ext cx="5616575" cy="2454374"/>
          </a:xfrm>
        </p:spPr>
        <p:txBody>
          <a:bodyPr/>
          <a:lstStyle/>
          <a:p>
            <a:pPr lvl="0"/>
            <a:r>
              <a:rPr lang="de-DE" noProof="0" smtClean="0"/>
              <a:t>Textmasterformat bearbeiten</a:t>
            </a:r>
          </a:p>
        </p:txBody>
      </p:sp>
      <p:sp>
        <p:nvSpPr>
          <p:cNvPr id="9" name="Textplatzhalter 6"/>
          <p:cNvSpPr>
            <a:spLocks noGrp="1"/>
          </p:cNvSpPr>
          <p:nvPr>
            <p:ph type="body" sz="quarter" idx="16"/>
          </p:nvPr>
        </p:nvSpPr>
        <p:spPr>
          <a:xfrm>
            <a:off x="407988" y="3963533"/>
            <a:ext cx="5616575" cy="2454374"/>
          </a:xfrm>
        </p:spPr>
        <p:txBody>
          <a:bodyPr/>
          <a:lstStyle/>
          <a:p>
            <a:pPr lvl="0"/>
            <a:r>
              <a:rPr lang="de-DE" noProof="0" smtClean="0"/>
              <a:t>Textmasterformat bearbeiten</a:t>
            </a:r>
          </a:p>
        </p:txBody>
      </p:sp>
      <p:sp>
        <p:nvSpPr>
          <p:cNvPr id="12" name="Inhaltsplatzhalter 5">
            <a:extLst>
              <a:ext uri="{FF2B5EF4-FFF2-40B4-BE49-F238E27FC236}">
                <a16:creationId xmlns="" xmlns:a16="http://schemas.microsoft.com/office/drawing/2014/main" id="{2E8BFC49-6C4E-4A78-A7A9-0AB60943F6F7}"/>
              </a:ext>
            </a:extLst>
          </p:cNvPr>
          <p:cNvSpPr>
            <a:spLocks noGrp="1"/>
          </p:cNvSpPr>
          <p:nvPr>
            <p:ph sz="quarter" idx="18" hasCustomPrompt="1"/>
          </p:nvPr>
        </p:nvSpPr>
        <p:spPr>
          <a:xfrm>
            <a:off x="6167438" y="1449388"/>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 xmlns:a16="http://schemas.microsoft.com/office/drawing/2014/main" id="{6B2B23C8-8ABC-4DC4-A6B8-3AA482F34140}"/>
              </a:ext>
            </a:extLst>
          </p:cNvPr>
          <p:cNvSpPr>
            <a:spLocks noGrp="1"/>
          </p:cNvSpPr>
          <p:nvPr>
            <p:ph sz="quarter" idx="19" hasCustomPrompt="1"/>
          </p:nvPr>
        </p:nvSpPr>
        <p:spPr>
          <a:xfrm>
            <a:off x="6167438" y="4005263"/>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285878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06427"/>
            <a:ext cx="11376025" cy="5010249"/>
          </a:xfrm>
          <a:prstGeom prst="rect">
            <a:avLst/>
          </a:prstGeom>
        </p:spPr>
        <p:txBody>
          <a:bodyPr vert="horz" lIns="0" tIns="0" rIns="0" bIns="0" rtlCol="0" anchor="t" anchorCtr="0">
            <a:noAutofit/>
          </a:bodyPr>
          <a:lstStyle/>
          <a:p>
            <a:pPr lvl="0"/>
            <a:endParaRPr lang="en-US" noProof="0" dirty="0"/>
          </a:p>
        </p:txBody>
      </p:sp>
      <p:sp>
        <p:nvSpPr>
          <p:cNvPr id="5" name="Footer Placeholder 4"/>
          <p:cNvSpPr>
            <a:spLocks noGrp="1"/>
          </p:cNvSpPr>
          <p:nvPr>
            <p:ph type="ftr" sz="quarter" idx="3"/>
          </p:nvPr>
        </p:nvSpPr>
        <p:spPr>
          <a:xfrm>
            <a:off x="791578" y="6580800"/>
            <a:ext cx="9948937" cy="186841"/>
          </a:xfrm>
          <a:prstGeom prst="rect">
            <a:avLst/>
          </a:prstGeom>
        </p:spPr>
        <p:txBody>
          <a:bodyPr vert="horz" lIns="0" tIns="0" rIns="0" bIns="0" rtlCol="0" anchor="t" anchorCtr="0">
            <a:noAutofit/>
          </a:bodyPr>
          <a:lstStyle>
            <a:lvl1pPr algn="l">
              <a:defRPr sz="1000">
                <a:solidFill>
                  <a:schemeClr val="tx1"/>
                </a:solidFill>
              </a:defRPr>
            </a:lvl1pPr>
          </a:lstStyle>
          <a:p>
            <a:r>
              <a:rPr lang="en-US" smtClean="0"/>
              <a:t>| PETRA Operation 2018 | Michael Bieler, Febr. 21, 2019</a:t>
            </a:r>
            <a:endParaRPr lang="en-US" dirty="0"/>
          </a:p>
        </p:txBody>
      </p:sp>
      <p:sp>
        <p:nvSpPr>
          <p:cNvPr id="14" name="Textfeld 13"/>
          <p:cNvSpPr txBox="1"/>
          <p:nvPr/>
        </p:nvSpPr>
        <p:spPr>
          <a:xfrm>
            <a:off x="10848528" y="6580800"/>
            <a:ext cx="935485" cy="186841"/>
          </a:xfrm>
          <a:prstGeom prst="rect">
            <a:avLst/>
          </a:prstGeom>
          <a:noFill/>
        </p:spPr>
        <p:txBody>
          <a:bodyPr wrap="square" lIns="0" tIns="0" rIns="0" bIns="0" rtlCol="0">
            <a:noAutofit/>
          </a:bodyPr>
          <a:lstStyle/>
          <a:p>
            <a:pPr algn="r"/>
            <a:r>
              <a:rPr lang="en-US" sz="1000" b="1" noProof="0" dirty="0"/>
              <a:t>Page </a:t>
            </a:r>
            <a:fld id="{0427E4B2-AC28-443E-BE04-5CD55098A90B}" type="slidenum">
              <a:rPr lang="en-US" sz="1000" b="1" noProof="0" smtClean="0"/>
              <a:pPr algn="r"/>
              <a:t>‹Nr.›</a:t>
            </a:fld>
            <a:endParaRPr lang="en-US" sz="1000" b="1" noProof="0" dirty="0"/>
          </a:p>
        </p:txBody>
      </p:sp>
      <p:pic>
        <p:nvPicPr>
          <p:cNvPr id="10" name="Grafik 9">
            <a:extLst>
              <a:ext uri="{FF2B5EF4-FFF2-40B4-BE49-F238E27FC236}">
                <a16:creationId xmlns="" xmlns:a16="http://schemas.microsoft.com/office/drawing/2014/main" id="{A7829311-53B7-4C59-9288-3343CCC381F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3112" y="6614019"/>
            <a:ext cx="325552" cy="100639"/>
          </a:xfrm>
          <a:prstGeom prst="rect">
            <a:avLst/>
          </a:prstGeom>
        </p:spPr>
      </p:pic>
    </p:spTree>
    <p:extLst>
      <p:ext uri="{BB962C8B-B14F-4D97-AF65-F5344CB8AC3E}">
        <p14:creationId xmlns:p14="http://schemas.microsoft.com/office/powerpoint/2010/main" val="2845299319"/>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 id="2147483680" r:id="rId4"/>
    <p:sldLayoutId id="2147483662" r:id="rId5"/>
    <p:sldLayoutId id="2147483668" r:id="rId6"/>
    <p:sldLayoutId id="2147483673" r:id="rId7"/>
    <p:sldLayoutId id="2147483670" r:id="rId8"/>
    <p:sldLayoutId id="2147483678" r:id="rId9"/>
    <p:sldLayoutId id="2147483674" r:id="rId10"/>
    <p:sldLayoutId id="2147483679" r:id="rId11"/>
    <p:sldLayoutId id="2147483675" r:id="rId12"/>
    <p:sldLayoutId id="2147483669" r:id="rId13"/>
    <p:sldLayoutId id="2147483676" r:id="rId14"/>
    <p:sldLayoutId id="2147483677" r:id="rId15"/>
    <p:sldLayoutId id="2147483666" r:id="rId16"/>
    <p:sldLayoutId id="2147483667" r:id="rId17"/>
    <p:sldLayoutId id="2147483681" r:id="rId18"/>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913" userDrawn="1">
          <p15:clr>
            <a:srgbClr val="F26B43"/>
          </p15:clr>
        </p15:guide>
        <p15:guide id="2" pos="3885" userDrawn="1">
          <p15:clr>
            <a:srgbClr val="F26B43"/>
          </p15:clr>
        </p15:guide>
        <p15:guide id="3" pos="3795" userDrawn="1">
          <p15:clr>
            <a:srgbClr val="F26B43"/>
          </p15:clr>
        </p15:guide>
        <p15:guide id="4" pos="7423" userDrawn="1">
          <p15:clr>
            <a:srgbClr val="F26B43"/>
          </p15:clr>
        </p15:guide>
        <p15:guide id="5" pos="257" userDrawn="1">
          <p15:clr>
            <a:srgbClr val="F26B43"/>
          </p15:clr>
        </p15:guide>
        <p15:guide id="6" orient="horz" pos="4042" userDrawn="1">
          <p15:clr>
            <a:srgbClr val="F26B43"/>
          </p15:clr>
        </p15:guide>
        <p15:guide id="7" orient="horz" pos="2432" userDrawn="1">
          <p15:clr>
            <a:srgbClr val="F26B43"/>
          </p15:clr>
        </p15:guide>
        <p15:guide id="8" orient="horz" pos="2523" userDrawn="1">
          <p15:clr>
            <a:srgbClr val="F26B43"/>
          </p15:clr>
        </p15:guide>
        <p15:guide id="9" pos="2593" userDrawn="1">
          <p15:clr>
            <a:srgbClr val="F26B43"/>
          </p15:clr>
        </p15:guide>
        <p15:guide id="10" pos="2683" userDrawn="1">
          <p15:clr>
            <a:srgbClr val="F26B43"/>
          </p15:clr>
        </p15:guide>
        <p15:guide id="11" pos="4997" userDrawn="1">
          <p15:clr>
            <a:srgbClr val="F26B43"/>
          </p15:clr>
        </p15:guide>
        <p15:guide id="12" pos="508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chart" Target="../charts/char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500" b="12500"/>
          <a:stretch>
            <a:fillRect/>
          </a:stretch>
        </p:blipFill>
        <p:spPr>
          <a:xfrm>
            <a:off x="3" y="0"/>
            <a:ext cx="12191997" cy="3429001"/>
          </a:xfrm>
        </p:spPr>
      </p:pic>
      <p:sp>
        <p:nvSpPr>
          <p:cNvPr id="2" name="Titel 1"/>
          <p:cNvSpPr>
            <a:spLocks noGrp="1"/>
          </p:cNvSpPr>
          <p:nvPr>
            <p:ph type="ctrTitle"/>
          </p:nvPr>
        </p:nvSpPr>
        <p:spPr/>
        <p:txBody>
          <a:bodyPr/>
          <a:lstStyle/>
          <a:p>
            <a:r>
              <a:rPr lang="en-US" dirty="0" smtClean="0"/>
              <a:t>PETRA III Operation</a:t>
            </a:r>
            <a:r>
              <a:rPr lang="en-US" dirty="0"/>
              <a:t/>
            </a:r>
            <a:br>
              <a:rPr lang="en-US" dirty="0"/>
            </a:br>
            <a:r>
              <a:rPr lang="en-US" dirty="0" smtClean="0"/>
              <a:t>2018</a:t>
            </a:r>
            <a:endParaRPr lang="en-US" dirty="0"/>
          </a:p>
        </p:txBody>
      </p:sp>
      <p:sp>
        <p:nvSpPr>
          <p:cNvPr id="4" name="Textplatzhalter 3"/>
          <p:cNvSpPr>
            <a:spLocks noGrp="1"/>
          </p:cNvSpPr>
          <p:nvPr>
            <p:ph type="body" sz="quarter" idx="10"/>
          </p:nvPr>
        </p:nvSpPr>
        <p:spPr/>
        <p:txBody>
          <a:bodyPr/>
          <a:lstStyle/>
          <a:p>
            <a:r>
              <a:rPr lang="en-US" dirty="0" smtClean="0"/>
              <a:t>Michael </a:t>
            </a:r>
            <a:r>
              <a:rPr lang="en-US" dirty="0" err="1" smtClean="0"/>
              <a:t>Bieler</a:t>
            </a:r>
            <a:endParaRPr lang="en-US" dirty="0"/>
          </a:p>
          <a:p>
            <a:r>
              <a:rPr lang="en-US" dirty="0" err="1" smtClean="0"/>
              <a:t>Travemünde</a:t>
            </a:r>
            <a:r>
              <a:rPr lang="en-US" dirty="0" smtClean="0"/>
              <a:t>, </a:t>
            </a:r>
            <a:r>
              <a:rPr lang="en-US" dirty="0" err="1" smtClean="0"/>
              <a:t>Febr</a:t>
            </a:r>
            <a:r>
              <a:rPr lang="en-US" dirty="0" smtClean="0"/>
              <a:t>. 21, 2019</a:t>
            </a:r>
            <a:endParaRPr lang="en-US" dirty="0"/>
          </a:p>
        </p:txBody>
      </p:sp>
      <p:sp>
        <p:nvSpPr>
          <p:cNvPr id="5" name="Untertitel 4"/>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8629679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Operation 2018</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6" name="Inhaltsplatzhalter 5"/>
          <p:cNvSpPr>
            <a:spLocks noGrp="1"/>
          </p:cNvSpPr>
          <p:nvPr>
            <p:ph idx="1"/>
          </p:nvPr>
        </p:nvSpPr>
        <p:spPr/>
        <p:txBody>
          <a:bodyPr/>
          <a:lstStyle/>
          <a:p>
            <a:pPr marL="0" indent="0">
              <a:buNone/>
            </a:pPr>
            <a:endParaRPr lang="de-DE" dirty="0"/>
          </a:p>
        </p:txBody>
      </p:sp>
      <p:sp>
        <p:nvSpPr>
          <p:cNvPr id="7" name="Inhaltsplatzhalter 6"/>
          <p:cNvSpPr>
            <a:spLocks noGrp="1"/>
          </p:cNvSpPr>
          <p:nvPr>
            <p:ph idx="14"/>
          </p:nvPr>
        </p:nvSpPr>
        <p:spPr/>
        <p:txBody>
          <a:bodyPr/>
          <a:lstStyle/>
          <a:p>
            <a:pPr marL="0" indent="0">
              <a:buNone/>
            </a:pPr>
            <a:endParaRPr lang="de-DE" dirty="0"/>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de-DE" dirty="0" smtClean="0"/>
              <a:t>PU22</a:t>
            </a:r>
            <a:endParaRPr lang="de-DE" dirty="0"/>
          </a:p>
        </p:txBody>
      </p:sp>
      <p:sp>
        <p:nvSpPr>
          <p:cNvPr id="21" name="TextBox 12"/>
          <p:cNvSpPr txBox="1"/>
          <p:nvPr/>
        </p:nvSpPr>
        <p:spPr>
          <a:xfrm>
            <a:off x="3062663" y="1412776"/>
            <a:ext cx="2385265" cy="3108543"/>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At the same time P07 requested a low beta optics. This was established, for the first time with PU21 in the straight section east. Less degrees of freedom for tuning the optics, low beam life time, high emittance.</a:t>
            </a:r>
          </a:p>
          <a:p>
            <a:r>
              <a:rPr lang="en-US" sz="1600" dirty="0" smtClean="0">
                <a:solidFill>
                  <a:schemeClr val="tx1"/>
                </a:solidFill>
              </a:rPr>
              <a:t>This optics needs more attention.</a:t>
            </a:r>
          </a:p>
        </p:txBody>
      </p:sp>
      <p:sp>
        <p:nvSpPr>
          <p:cNvPr id="22" name="TextBox 12"/>
          <p:cNvSpPr txBox="1"/>
          <p:nvPr/>
        </p:nvSpPr>
        <p:spPr>
          <a:xfrm>
            <a:off x="407368" y="1412776"/>
            <a:ext cx="2385265" cy="3539430"/>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The very first beam time at beamline P22 was very successful.</a:t>
            </a:r>
          </a:p>
          <a:p>
            <a:r>
              <a:rPr lang="en-US" sz="1600" dirty="0" smtClean="0">
                <a:solidFill>
                  <a:schemeClr val="tx1"/>
                </a:solidFill>
              </a:rPr>
              <a:t>Therefore P22 requested a change in schedule:</a:t>
            </a:r>
          </a:p>
          <a:p>
            <a:r>
              <a:rPr lang="en-US" sz="1600" dirty="0" smtClean="0">
                <a:solidFill>
                  <a:schemeClr val="tx1"/>
                </a:solidFill>
              </a:rPr>
              <a:t>Another 10 days of timing mode. </a:t>
            </a:r>
          </a:p>
          <a:p>
            <a:r>
              <a:rPr lang="en-US" sz="1600" dirty="0" smtClean="0">
                <a:solidFill>
                  <a:schemeClr val="tx1"/>
                </a:solidFill>
              </a:rPr>
              <a:t>As a compromise a ‘mild’ timing mode with 80 bunches was delivered in October.</a:t>
            </a:r>
          </a:p>
          <a:p>
            <a:r>
              <a:rPr lang="en-US" sz="1600" dirty="0" smtClean="0">
                <a:solidFill>
                  <a:schemeClr val="tx1"/>
                </a:solidFill>
              </a:rPr>
              <a:t>Again very successful experiments at P22. </a:t>
            </a:r>
          </a:p>
        </p:txBody>
      </p:sp>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797" r="11672"/>
          <a:stretch/>
        </p:blipFill>
        <p:spPr bwMode="auto">
          <a:xfrm>
            <a:off x="5672953" y="1412776"/>
            <a:ext cx="1944000" cy="334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eck 23"/>
          <p:cNvSpPr/>
          <p:nvPr/>
        </p:nvSpPr>
        <p:spPr bwMode="auto">
          <a:xfrm>
            <a:off x="6303023" y="2936270"/>
            <a:ext cx="675075" cy="996786"/>
          </a:xfrm>
          <a:prstGeom prst="rect">
            <a:avLst/>
          </a:prstGeom>
          <a:solidFill>
            <a:schemeClr val="accent1">
              <a:alpha val="69000"/>
            </a:schemeClr>
          </a:solidFill>
          <a:ln w="762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600" b="1" i="0" u="none" strike="noStrike" cap="none" normalizeH="0" baseline="0">
              <a:ln>
                <a:noFill/>
              </a:ln>
              <a:solidFill>
                <a:srgbClr val="3333FF"/>
              </a:solidFill>
              <a:effectLst/>
              <a:latin typeface="Arial" charset="0"/>
            </a:endParaRPr>
          </a:p>
        </p:txBody>
      </p:sp>
      <p:sp>
        <p:nvSpPr>
          <p:cNvPr id="25" name="TextBox 12"/>
          <p:cNvSpPr txBox="1"/>
          <p:nvPr/>
        </p:nvSpPr>
        <p:spPr>
          <a:xfrm>
            <a:off x="6843083" y="5013176"/>
            <a:ext cx="1352981" cy="584775"/>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80 bunches,</a:t>
            </a:r>
          </a:p>
          <a:p>
            <a:r>
              <a:rPr lang="en-US" sz="1600" dirty="0" smtClean="0">
                <a:solidFill>
                  <a:schemeClr val="tx1"/>
                </a:solidFill>
              </a:rPr>
              <a:t>low beta</a:t>
            </a:r>
          </a:p>
        </p:txBody>
      </p:sp>
      <p:cxnSp>
        <p:nvCxnSpPr>
          <p:cNvPr id="26" name="Gerade Verbindung mit Pfeil 25"/>
          <p:cNvCxnSpPr>
            <a:stCxn id="25" idx="0"/>
          </p:cNvCxnSpPr>
          <p:nvPr/>
        </p:nvCxnSpPr>
        <p:spPr bwMode="auto">
          <a:xfrm flipH="1" flipV="1">
            <a:off x="6978100" y="3933056"/>
            <a:ext cx="541474" cy="1080120"/>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80333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1" grpId="0" animBg="1"/>
      <p:bldP spid="22"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Operation 2018</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6" name="Inhaltsplatzhalter 5"/>
          <p:cNvSpPr>
            <a:spLocks noGrp="1"/>
          </p:cNvSpPr>
          <p:nvPr>
            <p:ph idx="1"/>
          </p:nvPr>
        </p:nvSpPr>
        <p:spPr/>
        <p:txBody>
          <a:bodyPr/>
          <a:lstStyle/>
          <a:p>
            <a:pPr marL="0" indent="0">
              <a:buNone/>
            </a:pPr>
            <a:endParaRPr lang="de-DE" dirty="0"/>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de-DE" dirty="0" smtClean="0"/>
              <a:t>Winter </a:t>
            </a:r>
            <a:r>
              <a:rPr lang="de-DE" dirty="0" err="1" smtClean="0"/>
              <a:t>Shutdown</a:t>
            </a:r>
            <a:r>
              <a:rPr lang="de-DE" dirty="0" smtClean="0"/>
              <a:t> 2018/2019</a:t>
            </a:r>
            <a:endParaRPr lang="de-DE" dirty="0"/>
          </a:p>
        </p:txBody>
      </p:sp>
      <p:grpSp>
        <p:nvGrpSpPr>
          <p:cNvPr id="14" name="Group 14"/>
          <p:cNvGrpSpPr/>
          <p:nvPr/>
        </p:nvGrpSpPr>
        <p:grpSpPr>
          <a:xfrm>
            <a:off x="3356865" y="985261"/>
            <a:ext cx="5663832" cy="5291299"/>
            <a:chOff x="368481" y="969424"/>
            <a:chExt cx="5663832" cy="5291299"/>
          </a:xfrm>
        </p:grpSpPr>
        <p:grpSp>
          <p:nvGrpSpPr>
            <p:cNvPr id="15" name="Group 16"/>
            <p:cNvGrpSpPr/>
            <p:nvPr/>
          </p:nvGrpSpPr>
          <p:grpSpPr>
            <a:xfrm>
              <a:off x="368481" y="969424"/>
              <a:ext cx="5663832" cy="5291299"/>
              <a:chOff x="368481" y="792000"/>
              <a:chExt cx="5663832" cy="5291299"/>
            </a:xfrm>
          </p:grpSpPr>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5540" t="21769" r="22937" b="17202"/>
              <a:stretch/>
            </p:blipFill>
            <p:spPr bwMode="auto">
              <a:xfrm>
                <a:off x="4325588" y="792000"/>
                <a:ext cx="1692000" cy="32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428" t="14087" r="20797" b="9991"/>
              <a:stretch/>
            </p:blipFill>
            <p:spPr bwMode="auto">
              <a:xfrm>
                <a:off x="587732" y="796274"/>
                <a:ext cx="4079800" cy="3994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8516" t="40493" r="549" b="9985"/>
              <a:stretch/>
            </p:blipFill>
            <p:spPr bwMode="auto">
              <a:xfrm>
                <a:off x="368481" y="3442494"/>
                <a:ext cx="5663832" cy="264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Oval 17"/>
            <p:cNvSpPr/>
            <p:nvPr/>
          </p:nvSpPr>
          <p:spPr>
            <a:xfrm>
              <a:off x="731529" y="1287478"/>
              <a:ext cx="4704071" cy="4795822"/>
            </a:xfrm>
            <a:prstGeom prst="ellipse">
              <a:avLst/>
            </a:prstGeom>
            <a:noFill/>
            <a:ln w="28575">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20" name="Straight Arrow Connector 22"/>
          <p:cNvCxnSpPr/>
          <p:nvPr/>
        </p:nvCxnSpPr>
        <p:spPr bwMode="auto">
          <a:xfrm flipV="1">
            <a:off x="4250796" y="2587261"/>
            <a:ext cx="3909176" cy="1314437"/>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sp>
        <p:nvSpPr>
          <p:cNvPr id="27" name="TextBox 25"/>
          <p:cNvSpPr txBox="1"/>
          <p:nvPr/>
        </p:nvSpPr>
        <p:spPr>
          <a:xfrm>
            <a:off x="155340" y="1181652"/>
            <a:ext cx="4050451" cy="1077218"/>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In the arc West Right:</a:t>
            </a:r>
          </a:p>
          <a:p>
            <a:pPr marL="285750" indent="-285750">
              <a:buFontTx/>
              <a:buChar char="-"/>
            </a:pPr>
            <a:r>
              <a:rPr lang="en-US" sz="1600" dirty="0" smtClean="0">
                <a:solidFill>
                  <a:schemeClr val="tx1"/>
                </a:solidFill>
              </a:rPr>
              <a:t>Installation of 10 NEG coated dipole chambers, NO bake out (Test for PETRA IV)</a:t>
            </a:r>
          </a:p>
        </p:txBody>
      </p:sp>
      <p:cxnSp>
        <p:nvCxnSpPr>
          <p:cNvPr id="28" name="Straight Arrow Connector 27"/>
          <p:cNvCxnSpPr>
            <a:stCxn id="27" idx="2"/>
          </p:cNvCxnSpPr>
          <p:nvPr/>
        </p:nvCxnSpPr>
        <p:spPr bwMode="auto">
          <a:xfrm>
            <a:off x="2180566" y="2258870"/>
            <a:ext cx="1665184" cy="585065"/>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sp>
        <p:nvSpPr>
          <p:cNvPr id="29" name="TextBox 25"/>
          <p:cNvSpPr txBox="1"/>
          <p:nvPr/>
        </p:nvSpPr>
        <p:spPr>
          <a:xfrm>
            <a:off x="200345" y="3116867"/>
            <a:ext cx="4050451" cy="1569660"/>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Max von Laue Hall:</a:t>
            </a:r>
          </a:p>
          <a:p>
            <a:pPr marL="285750" indent="-285750">
              <a:buFontTx/>
              <a:buChar char="-"/>
            </a:pPr>
            <a:r>
              <a:rPr lang="en-US" sz="1600" dirty="0" smtClean="0">
                <a:solidFill>
                  <a:schemeClr val="tx1"/>
                </a:solidFill>
              </a:rPr>
              <a:t>Removal of the temporary 2 m </a:t>
            </a:r>
            <a:r>
              <a:rPr lang="en-US" sz="1600" dirty="0" err="1">
                <a:solidFill>
                  <a:schemeClr val="tx1"/>
                </a:solidFill>
              </a:rPr>
              <a:t>u</a:t>
            </a:r>
            <a:r>
              <a:rPr lang="en-US" sz="1600" dirty="0" err="1" smtClean="0">
                <a:solidFill>
                  <a:schemeClr val="tx1"/>
                </a:solidFill>
              </a:rPr>
              <a:t>ndulator</a:t>
            </a:r>
            <a:r>
              <a:rPr lang="en-US" sz="1600" dirty="0" smtClean="0">
                <a:solidFill>
                  <a:schemeClr val="tx1"/>
                </a:solidFill>
              </a:rPr>
              <a:t> PU7 (after 8 years)</a:t>
            </a:r>
          </a:p>
          <a:p>
            <a:pPr marL="285750" indent="-285750">
              <a:buFontTx/>
              <a:buChar char="-"/>
            </a:pPr>
            <a:r>
              <a:rPr lang="en-US" sz="1600" dirty="0">
                <a:solidFill>
                  <a:schemeClr val="tx1"/>
                </a:solidFill>
              </a:rPr>
              <a:t>Installation and bake out of the final </a:t>
            </a:r>
            <a:r>
              <a:rPr lang="en-US" sz="1600" dirty="0" smtClean="0">
                <a:solidFill>
                  <a:schemeClr val="tx1"/>
                </a:solidFill>
              </a:rPr>
              <a:t>In-Vacuum-</a:t>
            </a:r>
            <a:r>
              <a:rPr lang="en-US" sz="1600" dirty="0" err="1" smtClean="0">
                <a:solidFill>
                  <a:schemeClr val="tx1"/>
                </a:solidFill>
              </a:rPr>
              <a:t>Undulator</a:t>
            </a:r>
            <a:r>
              <a:rPr lang="en-US" sz="1600" dirty="0" smtClean="0">
                <a:solidFill>
                  <a:schemeClr val="tx1"/>
                </a:solidFill>
              </a:rPr>
              <a:t> PU7 (former temporary PU21b)</a:t>
            </a:r>
          </a:p>
        </p:txBody>
      </p:sp>
      <p:pic>
        <p:nvPicPr>
          <p:cNvPr id="6146" name="Picture 2"/>
          <p:cNvPicPr>
            <a:picLocks noGrp="1" noChangeAspect="1" noChangeArrowheads="1"/>
          </p:cNvPicPr>
          <p:nvPr>
            <p:ph idx="14"/>
          </p:nvPr>
        </p:nvPicPr>
        <p:blipFill>
          <a:blip r:embed="rId6">
            <a:extLst>
              <a:ext uri="{28A0092B-C50C-407E-A947-70E740481C1C}">
                <a14:useLocalDpi xmlns:a14="http://schemas.microsoft.com/office/drawing/2010/main" val="0"/>
              </a:ext>
            </a:extLst>
          </a:blip>
          <a:srcRect/>
          <a:stretch>
            <a:fillRect/>
          </a:stretch>
        </p:blipFill>
        <p:spPr bwMode="auto">
          <a:xfrm>
            <a:off x="6321025" y="2048767"/>
            <a:ext cx="5616575" cy="4212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11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7"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Operation 2018</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6" name="Inhaltsplatzhalter 5"/>
          <p:cNvSpPr>
            <a:spLocks noGrp="1"/>
          </p:cNvSpPr>
          <p:nvPr>
            <p:ph idx="1"/>
          </p:nvPr>
        </p:nvSpPr>
        <p:spPr/>
        <p:txBody>
          <a:bodyPr/>
          <a:lstStyle/>
          <a:p>
            <a:pPr marL="0" indent="0">
              <a:buNone/>
            </a:pPr>
            <a:endParaRPr lang="de-DE" dirty="0"/>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de-DE" dirty="0" smtClean="0"/>
              <a:t>Plans für 2019</a:t>
            </a:r>
            <a:endParaRPr lang="de-DE" dirty="0"/>
          </a:p>
        </p:txBody>
      </p:sp>
      <p:sp>
        <p:nvSpPr>
          <p:cNvPr id="4" name="Inhaltsplatzhalter 3"/>
          <p:cNvSpPr>
            <a:spLocks noGrp="1"/>
          </p:cNvSpPr>
          <p:nvPr>
            <p:ph idx="14"/>
          </p:nvPr>
        </p:nvSpPr>
        <p:spPr/>
        <p:txBody>
          <a:bodyPr/>
          <a:lstStyle/>
          <a:p>
            <a:endParaRPr lang="de-DE"/>
          </a:p>
        </p:txBody>
      </p:sp>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08" t="85512" r="72551" b="1034"/>
          <a:stretch/>
        </p:blipFill>
        <p:spPr bwMode="auto">
          <a:xfrm>
            <a:off x="335360" y="5589240"/>
            <a:ext cx="1946539" cy="90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platzhalter 7"/>
          <p:cNvSpPr txBox="1">
            <a:spLocks/>
          </p:cNvSpPr>
          <p:nvPr/>
        </p:nvSpPr>
        <p:spPr>
          <a:xfrm>
            <a:off x="4960557" y="5661248"/>
            <a:ext cx="4536504" cy="905368"/>
          </a:xfrm>
          <a:prstGeom prst="rect">
            <a:avLst/>
          </a:prstGeom>
          <a:ln>
            <a:solidFill>
              <a:schemeClr val="tx1"/>
            </a:solidFill>
          </a:ln>
        </p:spPr>
        <p:txBody>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External users from March </a:t>
            </a:r>
            <a:r>
              <a:rPr lang="en-US" sz="1600" dirty="0" smtClean="0"/>
              <a:t>11 </a:t>
            </a:r>
            <a:r>
              <a:rPr lang="en-US" sz="1600" dirty="0"/>
              <a:t>to July </a:t>
            </a:r>
            <a:r>
              <a:rPr lang="en-US" sz="1600" dirty="0" smtClean="0"/>
              <a:t>14</a:t>
            </a:r>
            <a:endParaRPr lang="en-US" sz="1600" dirty="0"/>
          </a:p>
          <a:p>
            <a:pPr marL="0" indent="0">
              <a:buNone/>
            </a:pPr>
            <a:r>
              <a:rPr lang="en-US" sz="1600" dirty="0"/>
              <a:t>and from </a:t>
            </a:r>
            <a:r>
              <a:rPr lang="en-US" sz="1600" dirty="0" smtClean="0"/>
              <a:t>Aug. 5 </a:t>
            </a:r>
            <a:r>
              <a:rPr lang="en-US" sz="1600" dirty="0"/>
              <a:t>to Dec. </a:t>
            </a:r>
            <a:r>
              <a:rPr lang="en-US" sz="1600" dirty="0" smtClean="0"/>
              <a:t>19</a:t>
            </a:r>
            <a:endParaRPr lang="en-US" sz="16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925" y="1166122"/>
            <a:ext cx="9660520" cy="439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933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Operation 2018</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de-DE" dirty="0" err="1" smtClean="0"/>
              <a:t>Statistics</a:t>
            </a:r>
            <a:endParaRPr lang="de-DE" dirty="0"/>
          </a:p>
        </p:txBody>
      </p:sp>
      <p:sp>
        <p:nvSpPr>
          <p:cNvPr id="10" name="Rectangle 3"/>
          <p:cNvSpPr txBox="1">
            <a:spLocks noChangeArrowheads="1"/>
          </p:cNvSpPr>
          <p:nvPr/>
        </p:nvSpPr>
        <p:spPr>
          <a:xfrm>
            <a:off x="8976320" y="3031281"/>
            <a:ext cx="2763838" cy="3151187"/>
          </a:xfrm>
          <a:prstGeom prst="rect">
            <a:avLst/>
          </a:prstGeom>
          <a:ln>
            <a:solidFill>
              <a:srgbClr val="000000"/>
            </a:solidFill>
          </a:ln>
        </p:spPr>
        <p:txBody>
          <a:bodyPr/>
          <a:lst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a:lstStyle>
          <a:p>
            <a:pPr marL="0" indent="0">
              <a:buFont typeface="Arial Black" pitchFamily="34" charset="0"/>
              <a:buNone/>
              <a:defRPr/>
            </a:pPr>
            <a:r>
              <a:rPr lang="en-GB" sz="1800" dirty="0"/>
              <a:t>5</a:t>
            </a:r>
            <a:r>
              <a:rPr lang="en-GB" sz="1800" dirty="0" smtClean="0"/>
              <a:t> bunch patterns:</a:t>
            </a:r>
          </a:p>
          <a:p>
            <a:pPr>
              <a:defRPr/>
            </a:pPr>
            <a:r>
              <a:rPr lang="en-GB" sz="1800" dirty="0" smtClean="0"/>
              <a:t>Timing Mode</a:t>
            </a:r>
            <a:endParaRPr lang="en-GB" sz="1400" dirty="0" smtClean="0"/>
          </a:p>
          <a:p>
            <a:pPr lvl="1">
              <a:defRPr/>
            </a:pPr>
            <a:r>
              <a:rPr lang="en-GB" sz="1400" dirty="0" smtClean="0"/>
              <a:t>40 bunches, 192 ns</a:t>
            </a:r>
          </a:p>
          <a:p>
            <a:pPr lvl="1">
              <a:defRPr/>
            </a:pPr>
            <a:r>
              <a:rPr lang="en-GB" sz="1400" dirty="0"/>
              <a:t>8</a:t>
            </a:r>
            <a:r>
              <a:rPr lang="en-GB" sz="1400" dirty="0" smtClean="0"/>
              <a:t>0 bunches, 96 ns</a:t>
            </a:r>
          </a:p>
          <a:p>
            <a:pPr>
              <a:defRPr/>
            </a:pPr>
            <a:r>
              <a:rPr lang="en-GB" sz="1800" dirty="0" err="1" smtClean="0"/>
              <a:t>Continous</a:t>
            </a:r>
            <a:r>
              <a:rPr lang="en-GB" sz="1800" dirty="0" smtClean="0"/>
              <a:t> </a:t>
            </a:r>
            <a:r>
              <a:rPr lang="en-GB" sz="1800" dirty="0"/>
              <a:t>Mode</a:t>
            </a:r>
            <a:endParaRPr lang="en-GB" sz="1400" dirty="0"/>
          </a:p>
          <a:p>
            <a:pPr lvl="1">
              <a:defRPr/>
            </a:pPr>
            <a:r>
              <a:rPr lang="en-GB" sz="1400" dirty="0" smtClean="0"/>
              <a:t>240 </a:t>
            </a:r>
            <a:r>
              <a:rPr lang="en-GB" sz="1400" dirty="0"/>
              <a:t>bunches, 3</a:t>
            </a:r>
            <a:r>
              <a:rPr lang="en-GB" sz="1400" dirty="0" smtClean="0"/>
              <a:t>2 </a:t>
            </a:r>
            <a:r>
              <a:rPr lang="en-GB" sz="1400" dirty="0"/>
              <a:t>ns</a:t>
            </a:r>
          </a:p>
          <a:p>
            <a:pPr lvl="1">
              <a:defRPr/>
            </a:pPr>
            <a:r>
              <a:rPr lang="en-GB" sz="1400" dirty="0" smtClean="0"/>
              <a:t>480 </a:t>
            </a:r>
            <a:r>
              <a:rPr lang="en-GB" sz="1400" dirty="0"/>
              <a:t>bunches, </a:t>
            </a:r>
            <a:r>
              <a:rPr lang="en-GB" sz="1400" dirty="0" smtClean="0"/>
              <a:t>16 ns</a:t>
            </a:r>
          </a:p>
          <a:p>
            <a:pPr lvl="1">
              <a:defRPr/>
            </a:pPr>
            <a:r>
              <a:rPr lang="en-GB" sz="1400" dirty="0" smtClean="0"/>
              <a:t>960 bunches,   8 ns</a:t>
            </a:r>
            <a:endParaRPr lang="en-GB" sz="1400" dirty="0"/>
          </a:p>
          <a:p>
            <a:pPr marL="80963" indent="0">
              <a:buFont typeface="Arial Black" pitchFamily="34" charset="0"/>
              <a:buNone/>
              <a:defRPr/>
            </a:pPr>
            <a:endParaRPr lang="en-GB" dirty="0" smtClean="0"/>
          </a:p>
          <a:p>
            <a:pPr marL="0" indent="0">
              <a:buFontTx/>
              <a:buNone/>
              <a:defRPr/>
            </a:pPr>
            <a:endParaRPr lang="en-GB" dirty="0" smtClean="0"/>
          </a:p>
        </p:txBody>
      </p:sp>
      <p:sp>
        <p:nvSpPr>
          <p:cNvPr id="11" name="TextBox 4"/>
          <p:cNvSpPr txBox="1">
            <a:spLocks noChangeArrowheads="1"/>
          </p:cNvSpPr>
          <p:nvPr/>
        </p:nvSpPr>
        <p:spPr bwMode="auto">
          <a:xfrm>
            <a:off x="398165" y="1196752"/>
            <a:ext cx="4257675" cy="206210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1250"/>
              </a:spcAft>
              <a:defRPr sz="2000">
                <a:solidFill>
                  <a:srgbClr val="000000"/>
                </a:solidFill>
                <a:latin typeface="Arial" charset="0"/>
                <a:ea typeface="Droid Sans" charset="0"/>
                <a:cs typeface="Droid Sans" charset="0"/>
              </a:defRPr>
            </a:lvl1pPr>
            <a:lvl2pPr eaLnBrk="0" hangingPunct="0">
              <a:spcAft>
                <a:spcPts val="1000"/>
              </a:spcAft>
              <a:defRPr sz="1600">
                <a:solidFill>
                  <a:srgbClr val="000000"/>
                </a:solidFill>
                <a:latin typeface="Arial" charset="0"/>
                <a:ea typeface="Droid Sans" charset="0"/>
                <a:cs typeface="Droid Sans" charset="0"/>
              </a:defRPr>
            </a:lvl2pPr>
            <a:lvl3pPr eaLnBrk="0" hangingPunct="0">
              <a:defRPr sz="1200">
                <a:solidFill>
                  <a:srgbClr val="000000"/>
                </a:solidFill>
                <a:latin typeface="Arial" charset="0"/>
                <a:ea typeface="Droid Sans" charset="0"/>
                <a:cs typeface="Droid Sans" charset="0"/>
              </a:defRPr>
            </a:lvl3pPr>
            <a:lvl4pPr eaLnBrk="0" hangingPunct="0">
              <a:defRPr sz="1400">
                <a:solidFill>
                  <a:srgbClr val="000000"/>
                </a:solidFill>
                <a:latin typeface="Arial" charset="0"/>
                <a:ea typeface="Droid Sans" charset="0"/>
                <a:cs typeface="Droid Sans" charset="0"/>
              </a:defRPr>
            </a:lvl4pPr>
            <a:lvl5pPr eaLnBrk="0" hangingPunct="0">
              <a:spcBef>
                <a:spcPts val="500"/>
              </a:spcBef>
              <a:defRPr sz="2000">
                <a:solidFill>
                  <a:srgbClr val="000000"/>
                </a:solidFill>
                <a:latin typeface="Arial" charset="0"/>
                <a:ea typeface="Droid Sans" charset="0"/>
                <a:cs typeface="Droid Sans"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ea typeface="Droid Sans" charset="0"/>
                <a:cs typeface="Droid Sans"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ea typeface="Droid Sans" charset="0"/>
                <a:cs typeface="Droid Sans"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ea typeface="Droid Sans" charset="0"/>
                <a:cs typeface="Droid Sans"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ea typeface="Droid Sans" charset="0"/>
                <a:cs typeface="Droid Sans" charset="0"/>
              </a:defRPr>
            </a:lvl9pPr>
          </a:lstStyle>
          <a:p>
            <a:pPr eaLnBrk="1" hangingPunct="1">
              <a:spcAft>
                <a:spcPct val="0"/>
              </a:spcAft>
              <a:buClrTx/>
              <a:buFontTx/>
              <a:buNone/>
            </a:pPr>
            <a:r>
              <a:rPr lang="en-US" altLang="en-US" sz="1600" dirty="0">
                <a:solidFill>
                  <a:schemeClr val="tx1"/>
                </a:solidFill>
              </a:rPr>
              <a:t>User Run </a:t>
            </a:r>
            <a:r>
              <a:rPr lang="en-US" altLang="en-US" sz="1600" dirty="0" smtClean="0">
                <a:solidFill>
                  <a:schemeClr val="tx1"/>
                </a:solidFill>
              </a:rPr>
              <a:t>2018 </a:t>
            </a:r>
          </a:p>
          <a:p>
            <a:pPr eaLnBrk="1" hangingPunct="1">
              <a:spcAft>
                <a:spcPct val="0"/>
              </a:spcAft>
              <a:buClrTx/>
              <a:buFontTx/>
              <a:buNone/>
            </a:pPr>
            <a:r>
              <a:rPr lang="en-US" altLang="en-US" sz="1600" dirty="0" smtClean="0">
                <a:solidFill>
                  <a:schemeClr val="tx1"/>
                </a:solidFill>
              </a:rPr>
              <a:t>  </a:t>
            </a:r>
            <a:endParaRPr lang="en-US" altLang="en-US" sz="1600" dirty="0">
              <a:solidFill>
                <a:schemeClr val="tx1"/>
              </a:solidFill>
            </a:endParaRPr>
          </a:p>
          <a:p>
            <a:pPr eaLnBrk="1" hangingPunct="1">
              <a:spcAft>
                <a:spcPct val="0"/>
              </a:spcAft>
              <a:buClrTx/>
              <a:buFontTx/>
              <a:buNone/>
            </a:pPr>
            <a:r>
              <a:rPr lang="en-US" altLang="en-US" sz="1600" dirty="0">
                <a:solidFill>
                  <a:schemeClr val="tx1"/>
                </a:solidFill>
              </a:rPr>
              <a:t>Scheduled  time:   </a:t>
            </a:r>
            <a:r>
              <a:rPr lang="en-US" altLang="en-US" sz="1600" dirty="0" smtClean="0">
                <a:solidFill>
                  <a:schemeClr val="tx1"/>
                </a:solidFill>
              </a:rPr>
              <a:t>4231 </a:t>
            </a:r>
            <a:r>
              <a:rPr lang="en-US" altLang="en-US" sz="1600" dirty="0">
                <a:solidFill>
                  <a:schemeClr val="tx1"/>
                </a:solidFill>
              </a:rPr>
              <a:t>h     </a:t>
            </a:r>
            <a:endParaRPr lang="en-US" altLang="en-US" sz="1400" dirty="0">
              <a:solidFill>
                <a:schemeClr val="tx1"/>
              </a:solidFill>
            </a:endParaRPr>
          </a:p>
          <a:p>
            <a:pPr eaLnBrk="1" hangingPunct="1">
              <a:spcAft>
                <a:spcPct val="0"/>
              </a:spcAft>
              <a:buClrTx/>
              <a:buFontTx/>
              <a:buNone/>
            </a:pPr>
            <a:endParaRPr lang="en-US" altLang="en-US" sz="1600" dirty="0">
              <a:solidFill>
                <a:schemeClr val="tx1"/>
              </a:solidFill>
            </a:endParaRPr>
          </a:p>
          <a:p>
            <a:pPr eaLnBrk="1" hangingPunct="1">
              <a:spcAft>
                <a:spcPct val="0"/>
              </a:spcAft>
              <a:buClrTx/>
              <a:buFontTx/>
              <a:buNone/>
            </a:pPr>
            <a:r>
              <a:rPr lang="en-US" altLang="en-US" sz="1600" dirty="0" smtClean="0">
                <a:solidFill>
                  <a:schemeClr val="tx1"/>
                </a:solidFill>
              </a:rPr>
              <a:t>55 </a:t>
            </a:r>
            <a:r>
              <a:rPr lang="en-US" altLang="en-US" sz="1600" dirty="0">
                <a:solidFill>
                  <a:schemeClr val="tx1"/>
                </a:solidFill>
              </a:rPr>
              <a:t>% Timing Mode    (</a:t>
            </a:r>
            <a:r>
              <a:rPr lang="en-US" altLang="en-US" sz="1600" dirty="0" smtClean="0">
                <a:solidFill>
                  <a:schemeClr val="tx1"/>
                </a:solidFill>
              </a:rPr>
              <a:t>40/80 Bunches</a:t>
            </a:r>
            <a:r>
              <a:rPr lang="en-US" altLang="en-US" sz="1600" dirty="0">
                <a:solidFill>
                  <a:schemeClr val="tx1"/>
                </a:solidFill>
              </a:rPr>
              <a:t>)</a:t>
            </a:r>
          </a:p>
          <a:p>
            <a:pPr eaLnBrk="1" hangingPunct="1">
              <a:spcAft>
                <a:spcPct val="0"/>
              </a:spcAft>
              <a:buClrTx/>
              <a:buFontTx/>
              <a:buNone/>
            </a:pPr>
            <a:endParaRPr lang="en-US" altLang="en-US" sz="1600" dirty="0">
              <a:solidFill>
                <a:schemeClr val="tx1"/>
              </a:solidFill>
            </a:endParaRPr>
          </a:p>
          <a:p>
            <a:pPr eaLnBrk="1" hangingPunct="1">
              <a:spcAft>
                <a:spcPct val="0"/>
              </a:spcAft>
            </a:pPr>
            <a:r>
              <a:rPr lang="en-US" altLang="en-US" sz="1600" dirty="0">
                <a:solidFill>
                  <a:schemeClr val="tx1"/>
                </a:solidFill>
              </a:rPr>
              <a:t>Availability </a:t>
            </a:r>
            <a:r>
              <a:rPr lang="en-US" altLang="en-US" sz="1600" dirty="0" smtClean="0">
                <a:solidFill>
                  <a:schemeClr val="tx1"/>
                </a:solidFill>
              </a:rPr>
              <a:t>96,4 % </a:t>
            </a:r>
            <a:endParaRPr lang="en-US" altLang="en-US" sz="1200" b="0" dirty="0">
              <a:solidFill>
                <a:schemeClr val="tx1"/>
              </a:solidFill>
            </a:endParaRPr>
          </a:p>
          <a:p>
            <a:pPr eaLnBrk="1" hangingPunct="1">
              <a:spcAft>
                <a:spcPct val="0"/>
              </a:spcAft>
              <a:buClrTx/>
              <a:buFontTx/>
              <a:buNone/>
            </a:pPr>
            <a:endParaRPr lang="en-US" altLang="en-US" sz="1600" dirty="0">
              <a:solidFill>
                <a:schemeClr val="tx1"/>
              </a:solidFill>
            </a:endParaRPr>
          </a:p>
        </p:txBody>
      </p:sp>
      <p:grpSp>
        <p:nvGrpSpPr>
          <p:cNvPr id="4" name="Gruppieren 3"/>
          <p:cNvGrpSpPr/>
          <p:nvPr/>
        </p:nvGrpSpPr>
        <p:grpSpPr>
          <a:xfrm>
            <a:off x="2455202" y="2829701"/>
            <a:ext cx="6449110" cy="3983675"/>
            <a:chOff x="1929035" y="2485935"/>
            <a:chExt cx="6449110" cy="3983675"/>
          </a:xfrm>
        </p:grpSpPr>
        <p:graphicFrame>
          <p:nvGraphicFramePr>
            <p:cNvPr id="13" name="Chart 5"/>
            <p:cNvGraphicFramePr>
              <a:graphicFrameLocks/>
            </p:cNvGraphicFramePr>
            <p:nvPr>
              <p:extLst>
                <p:ext uri="{D42A27DB-BD31-4B8C-83A1-F6EECF244321}">
                  <p14:modId xmlns:p14="http://schemas.microsoft.com/office/powerpoint/2010/main" val="1660631759"/>
                </p:ext>
              </p:extLst>
            </p:nvPr>
          </p:nvGraphicFramePr>
          <p:xfrm>
            <a:off x="1929035" y="2485935"/>
            <a:ext cx="6449110" cy="3983675"/>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feld 15"/>
            <p:cNvSpPr txBox="1"/>
            <p:nvPr/>
          </p:nvSpPr>
          <p:spPr>
            <a:xfrm>
              <a:off x="7694282" y="3952425"/>
              <a:ext cx="383438" cy="307777"/>
            </a:xfrm>
            <a:prstGeom prst="rect">
              <a:avLst/>
            </a:prstGeom>
            <a:solidFill>
              <a:schemeClr val="bg1"/>
            </a:solidFill>
          </p:spPr>
          <p:txBody>
            <a:bodyPr wrap="none" rtlCol="0">
              <a:spAutoFit/>
            </a:bodyPr>
            <a:lstStyle/>
            <a:p>
              <a:r>
                <a:rPr lang="de-DE" sz="1400" dirty="0" smtClean="0"/>
                <a:t>80</a:t>
              </a:r>
              <a:endParaRPr lang="de-DE" sz="1400" dirty="0"/>
            </a:p>
          </p:txBody>
        </p:sp>
      </p:grpSp>
    </p:spTree>
    <p:extLst>
      <p:ext uri="{BB962C8B-B14F-4D97-AF65-F5344CB8AC3E}">
        <p14:creationId xmlns:p14="http://schemas.microsoft.com/office/powerpoint/2010/main" val="89871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smtClean="0"/>
              <a:t>Availability</a:t>
            </a:r>
            <a:endParaRPr lang="de-DE" dirty="0"/>
          </a:p>
        </p:txBody>
      </p:sp>
    </p:spTree>
    <p:extLst>
      <p:ext uri="{BB962C8B-B14F-4D97-AF65-F5344CB8AC3E}">
        <p14:creationId xmlns:p14="http://schemas.microsoft.com/office/powerpoint/2010/main" val="131187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Availability</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endParaRPr lang="de-DE" dirty="0"/>
          </a:p>
        </p:txBody>
      </p:sp>
      <p:graphicFrame>
        <p:nvGraphicFramePr>
          <p:cNvPr id="10" name="Chart 7"/>
          <p:cNvGraphicFramePr>
            <a:graphicFrameLocks/>
          </p:cNvGraphicFramePr>
          <p:nvPr>
            <p:extLst>
              <p:ext uri="{D42A27DB-BD31-4B8C-83A1-F6EECF244321}">
                <p14:modId xmlns:p14="http://schemas.microsoft.com/office/powerpoint/2010/main" val="3681475941"/>
              </p:ext>
            </p:extLst>
          </p:nvPr>
        </p:nvGraphicFramePr>
        <p:xfrm>
          <a:off x="1789791" y="1587260"/>
          <a:ext cx="9058737" cy="446637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7"/>
          <p:cNvSpPr txBox="1"/>
          <p:nvPr/>
        </p:nvSpPr>
        <p:spPr>
          <a:xfrm>
            <a:off x="8916097" y="4223991"/>
            <a:ext cx="1689886" cy="338554"/>
          </a:xfrm>
          <a:prstGeom prst="rect">
            <a:avLst/>
          </a:prstGeom>
          <a:solidFill>
            <a:schemeClr val="bg1"/>
          </a:solidFill>
        </p:spPr>
        <p:txBody>
          <a:bodyPr wrap="none" rtlCol="0">
            <a:spAutoFit/>
          </a:bodyPr>
          <a:lstStyle/>
          <a:p>
            <a:r>
              <a:rPr lang="de-DE" dirty="0" err="1" smtClean="0">
                <a:solidFill>
                  <a:srgbClr val="0070C0"/>
                </a:solidFill>
              </a:rPr>
              <a:t>weekly</a:t>
            </a:r>
            <a:r>
              <a:rPr lang="de-DE" dirty="0" smtClean="0">
                <a:solidFill>
                  <a:srgbClr val="0070C0"/>
                </a:solidFill>
              </a:rPr>
              <a:t> </a:t>
            </a:r>
            <a:r>
              <a:rPr lang="de-DE" dirty="0" err="1" smtClean="0">
                <a:solidFill>
                  <a:srgbClr val="0070C0"/>
                </a:solidFill>
              </a:rPr>
              <a:t>average</a:t>
            </a:r>
            <a:endParaRPr lang="de-DE" dirty="0">
              <a:solidFill>
                <a:srgbClr val="0070C0"/>
              </a:solidFill>
            </a:endParaRPr>
          </a:p>
        </p:txBody>
      </p:sp>
      <p:sp>
        <p:nvSpPr>
          <p:cNvPr id="13" name="TextBox 18"/>
          <p:cNvSpPr txBox="1"/>
          <p:nvPr/>
        </p:nvSpPr>
        <p:spPr>
          <a:xfrm>
            <a:off x="9367196" y="4654878"/>
            <a:ext cx="1031753" cy="338554"/>
          </a:xfrm>
          <a:prstGeom prst="rect">
            <a:avLst/>
          </a:prstGeom>
          <a:solidFill>
            <a:schemeClr val="bg1"/>
          </a:solidFill>
        </p:spPr>
        <p:txBody>
          <a:bodyPr wrap="square" rtlCol="0">
            <a:spAutoFit/>
          </a:bodyPr>
          <a:lstStyle/>
          <a:p>
            <a:r>
              <a:rPr lang="de-DE" dirty="0" err="1">
                <a:solidFill>
                  <a:srgbClr val="C00000"/>
                </a:solidFill>
              </a:rPr>
              <a:t>g</a:t>
            </a:r>
            <a:r>
              <a:rPr lang="de-DE" dirty="0" err="1" smtClean="0">
                <a:solidFill>
                  <a:srgbClr val="C00000"/>
                </a:solidFill>
              </a:rPr>
              <a:t>oal</a:t>
            </a:r>
            <a:endParaRPr lang="de-DE" dirty="0">
              <a:solidFill>
                <a:srgbClr val="C00000"/>
              </a:solidFill>
            </a:endParaRPr>
          </a:p>
        </p:txBody>
      </p:sp>
      <p:sp>
        <p:nvSpPr>
          <p:cNvPr id="16" name="TextBox 19"/>
          <p:cNvSpPr txBox="1"/>
          <p:nvPr/>
        </p:nvSpPr>
        <p:spPr>
          <a:xfrm>
            <a:off x="8982050" y="5013176"/>
            <a:ext cx="1609736" cy="338554"/>
          </a:xfrm>
          <a:prstGeom prst="rect">
            <a:avLst/>
          </a:prstGeom>
          <a:solidFill>
            <a:schemeClr val="bg1"/>
          </a:solidFill>
        </p:spPr>
        <p:txBody>
          <a:bodyPr wrap="none" rtlCol="0">
            <a:spAutoFit/>
          </a:bodyPr>
          <a:lstStyle/>
          <a:p>
            <a:r>
              <a:rPr lang="de-DE" dirty="0" err="1" smtClean="0">
                <a:solidFill>
                  <a:srgbClr val="00B050"/>
                </a:solidFill>
              </a:rPr>
              <a:t>yearly</a:t>
            </a:r>
            <a:r>
              <a:rPr lang="de-DE" dirty="0" smtClean="0">
                <a:solidFill>
                  <a:srgbClr val="00B050"/>
                </a:solidFill>
              </a:rPr>
              <a:t> </a:t>
            </a:r>
            <a:r>
              <a:rPr lang="de-DE" dirty="0" err="1" smtClean="0">
                <a:solidFill>
                  <a:srgbClr val="00B050"/>
                </a:solidFill>
              </a:rPr>
              <a:t>average</a:t>
            </a:r>
            <a:endParaRPr lang="de-DE" dirty="0">
              <a:solidFill>
                <a:srgbClr val="00B050"/>
              </a:solidFill>
            </a:endParaRPr>
          </a:p>
        </p:txBody>
      </p:sp>
      <p:sp>
        <p:nvSpPr>
          <p:cNvPr id="17" name="Rounded Rectangular Callout 11"/>
          <p:cNvSpPr/>
          <p:nvPr/>
        </p:nvSpPr>
        <p:spPr bwMode="auto">
          <a:xfrm>
            <a:off x="9786918" y="1078740"/>
            <a:ext cx="877598" cy="360040"/>
          </a:xfrm>
          <a:prstGeom prst="wedgeRoundRectCallout">
            <a:avLst>
              <a:gd name="adj1" fmla="val 36801"/>
              <a:gd name="adj2" fmla="val 430822"/>
              <a:gd name="adj3" fmla="val 16667"/>
            </a:avLst>
          </a:prstGeom>
          <a:noFill/>
          <a:ln w="158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600" dirty="0" smtClean="0"/>
              <a:t>96.4 %</a:t>
            </a:r>
            <a:endParaRPr kumimoji="0" lang="de-DE" sz="1400" b="1" i="0" u="none" strike="noStrike" cap="none" normalizeH="0" baseline="0" dirty="0">
              <a:ln>
                <a:noFill/>
              </a:ln>
              <a:solidFill>
                <a:srgbClr val="3333FF"/>
              </a:solidFill>
              <a:effectLst/>
              <a:latin typeface="Arial" charset="0"/>
            </a:endParaRPr>
          </a:p>
        </p:txBody>
      </p:sp>
      <p:sp>
        <p:nvSpPr>
          <p:cNvPr id="18" name="TextBox 10"/>
          <p:cNvSpPr txBox="1"/>
          <p:nvPr/>
        </p:nvSpPr>
        <p:spPr>
          <a:xfrm>
            <a:off x="6384032" y="4177824"/>
            <a:ext cx="732893" cy="430887"/>
          </a:xfrm>
          <a:prstGeom prst="rect">
            <a:avLst/>
          </a:prstGeom>
          <a:noFill/>
        </p:spPr>
        <p:txBody>
          <a:bodyPr wrap="none" rtlCol="0">
            <a:spAutoFit/>
          </a:bodyPr>
          <a:lstStyle/>
          <a:p>
            <a:pPr algn="ctr"/>
            <a:r>
              <a:rPr lang="de-DE" sz="1100" b="0" dirty="0" smtClean="0">
                <a:solidFill>
                  <a:schemeClr val="tx1"/>
                </a:solidFill>
              </a:rPr>
              <a:t>Studies,</a:t>
            </a:r>
          </a:p>
          <a:p>
            <a:pPr algn="ctr"/>
            <a:r>
              <a:rPr lang="de-DE" sz="1100" b="0" dirty="0" err="1" smtClean="0">
                <a:solidFill>
                  <a:schemeClr val="tx1"/>
                </a:solidFill>
              </a:rPr>
              <a:t>Testruns</a:t>
            </a:r>
            <a:endParaRPr lang="de-DE" sz="1100" b="0" dirty="0">
              <a:solidFill>
                <a:schemeClr val="tx1"/>
              </a:solidFill>
            </a:endParaRPr>
          </a:p>
        </p:txBody>
      </p:sp>
      <p:sp>
        <p:nvSpPr>
          <p:cNvPr id="19" name="TextBox 2"/>
          <p:cNvSpPr txBox="1"/>
          <p:nvPr/>
        </p:nvSpPr>
        <p:spPr>
          <a:xfrm>
            <a:off x="10772634" y="1493785"/>
            <a:ext cx="631904" cy="523220"/>
          </a:xfrm>
          <a:prstGeom prst="rect">
            <a:avLst/>
          </a:prstGeom>
          <a:noFill/>
          <a:ln>
            <a:solidFill>
              <a:srgbClr val="FF0000"/>
            </a:solidFill>
          </a:ln>
        </p:spPr>
        <p:txBody>
          <a:bodyPr wrap="none" rtlCol="0">
            <a:spAutoFit/>
          </a:bodyPr>
          <a:lstStyle/>
          <a:p>
            <a:r>
              <a:rPr lang="de-DE" sz="1400" dirty="0" smtClean="0">
                <a:solidFill>
                  <a:srgbClr val="002060"/>
                </a:solidFill>
              </a:rPr>
              <a:t>2017:</a:t>
            </a:r>
          </a:p>
          <a:p>
            <a:r>
              <a:rPr lang="de-DE" sz="1400" dirty="0" smtClean="0">
                <a:solidFill>
                  <a:srgbClr val="002060"/>
                </a:solidFill>
              </a:rPr>
              <a:t>98 %</a:t>
            </a:r>
            <a:endParaRPr lang="de-DE" sz="1400" dirty="0">
              <a:solidFill>
                <a:srgbClr val="002060"/>
              </a:solidFill>
            </a:endParaRPr>
          </a:p>
        </p:txBody>
      </p:sp>
    </p:spTree>
    <p:extLst>
      <p:ext uri="{BB962C8B-B14F-4D97-AF65-F5344CB8AC3E}">
        <p14:creationId xmlns:p14="http://schemas.microsoft.com/office/powerpoint/2010/main" val="35202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7"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Availability</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de-DE" dirty="0" smtClean="0"/>
              <a:t>MTBF</a:t>
            </a:r>
            <a:endParaRPr lang="de-DE"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321" y="2751374"/>
            <a:ext cx="9070207" cy="37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3"/>
          <p:cNvGrpSpPr>
            <a:grpSpLocks/>
          </p:cNvGrpSpPr>
          <p:nvPr/>
        </p:nvGrpSpPr>
        <p:grpSpPr bwMode="auto">
          <a:xfrm>
            <a:off x="2082028" y="1273700"/>
            <a:ext cx="5268764" cy="1095376"/>
            <a:chOff x="213" y="677"/>
            <a:chExt cx="3225" cy="690"/>
          </a:xfrm>
        </p:grpSpPr>
        <p:sp>
          <p:nvSpPr>
            <p:cNvPr id="18" name="Text Box 9"/>
            <p:cNvSpPr txBox="1">
              <a:spLocks noChangeArrowheads="1"/>
            </p:cNvSpPr>
            <p:nvPr/>
          </p:nvSpPr>
          <p:spPr bwMode="auto">
            <a:xfrm>
              <a:off x="213" y="677"/>
              <a:ext cx="1868"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dirty="0">
                  <a:solidFill>
                    <a:srgbClr val="000099"/>
                  </a:solidFill>
                </a:rPr>
                <a:t>Definition:</a:t>
              </a:r>
            </a:p>
            <a:p>
              <a:endParaRPr lang="en-US" sz="1600" b="1" dirty="0">
                <a:solidFill>
                  <a:srgbClr val="000099"/>
                </a:solidFill>
              </a:endParaRPr>
            </a:p>
            <a:p>
              <a:r>
                <a:rPr lang="en-US" sz="1600" dirty="0" smtClean="0">
                  <a:solidFill>
                    <a:srgbClr val="000099"/>
                  </a:solidFill>
                </a:rPr>
                <a:t>Mean Time between Failures</a:t>
              </a:r>
              <a:r>
                <a:rPr lang="en-US" sz="1600" b="1" dirty="0" smtClean="0">
                  <a:solidFill>
                    <a:srgbClr val="000099"/>
                  </a:solidFill>
                </a:rPr>
                <a:t> </a:t>
              </a:r>
              <a:r>
                <a:rPr lang="en-US" sz="1600" b="1" dirty="0">
                  <a:solidFill>
                    <a:srgbClr val="000099"/>
                  </a:solidFill>
                </a:rPr>
                <a:t>= </a:t>
              </a:r>
            </a:p>
          </p:txBody>
        </p:sp>
        <p:sp>
          <p:nvSpPr>
            <p:cNvPr id="19" name="Text Box 10"/>
            <p:cNvSpPr txBox="1">
              <a:spLocks noChangeArrowheads="1"/>
            </p:cNvSpPr>
            <p:nvPr/>
          </p:nvSpPr>
          <p:spPr bwMode="auto">
            <a:xfrm>
              <a:off x="2069" y="1134"/>
              <a:ext cx="105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smtClean="0">
                  <a:solidFill>
                    <a:srgbClr val="000099"/>
                  </a:solidFill>
                </a:rPr>
                <a:t> </a:t>
              </a:r>
              <a:r>
                <a:rPr lang="en-US" sz="1600" dirty="0" smtClean="0">
                  <a:solidFill>
                    <a:srgbClr val="000099"/>
                  </a:solidFill>
                </a:rPr>
                <a:t>number</a:t>
              </a:r>
              <a:r>
                <a:rPr lang="en-US" sz="1600" b="1" dirty="0" smtClean="0">
                  <a:solidFill>
                    <a:srgbClr val="000099"/>
                  </a:solidFill>
                </a:rPr>
                <a:t> </a:t>
              </a:r>
              <a:r>
                <a:rPr lang="en-US" sz="1600" dirty="0" smtClean="0">
                  <a:solidFill>
                    <a:srgbClr val="000099"/>
                  </a:solidFill>
                </a:rPr>
                <a:t>of faults</a:t>
              </a:r>
              <a:endParaRPr lang="en-US" dirty="0">
                <a:solidFill>
                  <a:srgbClr val="000099"/>
                </a:solidFill>
              </a:endParaRPr>
            </a:p>
          </p:txBody>
        </p:sp>
        <p:sp>
          <p:nvSpPr>
            <p:cNvPr id="20" name="Text Box 11"/>
            <p:cNvSpPr txBox="1">
              <a:spLocks noChangeArrowheads="1"/>
            </p:cNvSpPr>
            <p:nvPr/>
          </p:nvSpPr>
          <p:spPr bwMode="auto">
            <a:xfrm>
              <a:off x="2071" y="875"/>
              <a:ext cx="136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dirty="0">
                  <a:solidFill>
                    <a:srgbClr val="000099"/>
                  </a:solidFill>
                </a:rPr>
                <a:t> </a:t>
              </a:r>
              <a:r>
                <a:rPr lang="en-US" sz="1600" dirty="0" smtClean="0">
                  <a:solidFill>
                    <a:srgbClr val="000099"/>
                  </a:solidFill>
                </a:rPr>
                <a:t>delivered beam time</a:t>
              </a:r>
              <a:endParaRPr lang="en-US" sz="1600" dirty="0">
                <a:solidFill>
                  <a:srgbClr val="000099"/>
                </a:solidFill>
              </a:endParaRPr>
            </a:p>
          </p:txBody>
        </p:sp>
        <p:sp>
          <p:nvSpPr>
            <p:cNvPr id="21" name="Line 12"/>
            <p:cNvSpPr>
              <a:spLocks noChangeShapeType="1"/>
            </p:cNvSpPr>
            <p:nvPr/>
          </p:nvSpPr>
          <p:spPr bwMode="auto">
            <a:xfrm>
              <a:off x="2144" y="1116"/>
              <a:ext cx="1260"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22" name="Rounded Rectangular Callout 15"/>
          <p:cNvSpPr/>
          <p:nvPr/>
        </p:nvSpPr>
        <p:spPr bwMode="auto">
          <a:xfrm>
            <a:off x="9442835" y="2157306"/>
            <a:ext cx="967608" cy="360040"/>
          </a:xfrm>
          <a:prstGeom prst="wedgeRoundRectCallout">
            <a:avLst>
              <a:gd name="adj1" fmla="val 63803"/>
              <a:gd name="adj2" fmla="val 830239"/>
              <a:gd name="adj3" fmla="val 16667"/>
            </a:avLst>
          </a:prstGeom>
          <a:noFill/>
          <a:ln w="158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600" dirty="0" smtClean="0"/>
              <a:t>50:00 h</a:t>
            </a:r>
            <a:endParaRPr kumimoji="0" lang="de-DE" sz="1400" b="1" i="0" u="none" strike="noStrike" cap="none" normalizeH="0" baseline="0" dirty="0">
              <a:ln>
                <a:noFill/>
              </a:ln>
              <a:solidFill>
                <a:srgbClr val="3333FF"/>
              </a:solidFill>
              <a:effectLst/>
              <a:latin typeface="Arial" charset="0"/>
            </a:endParaRPr>
          </a:p>
        </p:txBody>
      </p:sp>
      <p:sp>
        <p:nvSpPr>
          <p:cNvPr id="23" name="TextBox 17"/>
          <p:cNvSpPr txBox="1"/>
          <p:nvPr/>
        </p:nvSpPr>
        <p:spPr>
          <a:xfrm>
            <a:off x="6334744" y="5517678"/>
            <a:ext cx="765530" cy="461665"/>
          </a:xfrm>
          <a:prstGeom prst="rect">
            <a:avLst/>
          </a:prstGeom>
          <a:noFill/>
        </p:spPr>
        <p:txBody>
          <a:bodyPr wrap="none" rtlCol="0">
            <a:spAutoFit/>
          </a:bodyPr>
          <a:lstStyle/>
          <a:p>
            <a:pPr algn="ctr"/>
            <a:r>
              <a:rPr lang="de-DE" sz="1200" b="0" dirty="0" smtClean="0">
                <a:solidFill>
                  <a:schemeClr val="tx1"/>
                </a:solidFill>
              </a:rPr>
              <a:t>Studies,</a:t>
            </a:r>
          </a:p>
          <a:p>
            <a:pPr algn="ctr"/>
            <a:r>
              <a:rPr lang="de-DE" sz="1200" b="0" dirty="0" err="1" smtClean="0">
                <a:solidFill>
                  <a:schemeClr val="tx1"/>
                </a:solidFill>
              </a:rPr>
              <a:t>Testruns</a:t>
            </a:r>
            <a:endParaRPr lang="de-DE" sz="1200" b="0" dirty="0">
              <a:solidFill>
                <a:schemeClr val="tx1"/>
              </a:solidFill>
            </a:endParaRPr>
          </a:p>
        </p:txBody>
      </p:sp>
      <p:sp>
        <p:nvSpPr>
          <p:cNvPr id="24" name="TextBox 17"/>
          <p:cNvSpPr txBox="1"/>
          <p:nvPr/>
        </p:nvSpPr>
        <p:spPr>
          <a:xfrm>
            <a:off x="10836854" y="2289709"/>
            <a:ext cx="713657" cy="461665"/>
          </a:xfrm>
          <a:prstGeom prst="rect">
            <a:avLst/>
          </a:prstGeom>
          <a:noFill/>
          <a:ln>
            <a:solidFill>
              <a:srgbClr val="FF0000"/>
            </a:solidFill>
          </a:ln>
        </p:spPr>
        <p:txBody>
          <a:bodyPr wrap="none" rtlCol="0">
            <a:spAutoFit/>
          </a:bodyPr>
          <a:lstStyle/>
          <a:p>
            <a:r>
              <a:rPr lang="de-DE" sz="1200" dirty="0" smtClean="0">
                <a:solidFill>
                  <a:srgbClr val="002060"/>
                </a:solidFill>
              </a:rPr>
              <a:t>2017:</a:t>
            </a:r>
          </a:p>
          <a:p>
            <a:r>
              <a:rPr lang="de-DE" sz="1200" dirty="0" smtClean="0">
                <a:solidFill>
                  <a:srgbClr val="002060"/>
                </a:solidFill>
              </a:rPr>
              <a:t>42:37 h</a:t>
            </a:r>
            <a:endParaRPr lang="de-DE" sz="1200" dirty="0">
              <a:solidFill>
                <a:srgbClr val="002060"/>
              </a:solidFill>
            </a:endParaRPr>
          </a:p>
        </p:txBody>
      </p:sp>
    </p:spTree>
    <p:extLst>
      <p:ext uri="{BB962C8B-B14F-4D97-AF65-F5344CB8AC3E}">
        <p14:creationId xmlns:p14="http://schemas.microsoft.com/office/powerpoint/2010/main" val="276932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2"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Availability</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de-DE" dirty="0" err="1" smtClean="0"/>
              <a:t>Comparison</a:t>
            </a:r>
            <a:endParaRPr lang="de-D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4" y="1124744"/>
            <a:ext cx="6657975"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303" b="63813"/>
          <a:stretch/>
        </p:blipFill>
        <p:spPr bwMode="auto">
          <a:xfrm>
            <a:off x="551383" y="4869237"/>
            <a:ext cx="6657975"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551384" y="5347960"/>
            <a:ext cx="1197828" cy="369332"/>
          </a:xfrm>
          <a:prstGeom prst="rect">
            <a:avLst/>
          </a:prstGeom>
          <a:solidFill>
            <a:schemeClr val="bg1"/>
          </a:solidFill>
        </p:spPr>
        <p:txBody>
          <a:bodyPr wrap="none" rtlCol="0">
            <a:spAutoFit/>
          </a:bodyPr>
          <a:lstStyle/>
          <a:p>
            <a:r>
              <a:rPr lang="de-DE" dirty="0" smtClean="0"/>
              <a:t>PETRA III</a:t>
            </a:r>
            <a:endParaRPr lang="de-DE" dirty="0" smtClean="0"/>
          </a:p>
        </p:txBody>
      </p:sp>
      <p:sp>
        <p:nvSpPr>
          <p:cNvPr id="5" name="Textfeld 4"/>
          <p:cNvSpPr txBox="1"/>
          <p:nvPr/>
        </p:nvSpPr>
        <p:spPr>
          <a:xfrm>
            <a:off x="4223792" y="5059922"/>
            <a:ext cx="954107" cy="923330"/>
          </a:xfrm>
          <a:prstGeom prst="rect">
            <a:avLst/>
          </a:prstGeom>
          <a:solidFill>
            <a:schemeClr val="bg1"/>
          </a:solidFill>
        </p:spPr>
        <p:txBody>
          <a:bodyPr wrap="none" rtlCol="0">
            <a:spAutoFit/>
          </a:bodyPr>
          <a:lstStyle/>
          <a:p>
            <a:r>
              <a:rPr lang="de-DE" dirty="0" smtClean="0"/>
              <a:t>6 </a:t>
            </a:r>
            <a:r>
              <a:rPr lang="de-DE" dirty="0" err="1" smtClean="0"/>
              <a:t>GeV</a:t>
            </a:r>
            <a:endParaRPr lang="de-DE" dirty="0" smtClean="0"/>
          </a:p>
          <a:p>
            <a:r>
              <a:rPr lang="de-DE" dirty="0" smtClean="0"/>
              <a:t>2304 m</a:t>
            </a:r>
          </a:p>
          <a:p>
            <a:r>
              <a:rPr lang="de-DE" dirty="0" smtClean="0"/>
              <a:t>1.4 </a:t>
            </a:r>
            <a:r>
              <a:rPr lang="de-DE" dirty="0" err="1" smtClean="0"/>
              <a:t>nm</a:t>
            </a:r>
            <a:endParaRPr lang="de-DE" dirty="0" smtClean="0"/>
          </a:p>
        </p:txBody>
      </p:sp>
      <p:sp>
        <p:nvSpPr>
          <p:cNvPr id="18" name="Textfeld 17"/>
          <p:cNvSpPr txBox="1"/>
          <p:nvPr/>
        </p:nvSpPr>
        <p:spPr>
          <a:xfrm>
            <a:off x="5519936" y="5229200"/>
            <a:ext cx="1697901" cy="646331"/>
          </a:xfrm>
          <a:prstGeom prst="rect">
            <a:avLst/>
          </a:prstGeom>
          <a:solidFill>
            <a:schemeClr val="bg1"/>
          </a:solidFill>
        </p:spPr>
        <p:txBody>
          <a:bodyPr wrap="none" rtlCol="0">
            <a:spAutoFit/>
          </a:bodyPr>
          <a:lstStyle/>
          <a:p>
            <a:r>
              <a:rPr lang="de-DE" dirty="0" smtClean="0"/>
              <a:t>96.4 % (2019) </a:t>
            </a:r>
          </a:p>
          <a:p>
            <a:r>
              <a:rPr lang="de-DE" dirty="0" smtClean="0"/>
              <a:t>50 h</a:t>
            </a:r>
          </a:p>
        </p:txBody>
      </p:sp>
      <p:pic>
        <p:nvPicPr>
          <p:cNvPr id="19" name="Bildplatzhalter 6"/>
          <p:cNvPicPr>
            <a:picLocks noChangeAspect="1"/>
          </p:cNvPicPr>
          <p:nvPr/>
        </p:nvPicPr>
        <p:blipFill rotWithShape="1">
          <a:blip r:embed="rId4" cstate="print">
            <a:extLst>
              <a:ext uri="{28A0092B-C50C-407E-A947-70E740481C1C}">
                <a14:useLocalDpi xmlns:a14="http://schemas.microsoft.com/office/drawing/2010/main" val="0"/>
              </a:ext>
            </a:extLst>
          </a:blip>
          <a:srcRect l="21238" t="16163" r="44882" b="12407"/>
          <a:stretch/>
        </p:blipFill>
        <p:spPr>
          <a:xfrm>
            <a:off x="1775520" y="4932000"/>
            <a:ext cx="1548000" cy="1224000"/>
          </a:xfrm>
          <a:prstGeom prst="rect">
            <a:avLst/>
          </a:prstGeom>
        </p:spPr>
      </p:pic>
    </p:spTree>
    <p:extLst>
      <p:ext uri="{BB962C8B-B14F-4D97-AF65-F5344CB8AC3E}">
        <p14:creationId xmlns:p14="http://schemas.microsoft.com/office/powerpoint/2010/main" val="276932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Availability</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en-US" dirty="0" smtClean="0"/>
              <a:t>Faults statistics</a:t>
            </a:r>
            <a:endParaRPr lang="en-US" dirty="0"/>
          </a:p>
        </p:txBody>
      </p:sp>
      <p:graphicFrame>
        <p:nvGraphicFramePr>
          <p:cNvPr id="16" name="Chart 5"/>
          <p:cNvGraphicFramePr>
            <a:graphicFrameLocks/>
          </p:cNvGraphicFramePr>
          <p:nvPr>
            <p:extLst>
              <p:ext uri="{D42A27DB-BD31-4B8C-83A1-F6EECF244321}">
                <p14:modId xmlns:p14="http://schemas.microsoft.com/office/powerpoint/2010/main" val="2184204278"/>
              </p:ext>
            </p:extLst>
          </p:nvPr>
        </p:nvGraphicFramePr>
        <p:xfrm>
          <a:off x="119336" y="3284984"/>
          <a:ext cx="8738558" cy="32292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6"/>
          <p:cNvGraphicFramePr>
            <a:graphicFrameLocks/>
          </p:cNvGraphicFramePr>
          <p:nvPr>
            <p:extLst>
              <p:ext uri="{D42A27DB-BD31-4B8C-83A1-F6EECF244321}">
                <p14:modId xmlns:p14="http://schemas.microsoft.com/office/powerpoint/2010/main" val="938810914"/>
              </p:ext>
            </p:extLst>
          </p:nvPr>
        </p:nvGraphicFramePr>
        <p:xfrm>
          <a:off x="4151784" y="188640"/>
          <a:ext cx="7853398" cy="30963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9247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Graphic spid="16" grpId="0">
        <p:bldAsOne/>
      </p:bldGraphic>
      <p:bldGraphic spid="1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Availability</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en-US" dirty="0" smtClean="0"/>
              <a:t>Faults statistics</a:t>
            </a:r>
            <a:endParaRPr lang="en-US" dirty="0"/>
          </a:p>
        </p:txBody>
      </p:sp>
      <p:sp>
        <p:nvSpPr>
          <p:cNvPr id="8" name="TextBox 12"/>
          <p:cNvSpPr txBox="1"/>
          <p:nvPr/>
        </p:nvSpPr>
        <p:spPr>
          <a:xfrm>
            <a:off x="403473" y="1465907"/>
            <a:ext cx="2880320" cy="2062103"/>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Failure time:</a:t>
            </a:r>
          </a:p>
          <a:p>
            <a:r>
              <a:rPr lang="en-US" sz="1600" dirty="0" smtClean="0">
                <a:solidFill>
                  <a:schemeClr val="tx1"/>
                </a:solidFill>
              </a:rPr>
              <a:t>Dominated by 3 disasters (red bars). </a:t>
            </a:r>
          </a:p>
          <a:p>
            <a:r>
              <a:rPr lang="en-US" sz="1600" dirty="0" smtClean="0">
                <a:solidFill>
                  <a:schemeClr val="tx1"/>
                </a:solidFill>
              </a:rPr>
              <a:t>Together they represent</a:t>
            </a:r>
          </a:p>
          <a:p>
            <a:pPr marL="285750" indent="-285750">
              <a:buFontTx/>
              <a:buChar char="-"/>
            </a:pPr>
            <a:r>
              <a:rPr lang="en-US" sz="1600" dirty="0" smtClean="0">
                <a:solidFill>
                  <a:schemeClr val="tx1"/>
                </a:solidFill>
              </a:rPr>
              <a:t>64 </a:t>
            </a:r>
            <a:r>
              <a:rPr lang="en-US" sz="1600" dirty="0" smtClean="0">
                <a:solidFill>
                  <a:schemeClr val="tx1"/>
                </a:solidFill>
              </a:rPr>
              <a:t>h failure time</a:t>
            </a:r>
          </a:p>
          <a:p>
            <a:pPr marL="285750" indent="-285750">
              <a:buFontTx/>
              <a:buChar char="-"/>
            </a:pPr>
            <a:r>
              <a:rPr lang="en-US" sz="1600" dirty="0" smtClean="0">
                <a:solidFill>
                  <a:schemeClr val="tx1"/>
                </a:solidFill>
              </a:rPr>
              <a:t>42 </a:t>
            </a:r>
            <a:r>
              <a:rPr lang="en-US" sz="1600" dirty="0" smtClean="0">
                <a:solidFill>
                  <a:schemeClr val="tx1"/>
                </a:solidFill>
              </a:rPr>
              <a:t>% of the total failure time</a:t>
            </a:r>
          </a:p>
          <a:p>
            <a:pPr marL="285750" indent="-285750">
              <a:buFontTx/>
              <a:buChar char="-"/>
            </a:pPr>
            <a:r>
              <a:rPr lang="en-US" sz="1600" dirty="0" smtClean="0"/>
              <a:t>1.5</a:t>
            </a:r>
            <a:r>
              <a:rPr lang="en-US" sz="1600" dirty="0" smtClean="0">
                <a:solidFill>
                  <a:schemeClr val="tx1"/>
                </a:solidFill>
              </a:rPr>
              <a:t> </a:t>
            </a:r>
            <a:r>
              <a:rPr lang="en-US" sz="1600" dirty="0" smtClean="0">
                <a:solidFill>
                  <a:schemeClr val="tx1"/>
                </a:solidFill>
              </a:rPr>
              <a:t>% availability</a:t>
            </a:r>
          </a:p>
        </p:txBody>
      </p:sp>
      <p:grpSp>
        <p:nvGrpSpPr>
          <p:cNvPr id="23" name="Gruppieren 22"/>
          <p:cNvGrpSpPr/>
          <p:nvPr/>
        </p:nvGrpSpPr>
        <p:grpSpPr>
          <a:xfrm>
            <a:off x="3620725" y="1448780"/>
            <a:ext cx="7853398" cy="4464496"/>
            <a:chOff x="3620725" y="1448780"/>
            <a:chExt cx="7853398" cy="4464496"/>
          </a:xfrm>
        </p:grpSpPr>
        <p:graphicFrame>
          <p:nvGraphicFramePr>
            <p:cNvPr id="17" name="Chart 6"/>
            <p:cNvGraphicFramePr>
              <a:graphicFrameLocks/>
            </p:cNvGraphicFramePr>
            <p:nvPr>
              <p:extLst>
                <p:ext uri="{D42A27DB-BD31-4B8C-83A1-F6EECF244321}">
                  <p14:modId xmlns:p14="http://schemas.microsoft.com/office/powerpoint/2010/main" val="301452817"/>
                </p:ext>
              </p:extLst>
            </p:nvPr>
          </p:nvGraphicFramePr>
          <p:xfrm>
            <a:off x="3620725" y="1448780"/>
            <a:ext cx="7853398" cy="4464496"/>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Gerade Verbindung 8"/>
            <p:cNvCxnSpPr/>
            <p:nvPr/>
          </p:nvCxnSpPr>
          <p:spPr bwMode="auto">
            <a:xfrm flipV="1">
              <a:off x="6437210" y="2467087"/>
              <a:ext cx="0" cy="169099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3" name="Gerade Verbindung 12"/>
            <p:cNvCxnSpPr/>
            <p:nvPr/>
          </p:nvCxnSpPr>
          <p:spPr bwMode="auto">
            <a:xfrm flipV="1">
              <a:off x="8453434" y="3528011"/>
              <a:ext cx="0" cy="63007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5" name="Gerade Verbindung 14"/>
            <p:cNvCxnSpPr/>
            <p:nvPr/>
          </p:nvCxnSpPr>
          <p:spPr bwMode="auto">
            <a:xfrm flipV="1">
              <a:off x="9461546" y="3077961"/>
              <a:ext cx="0" cy="1080120"/>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381226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Agenda</a:t>
            </a:r>
            <a:endParaRPr lang="en-US" dirty="0"/>
          </a:p>
        </p:txBody>
      </p:sp>
      <p:sp>
        <p:nvSpPr>
          <p:cNvPr id="8" name="Textplatzhalter 7"/>
          <p:cNvSpPr>
            <a:spLocks noGrp="1"/>
          </p:cNvSpPr>
          <p:nvPr>
            <p:ph idx="1"/>
          </p:nvPr>
        </p:nvSpPr>
        <p:spPr/>
        <p:txBody>
          <a:bodyPr/>
          <a:lstStyle/>
          <a:p>
            <a:pPr marL="0" indent="0">
              <a:spcAft>
                <a:spcPts val="0"/>
              </a:spcAft>
              <a:buNone/>
            </a:pPr>
            <a:r>
              <a:rPr lang="en-US" b="1" dirty="0"/>
              <a:t>01	</a:t>
            </a:r>
            <a:r>
              <a:rPr lang="en-US" b="1" dirty="0" smtClean="0"/>
              <a:t>Operation 2018</a:t>
            </a:r>
            <a:r>
              <a:rPr lang="en-US" dirty="0"/>
              <a:t/>
            </a:r>
            <a:br>
              <a:rPr lang="en-US" dirty="0"/>
            </a:br>
            <a:endParaRPr lang="en-US" dirty="0"/>
          </a:p>
          <a:p>
            <a:pPr marL="0" indent="0">
              <a:spcAft>
                <a:spcPts val="0"/>
              </a:spcAft>
              <a:buNone/>
            </a:pPr>
            <a:r>
              <a:rPr lang="en-US" b="1" dirty="0" smtClean="0"/>
              <a:t>02	Availability</a:t>
            </a:r>
          </a:p>
          <a:p>
            <a:pPr marL="0" indent="0">
              <a:spcAft>
                <a:spcPts val="0"/>
              </a:spcAft>
              <a:buNone/>
            </a:pPr>
            <a:endParaRPr lang="en-US" dirty="0" smtClean="0"/>
          </a:p>
          <a:p>
            <a:pPr marL="0" indent="0">
              <a:spcAft>
                <a:spcPts val="0"/>
              </a:spcAft>
              <a:buNone/>
            </a:pPr>
            <a:r>
              <a:rPr lang="en-US" b="1" dirty="0" smtClean="0"/>
              <a:t>03 Conclusion</a:t>
            </a:r>
            <a:r>
              <a:rPr lang="en-US" dirty="0"/>
              <a:t/>
            </a:r>
            <a:br>
              <a:rPr lang="en-US" dirty="0"/>
            </a:br>
            <a:endParaRPr lang="en-US" dirty="0"/>
          </a:p>
          <a:p>
            <a:pPr marL="0" indent="0">
              <a:spcAft>
                <a:spcPts val="0"/>
              </a:spcAft>
              <a:buNone/>
            </a:pPr>
            <a:endParaRPr lang="en-US" b="1"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5" name="Inhaltsplatzhalter 4"/>
          <p:cNvSpPr>
            <a:spLocks noGrp="1"/>
          </p:cNvSpPr>
          <p:nvPr>
            <p:ph idx="14"/>
          </p:nvPr>
        </p:nvSpPr>
        <p:spPr/>
        <p:txBody>
          <a:bodyPr/>
          <a:lstStyle/>
          <a:p>
            <a:endParaRPr lang="de-DE"/>
          </a:p>
        </p:txBody>
      </p:sp>
      <p:sp>
        <p:nvSpPr>
          <p:cNvPr id="6" name="Textplatzhalter 5"/>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253918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Availability</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en-US" dirty="0" smtClean="0"/>
              <a:t>Faults statistics</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1195" y="233645"/>
            <a:ext cx="4203702" cy="239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2"/>
          <p:cNvSpPr txBox="1"/>
          <p:nvPr/>
        </p:nvSpPr>
        <p:spPr>
          <a:xfrm>
            <a:off x="290354" y="1178750"/>
            <a:ext cx="2700301" cy="2308324"/>
          </a:xfrm>
          <a:prstGeom prst="rect">
            <a:avLst/>
          </a:prstGeom>
          <a:solidFill>
            <a:schemeClr val="bg1"/>
          </a:solidFill>
          <a:ln>
            <a:solidFill>
              <a:schemeClr val="tx1"/>
            </a:solidFill>
          </a:ln>
        </p:spPr>
        <p:txBody>
          <a:bodyPr wrap="square" rtlCol="0">
            <a:spAutoFit/>
          </a:bodyPr>
          <a:lstStyle/>
          <a:p>
            <a:r>
              <a:rPr lang="en-US" dirty="0" smtClean="0">
                <a:solidFill>
                  <a:schemeClr val="tx1"/>
                </a:solidFill>
              </a:rPr>
              <a:t>Instrumentation, 28.3.2018:</a:t>
            </a:r>
          </a:p>
          <a:p>
            <a:r>
              <a:rPr lang="en-US" dirty="0" smtClean="0">
                <a:solidFill>
                  <a:schemeClr val="tx1"/>
                </a:solidFill>
              </a:rPr>
              <a:t>Vacuum leak at a beam current </a:t>
            </a:r>
            <a:r>
              <a:rPr lang="en-US" dirty="0" smtClean="0">
                <a:solidFill>
                  <a:schemeClr val="tx1"/>
                </a:solidFill>
              </a:rPr>
              <a:t>monitor</a:t>
            </a:r>
            <a:r>
              <a:rPr lang="en-US" dirty="0" smtClean="0"/>
              <a:t>.</a:t>
            </a:r>
            <a:r>
              <a:rPr lang="en-US" dirty="0"/>
              <a:t> </a:t>
            </a:r>
            <a:r>
              <a:rPr lang="en-US" dirty="0" smtClean="0"/>
              <a:t>          30 </a:t>
            </a:r>
            <a:r>
              <a:rPr lang="en-US" dirty="0"/>
              <a:t>minutes after a beam dump the pressure went </a:t>
            </a:r>
            <a:r>
              <a:rPr lang="en-US" dirty="0" smtClean="0"/>
              <a:t>up.</a:t>
            </a:r>
            <a:r>
              <a:rPr lang="en-US" dirty="0"/>
              <a:t> </a:t>
            </a:r>
            <a:r>
              <a:rPr lang="en-US" dirty="0" smtClean="0">
                <a:solidFill>
                  <a:schemeClr val="tx1"/>
                </a:solidFill>
              </a:rPr>
              <a:t>200 m storage ring and 4 frontends vented.</a:t>
            </a:r>
            <a:endParaRPr lang="en-US" dirty="0" smtClean="0">
              <a:solidFill>
                <a:schemeClr val="tx1"/>
              </a:solidFill>
            </a:endParaRPr>
          </a:p>
        </p:txBody>
      </p:sp>
      <p:pic>
        <p:nvPicPr>
          <p:cNvPr id="2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 t="-1" r="11589" b="-1042"/>
          <a:stretch/>
        </p:blipFill>
        <p:spPr bwMode="auto">
          <a:xfrm rot="5400000">
            <a:off x="-185817" y="4096590"/>
            <a:ext cx="2666548" cy="1714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descr="C:\Users\bieler\AppData\Local\Temp\20180417_0901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0594" y="3620421"/>
            <a:ext cx="3555395" cy="266654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2"/>
          <p:cNvSpPr txBox="1"/>
          <p:nvPr/>
        </p:nvSpPr>
        <p:spPr>
          <a:xfrm>
            <a:off x="9561385" y="2625699"/>
            <a:ext cx="1125125" cy="338554"/>
          </a:xfrm>
          <a:prstGeom prst="rect">
            <a:avLst/>
          </a:prstGeom>
          <a:solidFill>
            <a:schemeClr val="bg1"/>
          </a:solidFill>
          <a:ln>
            <a:solidFill>
              <a:schemeClr val="tx1"/>
            </a:solidFill>
          </a:ln>
        </p:spPr>
        <p:txBody>
          <a:bodyPr wrap="square" rtlCol="0">
            <a:spAutoFit/>
          </a:bodyPr>
          <a:lstStyle/>
          <a:p>
            <a:r>
              <a:rPr lang="en-US" dirty="0" smtClean="0">
                <a:solidFill>
                  <a:schemeClr val="tx1"/>
                </a:solidFill>
              </a:rPr>
              <a:t>31 h lost.</a:t>
            </a:r>
          </a:p>
        </p:txBody>
      </p:sp>
      <p:sp>
        <p:nvSpPr>
          <p:cNvPr id="25" name="TextBox 12"/>
          <p:cNvSpPr txBox="1"/>
          <p:nvPr/>
        </p:nvSpPr>
        <p:spPr>
          <a:xfrm>
            <a:off x="6321025" y="2663915"/>
            <a:ext cx="2790310" cy="3600986"/>
          </a:xfrm>
          <a:prstGeom prst="rect">
            <a:avLst/>
          </a:prstGeom>
          <a:solidFill>
            <a:schemeClr val="bg1"/>
          </a:solidFill>
          <a:ln>
            <a:solidFill>
              <a:schemeClr val="tx1"/>
            </a:solidFill>
          </a:ln>
        </p:spPr>
        <p:txBody>
          <a:bodyPr wrap="square" rtlCol="0">
            <a:spAutoFit/>
          </a:bodyPr>
          <a:lstStyle/>
          <a:p>
            <a:r>
              <a:rPr lang="en-US" sz="1600" dirty="0">
                <a:solidFill>
                  <a:schemeClr val="tx1"/>
                </a:solidFill>
              </a:rPr>
              <a:t>Monitor build in 2008, no longer used, temperature no longer monitored</a:t>
            </a:r>
            <a:r>
              <a:rPr lang="en-US" sz="1600" dirty="0" smtClean="0">
                <a:solidFill>
                  <a:schemeClr val="tx1"/>
                </a:solidFill>
              </a:rPr>
              <a:t>.</a:t>
            </a:r>
          </a:p>
          <a:p>
            <a:endParaRPr lang="en-US" sz="1600" dirty="0">
              <a:solidFill>
                <a:schemeClr val="tx1"/>
              </a:solidFill>
            </a:endParaRPr>
          </a:p>
          <a:p>
            <a:r>
              <a:rPr lang="en-US" sz="1600" dirty="0" smtClean="0">
                <a:solidFill>
                  <a:schemeClr val="tx1"/>
                </a:solidFill>
              </a:rPr>
              <a:t>Thorough investigation:</a:t>
            </a:r>
          </a:p>
          <a:p>
            <a:pPr marL="285750" indent="-285750">
              <a:buFontTx/>
              <a:buChar char="-"/>
            </a:pPr>
            <a:r>
              <a:rPr lang="en-US" sz="1600" dirty="0" smtClean="0">
                <a:solidFill>
                  <a:schemeClr val="tx1"/>
                </a:solidFill>
              </a:rPr>
              <a:t>Vendor consulted</a:t>
            </a:r>
          </a:p>
          <a:p>
            <a:pPr marL="285750" indent="-285750">
              <a:buFontTx/>
              <a:buChar char="-"/>
            </a:pPr>
            <a:r>
              <a:rPr lang="en-US" sz="1600" dirty="0" smtClean="0">
                <a:solidFill>
                  <a:schemeClr val="tx1"/>
                </a:solidFill>
              </a:rPr>
              <a:t>Broken surface inspected in material science lab</a:t>
            </a:r>
          </a:p>
          <a:p>
            <a:pPr marL="285750" indent="-285750">
              <a:buFontTx/>
              <a:buChar char="-"/>
            </a:pPr>
            <a:r>
              <a:rPr lang="en-US" sz="1600" dirty="0" smtClean="0">
                <a:solidFill>
                  <a:schemeClr val="tx1"/>
                </a:solidFill>
              </a:rPr>
              <a:t>Temper colors normal</a:t>
            </a:r>
          </a:p>
          <a:p>
            <a:pPr marL="285750" indent="-285750">
              <a:buFontTx/>
              <a:buChar char="-"/>
            </a:pPr>
            <a:r>
              <a:rPr lang="en-US" sz="1600" dirty="0" smtClean="0">
                <a:solidFill>
                  <a:schemeClr val="tx1"/>
                </a:solidFill>
              </a:rPr>
              <a:t>RF field calculations</a:t>
            </a:r>
            <a:r>
              <a:rPr lang="en-US" sz="1600" dirty="0" smtClean="0">
                <a:solidFill>
                  <a:schemeClr val="tx1"/>
                </a:solidFill>
              </a:rPr>
              <a:t>:    </a:t>
            </a:r>
            <a:r>
              <a:rPr lang="en-US" sz="1600" dirty="0" smtClean="0">
                <a:solidFill>
                  <a:schemeClr val="tx1"/>
                </a:solidFill>
              </a:rPr>
              <a:t>46 W deposited (currently used design: 16 W)</a:t>
            </a:r>
          </a:p>
          <a:p>
            <a:endParaRPr lang="en-US" sz="1600" dirty="0">
              <a:solidFill>
                <a:schemeClr val="tx1"/>
              </a:solidFill>
            </a:endParaRPr>
          </a:p>
          <a:p>
            <a:r>
              <a:rPr lang="en-US" sz="1600" dirty="0" smtClean="0">
                <a:solidFill>
                  <a:schemeClr val="tx1"/>
                </a:solidFill>
              </a:rPr>
              <a:t>No reason found.</a:t>
            </a:r>
          </a:p>
        </p:txBody>
      </p:sp>
      <p:sp>
        <p:nvSpPr>
          <p:cNvPr id="26" name="TextBox 12"/>
          <p:cNvSpPr txBox="1"/>
          <p:nvPr/>
        </p:nvSpPr>
        <p:spPr>
          <a:xfrm>
            <a:off x="9156340" y="5429303"/>
            <a:ext cx="2880320" cy="830997"/>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Lesson learned:</a:t>
            </a:r>
          </a:p>
          <a:p>
            <a:r>
              <a:rPr lang="en-US" sz="1600" dirty="0" smtClean="0">
                <a:solidFill>
                  <a:schemeClr val="tx1"/>
                </a:solidFill>
              </a:rPr>
              <a:t>Remove all unnecessary components to reduce risks.</a:t>
            </a:r>
          </a:p>
        </p:txBody>
      </p:sp>
      <p:pic>
        <p:nvPicPr>
          <p:cNvPr id="27"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0711" t="18878" r="11322" b="52070"/>
          <a:stretch/>
        </p:blipFill>
        <p:spPr bwMode="auto">
          <a:xfrm>
            <a:off x="3101461" y="1178750"/>
            <a:ext cx="4659724" cy="142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400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5009" y="248415"/>
            <a:ext cx="4177744" cy="2377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en-US" dirty="0" smtClean="0"/>
              <a:t>Availability</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en-US" dirty="0" smtClean="0"/>
              <a:t>Faults statistics</a:t>
            </a:r>
            <a:endParaRPr lang="en-US" dirty="0"/>
          </a:p>
        </p:txBody>
      </p:sp>
      <p:sp>
        <p:nvSpPr>
          <p:cNvPr id="26" name="TextBox 12"/>
          <p:cNvSpPr txBox="1"/>
          <p:nvPr/>
        </p:nvSpPr>
        <p:spPr>
          <a:xfrm>
            <a:off x="399195" y="1254959"/>
            <a:ext cx="3195355" cy="2308324"/>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Timing, 5.7.-7.7.2018:</a:t>
            </a:r>
          </a:p>
          <a:p>
            <a:r>
              <a:rPr lang="en-US" sz="1600" dirty="0" smtClean="0">
                <a:solidFill>
                  <a:schemeClr val="tx1"/>
                </a:solidFill>
              </a:rPr>
              <a:t>Timing jumps lead to longitudinal instabilities and beam losses.</a:t>
            </a:r>
          </a:p>
          <a:p>
            <a:r>
              <a:rPr lang="en-US" sz="1600" dirty="0" smtClean="0">
                <a:solidFill>
                  <a:schemeClr val="tx1"/>
                </a:solidFill>
              </a:rPr>
              <a:t>Reason unknown, components exchanged ‘randomly’. Very few experts working day and night.</a:t>
            </a:r>
          </a:p>
          <a:p>
            <a:r>
              <a:rPr lang="en-US" sz="1600" dirty="0" smtClean="0">
                <a:solidFill>
                  <a:schemeClr val="tx1"/>
                </a:solidFill>
              </a:rPr>
              <a:t>Finally found: A faulty 500 MHz synthesizer in the timing system did phase jumps in the µs range.</a:t>
            </a:r>
          </a:p>
        </p:txBody>
      </p:sp>
      <p:sp>
        <p:nvSpPr>
          <p:cNvPr id="41" name="TextBox 12"/>
          <p:cNvSpPr txBox="1"/>
          <p:nvPr/>
        </p:nvSpPr>
        <p:spPr>
          <a:xfrm>
            <a:off x="9381365" y="2625698"/>
            <a:ext cx="1417658" cy="338554"/>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20:45 h lost.</a:t>
            </a:r>
          </a:p>
        </p:txBody>
      </p:sp>
      <p:sp>
        <p:nvSpPr>
          <p:cNvPr id="42" name="TextBox 12"/>
          <p:cNvSpPr txBox="1"/>
          <p:nvPr/>
        </p:nvSpPr>
        <p:spPr>
          <a:xfrm>
            <a:off x="8976320" y="4871604"/>
            <a:ext cx="2880320" cy="1354217"/>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Lessons learned:</a:t>
            </a:r>
          </a:p>
          <a:p>
            <a:r>
              <a:rPr lang="en-US" sz="1600" dirty="0" smtClean="0">
                <a:solidFill>
                  <a:schemeClr val="tx1"/>
                </a:solidFill>
              </a:rPr>
              <a:t>Timing had</a:t>
            </a:r>
          </a:p>
          <a:p>
            <a:pPr marL="285750" indent="-285750">
              <a:buFontTx/>
              <a:buChar char="-"/>
            </a:pPr>
            <a:r>
              <a:rPr lang="en-US" sz="1600" dirty="0" smtClean="0">
                <a:solidFill>
                  <a:schemeClr val="tx1"/>
                </a:solidFill>
              </a:rPr>
              <a:t>not enough diagnostics (added here)</a:t>
            </a:r>
          </a:p>
          <a:p>
            <a:pPr marL="285750" indent="-285750">
              <a:buFontTx/>
              <a:buChar char="-"/>
            </a:pPr>
            <a:r>
              <a:rPr lang="en-US" sz="1600" dirty="0" smtClean="0">
                <a:solidFill>
                  <a:schemeClr val="tx1"/>
                </a:solidFill>
              </a:rPr>
              <a:t>not enough experts.</a:t>
            </a:r>
          </a:p>
        </p:txBody>
      </p:sp>
      <p:grpSp>
        <p:nvGrpSpPr>
          <p:cNvPr id="6" name="Gruppieren 5"/>
          <p:cNvGrpSpPr/>
          <p:nvPr/>
        </p:nvGrpSpPr>
        <p:grpSpPr>
          <a:xfrm>
            <a:off x="1595500" y="3870117"/>
            <a:ext cx="6798739" cy="2355704"/>
            <a:chOff x="2431378" y="4356304"/>
            <a:chExt cx="6798739" cy="2355704"/>
          </a:xfrm>
        </p:grpSpPr>
        <p:pic>
          <p:nvPicPr>
            <p:cNvPr id="4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914" t="19773" r="21868" b="51927"/>
            <a:stretch/>
          </p:blipFill>
          <p:spPr bwMode="auto">
            <a:xfrm>
              <a:off x="2431378" y="4356304"/>
              <a:ext cx="6798739" cy="235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feld 43"/>
            <p:cNvSpPr txBox="1"/>
            <p:nvPr/>
          </p:nvSpPr>
          <p:spPr>
            <a:xfrm>
              <a:off x="4552976" y="4548897"/>
              <a:ext cx="1016625" cy="246221"/>
            </a:xfrm>
            <a:prstGeom prst="rect">
              <a:avLst/>
            </a:prstGeom>
            <a:noFill/>
          </p:spPr>
          <p:txBody>
            <a:bodyPr wrap="none" rtlCol="0">
              <a:spAutoFit/>
            </a:bodyPr>
            <a:lstStyle/>
            <a:p>
              <a:r>
                <a:rPr lang="de-DE" sz="1000" dirty="0" smtClean="0">
                  <a:solidFill>
                    <a:schemeClr val="tx1"/>
                  </a:solidFill>
                </a:rPr>
                <a:t>Timing </a:t>
              </a:r>
              <a:r>
                <a:rPr lang="de-DE" sz="1000" dirty="0" err="1" smtClean="0">
                  <a:solidFill>
                    <a:schemeClr val="tx1"/>
                  </a:solidFill>
                </a:rPr>
                <a:t>jumps</a:t>
              </a:r>
              <a:endParaRPr lang="de-DE" sz="1000" dirty="0" smtClean="0">
                <a:solidFill>
                  <a:schemeClr val="tx1"/>
                </a:solidFill>
              </a:endParaRPr>
            </a:p>
          </p:txBody>
        </p:sp>
        <p:sp>
          <p:nvSpPr>
            <p:cNvPr id="45" name="Geschweifte Klammer rechts 44"/>
            <p:cNvSpPr/>
            <p:nvPr/>
          </p:nvSpPr>
          <p:spPr bwMode="auto">
            <a:xfrm rot="16200000">
              <a:off x="6043255" y="2845140"/>
              <a:ext cx="240505" cy="4140460"/>
            </a:xfrm>
            <a:prstGeom prst="rightBrace">
              <a:avLst>
                <a:gd name="adj1" fmla="val 8333"/>
                <a:gd name="adj2" fmla="val 23675"/>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600" b="1" i="0" u="none" strike="noStrike" cap="none" normalizeH="0" baseline="0">
                <a:ln>
                  <a:noFill/>
                </a:ln>
                <a:solidFill>
                  <a:srgbClr val="3333FF"/>
                </a:solidFill>
                <a:effectLst/>
                <a:latin typeface="Arial" charset="0"/>
              </a:endParaRPr>
            </a:p>
          </p:txBody>
        </p:sp>
      </p:grpSp>
    </p:spTree>
    <p:extLst>
      <p:ext uri="{BB962C8B-B14F-4D97-AF65-F5344CB8AC3E}">
        <p14:creationId xmlns:p14="http://schemas.microsoft.com/office/powerpoint/2010/main" val="378302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5009" y="248415"/>
            <a:ext cx="4177744" cy="2377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en-US" dirty="0" smtClean="0"/>
              <a:t>Availability</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en-US" dirty="0" smtClean="0"/>
              <a:t>Faults statistics</a:t>
            </a:r>
            <a:endParaRPr lang="en-US" dirty="0"/>
          </a:p>
        </p:txBody>
      </p:sp>
      <p:sp>
        <p:nvSpPr>
          <p:cNvPr id="41" name="TextBox 12"/>
          <p:cNvSpPr txBox="1"/>
          <p:nvPr/>
        </p:nvSpPr>
        <p:spPr>
          <a:xfrm>
            <a:off x="9381365" y="2625698"/>
            <a:ext cx="1417658" cy="338554"/>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20:45 h lost.</a:t>
            </a:r>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9" y="1005236"/>
            <a:ext cx="7167692" cy="543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Gewitterblitz 14"/>
          <p:cNvSpPr/>
          <p:nvPr/>
        </p:nvSpPr>
        <p:spPr bwMode="auto">
          <a:xfrm flipH="1">
            <a:off x="2276744" y="728701"/>
            <a:ext cx="668905" cy="1493634"/>
          </a:xfrm>
          <a:prstGeom prst="lightningBolt">
            <a:avLst/>
          </a:prstGeom>
          <a:solidFill>
            <a:schemeClr val="accent1"/>
          </a:solidFill>
          <a:ln w="762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600" b="1" i="0" u="none" strike="noStrike" cap="none" normalizeH="0" baseline="0">
              <a:ln>
                <a:noFill/>
              </a:ln>
              <a:solidFill>
                <a:srgbClr val="3333FF"/>
              </a:solidFill>
              <a:effectLst/>
              <a:latin typeface="Arial" charset="0"/>
            </a:endParaRPr>
          </a:p>
        </p:txBody>
      </p:sp>
      <p:sp>
        <p:nvSpPr>
          <p:cNvPr id="16" name="TextBox 12"/>
          <p:cNvSpPr txBox="1"/>
          <p:nvPr/>
        </p:nvSpPr>
        <p:spPr>
          <a:xfrm>
            <a:off x="2810635" y="260597"/>
            <a:ext cx="1665184" cy="584775"/>
          </a:xfrm>
          <a:prstGeom prst="rect">
            <a:avLst/>
          </a:prstGeom>
          <a:solidFill>
            <a:schemeClr val="bg1"/>
          </a:solidFill>
          <a:ln>
            <a:solidFill>
              <a:srgbClr val="FF0000"/>
            </a:solidFill>
          </a:ln>
        </p:spPr>
        <p:txBody>
          <a:bodyPr wrap="square" rtlCol="0">
            <a:spAutoFit/>
          </a:bodyPr>
          <a:lstStyle/>
          <a:p>
            <a:r>
              <a:rPr lang="en-US" sz="1600" dirty="0" smtClean="0">
                <a:solidFill>
                  <a:schemeClr val="tx1"/>
                </a:solidFill>
              </a:rPr>
              <a:t>phase jumps in the µs range.</a:t>
            </a:r>
          </a:p>
        </p:txBody>
      </p:sp>
    </p:spTree>
    <p:extLst>
      <p:ext uri="{BB962C8B-B14F-4D97-AF65-F5344CB8AC3E}">
        <p14:creationId xmlns:p14="http://schemas.microsoft.com/office/powerpoint/2010/main" val="371660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7851195" y="233645"/>
            <a:ext cx="4203702" cy="2392054"/>
            <a:chOff x="2165350" y="1193800"/>
            <a:chExt cx="7864475" cy="4475163"/>
          </a:xfrm>
        </p:grpSpPr>
        <p:pic>
          <p:nvPicPr>
            <p:cNvPr id="41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5350" y="1193800"/>
              <a:ext cx="7864475" cy="447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6412" y="3248980"/>
              <a:ext cx="79375"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el 1"/>
          <p:cNvSpPr>
            <a:spLocks noGrp="1"/>
          </p:cNvSpPr>
          <p:nvPr>
            <p:ph type="title"/>
          </p:nvPr>
        </p:nvSpPr>
        <p:spPr/>
        <p:txBody>
          <a:bodyPr/>
          <a:lstStyle/>
          <a:p>
            <a:r>
              <a:rPr lang="en-US" dirty="0" smtClean="0"/>
              <a:t>Availability</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en-US" dirty="0" smtClean="0"/>
              <a:t>Faults statistics</a:t>
            </a:r>
            <a:endParaRPr lang="en-US" dirty="0"/>
          </a:p>
        </p:txBody>
      </p:sp>
      <p:sp>
        <p:nvSpPr>
          <p:cNvPr id="19" name="TextBox 12"/>
          <p:cNvSpPr txBox="1"/>
          <p:nvPr/>
        </p:nvSpPr>
        <p:spPr>
          <a:xfrm>
            <a:off x="9471375" y="2625699"/>
            <a:ext cx="1125125" cy="338554"/>
          </a:xfrm>
          <a:prstGeom prst="rect">
            <a:avLst/>
          </a:prstGeom>
          <a:solidFill>
            <a:schemeClr val="bg1"/>
          </a:solidFill>
          <a:ln>
            <a:solidFill>
              <a:schemeClr val="tx1"/>
            </a:solidFill>
          </a:ln>
        </p:spPr>
        <p:txBody>
          <a:bodyPr wrap="square" rtlCol="0">
            <a:spAutoFit/>
          </a:bodyPr>
          <a:lstStyle/>
          <a:p>
            <a:r>
              <a:rPr lang="en-US" dirty="0" smtClean="0">
                <a:solidFill>
                  <a:schemeClr val="tx1"/>
                </a:solidFill>
              </a:rPr>
              <a:t>12 h lost.</a:t>
            </a:r>
          </a:p>
        </p:txBody>
      </p:sp>
      <p:sp>
        <p:nvSpPr>
          <p:cNvPr id="22" name="TextBox 12"/>
          <p:cNvSpPr txBox="1"/>
          <p:nvPr/>
        </p:nvSpPr>
        <p:spPr>
          <a:xfrm>
            <a:off x="298393" y="1313765"/>
            <a:ext cx="3195355" cy="4062651"/>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Power Glitch, 9.5.2018, 11 PM:</a:t>
            </a:r>
          </a:p>
          <a:p>
            <a:r>
              <a:rPr lang="en-US" sz="1600" dirty="0" smtClean="0">
                <a:solidFill>
                  <a:schemeClr val="tx1"/>
                </a:solidFill>
              </a:rPr>
              <a:t>Flash in a 10 kV switch on site.</a:t>
            </a:r>
          </a:p>
          <a:p>
            <a:r>
              <a:rPr lang="en-US" sz="1600" dirty="0" smtClean="0">
                <a:solidFill>
                  <a:schemeClr val="tx1"/>
                </a:solidFill>
              </a:rPr>
              <a:t>DESY lost 2 of 3 power feeds.</a:t>
            </a:r>
          </a:p>
          <a:p>
            <a:r>
              <a:rPr lang="en-US" sz="1600" dirty="0" smtClean="0">
                <a:solidFill>
                  <a:schemeClr val="tx1"/>
                </a:solidFill>
              </a:rPr>
              <a:t>PETRA III and FLASH affected. Buildings are dark, many broken components.</a:t>
            </a:r>
          </a:p>
          <a:p>
            <a:r>
              <a:rPr lang="en-US" sz="1600" dirty="0" smtClean="0">
                <a:solidFill>
                  <a:schemeClr val="tx1"/>
                </a:solidFill>
              </a:rPr>
              <a:t>10 kV back after 2 hours.</a:t>
            </a:r>
          </a:p>
          <a:p>
            <a:r>
              <a:rPr lang="en-US" sz="1600" dirty="0" smtClean="0">
                <a:solidFill>
                  <a:schemeClr val="tx1"/>
                </a:solidFill>
              </a:rPr>
              <a:t>On call services on site all night (after a full working day).</a:t>
            </a:r>
          </a:p>
          <a:p>
            <a:r>
              <a:rPr lang="en-US" sz="1600" dirty="0">
                <a:solidFill>
                  <a:schemeClr val="tx1"/>
                </a:solidFill>
              </a:rPr>
              <a:t>10.5.2018 is Ascension Day, national holiday, </a:t>
            </a:r>
            <a:r>
              <a:rPr lang="en-US" sz="1600" dirty="0" smtClean="0">
                <a:solidFill>
                  <a:schemeClr val="tx1"/>
                </a:solidFill>
              </a:rPr>
              <a:t>no fresh personal available. Several volunteers come in.</a:t>
            </a:r>
          </a:p>
          <a:p>
            <a:r>
              <a:rPr lang="en-US" sz="1600" dirty="0" smtClean="0">
                <a:solidFill>
                  <a:schemeClr val="tx1"/>
                </a:solidFill>
              </a:rPr>
              <a:t>PETRA </a:t>
            </a:r>
            <a:r>
              <a:rPr lang="en-US" sz="1600" dirty="0">
                <a:solidFill>
                  <a:schemeClr val="tx1"/>
                </a:solidFill>
              </a:rPr>
              <a:t>III </a:t>
            </a:r>
            <a:r>
              <a:rPr lang="en-US" sz="1600" dirty="0" smtClean="0">
                <a:solidFill>
                  <a:schemeClr val="tx1"/>
                </a:solidFill>
              </a:rPr>
              <a:t>user operation is supposed to start 10.5. 7 AM.</a:t>
            </a:r>
          </a:p>
          <a:p>
            <a:r>
              <a:rPr lang="en-US" sz="1600" dirty="0" smtClean="0">
                <a:solidFill>
                  <a:schemeClr val="tx1"/>
                </a:solidFill>
              </a:rPr>
              <a:t>No beam before 10.5. 7 PM.</a:t>
            </a:r>
          </a:p>
        </p:txBody>
      </p:sp>
      <p:sp>
        <p:nvSpPr>
          <p:cNvPr id="27" name="TextBox 12"/>
          <p:cNvSpPr txBox="1"/>
          <p:nvPr/>
        </p:nvSpPr>
        <p:spPr>
          <a:xfrm>
            <a:off x="3739407" y="1332175"/>
            <a:ext cx="2565285" cy="2800767"/>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The 10 kV switch was investigated by</a:t>
            </a:r>
          </a:p>
          <a:p>
            <a:pPr marL="285750" indent="-285750">
              <a:buFontTx/>
              <a:buChar char="-"/>
            </a:pPr>
            <a:r>
              <a:rPr lang="en-US" sz="1600" dirty="0" smtClean="0">
                <a:solidFill>
                  <a:schemeClr val="tx1"/>
                </a:solidFill>
              </a:rPr>
              <a:t>DESY personal</a:t>
            </a:r>
          </a:p>
          <a:p>
            <a:pPr marL="285750" indent="-285750">
              <a:buFontTx/>
              <a:buChar char="-"/>
            </a:pPr>
            <a:r>
              <a:rPr lang="en-US" sz="1600" dirty="0">
                <a:solidFill>
                  <a:schemeClr val="tx1"/>
                </a:solidFill>
              </a:rPr>
              <a:t>e</a:t>
            </a:r>
            <a:r>
              <a:rPr lang="en-US" sz="1600" dirty="0" smtClean="0">
                <a:solidFill>
                  <a:schemeClr val="tx1"/>
                </a:solidFill>
              </a:rPr>
              <a:t>xperts from the local power provider</a:t>
            </a:r>
          </a:p>
          <a:p>
            <a:endParaRPr lang="en-US" sz="1600" dirty="0" smtClean="0">
              <a:solidFill>
                <a:schemeClr val="tx1"/>
              </a:solidFill>
            </a:endParaRPr>
          </a:p>
          <a:p>
            <a:r>
              <a:rPr lang="en-US" sz="1600" dirty="0" smtClean="0">
                <a:solidFill>
                  <a:schemeClr val="tx1"/>
                </a:solidFill>
              </a:rPr>
              <a:t>The switch had been serviced regularly.</a:t>
            </a:r>
            <a:endParaRPr lang="en-US" sz="1600" dirty="0">
              <a:solidFill>
                <a:schemeClr val="tx1"/>
              </a:solidFill>
            </a:endParaRPr>
          </a:p>
          <a:p>
            <a:r>
              <a:rPr lang="en-US" sz="1600" dirty="0" smtClean="0">
                <a:solidFill>
                  <a:schemeClr val="tx1"/>
                </a:solidFill>
              </a:rPr>
              <a:t>No reason for the fault found. The switch is back in operation.</a:t>
            </a:r>
          </a:p>
        </p:txBody>
      </p:sp>
      <p:sp>
        <p:nvSpPr>
          <p:cNvPr id="28" name="TextBox 12"/>
          <p:cNvSpPr txBox="1"/>
          <p:nvPr/>
        </p:nvSpPr>
        <p:spPr>
          <a:xfrm>
            <a:off x="9174577" y="5423097"/>
            <a:ext cx="2880320" cy="1077218"/>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Lesson learned:</a:t>
            </a:r>
          </a:p>
          <a:p>
            <a:r>
              <a:rPr lang="en-US" sz="1600" dirty="0" smtClean="0">
                <a:solidFill>
                  <a:schemeClr val="tx1"/>
                </a:solidFill>
              </a:rPr>
              <a:t>A power outage on the night before a public holiday is hard to cover.</a:t>
            </a:r>
          </a:p>
        </p:txBody>
      </p:sp>
      <p:grpSp>
        <p:nvGrpSpPr>
          <p:cNvPr id="5" name="Gruppieren 4"/>
          <p:cNvGrpSpPr/>
          <p:nvPr/>
        </p:nvGrpSpPr>
        <p:grpSpPr>
          <a:xfrm>
            <a:off x="3594519" y="4914165"/>
            <a:ext cx="5381802" cy="1606508"/>
            <a:chOff x="318894" y="5076443"/>
            <a:chExt cx="4838171" cy="1444230"/>
          </a:xfrm>
        </p:grpSpPr>
        <p:pic>
          <p:nvPicPr>
            <p:cNvPr id="2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618" t="19313" r="10370" b="52050"/>
            <a:stretch/>
          </p:blipFill>
          <p:spPr bwMode="auto">
            <a:xfrm>
              <a:off x="318894" y="5076443"/>
              <a:ext cx="4838171" cy="1444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feld 29"/>
            <p:cNvSpPr txBox="1"/>
            <p:nvPr/>
          </p:nvSpPr>
          <p:spPr>
            <a:xfrm>
              <a:off x="875673" y="5190837"/>
              <a:ext cx="906017" cy="246221"/>
            </a:xfrm>
            <a:prstGeom prst="rect">
              <a:avLst/>
            </a:prstGeom>
            <a:noFill/>
          </p:spPr>
          <p:txBody>
            <a:bodyPr wrap="none" rtlCol="0">
              <a:spAutoFit/>
            </a:bodyPr>
            <a:lstStyle/>
            <a:p>
              <a:r>
                <a:rPr lang="de-DE" sz="1000" dirty="0" smtClean="0">
                  <a:solidFill>
                    <a:schemeClr val="tx1"/>
                  </a:solidFill>
                </a:rPr>
                <a:t>Service Day</a:t>
              </a:r>
            </a:p>
          </p:txBody>
        </p:sp>
        <p:cxnSp>
          <p:nvCxnSpPr>
            <p:cNvPr id="31" name="Gerade Verbindung mit Pfeil 30"/>
            <p:cNvCxnSpPr/>
            <p:nvPr/>
          </p:nvCxnSpPr>
          <p:spPr bwMode="auto">
            <a:xfrm>
              <a:off x="791580" y="5544235"/>
              <a:ext cx="1047853" cy="0"/>
            </a:xfrm>
            <a:prstGeom prst="straightConnector1">
              <a:avLst/>
            </a:prstGeom>
            <a:solidFill>
              <a:schemeClr val="accent1"/>
            </a:solidFill>
            <a:ln w="25400" cap="flat" cmpd="sng" algn="ctr">
              <a:solidFill>
                <a:schemeClr val="tx1"/>
              </a:solidFill>
              <a:prstDash val="solid"/>
              <a:round/>
              <a:headEnd type="arrow" w="med" len="med"/>
              <a:tailEnd type="arrow"/>
            </a:ln>
            <a:effectLst/>
          </p:spPr>
        </p:cxnSp>
        <p:sp>
          <p:nvSpPr>
            <p:cNvPr id="32" name="Textfeld 31"/>
            <p:cNvSpPr txBox="1"/>
            <p:nvPr/>
          </p:nvSpPr>
          <p:spPr>
            <a:xfrm>
              <a:off x="2128917" y="5184195"/>
              <a:ext cx="732893" cy="246221"/>
            </a:xfrm>
            <a:prstGeom prst="rect">
              <a:avLst/>
            </a:prstGeom>
            <a:noFill/>
          </p:spPr>
          <p:txBody>
            <a:bodyPr wrap="none" rtlCol="0">
              <a:spAutoFit/>
            </a:bodyPr>
            <a:lstStyle/>
            <a:p>
              <a:r>
                <a:rPr lang="de-DE" sz="1000" dirty="0" smtClean="0">
                  <a:solidFill>
                    <a:schemeClr val="tx1"/>
                  </a:solidFill>
                </a:rPr>
                <a:t>Test Run</a:t>
              </a:r>
            </a:p>
          </p:txBody>
        </p:sp>
        <p:sp>
          <p:nvSpPr>
            <p:cNvPr id="33" name="Textfeld 32"/>
            <p:cNvSpPr txBox="1"/>
            <p:nvPr/>
          </p:nvSpPr>
          <p:spPr>
            <a:xfrm>
              <a:off x="3458228" y="5184195"/>
              <a:ext cx="753732" cy="246221"/>
            </a:xfrm>
            <a:prstGeom prst="rect">
              <a:avLst/>
            </a:prstGeom>
            <a:noFill/>
          </p:spPr>
          <p:txBody>
            <a:bodyPr wrap="none" rtlCol="0">
              <a:spAutoFit/>
            </a:bodyPr>
            <a:lstStyle/>
            <a:p>
              <a:r>
                <a:rPr lang="de-DE" sz="1000" dirty="0" smtClean="0">
                  <a:solidFill>
                    <a:schemeClr val="tx1"/>
                  </a:solidFill>
                </a:rPr>
                <a:t>User Run</a:t>
              </a:r>
            </a:p>
          </p:txBody>
        </p:sp>
        <p:cxnSp>
          <p:nvCxnSpPr>
            <p:cNvPr id="35" name="Gerade Verbindung mit Pfeil 34"/>
            <p:cNvCxnSpPr/>
            <p:nvPr/>
          </p:nvCxnSpPr>
          <p:spPr bwMode="auto">
            <a:xfrm>
              <a:off x="3174577" y="5544235"/>
              <a:ext cx="1699275" cy="0"/>
            </a:xfrm>
            <a:prstGeom prst="straightConnector1">
              <a:avLst/>
            </a:prstGeom>
            <a:solidFill>
              <a:schemeClr val="accent1"/>
            </a:solidFill>
            <a:ln w="25400" cap="flat" cmpd="sng" algn="ctr">
              <a:solidFill>
                <a:schemeClr val="tx1"/>
              </a:solidFill>
              <a:prstDash val="solid"/>
              <a:round/>
              <a:headEnd type="arrow" w="med" len="med"/>
              <a:tailEnd type="arrow"/>
            </a:ln>
            <a:effectLst/>
          </p:spPr>
        </p:cxnSp>
        <p:cxnSp>
          <p:nvCxnSpPr>
            <p:cNvPr id="36" name="Gerade Verbindung mit Pfeil 35"/>
            <p:cNvCxnSpPr/>
            <p:nvPr/>
          </p:nvCxnSpPr>
          <p:spPr bwMode="auto">
            <a:xfrm>
              <a:off x="1839433" y="5544235"/>
              <a:ext cx="1335144" cy="0"/>
            </a:xfrm>
            <a:prstGeom prst="straightConnector1">
              <a:avLst/>
            </a:prstGeom>
            <a:solidFill>
              <a:schemeClr val="accent1"/>
            </a:solidFill>
            <a:ln w="25400" cap="flat" cmpd="sng" algn="ctr">
              <a:solidFill>
                <a:schemeClr val="tx1"/>
              </a:solidFill>
              <a:prstDash val="solid"/>
              <a:round/>
              <a:headEnd type="arrow" w="med" len="med"/>
              <a:tailEnd type="arrow"/>
            </a:ln>
            <a:effectLst/>
          </p:spPr>
        </p:cxnSp>
        <p:sp>
          <p:nvSpPr>
            <p:cNvPr id="37" name="Textfeld 36"/>
            <p:cNvSpPr txBox="1"/>
            <p:nvPr/>
          </p:nvSpPr>
          <p:spPr>
            <a:xfrm>
              <a:off x="2468950" y="5791484"/>
              <a:ext cx="625492" cy="400110"/>
            </a:xfrm>
            <a:prstGeom prst="rect">
              <a:avLst/>
            </a:prstGeom>
            <a:noFill/>
          </p:spPr>
          <p:txBody>
            <a:bodyPr wrap="none" rtlCol="0">
              <a:spAutoFit/>
            </a:bodyPr>
            <a:lstStyle/>
            <a:p>
              <a:r>
                <a:rPr lang="de-DE" sz="1000" dirty="0" smtClean="0">
                  <a:solidFill>
                    <a:schemeClr val="tx1"/>
                  </a:solidFill>
                </a:rPr>
                <a:t>Power</a:t>
              </a:r>
            </a:p>
            <a:p>
              <a:r>
                <a:rPr lang="de-DE" sz="1000" dirty="0" err="1" smtClean="0">
                  <a:solidFill>
                    <a:schemeClr val="tx1"/>
                  </a:solidFill>
                </a:rPr>
                <a:t>Outage</a:t>
              </a:r>
              <a:endParaRPr lang="de-DE" sz="1000" dirty="0" smtClean="0">
                <a:solidFill>
                  <a:schemeClr val="tx1"/>
                </a:solidFill>
              </a:endParaRPr>
            </a:p>
          </p:txBody>
        </p:sp>
        <p:cxnSp>
          <p:nvCxnSpPr>
            <p:cNvPr id="38" name="Gerade Verbindung mit Pfeil 37"/>
            <p:cNvCxnSpPr/>
            <p:nvPr/>
          </p:nvCxnSpPr>
          <p:spPr bwMode="auto">
            <a:xfrm>
              <a:off x="2321750" y="5991539"/>
              <a:ext cx="173613" cy="0"/>
            </a:xfrm>
            <a:prstGeom prst="straightConnector1">
              <a:avLst/>
            </a:prstGeom>
            <a:solidFill>
              <a:schemeClr val="accent1"/>
            </a:solidFill>
            <a:ln w="25400" cap="flat" cmpd="sng" algn="ctr">
              <a:solidFill>
                <a:schemeClr val="tx1"/>
              </a:solidFill>
              <a:prstDash val="solid"/>
              <a:round/>
              <a:headEnd type="arrow" w="med" len="med"/>
              <a:tailEnd type="none"/>
            </a:ln>
            <a:effectLst/>
          </p:spPr>
        </p:cxnSp>
      </p:grpSp>
      <p:pic>
        <p:nvPicPr>
          <p:cNvPr id="3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87747" y="3113965"/>
            <a:ext cx="1645005" cy="2193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777" t="14473" r="16351" b="26938"/>
          <a:stretch/>
        </p:blipFill>
        <p:spPr bwMode="auto">
          <a:xfrm>
            <a:off x="7679735" y="3113965"/>
            <a:ext cx="2604801" cy="1711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908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Availability</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en-US" dirty="0" smtClean="0"/>
              <a:t>Faults statistics</a:t>
            </a:r>
            <a:endParaRPr lang="en-US" dirty="0"/>
          </a:p>
        </p:txBody>
      </p:sp>
      <p:graphicFrame>
        <p:nvGraphicFramePr>
          <p:cNvPr id="6" name="Chart 6"/>
          <p:cNvGraphicFramePr>
            <a:graphicFrameLocks/>
          </p:cNvGraphicFramePr>
          <p:nvPr>
            <p:extLst>
              <p:ext uri="{D42A27DB-BD31-4B8C-83A1-F6EECF244321}">
                <p14:modId xmlns:p14="http://schemas.microsoft.com/office/powerpoint/2010/main" val="3355078599"/>
              </p:ext>
            </p:extLst>
          </p:nvPr>
        </p:nvGraphicFramePr>
        <p:xfrm>
          <a:off x="3620725" y="1319030"/>
          <a:ext cx="7853398" cy="4464496"/>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Gerade Verbindung 6"/>
          <p:cNvCxnSpPr/>
          <p:nvPr/>
        </p:nvCxnSpPr>
        <p:spPr bwMode="auto">
          <a:xfrm flipV="1">
            <a:off x="6437210" y="2188056"/>
            <a:ext cx="0" cy="169099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8" name="Gerade Verbindung 7"/>
          <p:cNvCxnSpPr/>
          <p:nvPr/>
        </p:nvCxnSpPr>
        <p:spPr bwMode="auto">
          <a:xfrm flipV="1">
            <a:off x="8453434" y="2753925"/>
            <a:ext cx="0" cy="63007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9" name="Gerade Verbindung 8"/>
          <p:cNvCxnSpPr/>
          <p:nvPr/>
        </p:nvCxnSpPr>
        <p:spPr bwMode="auto">
          <a:xfrm flipV="1">
            <a:off x="9461546" y="2933945"/>
            <a:ext cx="0" cy="1080120"/>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10" name="TextBox 12"/>
          <p:cNvSpPr txBox="1"/>
          <p:nvPr/>
        </p:nvSpPr>
        <p:spPr>
          <a:xfrm>
            <a:off x="387890" y="1300696"/>
            <a:ext cx="3052816" cy="2308324"/>
          </a:xfrm>
          <a:prstGeom prst="rect">
            <a:avLst/>
          </a:prstGeom>
          <a:solidFill>
            <a:schemeClr val="bg1"/>
          </a:solidFill>
          <a:ln>
            <a:solidFill>
              <a:schemeClr val="tx1"/>
            </a:solidFill>
          </a:ln>
        </p:spPr>
        <p:txBody>
          <a:bodyPr wrap="square" rtlCol="0">
            <a:spAutoFit/>
          </a:bodyPr>
          <a:lstStyle/>
          <a:p>
            <a:r>
              <a:rPr lang="en-US" dirty="0" smtClean="0">
                <a:solidFill>
                  <a:schemeClr val="tx1"/>
                </a:solidFill>
              </a:rPr>
              <a:t>Failure time (w/o the 3 major events):</a:t>
            </a:r>
          </a:p>
          <a:p>
            <a:pPr marL="285750" indent="-285750">
              <a:buFontTx/>
              <a:buChar char="-"/>
            </a:pPr>
            <a:r>
              <a:rPr lang="en-US" dirty="0" smtClean="0">
                <a:solidFill>
                  <a:schemeClr val="tx1"/>
                </a:solidFill>
              </a:rPr>
              <a:t>Magnet power supplies: Long time to repair. </a:t>
            </a:r>
            <a:endParaRPr lang="en-US" dirty="0" smtClean="0">
              <a:solidFill>
                <a:schemeClr val="tx1"/>
              </a:solidFill>
            </a:endParaRPr>
          </a:p>
          <a:p>
            <a:pPr marL="285750" indent="-285750">
              <a:buFontTx/>
              <a:buChar char="-"/>
            </a:pPr>
            <a:r>
              <a:rPr lang="en-US" dirty="0" smtClean="0">
                <a:solidFill>
                  <a:schemeClr val="tx1"/>
                </a:solidFill>
              </a:rPr>
              <a:t>Power </a:t>
            </a:r>
            <a:r>
              <a:rPr lang="en-US" dirty="0" smtClean="0">
                <a:solidFill>
                  <a:schemeClr val="tx1"/>
                </a:solidFill>
              </a:rPr>
              <a:t>glitch: Mainly from outside DESY.</a:t>
            </a:r>
          </a:p>
          <a:p>
            <a:pPr marL="285750" indent="-285750">
              <a:buFontTx/>
              <a:buChar char="-"/>
            </a:pPr>
            <a:r>
              <a:rPr lang="en-US" dirty="0" smtClean="0">
                <a:solidFill>
                  <a:schemeClr val="tx1"/>
                </a:solidFill>
              </a:rPr>
              <a:t>The rest is equally distributed</a:t>
            </a:r>
          </a:p>
        </p:txBody>
      </p:sp>
    </p:spTree>
    <p:extLst>
      <p:ext uri="{BB962C8B-B14F-4D97-AF65-F5344CB8AC3E}">
        <p14:creationId xmlns:p14="http://schemas.microsoft.com/office/powerpoint/2010/main" val="115947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Availability</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en-US" dirty="0" smtClean="0"/>
              <a:t>Faults statistics</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329447828"/>
              </p:ext>
            </p:extLst>
          </p:nvPr>
        </p:nvGraphicFramePr>
        <p:xfrm>
          <a:off x="3215680" y="1268760"/>
          <a:ext cx="8738558" cy="452431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2"/>
          <p:cNvSpPr txBox="1"/>
          <p:nvPr/>
        </p:nvSpPr>
        <p:spPr>
          <a:xfrm>
            <a:off x="399196" y="1268760"/>
            <a:ext cx="2591460" cy="4524315"/>
          </a:xfrm>
          <a:prstGeom prst="rect">
            <a:avLst/>
          </a:prstGeom>
          <a:solidFill>
            <a:schemeClr val="bg1"/>
          </a:solidFill>
          <a:ln>
            <a:solidFill>
              <a:schemeClr val="tx1"/>
            </a:solidFill>
          </a:ln>
        </p:spPr>
        <p:txBody>
          <a:bodyPr wrap="square" rtlCol="0">
            <a:spAutoFit/>
          </a:bodyPr>
          <a:lstStyle/>
          <a:p>
            <a:r>
              <a:rPr lang="en-US" dirty="0" smtClean="0">
                <a:solidFill>
                  <a:schemeClr val="tx1"/>
                </a:solidFill>
              </a:rPr>
              <a:t>Number of faults:</a:t>
            </a:r>
          </a:p>
          <a:p>
            <a:pPr marL="285750" indent="-285750">
              <a:buFontTx/>
              <a:buChar char="-"/>
            </a:pPr>
            <a:r>
              <a:rPr lang="en-US" dirty="0" smtClean="0">
                <a:solidFill>
                  <a:schemeClr val="tx1"/>
                </a:solidFill>
              </a:rPr>
              <a:t>RF</a:t>
            </a:r>
            <a:r>
              <a:rPr lang="en-US" dirty="0" smtClean="0">
                <a:solidFill>
                  <a:schemeClr val="tx1"/>
                </a:solidFill>
              </a:rPr>
              <a:t>: High, but improved. No venting, no tests</a:t>
            </a:r>
            <a:r>
              <a:rPr lang="en-US" dirty="0" smtClean="0">
                <a:solidFill>
                  <a:schemeClr val="tx1"/>
                </a:solidFill>
              </a:rPr>
              <a:t>.</a:t>
            </a:r>
          </a:p>
          <a:p>
            <a:pPr marL="285750" indent="-285750">
              <a:buFontTx/>
              <a:buChar char="-"/>
            </a:pPr>
            <a:r>
              <a:rPr lang="en-US" dirty="0"/>
              <a:t>Magnet power supplies: High number of components</a:t>
            </a:r>
            <a:r>
              <a:rPr lang="en-US" i="1" dirty="0" smtClean="0"/>
              <a:t>.</a:t>
            </a:r>
            <a:endParaRPr lang="en-US" dirty="0" smtClean="0">
              <a:solidFill>
                <a:schemeClr val="tx1"/>
              </a:solidFill>
            </a:endParaRPr>
          </a:p>
          <a:p>
            <a:pPr marL="285750" indent="-285750">
              <a:buFontTx/>
              <a:buChar char="-"/>
            </a:pPr>
            <a:r>
              <a:rPr lang="en-US" dirty="0" smtClean="0">
                <a:solidFill>
                  <a:schemeClr val="tx1"/>
                </a:solidFill>
              </a:rPr>
              <a:t>Power glitch: Mainly from outside DESY.</a:t>
            </a:r>
          </a:p>
          <a:p>
            <a:pPr marL="285750" indent="-285750">
              <a:buFontTx/>
              <a:buChar char="-"/>
            </a:pPr>
            <a:r>
              <a:rPr lang="en-US" dirty="0" smtClean="0">
                <a:solidFill>
                  <a:schemeClr val="tx1"/>
                </a:solidFill>
              </a:rPr>
              <a:t>Experiments</a:t>
            </a:r>
            <a:r>
              <a:rPr lang="en-US" dirty="0" smtClean="0">
                <a:solidFill>
                  <a:schemeClr val="tx1"/>
                </a:solidFill>
              </a:rPr>
              <a:t>: </a:t>
            </a:r>
            <a:endParaRPr lang="en-US" dirty="0" smtClean="0">
              <a:solidFill>
                <a:schemeClr val="tx1"/>
              </a:solidFill>
            </a:endParaRPr>
          </a:p>
          <a:p>
            <a:pPr marL="742950" lvl="1" indent="-285750">
              <a:buFontTx/>
              <a:buChar char="-"/>
            </a:pPr>
            <a:r>
              <a:rPr lang="en-US" dirty="0" smtClean="0"/>
              <a:t>U</a:t>
            </a:r>
            <a:r>
              <a:rPr lang="en-US" dirty="0" smtClean="0">
                <a:solidFill>
                  <a:schemeClr val="tx1"/>
                </a:solidFill>
              </a:rPr>
              <a:t>sers </a:t>
            </a:r>
            <a:r>
              <a:rPr lang="en-US" dirty="0" smtClean="0">
                <a:solidFill>
                  <a:schemeClr val="tx1"/>
                </a:solidFill>
              </a:rPr>
              <a:t>opening </a:t>
            </a:r>
            <a:r>
              <a:rPr lang="en-US" dirty="0" smtClean="0">
                <a:solidFill>
                  <a:schemeClr val="tx1"/>
                </a:solidFill>
              </a:rPr>
              <a:t>doors,</a:t>
            </a:r>
          </a:p>
          <a:p>
            <a:pPr marL="742950" lvl="1" indent="-285750">
              <a:buFontTx/>
              <a:buChar char="-"/>
            </a:pPr>
            <a:r>
              <a:rPr lang="en-US" dirty="0" smtClean="0"/>
              <a:t>Front End electronics,</a:t>
            </a:r>
          </a:p>
          <a:p>
            <a:pPr marL="742950" lvl="1" indent="-285750">
              <a:buFontTx/>
              <a:buChar char="-"/>
            </a:pPr>
            <a:r>
              <a:rPr lang="en-US" dirty="0" err="1" smtClean="0">
                <a:solidFill>
                  <a:schemeClr val="tx1"/>
                </a:solidFill>
              </a:rPr>
              <a:t>Undulator</a:t>
            </a:r>
            <a:r>
              <a:rPr lang="en-US" dirty="0" smtClean="0">
                <a:solidFill>
                  <a:schemeClr val="tx1"/>
                </a:solidFill>
              </a:rPr>
              <a:t> faults</a:t>
            </a:r>
            <a:endParaRPr lang="en-US" dirty="0" smtClean="0">
              <a:solidFill>
                <a:schemeClr val="tx1"/>
              </a:solidFill>
            </a:endParaRPr>
          </a:p>
        </p:txBody>
      </p:sp>
    </p:spTree>
    <p:extLst>
      <p:ext uri="{BB962C8B-B14F-4D97-AF65-F5344CB8AC3E}">
        <p14:creationId xmlns:p14="http://schemas.microsoft.com/office/powerpoint/2010/main" val="256687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Availability</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en-US" dirty="0" smtClean="0"/>
              <a:t>Faults statistics</a:t>
            </a:r>
            <a:endParaRPr lang="en-US" dirty="0"/>
          </a:p>
        </p:txBody>
      </p:sp>
      <p:sp>
        <p:nvSpPr>
          <p:cNvPr id="7" name="TextBox 12"/>
          <p:cNvSpPr txBox="1"/>
          <p:nvPr/>
        </p:nvSpPr>
        <p:spPr>
          <a:xfrm>
            <a:off x="1038152" y="1738639"/>
            <a:ext cx="2880320" cy="830997"/>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Number of </a:t>
            </a:r>
            <a:r>
              <a:rPr lang="en-US" sz="1600" dirty="0" smtClean="0">
                <a:solidFill>
                  <a:schemeClr val="tx1"/>
                </a:solidFill>
              </a:rPr>
              <a:t>faults per 1000 h:</a:t>
            </a:r>
            <a:endParaRPr lang="en-US" sz="1600" dirty="0" smtClean="0">
              <a:solidFill>
                <a:schemeClr val="tx1"/>
              </a:solidFill>
            </a:endParaRPr>
          </a:p>
          <a:p>
            <a:r>
              <a:rPr lang="en-US" sz="1600" dirty="0" smtClean="0">
                <a:solidFill>
                  <a:schemeClr val="tx1"/>
                </a:solidFill>
              </a:rPr>
              <a:t>Mainly consistent with previous years.</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055" y="1738639"/>
            <a:ext cx="3777711" cy="135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Chart 2" title="Faults per 1000 h user run"/>
          <p:cNvGraphicFramePr>
            <a:graphicFrameLocks/>
          </p:cNvGraphicFramePr>
          <p:nvPr>
            <p:extLst>
              <p:ext uri="{D42A27DB-BD31-4B8C-83A1-F6EECF244321}">
                <p14:modId xmlns:p14="http://schemas.microsoft.com/office/powerpoint/2010/main" val="3545400615"/>
              </p:ext>
            </p:extLst>
          </p:nvPr>
        </p:nvGraphicFramePr>
        <p:xfrm>
          <a:off x="1019315" y="3248980"/>
          <a:ext cx="10207255" cy="3271350"/>
        </p:xfrm>
        <a:graphic>
          <a:graphicData uri="http://schemas.openxmlformats.org/drawingml/2006/chart">
            <c:chart xmlns:c="http://schemas.openxmlformats.org/drawingml/2006/chart" xmlns:r="http://schemas.openxmlformats.org/officeDocument/2006/relationships" r:id="rId4"/>
          </a:graphicData>
        </a:graphic>
      </p:graphicFrame>
      <p:sp>
        <p:nvSpPr>
          <p:cNvPr id="10" name="Ellipse 9"/>
          <p:cNvSpPr/>
          <p:nvPr/>
        </p:nvSpPr>
        <p:spPr bwMode="auto">
          <a:xfrm>
            <a:off x="10461485" y="5229200"/>
            <a:ext cx="540060" cy="225025"/>
          </a:xfrm>
          <a:prstGeom prst="ellipse">
            <a:avLst/>
          </a:prstGeom>
          <a:noFill/>
          <a:ln w="254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600" b="1" i="0" u="none" strike="noStrike" cap="none" normalizeH="0" baseline="0">
              <a:ln>
                <a:noFill/>
              </a:ln>
              <a:solidFill>
                <a:srgbClr val="3333FF"/>
              </a:solidFill>
              <a:effectLst/>
              <a:latin typeface="Arial" charset="0"/>
            </a:endParaRPr>
          </a:p>
        </p:txBody>
      </p:sp>
      <p:cxnSp>
        <p:nvCxnSpPr>
          <p:cNvPr id="5" name="Gerade Verbindung 4"/>
          <p:cNvCxnSpPr/>
          <p:nvPr/>
        </p:nvCxnSpPr>
        <p:spPr>
          <a:xfrm>
            <a:off x="7986210" y="2154137"/>
            <a:ext cx="1935215" cy="2595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26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9" grpId="0">
        <p:bldAsOne/>
      </p:bldGraphic>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smtClean="0"/>
              <a:t>Conclusion</a:t>
            </a:r>
            <a:endParaRPr lang="de-DE" dirty="0"/>
          </a:p>
        </p:txBody>
      </p:sp>
    </p:spTree>
    <p:extLst>
      <p:ext uri="{BB962C8B-B14F-4D97-AF65-F5344CB8AC3E}">
        <p14:creationId xmlns:p14="http://schemas.microsoft.com/office/powerpoint/2010/main" val="24140460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Conclusion</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7" name="TextBox 12"/>
          <p:cNvSpPr txBox="1"/>
          <p:nvPr/>
        </p:nvSpPr>
        <p:spPr>
          <a:xfrm>
            <a:off x="425370" y="1323140"/>
            <a:ext cx="2880320" cy="3785652"/>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Availability 2018 was lower than in previous years.</a:t>
            </a:r>
          </a:p>
          <a:p>
            <a:endParaRPr lang="en-US" sz="1600" dirty="0" smtClean="0">
              <a:solidFill>
                <a:schemeClr val="tx1"/>
              </a:solidFill>
            </a:endParaRPr>
          </a:p>
          <a:p>
            <a:r>
              <a:rPr lang="en-US" sz="1600" dirty="0" smtClean="0">
                <a:solidFill>
                  <a:schemeClr val="tx1"/>
                </a:solidFill>
              </a:rPr>
              <a:t>3 major events dominated the statistics.</a:t>
            </a:r>
          </a:p>
          <a:p>
            <a:endParaRPr lang="en-US" sz="1600" dirty="0" smtClean="0">
              <a:solidFill>
                <a:schemeClr val="tx1"/>
              </a:solidFill>
            </a:endParaRPr>
          </a:p>
          <a:p>
            <a:r>
              <a:rPr lang="en-US" sz="1600" dirty="0" smtClean="0"/>
              <a:t>The number of faults per 1000 h is slightly improving over the years.</a:t>
            </a:r>
          </a:p>
          <a:p>
            <a:r>
              <a:rPr lang="en-US" sz="1600" dirty="0" smtClean="0">
                <a:solidFill>
                  <a:schemeClr val="tx1"/>
                </a:solidFill>
              </a:rPr>
              <a:t>The MTBF is slightly improving over the years.</a:t>
            </a:r>
          </a:p>
          <a:p>
            <a:endParaRPr lang="en-US" sz="1600" dirty="0"/>
          </a:p>
          <a:p>
            <a:r>
              <a:rPr lang="en-US" sz="1600" dirty="0" smtClean="0">
                <a:solidFill>
                  <a:schemeClr val="tx1"/>
                </a:solidFill>
              </a:rPr>
              <a:t>Both availability and MTBF are not yet in line with other facilities.</a:t>
            </a:r>
          </a:p>
        </p:txBody>
      </p:sp>
    </p:spTree>
    <p:extLst>
      <p:ext uri="{BB962C8B-B14F-4D97-AF65-F5344CB8AC3E}">
        <p14:creationId xmlns:p14="http://schemas.microsoft.com/office/powerpoint/2010/main" val="321890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err="1"/>
              <a:t>Thank</a:t>
            </a:r>
            <a:r>
              <a:rPr lang="de-DE" dirty="0"/>
              <a:t> </a:t>
            </a:r>
            <a:r>
              <a:rPr lang="de-DE" dirty="0" err="1"/>
              <a:t>you</a:t>
            </a:r>
            <a:endParaRPr lang="de-DE" dirty="0"/>
          </a:p>
        </p:txBody>
      </p:sp>
    </p:spTree>
    <p:extLst>
      <p:ext uri="{BB962C8B-B14F-4D97-AF65-F5344CB8AC3E}">
        <p14:creationId xmlns:p14="http://schemas.microsoft.com/office/powerpoint/2010/main" val="2776800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smtClean="0"/>
              <a:t>Operation 2018</a:t>
            </a:r>
            <a:endParaRPr lang="de-DE" dirty="0"/>
          </a:p>
        </p:txBody>
      </p:sp>
    </p:spTree>
    <p:extLst>
      <p:ext uri="{BB962C8B-B14F-4D97-AF65-F5344CB8AC3E}">
        <p14:creationId xmlns:p14="http://schemas.microsoft.com/office/powerpoint/2010/main" val="15747731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 xmlns:a16="http://schemas.microsoft.com/office/drawing/2014/main" id="{50AD6CCA-2661-4C25-9614-623803F9256C}"/>
              </a:ext>
            </a:extLst>
          </p:cNvPr>
          <p:cNvSpPr>
            <a:spLocks noGrp="1"/>
          </p:cNvSpPr>
          <p:nvPr>
            <p:ph type="body" sz="quarter" idx="10"/>
          </p:nvPr>
        </p:nvSpPr>
        <p:spPr/>
        <p:txBody>
          <a:bodyPr/>
          <a:lstStyle/>
          <a:p>
            <a:r>
              <a:rPr lang="de-DE" dirty="0" smtClean="0"/>
              <a:t>Michael Bieler</a:t>
            </a:r>
            <a:endParaRPr lang="de-DE" dirty="0"/>
          </a:p>
          <a:p>
            <a:r>
              <a:rPr lang="de-DE" dirty="0" smtClean="0"/>
              <a:t>-MBB-</a:t>
            </a:r>
            <a:endParaRPr lang="de-DE" dirty="0"/>
          </a:p>
          <a:p>
            <a:r>
              <a:rPr lang="de-DE" dirty="0" smtClean="0"/>
              <a:t>bieler@desy.de</a:t>
            </a:r>
            <a:r>
              <a:rPr lang="de-DE" dirty="0" smtClean="0"/>
              <a:t> </a:t>
            </a:r>
            <a:endParaRPr lang="de-DE" dirty="0"/>
          </a:p>
          <a:p>
            <a:r>
              <a:rPr lang="de-DE" dirty="0" smtClean="0"/>
              <a:t>Tel. (9)3805</a:t>
            </a:r>
            <a:endParaRPr lang="de-DE" dirty="0"/>
          </a:p>
        </p:txBody>
      </p:sp>
    </p:spTree>
    <p:extLst>
      <p:ext uri="{BB962C8B-B14F-4D97-AF65-F5344CB8AC3E}">
        <p14:creationId xmlns:p14="http://schemas.microsoft.com/office/powerpoint/2010/main" val="15506334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Operation 2018</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5" name="Textplatzhalter 4"/>
          <p:cNvSpPr>
            <a:spLocks noGrp="1"/>
          </p:cNvSpPr>
          <p:nvPr>
            <p:ph type="body" sz="quarter" idx="13"/>
          </p:nvPr>
        </p:nvSpPr>
        <p:spPr/>
        <p:txBody>
          <a:bodyPr/>
          <a:lstStyle/>
          <a:p>
            <a:r>
              <a:rPr lang="de-DE" dirty="0" smtClean="0"/>
              <a:t>Schedule</a:t>
            </a:r>
            <a:endParaRPr lang="de-DE" dirty="0"/>
          </a:p>
        </p:txBody>
      </p:sp>
      <p:sp>
        <p:nvSpPr>
          <p:cNvPr id="6" name="Inhaltsplatzhalter 5"/>
          <p:cNvSpPr>
            <a:spLocks noGrp="1"/>
          </p:cNvSpPr>
          <p:nvPr>
            <p:ph idx="1"/>
          </p:nvPr>
        </p:nvSpPr>
        <p:spPr/>
        <p:txBody>
          <a:bodyPr/>
          <a:lstStyle/>
          <a:p>
            <a:endParaRPr lang="de-DE" dirty="0"/>
          </a:p>
        </p:txBody>
      </p:sp>
      <p:sp>
        <p:nvSpPr>
          <p:cNvPr id="7" name="Inhaltsplatzhalter 6"/>
          <p:cNvSpPr>
            <a:spLocks noGrp="1"/>
          </p:cNvSpPr>
          <p:nvPr>
            <p:ph idx="14"/>
          </p:nvPr>
        </p:nvSpPr>
        <p:spPr/>
        <p:txBody>
          <a:bodyPr/>
          <a:lstStyle/>
          <a:p>
            <a:endParaRPr lang="de-DE"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08" t="85512" r="72551" b="1034"/>
          <a:stretch/>
        </p:blipFill>
        <p:spPr bwMode="auto">
          <a:xfrm>
            <a:off x="335360" y="5589240"/>
            <a:ext cx="1946539" cy="90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045" y="1199925"/>
            <a:ext cx="11474730" cy="4245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platzhalter 7"/>
          <p:cNvSpPr txBox="1">
            <a:spLocks/>
          </p:cNvSpPr>
          <p:nvPr/>
        </p:nvSpPr>
        <p:spPr>
          <a:xfrm>
            <a:off x="4960557" y="5661248"/>
            <a:ext cx="4536504" cy="905368"/>
          </a:xfrm>
          <a:prstGeom prst="rect">
            <a:avLst/>
          </a:prstGeom>
          <a:ln>
            <a:solidFill>
              <a:schemeClr val="tx1"/>
            </a:solidFill>
          </a:ln>
        </p:spPr>
        <p:txBody>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External users from March 26 to July 17</a:t>
            </a:r>
          </a:p>
          <a:p>
            <a:pPr marL="0" indent="0">
              <a:buNone/>
            </a:pPr>
            <a:r>
              <a:rPr lang="en-US" sz="1600" dirty="0"/>
              <a:t>and from Sept. 3 to Dec. </a:t>
            </a:r>
            <a:r>
              <a:rPr lang="en-US" sz="1600" dirty="0" smtClean="0"/>
              <a:t>20</a:t>
            </a:r>
            <a:endParaRPr lang="en-US" sz="1600" dirty="0"/>
          </a:p>
        </p:txBody>
      </p:sp>
    </p:spTree>
    <p:extLst>
      <p:ext uri="{BB962C8B-B14F-4D97-AF65-F5344CB8AC3E}">
        <p14:creationId xmlns:p14="http://schemas.microsoft.com/office/powerpoint/2010/main" val="1707637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Operation 2018</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5" name="Textplatzhalter 4"/>
          <p:cNvSpPr>
            <a:spLocks noGrp="1"/>
          </p:cNvSpPr>
          <p:nvPr>
            <p:ph type="body" sz="quarter" idx="13"/>
          </p:nvPr>
        </p:nvSpPr>
        <p:spPr/>
        <p:txBody>
          <a:bodyPr/>
          <a:lstStyle/>
          <a:p>
            <a:r>
              <a:rPr lang="de-DE" dirty="0" smtClean="0"/>
              <a:t>Summer </a:t>
            </a:r>
            <a:r>
              <a:rPr lang="de-DE" dirty="0" err="1" smtClean="0"/>
              <a:t>Shutdown</a:t>
            </a:r>
            <a:r>
              <a:rPr lang="de-DE" dirty="0" smtClean="0"/>
              <a:t> 2018</a:t>
            </a:r>
            <a:endParaRPr lang="de-DE" dirty="0"/>
          </a:p>
        </p:txBody>
      </p:sp>
      <p:sp>
        <p:nvSpPr>
          <p:cNvPr id="6" name="Inhaltsplatzhalter 5"/>
          <p:cNvSpPr>
            <a:spLocks noGrp="1"/>
          </p:cNvSpPr>
          <p:nvPr>
            <p:ph idx="1"/>
          </p:nvPr>
        </p:nvSpPr>
        <p:spPr/>
        <p:txBody>
          <a:bodyPr/>
          <a:lstStyle/>
          <a:p>
            <a:endParaRPr lang="de-DE" dirty="0"/>
          </a:p>
        </p:txBody>
      </p:sp>
      <p:sp>
        <p:nvSpPr>
          <p:cNvPr id="7" name="Inhaltsplatzhalter 6"/>
          <p:cNvSpPr>
            <a:spLocks noGrp="1"/>
          </p:cNvSpPr>
          <p:nvPr>
            <p:ph idx="14"/>
          </p:nvPr>
        </p:nvSpPr>
        <p:spPr/>
        <p:txBody>
          <a:bodyPr/>
          <a:lstStyle/>
          <a:p>
            <a:endParaRPr lang="de-DE" dirty="0"/>
          </a:p>
        </p:txBody>
      </p:sp>
      <p:grpSp>
        <p:nvGrpSpPr>
          <p:cNvPr id="15" name="Group 14"/>
          <p:cNvGrpSpPr/>
          <p:nvPr/>
        </p:nvGrpSpPr>
        <p:grpSpPr>
          <a:xfrm>
            <a:off x="3356865" y="985261"/>
            <a:ext cx="5663832" cy="5291299"/>
            <a:chOff x="368481" y="969424"/>
            <a:chExt cx="5663832" cy="5291299"/>
          </a:xfrm>
        </p:grpSpPr>
        <p:grpSp>
          <p:nvGrpSpPr>
            <p:cNvPr id="16" name="Group 16"/>
            <p:cNvGrpSpPr/>
            <p:nvPr/>
          </p:nvGrpSpPr>
          <p:grpSpPr>
            <a:xfrm>
              <a:off x="368481" y="969424"/>
              <a:ext cx="5663832" cy="5291299"/>
              <a:chOff x="368481" y="792000"/>
              <a:chExt cx="5663832" cy="5291299"/>
            </a:xfrm>
          </p:grpSpPr>
          <p:pic>
            <p:nvPicPr>
              <p:cNvPr id="1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5540" t="21769" r="22937" b="17202"/>
              <a:stretch/>
            </p:blipFill>
            <p:spPr bwMode="auto">
              <a:xfrm>
                <a:off x="4325588" y="792000"/>
                <a:ext cx="1692000" cy="32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428" t="14087" r="20797" b="9991"/>
              <a:stretch/>
            </p:blipFill>
            <p:spPr bwMode="auto">
              <a:xfrm>
                <a:off x="587732" y="796274"/>
                <a:ext cx="4079800" cy="3994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8516" t="40493" r="549" b="9985"/>
              <a:stretch/>
            </p:blipFill>
            <p:spPr bwMode="auto">
              <a:xfrm>
                <a:off x="368481" y="3442494"/>
                <a:ext cx="5663832" cy="264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Oval 17"/>
            <p:cNvSpPr/>
            <p:nvPr/>
          </p:nvSpPr>
          <p:spPr>
            <a:xfrm>
              <a:off x="731529" y="1287478"/>
              <a:ext cx="4704071" cy="4795822"/>
            </a:xfrm>
            <a:prstGeom prst="ellipse">
              <a:avLst/>
            </a:prstGeom>
            <a:noFill/>
            <a:ln w="28575">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TextBox 28"/>
          <p:cNvSpPr txBox="1"/>
          <p:nvPr/>
        </p:nvSpPr>
        <p:spPr>
          <a:xfrm>
            <a:off x="386535" y="1264692"/>
            <a:ext cx="2901153" cy="2308324"/>
          </a:xfrm>
          <a:prstGeom prst="rect">
            <a:avLst/>
          </a:prstGeom>
          <a:solidFill>
            <a:schemeClr val="bg1"/>
          </a:solidFill>
          <a:ln>
            <a:solidFill>
              <a:schemeClr val="tx1"/>
            </a:solidFill>
          </a:ln>
        </p:spPr>
        <p:txBody>
          <a:bodyPr wrap="square" rtlCol="0">
            <a:spAutoFit/>
          </a:bodyPr>
          <a:lstStyle/>
          <a:p>
            <a:r>
              <a:rPr lang="en-US" sz="1600" dirty="0">
                <a:solidFill>
                  <a:schemeClr val="tx1"/>
                </a:solidFill>
              </a:rPr>
              <a:t>Straight section </a:t>
            </a:r>
            <a:r>
              <a:rPr lang="en-US" sz="1600" dirty="0" smtClean="0">
                <a:solidFill>
                  <a:schemeClr val="tx1"/>
                </a:solidFill>
              </a:rPr>
              <a:t>north, damping wigglers:</a:t>
            </a:r>
          </a:p>
          <a:p>
            <a:pPr marL="285750" indent="-285750">
              <a:buFontTx/>
              <a:buChar char="-"/>
            </a:pPr>
            <a:r>
              <a:rPr lang="en-US" sz="1600" dirty="0" smtClean="0">
                <a:solidFill>
                  <a:schemeClr val="tx1"/>
                </a:solidFill>
              </a:rPr>
              <a:t>Hole in the wall for P61</a:t>
            </a:r>
          </a:p>
          <a:p>
            <a:pPr marL="285750" indent="-285750">
              <a:buFontTx/>
              <a:buChar char="-"/>
            </a:pPr>
            <a:r>
              <a:rPr lang="en-US" sz="1600" dirty="0">
                <a:solidFill>
                  <a:schemeClr val="tx1"/>
                </a:solidFill>
              </a:rPr>
              <a:t>Exchange of last absorber in damping wiggler section </a:t>
            </a:r>
            <a:endParaRPr lang="en-US" sz="1600" dirty="0" smtClean="0">
              <a:solidFill>
                <a:schemeClr val="tx1"/>
              </a:solidFill>
            </a:endParaRPr>
          </a:p>
          <a:p>
            <a:pPr marL="285750" indent="-285750">
              <a:buFontTx/>
              <a:buChar char="-"/>
            </a:pPr>
            <a:r>
              <a:rPr lang="en-US" sz="1600" dirty="0">
                <a:solidFill>
                  <a:schemeClr val="tx1"/>
                </a:solidFill>
              </a:rPr>
              <a:t>Installation of front end for </a:t>
            </a:r>
            <a:r>
              <a:rPr lang="en-US" sz="1600" dirty="0" smtClean="0">
                <a:solidFill>
                  <a:schemeClr val="tx1"/>
                </a:solidFill>
              </a:rPr>
              <a:t>P61 </a:t>
            </a:r>
            <a:r>
              <a:rPr lang="en-US" sz="1600" dirty="0">
                <a:solidFill>
                  <a:schemeClr val="tx1"/>
                </a:solidFill>
              </a:rPr>
              <a:t>in the tunnel, including a power </a:t>
            </a:r>
            <a:r>
              <a:rPr lang="en-US" sz="1600" dirty="0" smtClean="0">
                <a:solidFill>
                  <a:schemeClr val="tx1"/>
                </a:solidFill>
              </a:rPr>
              <a:t>absorber</a:t>
            </a:r>
          </a:p>
        </p:txBody>
      </p:sp>
      <p:cxnSp>
        <p:nvCxnSpPr>
          <p:cNvPr id="22" name="Straight Arrow Connector 29"/>
          <p:cNvCxnSpPr>
            <a:stCxn id="21" idx="3"/>
          </p:cNvCxnSpPr>
          <p:nvPr/>
        </p:nvCxnSpPr>
        <p:spPr bwMode="auto">
          <a:xfrm flipV="1">
            <a:off x="3287688" y="1412776"/>
            <a:ext cx="2784260" cy="1006078"/>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pic>
        <p:nvPicPr>
          <p:cNvPr id="23" name="Picture 9" descr="D:\Data\PIIIFotos\Jan27\IMG_20160127_13463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672" y="3223660"/>
            <a:ext cx="4365485" cy="327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
          <p:cNvCxnSpPr>
            <a:cxnSpLocks noChangeShapeType="1"/>
          </p:cNvCxnSpPr>
          <p:nvPr/>
        </p:nvCxnSpPr>
        <p:spPr bwMode="auto">
          <a:xfrm flipH="1">
            <a:off x="3863752" y="4760250"/>
            <a:ext cx="1565275" cy="288925"/>
          </a:xfrm>
          <a:prstGeom prst="straightConnector1">
            <a:avLst/>
          </a:prstGeom>
          <a:noFill/>
          <a:ln w="25400" algn="ctr">
            <a:solidFill>
              <a:srgbClr val="00FF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Grafik 24"/>
          <p:cNvPicPr>
            <a:picLocks noChangeAspect="1"/>
          </p:cNvPicPr>
          <p:nvPr/>
        </p:nvPicPr>
        <p:blipFill rotWithShape="1">
          <a:blip r:embed="rId7" cstate="print">
            <a:extLst>
              <a:ext uri="{28A0092B-C50C-407E-A947-70E740481C1C}">
                <a14:useLocalDpi xmlns:a14="http://schemas.microsoft.com/office/drawing/2010/main" val="0"/>
              </a:ext>
            </a:extLst>
          </a:blip>
          <a:srcRect r="4343"/>
          <a:stretch/>
        </p:blipFill>
        <p:spPr>
          <a:xfrm>
            <a:off x="7608400" y="3223661"/>
            <a:ext cx="4176000" cy="3274115"/>
          </a:xfrm>
          <a:prstGeom prst="rect">
            <a:avLst/>
          </a:prstGeom>
        </p:spPr>
      </p:pic>
      <p:grpSp>
        <p:nvGrpSpPr>
          <p:cNvPr id="26" name="Gruppieren 25"/>
          <p:cNvGrpSpPr/>
          <p:nvPr/>
        </p:nvGrpSpPr>
        <p:grpSpPr>
          <a:xfrm>
            <a:off x="9696400" y="1040044"/>
            <a:ext cx="2295255" cy="2016000"/>
            <a:chOff x="6918482" y="993909"/>
            <a:chExt cx="2295255" cy="2016000"/>
          </a:xfrm>
        </p:grpSpPr>
        <p:grpSp>
          <p:nvGrpSpPr>
            <p:cNvPr id="27" name="Gruppieren 26"/>
            <p:cNvGrpSpPr/>
            <p:nvPr/>
          </p:nvGrpSpPr>
          <p:grpSpPr>
            <a:xfrm>
              <a:off x="6918482" y="993909"/>
              <a:ext cx="2295255" cy="2016000"/>
              <a:chOff x="5832140" y="1066767"/>
              <a:chExt cx="2295255" cy="2016000"/>
            </a:xfrm>
          </p:grpSpPr>
          <p:pic>
            <p:nvPicPr>
              <p:cNvPr id="29" name="Grafik 28"/>
              <p:cNvPicPr>
                <a:picLocks noChangeAspect="1"/>
              </p:cNvPicPr>
              <p:nvPr/>
            </p:nvPicPr>
            <p:blipFill rotWithShape="1">
              <a:blip r:embed="rId8">
                <a:extLst>
                  <a:ext uri="{28A0092B-C50C-407E-A947-70E740481C1C}">
                    <a14:useLocalDpi xmlns:a14="http://schemas.microsoft.com/office/drawing/2010/main" val="0"/>
                  </a:ext>
                </a:extLst>
              </a:blip>
              <a:srcRect l="21423" t="33891" r="44059" b="31697"/>
              <a:stretch/>
            </p:blipFill>
            <p:spPr>
              <a:xfrm>
                <a:off x="5832140" y="1066767"/>
                <a:ext cx="2088000" cy="2016000"/>
              </a:xfrm>
              <a:prstGeom prst="rect">
                <a:avLst/>
              </a:prstGeom>
            </p:spPr>
          </p:pic>
          <p:sp>
            <p:nvSpPr>
              <p:cNvPr id="30" name="Textfeld 29"/>
              <p:cNvSpPr txBox="1"/>
              <p:nvPr/>
            </p:nvSpPr>
            <p:spPr>
              <a:xfrm>
                <a:off x="6039395" y="2483895"/>
                <a:ext cx="2088000" cy="584775"/>
              </a:xfrm>
              <a:prstGeom prst="rect">
                <a:avLst/>
              </a:prstGeom>
              <a:noFill/>
            </p:spPr>
            <p:txBody>
              <a:bodyPr wrap="square" rtlCol="0">
                <a:spAutoFit/>
              </a:bodyPr>
              <a:lstStyle/>
              <a:p>
                <a:r>
                  <a:rPr lang="de-DE" dirty="0" smtClean="0">
                    <a:solidFill>
                      <a:schemeClr val="bg1"/>
                    </a:solidFill>
                  </a:rPr>
                  <a:t>First light in </a:t>
                </a:r>
                <a:r>
                  <a:rPr lang="de-DE" dirty="0" err="1" smtClean="0">
                    <a:solidFill>
                      <a:schemeClr val="bg1"/>
                    </a:solidFill>
                  </a:rPr>
                  <a:t>the</a:t>
                </a:r>
                <a:r>
                  <a:rPr lang="de-DE" dirty="0" smtClean="0">
                    <a:solidFill>
                      <a:schemeClr val="bg1"/>
                    </a:solidFill>
                  </a:rPr>
                  <a:t> front end </a:t>
                </a:r>
                <a:r>
                  <a:rPr lang="de-DE" dirty="0" err="1" smtClean="0">
                    <a:solidFill>
                      <a:schemeClr val="bg1"/>
                    </a:solidFill>
                  </a:rPr>
                  <a:t>of</a:t>
                </a:r>
                <a:r>
                  <a:rPr lang="de-DE" dirty="0" smtClean="0">
                    <a:solidFill>
                      <a:schemeClr val="bg1"/>
                    </a:solidFill>
                  </a:rPr>
                  <a:t> P61</a:t>
                </a:r>
                <a:endParaRPr lang="de-DE" dirty="0">
                  <a:solidFill>
                    <a:schemeClr val="bg1"/>
                  </a:solidFill>
                </a:endParaRPr>
              </a:p>
            </p:txBody>
          </p:sp>
        </p:grpSp>
        <p:sp>
          <p:nvSpPr>
            <p:cNvPr id="28" name="Textfeld 27"/>
            <p:cNvSpPr txBox="1"/>
            <p:nvPr/>
          </p:nvSpPr>
          <p:spPr>
            <a:xfrm>
              <a:off x="6932697" y="1034368"/>
              <a:ext cx="2088000" cy="230832"/>
            </a:xfrm>
            <a:prstGeom prst="rect">
              <a:avLst/>
            </a:prstGeom>
            <a:noFill/>
          </p:spPr>
          <p:txBody>
            <a:bodyPr wrap="square" rtlCol="0">
              <a:spAutoFit/>
            </a:bodyPr>
            <a:lstStyle/>
            <a:p>
              <a:pPr algn="r"/>
              <a:r>
                <a:rPr lang="de-DE" sz="900" b="0" dirty="0" smtClean="0">
                  <a:solidFill>
                    <a:schemeClr val="bg1"/>
                  </a:solidFill>
                </a:rPr>
                <a:t>15.8.2018</a:t>
              </a:r>
              <a:endParaRPr lang="de-DE" sz="900" b="0" dirty="0">
                <a:solidFill>
                  <a:schemeClr val="bg1"/>
                </a:solidFill>
              </a:endParaRPr>
            </a:p>
          </p:txBody>
        </p:sp>
      </p:grpSp>
    </p:spTree>
    <p:extLst>
      <p:ext uri="{BB962C8B-B14F-4D97-AF65-F5344CB8AC3E}">
        <p14:creationId xmlns:p14="http://schemas.microsoft.com/office/powerpoint/2010/main" val="122793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Operation 2018</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5" name="Textplatzhalter 4"/>
          <p:cNvSpPr>
            <a:spLocks noGrp="1"/>
          </p:cNvSpPr>
          <p:nvPr>
            <p:ph type="body" sz="quarter" idx="13"/>
          </p:nvPr>
        </p:nvSpPr>
        <p:spPr/>
        <p:txBody>
          <a:bodyPr/>
          <a:lstStyle/>
          <a:p>
            <a:r>
              <a:rPr lang="de-DE" dirty="0" smtClean="0"/>
              <a:t>Summer </a:t>
            </a:r>
            <a:r>
              <a:rPr lang="de-DE" dirty="0" err="1" smtClean="0"/>
              <a:t>Shutdown</a:t>
            </a:r>
            <a:r>
              <a:rPr lang="de-DE" dirty="0" smtClean="0"/>
              <a:t> 2018</a:t>
            </a:r>
            <a:endParaRPr lang="de-DE" dirty="0"/>
          </a:p>
        </p:txBody>
      </p:sp>
      <p:sp>
        <p:nvSpPr>
          <p:cNvPr id="6" name="Inhaltsplatzhalter 5"/>
          <p:cNvSpPr>
            <a:spLocks noGrp="1"/>
          </p:cNvSpPr>
          <p:nvPr>
            <p:ph idx="1"/>
          </p:nvPr>
        </p:nvSpPr>
        <p:spPr/>
        <p:txBody>
          <a:bodyPr/>
          <a:lstStyle/>
          <a:p>
            <a:endParaRPr lang="de-DE" dirty="0"/>
          </a:p>
        </p:txBody>
      </p:sp>
      <p:sp>
        <p:nvSpPr>
          <p:cNvPr id="7" name="Inhaltsplatzhalter 6"/>
          <p:cNvSpPr>
            <a:spLocks noGrp="1"/>
          </p:cNvSpPr>
          <p:nvPr>
            <p:ph idx="14"/>
          </p:nvPr>
        </p:nvSpPr>
        <p:spPr/>
        <p:txBody>
          <a:bodyPr/>
          <a:lstStyle/>
          <a:p>
            <a:endParaRPr lang="de-DE" dirty="0"/>
          </a:p>
        </p:txBody>
      </p:sp>
      <p:grpSp>
        <p:nvGrpSpPr>
          <p:cNvPr id="15" name="Group 14"/>
          <p:cNvGrpSpPr/>
          <p:nvPr/>
        </p:nvGrpSpPr>
        <p:grpSpPr>
          <a:xfrm>
            <a:off x="3356865" y="985261"/>
            <a:ext cx="5663832" cy="5291299"/>
            <a:chOff x="368481" y="969424"/>
            <a:chExt cx="5663832" cy="5291299"/>
          </a:xfrm>
        </p:grpSpPr>
        <p:grpSp>
          <p:nvGrpSpPr>
            <p:cNvPr id="16" name="Group 16"/>
            <p:cNvGrpSpPr/>
            <p:nvPr/>
          </p:nvGrpSpPr>
          <p:grpSpPr>
            <a:xfrm>
              <a:off x="368481" y="969424"/>
              <a:ext cx="5663832" cy="5291299"/>
              <a:chOff x="368481" y="792000"/>
              <a:chExt cx="5663832" cy="5291299"/>
            </a:xfrm>
          </p:grpSpPr>
          <p:pic>
            <p:nvPicPr>
              <p:cNvPr id="1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5540" t="21769" r="22937" b="17202"/>
              <a:stretch/>
            </p:blipFill>
            <p:spPr bwMode="auto">
              <a:xfrm>
                <a:off x="4325588" y="792000"/>
                <a:ext cx="1692000" cy="32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428" t="14087" r="20797" b="9991"/>
              <a:stretch/>
            </p:blipFill>
            <p:spPr bwMode="auto">
              <a:xfrm>
                <a:off x="587732" y="796274"/>
                <a:ext cx="4079800" cy="3994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8516" t="40493" r="549" b="9985"/>
              <a:stretch/>
            </p:blipFill>
            <p:spPr bwMode="auto">
              <a:xfrm>
                <a:off x="368481" y="3442494"/>
                <a:ext cx="5663832" cy="264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Oval 17"/>
            <p:cNvSpPr/>
            <p:nvPr/>
          </p:nvSpPr>
          <p:spPr>
            <a:xfrm>
              <a:off x="731529" y="1287478"/>
              <a:ext cx="4704071" cy="4795822"/>
            </a:xfrm>
            <a:prstGeom prst="ellipse">
              <a:avLst/>
            </a:prstGeom>
            <a:noFill/>
            <a:ln w="28575">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31" name="Grafik 30"/>
          <p:cNvPicPr>
            <a:picLocks noChangeAspect="1"/>
          </p:cNvPicPr>
          <p:nvPr/>
        </p:nvPicPr>
        <p:blipFill rotWithShape="1">
          <a:blip r:embed="rId6" cstate="print">
            <a:extLst>
              <a:ext uri="{28A0092B-C50C-407E-A947-70E740481C1C}">
                <a14:useLocalDpi xmlns:a14="http://schemas.microsoft.com/office/drawing/2010/main" val="0"/>
              </a:ext>
            </a:extLst>
          </a:blip>
          <a:srcRect r="31843"/>
          <a:stretch/>
        </p:blipFill>
        <p:spPr>
          <a:xfrm>
            <a:off x="386535" y="2735629"/>
            <a:ext cx="4275475" cy="3528686"/>
          </a:xfrm>
          <a:prstGeom prst="rect">
            <a:avLst/>
          </a:prstGeom>
        </p:spPr>
      </p:pic>
      <p:sp>
        <p:nvSpPr>
          <p:cNvPr id="32" name="TextBox 21"/>
          <p:cNvSpPr txBox="1"/>
          <p:nvPr/>
        </p:nvSpPr>
        <p:spPr>
          <a:xfrm>
            <a:off x="386533" y="1169457"/>
            <a:ext cx="3981275" cy="1323439"/>
          </a:xfrm>
          <a:prstGeom prst="rect">
            <a:avLst/>
          </a:prstGeom>
          <a:solidFill>
            <a:schemeClr val="bg1"/>
          </a:solidFill>
          <a:ln>
            <a:solidFill>
              <a:schemeClr val="tx1"/>
            </a:solidFill>
          </a:ln>
        </p:spPr>
        <p:txBody>
          <a:bodyPr wrap="square" rtlCol="0">
            <a:spAutoFit/>
          </a:bodyPr>
          <a:lstStyle/>
          <a:p>
            <a:r>
              <a:rPr lang="en-US" sz="1600" dirty="0">
                <a:solidFill>
                  <a:schemeClr val="tx1"/>
                </a:solidFill>
              </a:rPr>
              <a:t>Straight section East:</a:t>
            </a:r>
          </a:p>
          <a:p>
            <a:pPr marL="285750" indent="-285750">
              <a:buFontTx/>
              <a:buChar char="-"/>
            </a:pPr>
            <a:r>
              <a:rPr lang="en-US" sz="1600" dirty="0">
                <a:solidFill>
                  <a:schemeClr val="tx1"/>
                </a:solidFill>
              </a:rPr>
              <a:t>Removal of the temporary In-Vacuum-</a:t>
            </a:r>
            <a:r>
              <a:rPr lang="en-US" sz="1600" dirty="0" err="1">
                <a:solidFill>
                  <a:schemeClr val="tx1"/>
                </a:solidFill>
              </a:rPr>
              <a:t>Undulator</a:t>
            </a:r>
            <a:r>
              <a:rPr lang="en-US" sz="1600" dirty="0">
                <a:solidFill>
                  <a:schemeClr val="tx1"/>
                </a:solidFill>
              </a:rPr>
              <a:t> </a:t>
            </a:r>
            <a:r>
              <a:rPr lang="en-US" sz="1600" dirty="0" smtClean="0">
                <a:solidFill>
                  <a:schemeClr val="tx1"/>
                </a:solidFill>
              </a:rPr>
              <a:t>PU21b</a:t>
            </a:r>
            <a:endParaRPr lang="en-US" sz="1600" dirty="0">
              <a:solidFill>
                <a:schemeClr val="tx1"/>
              </a:solidFill>
            </a:endParaRPr>
          </a:p>
          <a:p>
            <a:pPr marL="285750" indent="-285750">
              <a:buFontTx/>
              <a:buChar char="-"/>
            </a:pPr>
            <a:r>
              <a:rPr lang="en-US" sz="1600" dirty="0">
                <a:solidFill>
                  <a:schemeClr val="tx1"/>
                </a:solidFill>
              </a:rPr>
              <a:t>Installation </a:t>
            </a:r>
            <a:r>
              <a:rPr lang="en-US" sz="1600" dirty="0" smtClean="0">
                <a:solidFill>
                  <a:schemeClr val="tx1"/>
                </a:solidFill>
              </a:rPr>
              <a:t>and bake out of </a:t>
            </a:r>
            <a:r>
              <a:rPr lang="en-US" sz="1600" dirty="0">
                <a:solidFill>
                  <a:schemeClr val="tx1"/>
                </a:solidFill>
              </a:rPr>
              <a:t>the </a:t>
            </a:r>
            <a:r>
              <a:rPr lang="en-US" sz="1600" dirty="0" smtClean="0">
                <a:solidFill>
                  <a:schemeClr val="tx1"/>
                </a:solidFill>
              </a:rPr>
              <a:t>final  </a:t>
            </a:r>
            <a:r>
              <a:rPr lang="en-US" sz="1600" dirty="0">
                <a:solidFill>
                  <a:schemeClr val="tx1"/>
                </a:solidFill>
              </a:rPr>
              <a:t>In-Vacuum-</a:t>
            </a:r>
            <a:r>
              <a:rPr lang="en-US" sz="1600" dirty="0" err="1">
                <a:solidFill>
                  <a:schemeClr val="tx1"/>
                </a:solidFill>
              </a:rPr>
              <a:t>Undulator</a:t>
            </a:r>
            <a:r>
              <a:rPr lang="en-US" sz="1600" dirty="0">
                <a:solidFill>
                  <a:schemeClr val="tx1"/>
                </a:solidFill>
              </a:rPr>
              <a:t> </a:t>
            </a:r>
            <a:r>
              <a:rPr lang="en-US" sz="1600" dirty="0" smtClean="0">
                <a:solidFill>
                  <a:schemeClr val="tx1"/>
                </a:solidFill>
              </a:rPr>
              <a:t>PU21b</a:t>
            </a:r>
            <a:endParaRPr lang="en-US" sz="1600" dirty="0">
              <a:solidFill>
                <a:schemeClr val="tx1"/>
              </a:solidFill>
            </a:endParaRPr>
          </a:p>
        </p:txBody>
      </p:sp>
      <p:cxnSp>
        <p:nvCxnSpPr>
          <p:cNvPr id="33" name="Straight Arrow Connector 22"/>
          <p:cNvCxnSpPr>
            <a:stCxn id="32" idx="3"/>
          </p:cNvCxnSpPr>
          <p:nvPr/>
        </p:nvCxnSpPr>
        <p:spPr bwMode="auto">
          <a:xfrm>
            <a:off x="4367808" y="1831177"/>
            <a:ext cx="4056176" cy="1870049"/>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grpSp>
        <p:nvGrpSpPr>
          <p:cNvPr id="4" name="Gruppieren 3"/>
          <p:cNvGrpSpPr/>
          <p:nvPr/>
        </p:nvGrpSpPr>
        <p:grpSpPr>
          <a:xfrm>
            <a:off x="7896200" y="989535"/>
            <a:ext cx="4050448" cy="2678667"/>
            <a:chOff x="7896200" y="989535"/>
            <a:chExt cx="4050448" cy="2678667"/>
          </a:xfrm>
        </p:grpSpPr>
        <p:pic>
          <p:nvPicPr>
            <p:cNvPr id="2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6200" y="989535"/>
              <a:ext cx="4050448" cy="2678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12"/>
            <p:cNvSpPr txBox="1"/>
            <p:nvPr/>
          </p:nvSpPr>
          <p:spPr>
            <a:xfrm>
              <a:off x="9921424" y="2590984"/>
              <a:ext cx="2025224" cy="1077218"/>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27.08.2018:</a:t>
              </a:r>
            </a:p>
            <a:p>
              <a:r>
                <a:rPr lang="en-US" sz="1600" dirty="0" smtClean="0">
                  <a:solidFill>
                    <a:schemeClr val="tx1"/>
                  </a:solidFill>
                </a:rPr>
                <a:t>First monochromatic light from the IVU, PU21b</a:t>
              </a:r>
            </a:p>
          </p:txBody>
        </p:sp>
      </p:grpSp>
      <p:grpSp>
        <p:nvGrpSpPr>
          <p:cNvPr id="9" name="Gruppieren 8"/>
          <p:cNvGrpSpPr/>
          <p:nvPr/>
        </p:nvGrpSpPr>
        <p:grpSpPr>
          <a:xfrm>
            <a:off x="5717960" y="3789040"/>
            <a:ext cx="6228688" cy="2654953"/>
            <a:chOff x="5717960" y="3789040"/>
            <a:chExt cx="6228688" cy="2654953"/>
          </a:xfrm>
        </p:grpSpPr>
        <p:pic>
          <p:nvPicPr>
            <p:cNvPr id="2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2388"/>
            <a:stretch/>
          </p:blipFill>
          <p:spPr bwMode="auto">
            <a:xfrm>
              <a:off x="7896200" y="3789040"/>
              <a:ext cx="4050448" cy="26549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12"/>
            <p:cNvSpPr txBox="1"/>
            <p:nvPr/>
          </p:nvSpPr>
          <p:spPr>
            <a:xfrm>
              <a:off x="5717960" y="5415901"/>
              <a:ext cx="2178240" cy="1028092"/>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5.9.2018:</a:t>
              </a:r>
            </a:p>
            <a:p>
              <a:r>
                <a:rPr lang="en-US" sz="1600" dirty="0" smtClean="0">
                  <a:solidFill>
                    <a:schemeClr val="tx1"/>
                  </a:solidFill>
                </a:rPr>
                <a:t>First proof of principle diffraction pattern from the IVU, PU21b</a:t>
              </a:r>
            </a:p>
          </p:txBody>
        </p:sp>
      </p:grpSp>
    </p:spTree>
    <p:extLst>
      <p:ext uri="{BB962C8B-B14F-4D97-AF65-F5344CB8AC3E}">
        <p14:creationId xmlns:p14="http://schemas.microsoft.com/office/powerpoint/2010/main" val="405826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Operation 2018</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5" name="Textplatzhalter 4"/>
          <p:cNvSpPr>
            <a:spLocks noGrp="1"/>
          </p:cNvSpPr>
          <p:nvPr>
            <p:ph type="body" sz="quarter" idx="13"/>
          </p:nvPr>
        </p:nvSpPr>
        <p:spPr/>
        <p:txBody>
          <a:bodyPr/>
          <a:lstStyle/>
          <a:p>
            <a:r>
              <a:rPr lang="de-DE" dirty="0" smtClean="0"/>
              <a:t>PU21a</a:t>
            </a:r>
            <a:endParaRPr lang="de-DE" dirty="0"/>
          </a:p>
        </p:txBody>
      </p:sp>
      <p:sp>
        <p:nvSpPr>
          <p:cNvPr id="6" name="Inhaltsplatzhalter 5"/>
          <p:cNvSpPr>
            <a:spLocks noGrp="1"/>
          </p:cNvSpPr>
          <p:nvPr>
            <p:ph idx="1"/>
          </p:nvPr>
        </p:nvSpPr>
        <p:spPr/>
        <p:txBody>
          <a:bodyPr/>
          <a:lstStyle/>
          <a:p>
            <a:endParaRPr lang="de-DE" dirty="0"/>
          </a:p>
        </p:txBody>
      </p:sp>
      <p:sp>
        <p:nvSpPr>
          <p:cNvPr id="7" name="Inhaltsplatzhalter 6"/>
          <p:cNvSpPr>
            <a:spLocks noGrp="1"/>
          </p:cNvSpPr>
          <p:nvPr>
            <p:ph idx="14"/>
          </p:nvPr>
        </p:nvSpPr>
        <p:spPr/>
        <p:txBody>
          <a:bodyPr/>
          <a:lstStyle/>
          <a:p>
            <a:endParaRPr lang="de-DE" dirty="0"/>
          </a:p>
        </p:txBody>
      </p:sp>
      <p:grpSp>
        <p:nvGrpSpPr>
          <p:cNvPr id="15" name="Group 14"/>
          <p:cNvGrpSpPr/>
          <p:nvPr/>
        </p:nvGrpSpPr>
        <p:grpSpPr>
          <a:xfrm>
            <a:off x="3356865" y="985261"/>
            <a:ext cx="5663832" cy="5291299"/>
            <a:chOff x="368481" y="969424"/>
            <a:chExt cx="5663832" cy="5291299"/>
          </a:xfrm>
        </p:grpSpPr>
        <p:grpSp>
          <p:nvGrpSpPr>
            <p:cNvPr id="16" name="Group 16"/>
            <p:cNvGrpSpPr/>
            <p:nvPr/>
          </p:nvGrpSpPr>
          <p:grpSpPr>
            <a:xfrm>
              <a:off x="368481" y="969424"/>
              <a:ext cx="5663832" cy="5291299"/>
              <a:chOff x="368481" y="792000"/>
              <a:chExt cx="5663832" cy="5291299"/>
            </a:xfrm>
          </p:grpSpPr>
          <p:pic>
            <p:nvPicPr>
              <p:cNvPr id="1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5540" t="21769" r="22937" b="17202"/>
              <a:stretch/>
            </p:blipFill>
            <p:spPr bwMode="auto">
              <a:xfrm>
                <a:off x="4325588" y="792000"/>
                <a:ext cx="1692000" cy="32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428" t="14087" r="20797" b="9991"/>
              <a:stretch/>
            </p:blipFill>
            <p:spPr bwMode="auto">
              <a:xfrm>
                <a:off x="587732" y="796274"/>
                <a:ext cx="4079800" cy="3994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8516" t="40493" r="549" b="9985"/>
              <a:stretch/>
            </p:blipFill>
            <p:spPr bwMode="auto">
              <a:xfrm>
                <a:off x="368481" y="3442494"/>
                <a:ext cx="5663832" cy="264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Oval 17"/>
            <p:cNvSpPr/>
            <p:nvPr/>
          </p:nvSpPr>
          <p:spPr>
            <a:xfrm>
              <a:off x="731529" y="1287478"/>
              <a:ext cx="4704071" cy="4795822"/>
            </a:xfrm>
            <a:prstGeom prst="ellipse">
              <a:avLst/>
            </a:prstGeom>
            <a:noFill/>
            <a:ln w="28575">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33" name="Straight Arrow Connector 22"/>
          <p:cNvCxnSpPr>
            <a:stCxn id="38" idx="3"/>
          </p:cNvCxnSpPr>
          <p:nvPr/>
        </p:nvCxnSpPr>
        <p:spPr bwMode="auto">
          <a:xfrm>
            <a:off x="3222184" y="3446679"/>
            <a:ext cx="5201800" cy="254547"/>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35" name="TextBox 12"/>
          <p:cNvSpPr txBox="1"/>
          <p:nvPr/>
        </p:nvSpPr>
        <p:spPr>
          <a:xfrm>
            <a:off x="303067" y="1290117"/>
            <a:ext cx="3062843" cy="1077218"/>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17.9.2018:</a:t>
            </a:r>
          </a:p>
          <a:p>
            <a:r>
              <a:rPr lang="en-US" sz="1600" dirty="0" smtClean="0">
                <a:solidFill>
                  <a:schemeClr val="tx1"/>
                </a:solidFill>
              </a:rPr>
              <a:t>First proof of principle diffraction pattern from the ‘baby </a:t>
            </a:r>
            <a:r>
              <a:rPr lang="en-US" sz="1600" dirty="0" err="1" smtClean="0">
                <a:solidFill>
                  <a:schemeClr val="tx1"/>
                </a:solidFill>
              </a:rPr>
              <a:t>undulator</a:t>
            </a:r>
            <a:r>
              <a:rPr lang="en-US" sz="1600" dirty="0" smtClean="0">
                <a:solidFill>
                  <a:schemeClr val="tx1"/>
                </a:solidFill>
              </a:rPr>
              <a:t>’ PU21a</a:t>
            </a:r>
          </a:p>
        </p:txBody>
      </p:sp>
      <p:pic>
        <p:nvPicPr>
          <p:cNvPr id="3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064" y="1303315"/>
            <a:ext cx="5138960" cy="513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860" t="22100" r="16082" b="37841"/>
          <a:stretch/>
        </p:blipFill>
        <p:spPr bwMode="auto">
          <a:xfrm>
            <a:off x="303067" y="2704096"/>
            <a:ext cx="2919117" cy="1485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285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09" y="989120"/>
            <a:ext cx="8870839" cy="2529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6174056" y="1124744"/>
            <a:ext cx="5663832" cy="5291299"/>
            <a:chOff x="368481" y="969424"/>
            <a:chExt cx="5663832" cy="5291299"/>
          </a:xfrm>
        </p:grpSpPr>
        <p:grpSp>
          <p:nvGrpSpPr>
            <p:cNvPr id="16" name="Group 16"/>
            <p:cNvGrpSpPr/>
            <p:nvPr/>
          </p:nvGrpSpPr>
          <p:grpSpPr>
            <a:xfrm>
              <a:off x="368481" y="969424"/>
              <a:ext cx="5663832" cy="5291299"/>
              <a:chOff x="368481" y="792000"/>
              <a:chExt cx="5663832" cy="5291299"/>
            </a:xfrm>
          </p:grpSpPr>
          <p:pic>
            <p:nvPicPr>
              <p:cNvPr id="1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5540" t="21769" r="22937" b="17202"/>
              <a:stretch/>
            </p:blipFill>
            <p:spPr bwMode="auto">
              <a:xfrm>
                <a:off x="4325588" y="792000"/>
                <a:ext cx="1692000" cy="32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7428" t="14087" r="20797" b="9991"/>
              <a:stretch/>
            </p:blipFill>
            <p:spPr bwMode="auto">
              <a:xfrm>
                <a:off x="587732" y="796274"/>
                <a:ext cx="4079800" cy="3994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8516" t="40493" r="549" b="9985"/>
              <a:stretch/>
            </p:blipFill>
            <p:spPr bwMode="auto">
              <a:xfrm>
                <a:off x="368481" y="3442494"/>
                <a:ext cx="5663832" cy="264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Oval 17"/>
            <p:cNvSpPr/>
            <p:nvPr/>
          </p:nvSpPr>
          <p:spPr>
            <a:xfrm>
              <a:off x="731529" y="1287478"/>
              <a:ext cx="4704071" cy="4795822"/>
            </a:xfrm>
            <a:prstGeom prst="ellipse">
              <a:avLst/>
            </a:prstGeom>
            <a:noFill/>
            <a:ln w="28575">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itel 1"/>
          <p:cNvSpPr>
            <a:spLocks noGrp="1"/>
          </p:cNvSpPr>
          <p:nvPr>
            <p:ph type="title"/>
          </p:nvPr>
        </p:nvSpPr>
        <p:spPr/>
        <p:txBody>
          <a:bodyPr/>
          <a:lstStyle/>
          <a:p>
            <a:r>
              <a:rPr lang="en-US" dirty="0" smtClean="0"/>
              <a:t>Operation 2018</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6" name="Inhaltsplatzhalter 5"/>
          <p:cNvSpPr>
            <a:spLocks noGrp="1"/>
          </p:cNvSpPr>
          <p:nvPr>
            <p:ph idx="1"/>
          </p:nvPr>
        </p:nvSpPr>
        <p:spPr/>
        <p:txBody>
          <a:bodyPr/>
          <a:lstStyle/>
          <a:p>
            <a:endParaRPr lang="de-DE" dirty="0"/>
          </a:p>
        </p:txBody>
      </p:sp>
      <p:sp>
        <p:nvSpPr>
          <p:cNvPr id="7" name="Inhaltsplatzhalter 6"/>
          <p:cNvSpPr>
            <a:spLocks noGrp="1"/>
          </p:cNvSpPr>
          <p:nvPr>
            <p:ph idx="14"/>
          </p:nvPr>
        </p:nvSpPr>
        <p:spPr/>
        <p:txBody>
          <a:bodyPr/>
          <a:lstStyle/>
          <a:p>
            <a:endParaRPr lang="de-DE" dirty="0"/>
          </a:p>
        </p:txBody>
      </p:sp>
      <p:cxnSp>
        <p:nvCxnSpPr>
          <p:cNvPr id="33" name="Straight Arrow Connector 22"/>
          <p:cNvCxnSpPr>
            <a:stCxn id="39" idx="3"/>
          </p:cNvCxnSpPr>
          <p:nvPr/>
        </p:nvCxnSpPr>
        <p:spPr bwMode="auto">
          <a:xfrm flipV="1">
            <a:off x="5982750" y="2564905"/>
            <a:ext cx="4937786" cy="1641669"/>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de-DE" dirty="0" smtClean="0"/>
              <a:t>PU04</a:t>
            </a:r>
            <a:endParaRPr lang="de-DE" dirty="0"/>
          </a:p>
        </p:txBody>
      </p:sp>
      <p:sp>
        <p:nvSpPr>
          <p:cNvPr id="39" name="TextBox 12"/>
          <p:cNvSpPr txBox="1"/>
          <p:nvPr/>
        </p:nvSpPr>
        <p:spPr>
          <a:xfrm>
            <a:off x="3862108" y="3791075"/>
            <a:ext cx="2120642" cy="830997"/>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Sept. 10 2018:   First </a:t>
            </a:r>
            <a:r>
              <a:rPr lang="en-US" sz="1600" dirty="0">
                <a:solidFill>
                  <a:schemeClr val="tx1"/>
                </a:solidFill>
              </a:rPr>
              <a:t>light at </a:t>
            </a:r>
            <a:r>
              <a:rPr lang="en-US" sz="1600" dirty="0" smtClean="0">
                <a:solidFill>
                  <a:schemeClr val="tx1"/>
                </a:solidFill>
              </a:rPr>
              <a:t>the end of the </a:t>
            </a:r>
            <a:r>
              <a:rPr lang="en-US" sz="1600" dirty="0">
                <a:solidFill>
                  <a:schemeClr val="tx1"/>
                </a:solidFill>
              </a:rPr>
              <a:t>new branch of P04</a:t>
            </a:r>
            <a:endParaRPr lang="en-US" sz="1600" dirty="0" smtClean="0">
              <a:solidFill>
                <a:schemeClr val="tx1"/>
              </a:solidFill>
            </a:endParaRPr>
          </a:p>
        </p:txBody>
      </p:sp>
      <p:pic>
        <p:nvPicPr>
          <p:cNvPr id="41" name="Picture 20"/>
          <p:cNvPicPr>
            <a:picLocks noChangeAspect="1"/>
          </p:cNvPicPr>
          <p:nvPr/>
        </p:nvPicPr>
        <p:blipFill>
          <a:blip r:embed="rId7"/>
          <a:stretch>
            <a:fillRect/>
          </a:stretch>
        </p:blipFill>
        <p:spPr>
          <a:xfrm>
            <a:off x="194889" y="3497770"/>
            <a:ext cx="2604120" cy="2495292"/>
          </a:xfrm>
          <a:prstGeom prst="rect">
            <a:avLst/>
          </a:prstGeom>
        </p:spPr>
      </p:pic>
      <p:cxnSp>
        <p:nvCxnSpPr>
          <p:cNvPr id="42" name="Straight Arrow Connector 21"/>
          <p:cNvCxnSpPr/>
          <p:nvPr/>
        </p:nvCxnSpPr>
        <p:spPr>
          <a:xfrm flipV="1">
            <a:off x="2495600" y="2348880"/>
            <a:ext cx="2796481" cy="2088232"/>
          </a:xfrm>
          <a:prstGeom prst="straightConnector1">
            <a:avLst/>
          </a:prstGeom>
          <a:noFill/>
          <a:ln w="19050" cap="flat" cmpd="sng" algn="ctr">
            <a:solidFill>
              <a:sysClr val="windowText" lastClr="000000"/>
            </a:solidFill>
            <a:prstDash val="solid"/>
            <a:miter lim="800000"/>
            <a:headEnd type="none" w="med" len="med"/>
            <a:tailEnd type="triangle" w="med" len="med"/>
          </a:ln>
          <a:effectLst/>
        </p:spPr>
      </p:cxnSp>
    </p:spTree>
    <p:extLst>
      <p:ext uri="{BB962C8B-B14F-4D97-AF65-F5344CB8AC3E}">
        <p14:creationId xmlns:p14="http://schemas.microsoft.com/office/powerpoint/2010/main" val="129788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Operation 2018</a:t>
            </a:r>
            <a:endParaRPr lang="en-US" dirty="0"/>
          </a:p>
        </p:txBody>
      </p:sp>
      <p:sp>
        <p:nvSpPr>
          <p:cNvPr id="3" name="Fußzeilenplatzhalter 2"/>
          <p:cNvSpPr>
            <a:spLocks noGrp="1"/>
          </p:cNvSpPr>
          <p:nvPr>
            <p:ph type="ftr" sz="quarter" idx="11"/>
          </p:nvPr>
        </p:nvSpPr>
        <p:spPr/>
        <p:txBody>
          <a:bodyPr/>
          <a:lstStyle/>
          <a:p>
            <a:r>
              <a:rPr lang="en-US" smtClean="0"/>
              <a:t>| PETRA Operation 2018 | Michael Bieler, Febr. 21, 2019</a:t>
            </a:r>
            <a:endParaRPr lang="en-US"/>
          </a:p>
        </p:txBody>
      </p:sp>
      <p:sp>
        <p:nvSpPr>
          <p:cNvPr id="6" name="Inhaltsplatzhalter 5"/>
          <p:cNvSpPr>
            <a:spLocks noGrp="1"/>
          </p:cNvSpPr>
          <p:nvPr>
            <p:ph idx="1"/>
          </p:nvPr>
        </p:nvSpPr>
        <p:spPr/>
        <p:txBody>
          <a:bodyPr/>
          <a:lstStyle/>
          <a:p>
            <a:pPr marL="0" indent="0">
              <a:buNone/>
            </a:pPr>
            <a:endParaRPr lang="de-DE" dirty="0"/>
          </a:p>
        </p:txBody>
      </p:sp>
      <p:sp>
        <p:nvSpPr>
          <p:cNvPr id="7" name="Inhaltsplatzhalter 6"/>
          <p:cNvSpPr>
            <a:spLocks noGrp="1"/>
          </p:cNvSpPr>
          <p:nvPr>
            <p:ph idx="14"/>
          </p:nvPr>
        </p:nvSpPr>
        <p:spPr/>
        <p:txBody>
          <a:bodyPr/>
          <a:lstStyle/>
          <a:p>
            <a:pPr marL="0" indent="0">
              <a:buNone/>
            </a:pPr>
            <a:endParaRPr lang="de-DE" dirty="0"/>
          </a:p>
        </p:txBody>
      </p:sp>
      <p:sp>
        <p:nvSpPr>
          <p:cNvPr id="34" name="Textfeld 33"/>
          <p:cNvSpPr txBox="1"/>
          <p:nvPr/>
        </p:nvSpPr>
        <p:spPr>
          <a:xfrm>
            <a:off x="399195" y="5844802"/>
            <a:ext cx="1277914" cy="338554"/>
          </a:xfrm>
          <a:prstGeom prst="rect">
            <a:avLst/>
          </a:prstGeom>
          <a:noFill/>
        </p:spPr>
        <p:txBody>
          <a:bodyPr wrap="none" rtlCol="0">
            <a:spAutoFit/>
          </a:bodyPr>
          <a:lstStyle/>
          <a:p>
            <a:r>
              <a:rPr lang="de-DE" dirty="0" smtClean="0">
                <a:solidFill>
                  <a:schemeClr val="bg1"/>
                </a:solidFill>
              </a:rPr>
              <a:t>PU21b, IVU</a:t>
            </a:r>
            <a:endParaRPr lang="de-DE" dirty="0">
              <a:solidFill>
                <a:schemeClr val="bg1"/>
              </a:solidFill>
            </a:endParaRPr>
          </a:p>
        </p:txBody>
      </p:sp>
      <p:sp>
        <p:nvSpPr>
          <p:cNvPr id="12" name="Textplatzhalter 11"/>
          <p:cNvSpPr>
            <a:spLocks noGrp="1"/>
          </p:cNvSpPr>
          <p:nvPr>
            <p:ph type="body" sz="quarter" idx="13"/>
          </p:nvPr>
        </p:nvSpPr>
        <p:spPr/>
        <p:txBody>
          <a:bodyPr/>
          <a:lstStyle/>
          <a:p>
            <a:r>
              <a:rPr lang="de-DE" dirty="0" smtClean="0"/>
              <a:t>Timing Mode</a:t>
            </a:r>
            <a:endParaRPr lang="de-DE" dirty="0"/>
          </a:p>
        </p:txBody>
      </p:sp>
      <p:sp>
        <p:nvSpPr>
          <p:cNvPr id="14" name="TextBox 12"/>
          <p:cNvSpPr txBox="1"/>
          <p:nvPr/>
        </p:nvSpPr>
        <p:spPr>
          <a:xfrm>
            <a:off x="407368" y="1413351"/>
            <a:ext cx="2880320" cy="3046988"/>
          </a:xfrm>
          <a:prstGeom prst="rect">
            <a:avLst/>
          </a:prstGeom>
          <a:solidFill>
            <a:schemeClr val="bg1"/>
          </a:solidFill>
          <a:ln>
            <a:solidFill>
              <a:schemeClr val="tx1"/>
            </a:solidFill>
          </a:ln>
        </p:spPr>
        <p:txBody>
          <a:bodyPr wrap="square" rtlCol="0">
            <a:spAutoFit/>
          </a:bodyPr>
          <a:lstStyle/>
          <a:p>
            <a:r>
              <a:rPr lang="en-US" sz="1600" dirty="0" smtClean="0">
                <a:solidFill>
                  <a:schemeClr val="tx1"/>
                </a:solidFill>
              </a:rPr>
              <a:t>Timing Mode:</a:t>
            </a:r>
          </a:p>
          <a:p>
            <a:r>
              <a:rPr lang="en-US" sz="1600" dirty="0" smtClean="0">
                <a:solidFill>
                  <a:schemeClr val="tx1"/>
                </a:solidFill>
              </a:rPr>
              <a:t>40 Bunch operation with </a:t>
            </a:r>
            <a:r>
              <a:rPr lang="en-US" sz="1600" dirty="0" smtClean="0">
                <a:solidFill>
                  <a:schemeClr val="tx1"/>
                </a:solidFill>
              </a:rPr>
              <a:t>   100 </a:t>
            </a:r>
            <a:r>
              <a:rPr lang="en-US" sz="1600" dirty="0" smtClean="0">
                <a:solidFill>
                  <a:schemeClr val="tx1"/>
                </a:solidFill>
              </a:rPr>
              <a:t>mA </a:t>
            </a:r>
            <a:r>
              <a:rPr lang="en-US" sz="1600" dirty="0" smtClean="0">
                <a:solidFill>
                  <a:schemeClr val="tx1"/>
                </a:solidFill>
              </a:rPr>
              <a:t>beam current became </a:t>
            </a:r>
            <a:r>
              <a:rPr lang="en-US" sz="1600" dirty="0" smtClean="0">
                <a:solidFill>
                  <a:schemeClr val="tx1"/>
                </a:solidFill>
              </a:rPr>
              <a:t>unstable. Spontaneous beam losses of 10-15 mA </a:t>
            </a:r>
            <a:r>
              <a:rPr lang="en-US" sz="1600" dirty="0" smtClean="0">
                <a:solidFill>
                  <a:schemeClr val="tx1"/>
                </a:solidFill>
              </a:rPr>
              <a:t>happened </a:t>
            </a:r>
            <a:r>
              <a:rPr lang="en-US" sz="1600" dirty="0" smtClean="0">
                <a:solidFill>
                  <a:schemeClr val="tx1"/>
                </a:solidFill>
              </a:rPr>
              <a:t>~ daily</a:t>
            </a:r>
            <a:r>
              <a:rPr lang="en-US" sz="1600" dirty="0" smtClean="0">
                <a:solidFill>
                  <a:schemeClr val="tx1"/>
                </a:solidFill>
              </a:rPr>
              <a:t>.</a:t>
            </a:r>
          </a:p>
          <a:p>
            <a:endParaRPr lang="en-US" sz="1600" dirty="0" smtClean="0">
              <a:solidFill>
                <a:schemeClr val="tx1"/>
              </a:solidFill>
            </a:endParaRPr>
          </a:p>
          <a:p>
            <a:r>
              <a:rPr lang="en-US" sz="1600" dirty="0" smtClean="0">
                <a:solidFill>
                  <a:schemeClr val="tx1"/>
                </a:solidFill>
              </a:rPr>
              <a:t>Cure</a:t>
            </a:r>
            <a:r>
              <a:rPr lang="en-US" sz="1600" dirty="0" smtClean="0">
                <a:solidFill>
                  <a:schemeClr val="tx1"/>
                </a:solidFill>
              </a:rPr>
              <a:t>:</a:t>
            </a:r>
          </a:p>
          <a:p>
            <a:r>
              <a:rPr lang="en-US" sz="1600" dirty="0" smtClean="0">
                <a:solidFill>
                  <a:schemeClr val="tx1"/>
                </a:solidFill>
              </a:rPr>
              <a:t>40 bunch mode with </a:t>
            </a:r>
            <a:r>
              <a:rPr lang="en-US" sz="1600" dirty="0" smtClean="0">
                <a:solidFill>
                  <a:schemeClr val="tx1"/>
                </a:solidFill>
              </a:rPr>
              <a:t>90 </a:t>
            </a:r>
            <a:r>
              <a:rPr lang="en-US" sz="1600" dirty="0" smtClean="0">
                <a:solidFill>
                  <a:schemeClr val="tx1"/>
                </a:solidFill>
              </a:rPr>
              <a:t>mA beam </a:t>
            </a:r>
            <a:r>
              <a:rPr lang="en-US" sz="1600" dirty="0" smtClean="0">
                <a:solidFill>
                  <a:schemeClr val="tx1"/>
                </a:solidFill>
              </a:rPr>
              <a:t>current, no </a:t>
            </a:r>
            <a:r>
              <a:rPr lang="en-US" sz="1600" dirty="0" smtClean="0">
                <a:solidFill>
                  <a:schemeClr val="tx1"/>
                </a:solidFill>
              </a:rPr>
              <a:t>instabilities.</a:t>
            </a:r>
          </a:p>
          <a:p>
            <a:r>
              <a:rPr lang="en-US" sz="1600" dirty="0" smtClean="0">
                <a:solidFill>
                  <a:schemeClr val="tx1"/>
                </a:solidFill>
              </a:rPr>
              <a:t>Experiments prefer stable operation.</a:t>
            </a:r>
          </a:p>
        </p:txBody>
      </p:sp>
      <p:pic>
        <p:nvPicPr>
          <p:cNvPr id="1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011" t="13503" r="12665" b="58105"/>
          <a:stretch/>
        </p:blipFill>
        <p:spPr bwMode="auto">
          <a:xfrm>
            <a:off x="3575720" y="1413350"/>
            <a:ext cx="8205475" cy="2479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374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4" grpId="0" animBg="1"/>
    </p:bldLst>
  </p:timing>
</p:sld>
</file>

<file path=ppt/theme/theme1.xml><?xml version="1.0" encoding="utf-8"?>
<a:theme xmlns:a="http://schemas.openxmlformats.org/drawingml/2006/main" name="DESY_PowerPoint_16x9_en-1">
  <a:themeElements>
    <a:clrScheme name="DESY">
      <a:dk1>
        <a:sysClr val="windowText" lastClr="000000"/>
      </a:dk1>
      <a:lt1>
        <a:sysClr val="window" lastClr="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xmlns="" name="Präsentation10" id="{2B0CCFEF-3092-0942-8FFD-946A8089C971}" vid="{71341955-5B0B-6345-98C1-5CB085C5AEBD}"/>
    </a:ext>
  </a:extLst>
</a:theme>
</file>

<file path=ppt/theme/theme2.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DESY_PowerPoint_16x9_en-1</Template>
  <TotalTime>0</TotalTime>
  <Words>1513</Words>
  <Application>Microsoft Office PowerPoint</Application>
  <PresentationFormat>Benutzerdefiniert</PresentationFormat>
  <Paragraphs>297</Paragraphs>
  <Slides>30</Slides>
  <Notes>23</Notes>
  <HiddenSlides>0</HiddenSlides>
  <MMClips>0</MMClips>
  <ScaleCrop>false</ScaleCrop>
  <HeadingPairs>
    <vt:vector size="4" baseType="variant">
      <vt:variant>
        <vt:lpstr>Design</vt:lpstr>
      </vt:variant>
      <vt:variant>
        <vt:i4>1</vt:i4>
      </vt:variant>
      <vt:variant>
        <vt:lpstr>Folientitel</vt:lpstr>
      </vt:variant>
      <vt:variant>
        <vt:i4>30</vt:i4>
      </vt:variant>
    </vt:vector>
  </HeadingPairs>
  <TitlesOfParts>
    <vt:vector size="31" baseType="lpstr">
      <vt:lpstr>DESY_PowerPoint_16x9_en-1</vt:lpstr>
      <vt:lpstr>PETRA III Operation 2018</vt:lpstr>
      <vt:lpstr>Agenda</vt:lpstr>
      <vt:lpstr>Operation 2018</vt:lpstr>
      <vt:lpstr>Operation 2018</vt:lpstr>
      <vt:lpstr>Operation 2018</vt:lpstr>
      <vt:lpstr>Operation 2018</vt:lpstr>
      <vt:lpstr>Operation 2018</vt:lpstr>
      <vt:lpstr>Operation 2018</vt:lpstr>
      <vt:lpstr>Operation 2018</vt:lpstr>
      <vt:lpstr>Operation 2018</vt:lpstr>
      <vt:lpstr>Operation 2018</vt:lpstr>
      <vt:lpstr>Operation 2018</vt:lpstr>
      <vt:lpstr>Operation 2018</vt:lpstr>
      <vt:lpstr>Availability</vt:lpstr>
      <vt:lpstr>Availability</vt:lpstr>
      <vt:lpstr>Availability</vt:lpstr>
      <vt:lpstr>Availability</vt:lpstr>
      <vt:lpstr>Availability</vt:lpstr>
      <vt:lpstr>Availability</vt:lpstr>
      <vt:lpstr>Availability</vt:lpstr>
      <vt:lpstr>Availability</vt:lpstr>
      <vt:lpstr>Availability</vt:lpstr>
      <vt:lpstr>Availability</vt:lpstr>
      <vt:lpstr>Availability</vt:lpstr>
      <vt:lpstr>Availability</vt:lpstr>
      <vt:lpstr>Availability</vt:lpstr>
      <vt:lpstr>Conclusion</vt:lpstr>
      <vt:lpstr>Conclusion</vt:lpstr>
      <vt:lpstr>Thank you</vt:lpstr>
      <vt:lpstr>PowerPoint-Präsentation</vt:lpstr>
    </vt:vector>
  </TitlesOfParts>
  <Company>DESY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PETRA III Operation 2018</dc:title>
  <dc:creator>Bieler, Michael</dc:creator>
  <cp:lastModifiedBy>Bieler, Michael</cp:lastModifiedBy>
  <cp:revision>32</cp:revision>
  <dcterms:created xsi:type="dcterms:W3CDTF">2019-02-06T12:41:34Z</dcterms:created>
  <dcterms:modified xsi:type="dcterms:W3CDTF">2019-02-20T15:55:24Z</dcterms:modified>
</cp:coreProperties>
</file>