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69" r:id="rId3"/>
    <p:sldId id="471" r:id="rId4"/>
    <p:sldId id="477" r:id="rId5"/>
    <p:sldId id="465" r:id="rId6"/>
    <p:sldId id="451" r:id="rId7"/>
    <p:sldId id="454" r:id="rId8"/>
    <p:sldId id="399" r:id="rId9"/>
    <p:sldId id="352" r:id="rId10"/>
    <p:sldId id="455" r:id="rId11"/>
    <p:sldId id="464" r:id="rId12"/>
    <p:sldId id="472" r:id="rId13"/>
    <p:sldId id="426" r:id="rId14"/>
    <p:sldId id="360" r:id="rId15"/>
    <p:sldId id="354" r:id="rId16"/>
    <p:sldId id="473" r:id="rId17"/>
    <p:sldId id="356" r:id="rId18"/>
    <p:sldId id="436" r:id="rId19"/>
    <p:sldId id="462" r:id="rId20"/>
    <p:sldId id="466" r:id="rId21"/>
    <p:sldId id="450" r:id="rId22"/>
    <p:sldId id="474" r:id="rId23"/>
    <p:sldId id="353" r:id="rId24"/>
    <p:sldId id="459" r:id="rId25"/>
    <p:sldId id="449" r:id="rId26"/>
    <p:sldId id="367" r:id="rId27"/>
    <p:sldId id="476" r:id="rId28"/>
    <p:sldId id="475" r:id="rId29"/>
    <p:sldId id="347" r:id="rId30"/>
    <p:sldId id="34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C70"/>
    <a:srgbClr val="6F9D63"/>
    <a:srgbClr val="DCDFE4"/>
    <a:srgbClr val="CDD2D9"/>
    <a:srgbClr val="FFFF99"/>
    <a:srgbClr val="FF6600"/>
    <a:srgbClr val="548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8323" autoAdjust="0"/>
  </p:normalViewPr>
  <p:slideViewPr>
    <p:cSldViewPr snapToGrid="0" showGuides="1">
      <p:cViewPr>
        <p:scale>
          <a:sx n="60" d="100"/>
          <a:sy n="60" d="100"/>
        </p:scale>
        <p:origin x="-317" y="-5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20.02.2019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20.02.2019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91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2084" y="541338"/>
            <a:ext cx="9711267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0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592486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355362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000" noProof="0" smtClean="0"/>
              <a:pPr algn="r"/>
              <a:t>‹#›</a:t>
            </a:fld>
            <a:endParaRPr lang="en-US" sz="10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55362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1000" dirty="0" smtClean="0"/>
              <a:t>European XFEL Status</a:t>
            </a:r>
            <a:endParaRPr lang="en-US" sz="1000" dirty="0" smtClean="0"/>
          </a:p>
        </p:txBody>
      </p:sp>
      <p:sp>
        <p:nvSpPr>
          <p:cNvPr id="8" name="Rechteck 7"/>
          <p:cNvSpPr/>
          <p:nvPr/>
        </p:nvSpPr>
        <p:spPr>
          <a:xfrm>
            <a:off x="6275389" y="355362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1000" dirty="0" smtClean="0"/>
              <a:t>Winni Decking, </a:t>
            </a:r>
            <a:r>
              <a:rPr lang="en-US" sz="1000" dirty="0" smtClean="0"/>
              <a:t>BBS 2019, 21.02.2019</a:t>
            </a:r>
            <a:endParaRPr lang="en-US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6" r:id="rId11"/>
    <p:sldLayoutId id="214748367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600"/>
        </a:spcBef>
        <a:buClr>
          <a:schemeClr val="bg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7020700" cy="1050925"/>
          </a:xfrm>
        </p:spPr>
        <p:txBody>
          <a:bodyPr/>
          <a:lstStyle/>
          <a:p>
            <a:r>
              <a:rPr lang="en-US" dirty="0" smtClean="0"/>
              <a:t>European XFEL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649" y="2583180"/>
            <a:ext cx="8039624" cy="3330258"/>
          </a:xfrm>
        </p:spPr>
        <p:txBody>
          <a:bodyPr/>
          <a:lstStyle/>
          <a:p>
            <a:r>
              <a:rPr lang="en-US" dirty="0" smtClean="0"/>
              <a:t>Winni Decking, DESY</a:t>
            </a:r>
          </a:p>
          <a:p>
            <a:r>
              <a:rPr lang="en-US" dirty="0" err="1" smtClean="0"/>
              <a:t>Beschleuniger</a:t>
            </a:r>
            <a:r>
              <a:rPr lang="en-US" dirty="0" smtClean="0"/>
              <a:t>-</a:t>
            </a:r>
            <a:r>
              <a:rPr lang="en-US" dirty="0" err="1" smtClean="0"/>
              <a:t>Betriebs</a:t>
            </a:r>
            <a:r>
              <a:rPr lang="en-US" dirty="0" smtClean="0"/>
              <a:t>-Seminar 2019</a:t>
            </a:r>
            <a:endParaRPr lang="en-US" dirty="0" smtClean="0"/>
          </a:p>
          <a:p>
            <a:r>
              <a:rPr lang="en-US" dirty="0" smtClean="0"/>
              <a:t>21 </a:t>
            </a:r>
            <a:r>
              <a:rPr lang="en-US" dirty="0" smtClean="0"/>
              <a:t>February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Status: Full Bunch Train Accelerated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566" y="1031913"/>
            <a:ext cx="6492634" cy="32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06852" y="1834831"/>
            <a:ext cx="2186472" cy="63017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buClr>
                <a:srgbClr val="FFC000"/>
              </a:buClr>
            </a:pPr>
            <a:r>
              <a:rPr lang="en-US" sz="1600" dirty="0" smtClean="0"/>
              <a:t>RF-pulse (or pulse)</a:t>
            </a:r>
          </a:p>
          <a:p>
            <a:pPr>
              <a:buClr>
                <a:srgbClr val="FFC000"/>
              </a:buClr>
            </a:pPr>
            <a:r>
              <a:rPr lang="en-US" sz="1600" dirty="0" smtClean="0"/>
              <a:t>= Burst</a:t>
            </a:r>
          </a:p>
        </p:txBody>
      </p:sp>
      <p:sp>
        <p:nvSpPr>
          <p:cNvPr id="4" name="Freeform 3"/>
          <p:cNvSpPr/>
          <p:nvPr/>
        </p:nvSpPr>
        <p:spPr>
          <a:xfrm>
            <a:off x="6196947" y="3175305"/>
            <a:ext cx="1607832" cy="770729"/>
          </a:xfrm>
          <a:custGeom>
            <a:avLst/>
            <a:gdLst>
              <a:gd name="connsiteX0" fmla="*/ 0 w 2260416"/>
              <a:gd name="connsiteY0" fmla="*/ 909032 h 920274"/>
              <a:gd name="connsiteX1" fmla="*/ 502920 w 2260416"/>
              <a:gd name="connsiteY1" fmla="*/ 116552 h 920274"/>
              <a:gd name="connsiteX2" fmla="*/ 1447800 w 2260416"/>
              <a:gd name="connsiteY2" fmla="*/ 70832 h 920274"/>
              <a:gd name="connsiteX3" fmla="*/ 1813560 w 2260416"/>
              <a:gd name="connsiteY3" fmla="*/ 756632 h 920274"/>
              <a:gd name="connsiteX4" fmla="*/ 2255520 w 2260416"/>
              <a:gd name="connsiteY4" fmla="*/ 909032 h 920274"/>
              <a:gd name="connsiteX5" fmla="*/ 1508760 w 2260416"/>
              <a:gd name="connsiteY5" fmla="*/ 543272 h 92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416" h="920274">
                <a:moveTo>
                  <a:pt x="0" y="909032"/>
                </a:moveTo>
                <a:cubicBezTo>
                  <a:pt x="130810" y="582642"/>
                  <a:pt x="261620" y="256252"/>
                  <a:pt x="502920" y="116552"/>
                </a:cubicBezTo>
                <a:cubicBezTo>
                  <a:pt x="744220" y="-23148"/>
                  <a:pt x="1229360" y="-35848"/>
                  <a:pt x="1447800" y="70832"/>
                </a:cubicBezTo>
                <a:cubicBezTo>
                  <a:pt x="1666240" y="177512"/>
                  <a:pt x="1678940" y="616932"/>
                  <a:pt x="1813560" y="756632"/>
                </a:cubicBezTo>
                <a:cubicBezTo>
                  <a:pt x="1948180" y="896332"/>
                  <a:pt x="2306320" y="944592"/>
                  <a:pt x="2255520" y="909032"/>
                </a:cubicBezTo>
                <a:cubicBezTo>
                  <a:pt x="2204720" y="873472"/>
                  <a:pt x="1856740" y="708372"/>
                  <a:pt x="1508760" y="543272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312124" y="3175305"/>
            <a:ext cx="1348249" cy="770729"/>
            <a:chOff x="901924" y="3175305"/>
            <a:chExt cx="1348249" cy="77072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01924" y="3175305"/>
              <a:ext cx="260165" cy="7707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62089" y="3175305"/>
              <a:ext cx="66125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805725" y="3175305"/>
              <a:ext cx="444448" cy="759949"/>
            </a:xfrm>
            <a:custGeom>
              <a:avLst/>
              <a:gdLst>
                <a:gd name="connsiteX0" fmla="*/ 0 w 624840"/>
                <a:gd name="connsiteY0" fmla="*/ 0 h 792480"/>
                <a:gd name="connsiteX1" fmla="*/ 243840 w 624840"/>
                <a:gd name="connsiteY1" fmla="*/ 594360 h 792480"/>
                <a:gd name="connsiteX2" fmla="*/ 624840 w 624840"/>
                <a:gd name="connsiteY2" fmla="*/ 792480 h 792480"/>
                <a:gd name="connsiteX3" fmla="*/ 624840 w 624840"/>
                <a:gd name="connsiteY3" fmla="*/ 792480 h 792480"/>
                <a:gd name="connsiteX4" fmla="*/ 624840 w 624840"/>
                <a:gd name="connsiteY4" fmla="*/ 79248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792480">
                  <a:moveTo>
                    <a:pt x="0" y="0"/>
                  </a:moveTo>
                  <a:cubicBezTo>
                    <a:pt x="69850" y="231140"/>
                    <a:pt x="139700" y="462280"/>
                    <a:pt x="243840" y="594360"/>
                  </a:cubicBezTo>
                  <a:cubicBezTo>
                    <a:pt x="347980" y="726440"/>
                    <a:pt x="624840" y="792480"/>
                    <a:pt x="624840" y="792480"/>
                  </a:cubicBezTo>
                  <a:lnTo>
                    <a:pt x="624840" y="792480"/>
                  </a:lnTo>
                  <a:lnTo>
                    <a:pt x="624840" y="79248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68752" y="1469388"/>
            <a:ext cx="2385060" cy="63017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buClr>
                <a:srgbClr val="FFC000"/>
              </a:buClr>
            </a:pPr>
            <a:r>
              <a:rPr lang="en-US" sz="1600" dirty="0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bunch = photon </a:t>
            </a:r>
            <a:r>
              <a:rPr lang="en-US" sz="1600" dirty="0"/>
              <a:t>p</a:t>
            </a:r>
            <a:r>
              <a:rPr lang="en-US" sz="1600" dirty="0" smtClean="0"/>
              <a:t>ulse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293324" y="1586673"/>
            <a:ext cx="473346" cy="461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77873"/>
              </p:ext>
            </p:extLst>
          </p:nvPr>
        </p:nvGraphicFramePr>
        <p:xfrm>
          <a:off x="6493020" y="4373762"/>
          <a:ext cx="4978371" cy="1252338"/>
        </p:xfrm>
        <a:graphic>
          <a:graphicData uri="http://schemas.openxmlformats.org/drawingml/2006/table">
            <a:tbl>
              <a:tblPr firstRow="1" firstCol="1" bandRow="1"/>
              <a:tblGrid>
                <a:gridCol w="2211265"/>
                <a:gridCol w="1125213"/>
                <a:gridCol w="1641893"/>
              </a:tblGrid>
              <a:tr h="388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Typical bunch 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repetition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frequencies 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[MHz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bunch spacing [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ns]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max # of bunches 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in 600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Times New Roman"/>
                        </a:rPr>
                        <a:t>μs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 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4.514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+mn-lt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1.128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886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670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0.1003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293324" y="3175610"/>
            <a:ext cx="1348249" cy="770729"/>
            <a:chOff x="901924" y="3175305"/>
            <a:chExt cx="1348249" cy="770729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901924" y="3175305"/>
              <a:ext cx="260165" cy="7707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62089" y="3175305"/>
              <a:ext cx="66125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1805725" y="3175305"/>
              <a:ext cx="444448" cy="759949"/>
            </a:xfrm>
            <a:custGeom>
              <a:avLst/>
              <a:gdLst>
                <a:gd name="connsiteX0" fmla="*/ 0 w 624840"/>
                <a:gd name="connsiteY0" fmla="*/ 0 h 792480"/>
                <a:gd name="connsiteX1" fmla="*/ 243840 w 624840"/>
                <a:gd name="connsiteY1" fmla="*/ 594360 h 792480"/>
                <a:gd name="connsiteX2" fmla="*/ 624840 w 624840"/>
                <a:gd name="connsiteY2" fmla="*/ 792480 h 792480"/>
                <a:gd name="connsiteX3" fmla="*/ 624840 w 624840"/>
                <a:gd name="connsiteY3" fmla="*/ 792480 h 792480"/>
                <a:gd name="connsiteX4" fmla="*/ 624840 w 624840"/>
                <a:gd name="connsiteY4" fmla="*/ 79248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792480">
                  <a:moveTo>
                    <a:pt x="0" y="0"/>
                  </a:moveTo>
                  <a:cubicBezTo>
                    <a:pt x="69850" y="231140"/>
                    <a:pt x="139700" y="462280"/>
                    <a:pt x="243840" y="594360"/>
                  </a:cubicBezTo>
                  <a:cubicBezTo>
                    <a:pt x="347980" y="726440"/>
                    <a:pt x="624840" y="792480"/>
                    <a:pt x="624840" y="792480"/>
                  </a:cubicBezTo>
                  <a:lnTo>
                    <a:pt x="624840" y="792480"/>
                  </a:lnTo>
                  <a:lnTo>
                    <a:pt x="624840" y="79248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9616" y="3177835"/>
            <a:ext cx="1348249" cy="770729"/>
            <a:chOff x="901924" y="3175305"/>
            <a:chExt cx="1348249" cy="7707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901924" y="3175305"/>
              <a:ext cx="260165" cy="7707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62089" y="3175305"/>
              <a:ext cx="66125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1805725" y="3175305"/>
              <a:ext cx="444448" cy="759949"/>
            </a:xfrm>
            <a:custGeom>
              <a:avLst/>
              <a:gdLst>
                <a:gd name="connsiteX0" fmla="*/ 0 w 624840"/>
                <a:gd name="connsiteY0" fmla="*/ 0 h 792480"/>
                <a:gd name="connsiteX1" fmla="*/ 243840 w 624840"/>
                <a:gd name="connsiteY1" fmla="*/ 594360 h 792480"/>
                <a:gd name="connsiteX2" fmla="*/ 624840 w 624840"/>
                <a:gd name="connsiteY2" fmla="*/ 792480 h 792480"/>
                <a:gd name="connsiteX3" fmla="*/ 624840 w 624840"/>
                <a:gd name="connsiteY3" fmla="*/ 792480 h 792480"/>
                <a:gd name="connsiteX4" fmla="*/ 624840 w 624840"/>
                <a:gd name="connsiteY4" fmla="*/ 79248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792480">
                  <a:moveTo>
                    <a:pt x="0" y="0"/>
                  </a:moveTo>
                  <a:cubicBezTo>
                    <a:pt x="69850" y="231140"/>
                    <a:pt x="139700" y="462280"/>
                    <a:pt x="243840" y="594360"/>
                  </a:cubicBezTo>
                  <a:cubicBezTo>
                    <a:pt x="347980" y="726440"/>
                    <a:pt x="624840" y="792480"/>
                    <a:pt x="624840" y="792480"/>
                  </a:cubicBezTo>
                  <a:lnTo>
                    <a:pt x="624840" y="792480"/>
                  </a:lnTo>
                  <a:lnTo>
                    <a:pt x="624840" y="79248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743700" y="2235200"/>
            <a:ext cx="154827" cy="918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4788" y="1244600"/>
            <a:ext cx="5046212" cy="1981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650 µs long RF pulse in gun and accelerating modules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LLRF takes into account electron beam induced fields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Energy jitter over bunch train &lt; 5e-4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No losses, 80 kW beam power safely distributed to beam dump</a:t>
            </a: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688" y="3948564"/>
            <a:ext cx="3184458" cy="1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5" b="50000"/>
          <a:stretch/>
        </p:blipFill>
        <p:spPr bwMode="auto">
          <a:xfrm>
            <a:off x="414788" y="3947954"/>
            <a:ext cx="2223827" cy="18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Callout 41"/>
          <p:cNvSpPr/>
          <p:nvPr/>
        </p:nvSpPr>
        <p:spPr>
          <a:xfrm>
            <a:off x="2840488" y="4772064"/>
            <a:ext cx="657225" cy="499650"/>
          </a:xfrm>
          <a:prstGeom prst="wedgeEllipseCallout">
            <a:avLst>
              <a:gd name="adj1" fmla="val -144021"/>
              <a:gd name="adj2" fmla="val -74120"/>
            </a:avLst>
          </a:prstGeom>
          <a:noFill/>
          <a:ln w="38100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4494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541338"/>
            <a:ext cx="11022717" cy="481012"/>
          </a:xfrm>
        </p:spPr>
        <p:txBody>
          <a:bodyPr/>
          <a:lstStyle/>
          <a:p>
            <a:r>
              <a:rPr lang="en-US" dirty="0" smtClean="0"/>
              <a:t>Linac Status: Operation with longitudinal and transverse Feedbacks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799" y="1178642"/>
            <a:ext cx="5508801" cy="2062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8 slow (rf-pulse to rf-pulse) longitudinal FB loops in operation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Energy stability &lt; 2e-4 RMS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Arrival time jitter 25 fs RMS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Arrival time drift 30 fs RMS</a:t>
            </a:r>
          </a:p>
          <a:p>
            <a:pPr marL="357187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15" name="Picture Placeholder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1231900" y="4307371"/>
            <a:ext cx="8702907" cy="17632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2011182" y="5188981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18" name="Oval 17"/>
          <p:cNvSpPr/>
          <p:nvPr/>
        </p:nvSpPr>
        <p:spPr>
          <a:xfrm>
            <a:off x="7069074" y="4928587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5" name="Oval 24"/>
          <p:cNvSpPr/>
          <p:nvPr/>
        </p:nvSpPr>
        <p:spPr>
          <a:xfrm>
            <a:off x="7948357" y="4800508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6" name="Oval 25"/>
          <p:cNvSpPr/>
          <p:nvPr/>
        </p:nvSpPr>
        <p:spPr>
          <a:xfrm>
            <a:off x="7998775" y="5072923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7" name="Oval 26"/>
          <p:cNvSpPr/>
          <p:nvPr/>
        </p:nvSpPr>
        <p:spPr>
          <a:xfrm>
            <a:off x="8642103" y="5072923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8" name="Oval 27"/>
          <p:cNvSpPr/>
          <p:nvPr/>
        </p:nvSpPr>
        <p:spPr>
          <a:xfrm>
            <a:off x="9440718" y="4275809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9" name="Oval 28"/>
          <p:cNvSpPr/>
          <p:nvPr/>
        </p:nvSpPr>
        <p:spPr>
          <a:xfrm>
            <a:off x="9440718" y="5414697"/>
            <a:ext cx="302506" cy="396065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30" name="Oval 29"/>
          <p:cNvSpPr/>
          <p:nvPr/>
        </p:nvSpPr>
        <p:spPr>
          <a:xfrm>
            <a:off x="7478466" y="4990710"/>
            <a:ext cx="302506" cy="39606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96000" y="1201584"/>
            <a:ext cx="5508801" cy="2062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7 slow (0.1 Hz) and one fast (bunch to bunch) transverse FB loop in operation</a:t>
            </a:r>
          </a:p>
          <a:p>
            <a:pPr marL="0" indent="0">
              <a:buNone/>
            </a:pPr>
            <a:r>
              <a:rPr lang="en-US" sz="2000" dirty="0" smtClean="0"/>
              <a:t>     Pointing stability at undulator (source point)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≈ 0.1 </a:t>
            </a:r>
            <a:r>
              <a:rPr lang="el-GR" sz="2000" dirty="0" smtClean="0"/>
              <a:t>σ</a:t>
            </a:r>
            <a:r>
              <a:rPr lang="en-US" sz="2000" dirty="0" smtClean="0"/>
              <a:t> bunch to bunch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≈ 0.1 </a:t>
            </a:r>
            <a:r>
              <a:rPr lang="el-GR" sz="2000" dirty="0" smtClean="0"/>
              <a:t>σ</a:t>
            </a:r>
            <a:r>
              <a:rPr lang="en-US" sz="2000" dirty="0" smtClean="0"/>
              <a:t> rf-pulse to rf-pulse (&gt; 20 bunches)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≈ 0.1 </a:t>
            </a:r>
            <a:r>
              <a:rPr lang="el-GR" sz="2000" dirty="0" smtClean="0"/>
              <a:t>σ</a:t>
            </a:r>
            <a:r>
              <a:rPr lang="en-US" sz="2000" dirty="0" smtClean="0"/>
              <a:t> drift</a:t>
            </a:r>
          </a:p>
          <a:p>
            <a:pPr marL="357187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435100" y="3552451"/>
            <a:ext cx="8953500" cy="536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All </a:t>
            </a:r>
            <a:r>
              <a:rPr lang="en-US" sz="2000" dirty="0"/>
              <a:t>numbers </a:t>
            </a:r>
            <a:r>
              <a:rPr lang="en-US" sz="2000" dirty="0" smtClean="0"/>
              <a:t>expected to improve during </a:t>
            </a:r>
            <a:r>
              <a:rPr lang="en-US" sz="2000" dirty="0"/>
              <a:t>advanced development of </a:t>
            </a:r>
            <a:r>
              <a:rPr lang="en-US" sz="2000" dirty="0" smtClean="0"/>
              <a:t> </a:t>
            </a:r>
            <a:r>
              <a:rPr lang="en-US" sz="2000" dirty="0"/>
              <a:t>systems</a:t>
            </a:r>
          </a:p>
          <a:p>
            <a:pPr marL="357187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16" name="Oval 15"/>
          <p:cNvSpPr/>
          <p:nvPr/>
        </p:nvSpPr>
        <p:spPr>
          <a:xfrm>
            <a:off x="1219549" y="5188071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0" name="Oval 19"/>
          <p:cNvSpPr/>
          <p:nvPr/>
        </p:nvSpPr>
        <p:spPr>
          <a:xfrm>
            <a:off x="1532822" y="5188065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1" name="Oval 20"/>
          <p:cNvSpPr/>
          <p:nvPr/>
        </p:nvSpPr>
        <p:spPr>
          <a:xfrm>
            <a:off x="1744497" y="5189181"/>
            <a:ext cx="302506" cy="411884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2" name="Oval 21"/>
          <p:cNvSpPr/>
          <p:nvPr/>
        </p:nvSpPr>
        <p:spPr>
          <a:xfrm>
            <a:off x="3141552" y="4925588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3" name="Oval 22"/>
          <p:cNvSpPr/>
          <p:nvPr/>
        </p:nvSpPr>
        <p:spPr>
          <a:xfrm>
            <a:off x="3293952" y="4925582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24" name="Oval 23"/>
          <p:cNvSpPr/>
          <p:nvPr/>
        </p:nvSpPr>
        <p:spPr>
          <a:xfrm>
            <a:off x="4309952" y="4925582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33" name="Oval 32"/>
          <p:cNvSpPr/>
          <p:nvPr/>
        </p:nvSpPr>
        <p:spPr>
          <a:xfrm>
            <a:off x="4612458" y="4925581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  <p:sp>
        <p:nvSpPr>
          <p:cNvPr id="34" name="Oval 33"/>
          <p:cNvSpPr/>
          <p:nvPr/>
        </p:nvSpPr>
        <p:spPr>
          <a:xfrm>
            <a:off x="1230316" y="4986168"/>
            <a:ext cx="302506" cy="396065"/>
          </a:xfrm>
          <a:prstGeom prst="ellipse">
            <a:avLst/>
          </a:prstGeom>
          <a:noFill/>
          <a:ln w="254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44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dnoelle\Desktop\XFEL\20170209-MX2_3048-HD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6" r="8822"/>
          <a:stretch/>
        </p:blipFill>
        <p:spPr bwMode="auto">
          <a:xfrm>
            <a:off x="-1" y="0"/>
            <a:ext cx="122986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92817" y="3775011"/>
            <a:ext cx="10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smtClean="0">
                <a:solidFill>
                  <a:schemeClr val="bg1"/>
                </a:solidFill>
              </a:rPr>
              <a:t>XS1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16667" y="3367852"/>
            <a:ext cx="611481" cy="1175927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51802" y="4518840"/>
            <a:ext cx="2566164" cy="76200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Northern branch: SASE1 and SASE3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979333" y="3781778"/>
            <a:ext cx="1025409" cy="1298223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105407" y="2646045"/>
            <a:ext cx="512563" cy="1446177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5875" y="2226087"/>
            <a:ext cx="2073864" cy="47127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Dump beamline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3090" y="5028720"/>
            <a:ext cx="2136996" cy="7701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Southern branch: SASE2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806223" y="2805215"/>
            <a:ext cx="1627481" cy="931334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118550" y="2504251"/>
            <a:ext cx="1766709" cy="121167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489946" y="3310322"/>
            <a:ext cx="686740" cy="987777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0062" y="5788018"/>
            <a:ext cx="2406992" cy="47127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Collimation section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834923" y="6041224"/>
            <a:ext cx="820834" cy="74314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512540" y="4318000"/>
            <a:ext cx="1553306" cy="1348154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00462" y="4318000"/>
            <a:ext cx="1465386" cy="1494692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8079" y="4064725"/>
            <a:ext cx="2069998" cy="77104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Both kicker and septum sections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2284" y="177898"/>
            <a:ext cx="6537636" cy="1102109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Flexible Electron Beam Distribution System commissioned </a:t>
            </a:r>
          </a:p>
        </p:txBody>
      </p:sp>
      <p:pic>
        <p:nvPicPr>
          <p:cNvPr id="38" name="Picture Placeholder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7947892" y="342132"/>
            <a:ext cx="3871332" cy="187575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188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01" y="1144496"/>
            <a:ext cx="9711267" cy="481012"/>
          </a:xfrm>
        </p:spPr>
        <p:txBody>
          <a:bodyPr/>
          <a:lstStyle/>
          <a:p>
            <a:r>
              <a:rPr lang="en-US" dirty="0"/>
              <a:t>Parallel operation of beamlines - Flexible Electron Beam Distribution System </a:t>
            </a:r>
            <a:r>
              <a:rPr lang="en-US" dirty="0" smtClean="0"/>
              <a:t>commissioned and further developed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Distribution_overvie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15" y="1962457"/>
            <a:ext cx="8147622" cy="279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5" name="Group 604"/>
          <p:cNvGrpSpPr/>
          <p:nvPr/>
        </p:nvGrpSpPr>
        <p:grpSpPr>
          <a:xfrm>
            <a:off x="560755" y="1644137"/>
            <a:ext cx="2530647" cy="174886"/>
            <a:chOff x="790648" y="1662186"/>
            <a:chExt cx="3163309" cy="21860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083635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155729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27823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99917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372011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4106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16200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588294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660388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119682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91776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263870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5964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408059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480153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552247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624341" y="166462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046722" y="1664626"/>
              <a:ext cx="57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V="1">
              <a:off x="827561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899655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971749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863608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935702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1007796" y="166477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790648" y="1664770"/>
              <a:ext cx="57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1733293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1805387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1877481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1697246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1769340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1841434" y="166381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2209828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2281922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2354016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2426110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2498204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2570299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2642393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2714487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2786581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2245875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2317969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2390063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2462157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2534252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2606346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2678440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2750534" y="166381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2172915" y="1663813"/>
              <a:ext cx="57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1953754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2025848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2097942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1989801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2061895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2133989" y="1663957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1916841" y="1663957"/>
              <a:ext cx="57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2823439" y="16630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3156383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3228477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3300571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3372665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V="1">
              <a:off x="3444759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V="1">
              <a:off x="3516854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V="1">
              <a:off x="3588948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V="1">
              <a:off x="3661042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33136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3192430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3264524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3336618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3408712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3480807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3552901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3624995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3697089" y="166381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V="1">
              <a:off x="3119470" y="1663813"/>
              <a:ext cx="570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V="1">
              <a:off x="2900309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flipV="1">
              <a:off x="2972403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3044497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2936356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V="1">
              <a:off x="3008450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3080544" y="1663957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2863396" y="1663957"/>
              <a:ext cx="570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3769994" y="16630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3844086" y="1662999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3916180" y="1662999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3808039" y="1662999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V="1">
              <a:off x="3880133" y="1662999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3953038" y="166218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Group 603"/>
          <p:cNvGrpSpPr/>
          <p:nvPr/>
        </p:nvGrpSpPr>
        <p:grpSpPr>
          <a:xfrm>
            <a:off x="6063093" y="1651042"/>
            <a:ext cx="2530647" cy="174886"/>
            <a:chOff x="7636617" y="1662829"/>
            <a:chExt cx="3163309" cy="218608"/>
          </a:xfrm>
        </p:grpSpPr>
        <p:cxnSp>
          <p:nvCxnSpPr>
            <p:cNvPr id="336" name="Straight Connector 335"/>
            <p:cNvCxnSpPr/>
            <p:nvPr/>
          </p:nvCxnSpPr>
          <p:spPr>
            <a:xfrm flipV="1">
              <a:off x="7929604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V="1">
              <a:off x="8001698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8073792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V="1">
              <a:off x="8145886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8217980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8290075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V="1">
              <a:off x="8362169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V="1">
              <a:off x="8434263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8506357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V="1">
              <a:off x="7965651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V="1">
              <a:off x="8037745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8109839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V="1">
              <a:off x="8181933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flipV="1">
              <a:off x="8254028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flipV="1">
              <a:off x="8326122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V="1">
              <a:off x="8398216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flipV="1">
              <a:off x="8470310" y="16652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V="1">
              <a:off x="7892691" y="1665269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V="1">
              <a:off x="7673530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V="1">
              <a:off x="7745624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V="1">
              <a:off x="7817718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V="1">
              <a:off x="7709577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V="1">
              <a:off x="7781671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V="1">
              <a:off x="7853765" y="16654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flipV="1">
              <a:off x="7636617" y="1665413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V="1">
              <a:off x="8579262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V="1">
              <a:off x="8651356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V="1">
              <a:off x="8723450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V="1">
              <a:off x="8543215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V="1">
              <a:off x="8615309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V="1">
              <a:off x="8687403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V="1">
              <a:off x="9055797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V="1">
              <a:off x="9127891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9199985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V="1">
              <a:off x="9272079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9344173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V="1">
              <a:off x="9416268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V="1">
              <a:off x="9488362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V="1">
              <a:off x="9560456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V="1">
              <a:off x="9632550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V="1">
              <a:off x="9091844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V="1">
              <a:off x="9163938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9236032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V="1">
              <a:off x="9308126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V="1">
              <a:off x="9380221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V="1">
              <a:off x="9452315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V="1">
              <a:off x="9524409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9596503" y="16644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flipV="1">
              <a:off x="9018884" y="1664456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8799723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flipV="1">
              <a:off x="8871817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V="1">
              <a:off x="8943911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V="1">
              <a:off x="8835770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8907864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8979958" y="16646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8762810" y="1664600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V="1">
              <a:off x="9669408" y="16636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10002352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10074446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V="1">
              <a:off x="10146540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V="1">
              <a:off x="10218634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10290728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V="1">
              <a:off x="10362823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10434917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V="1">
              <a:off x="10507011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10579105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flipV="1">
              <a:off x="10038399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flipV="1">
              <a:off x="10110493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V="1">
              <a:off x="10182587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0254681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10326776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10398870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10470964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V="1">
              <a:off x="10543058" y="1664456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V="1">
              <a:off x="9965439" y="1664456"/>
              <a:ext cx="570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9746278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V="1">
              <a:off x="9818372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flipV="1">
              <a:off x="9890466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flipV="1">
              <a:off x="9782325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V="1">
              <a:off x="9854419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flipV="1">
              <a:off x="9926513" y="1664600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V="1">
              <a:off x="9709365" y="1664600"/>
              <a:ext cx="570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10615963" y="1663643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10690055" y="1663642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10762149" y="1663642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V="1">
              <a:off x="10654008" y="1663642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V="1">
              <a:off x="10726102" y="1663642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V="1">
              <a:off x="10799007" y="1662829"/>
              <a:ext cx="919" cy="21602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Group 605"/>
          <p:cNvGrpSpPr/>
          <p:nvPr/>
        </p:nvGrpSpPr>
        <p:grpSpPr>
          <a:xfrm>
            <a:off x="3053385" y="4882431"/>
            <a:ext cx="2530647" cy="174886"/>
            <a:chOff x="3826555" y="5528629"/>
            <a:chExt cx="3163309" cy="218608"/>
          </a:xfrm>
        </p:grpSpPr>
        <p:cxnSp>
          <p:nvCxnSpPr>
            <p:cNvPr id="425" name="Straight Connector 424"/>
            <p:cNvCxnSpPr/>
            <p:nvPr/>
          </p:nvCxnSpPr>
          <p:spPr>
            <a:xfrm flipV="1">
              <a:off x="4119542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V="1">
              <a:off x="4191636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V="1">
              <a:off x="4263730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V="1">
              <a:off x="4335824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4407918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V="1">
              <a:off x="4480013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4552107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flipV="1">
              <a:off x="4624201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V="1">
              <a:off x="4696295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V="1">
              <a:off x="4155589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4227683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4299777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V="1">
              <a:off x="4371871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V="1">
              <a:off x="4443966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4516060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V="1">
              <a:off x="4588154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V="1">
              <a:off x="4660248" y="553106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V="1">
              <a:off x="4082629" y="5531069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V="1">
              <a:off x="3863468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V="1">
              <a:off x="3935562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flipV="1">
              <a:off x="4007656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V="1">
              <a:off x="3899515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3971609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4043703" y="553121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3826555" y="5531213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V="1">
              <a:off x="4769200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4841294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V="1">
              <a:off x="4913388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V="1">
              <a:off x="4733153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4805247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flipV="1">
              <a:off x="4877341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V="1">
              <a:off x="5245735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5317829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V="1">
              <a:off x="5389923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V="1">
              <a:off x="5462017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V="1">
              <a:off x="5534111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5606206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flipV="1">
              <a:off x="5678300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V="1">
              <a:off x="5750394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V="1">
              <a:off x="5822488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V="1">
              <a:off x="5281782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flipV="1">
              <a:off x="5353876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flipV="1">
              <a:off x="5425970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V="1">
              <a:off x="5498064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flipV="1">
              <a:off x="5570159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5642253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V="1">
              <a:off x="5714347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5786441" y="5530256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flipV="1">
              <a:off x="5208822" y="5530256"/>
              <a:ext cx="57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flipV="1">
              <a:off x="4989661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flipV="1">
              <a:off x="5061755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flipV="1">
              <a:off x="5133849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5025708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flipV="1">
              <a:off x="5097802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5169896" y="5530400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V="1">
              <a:off x="4952748" y="5530400"/>
              <a:ext cx="57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V="1">
              <a:off x="5859346" y="5529443"/>
              <a:ext cx="919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V="1">
              <a:off x="6192290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V="1">
              <a:off x="6264384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flipV="1">
              <a:off x="6336478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 flipV="1">
              <a:off x="6408572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6480666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6552761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6624855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V="1">
              <a:off x="6696949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flipV="1">
              <a:off x="6769043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V="1">
              <a:off x="6228337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6300431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flipV="1">
              <a:off x="6372525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flipV="1">
              <a:off x="6444619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V="1">
              <a:off x="6516714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flipV="1">
              <a:off x="6588808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V="1">
              <a:off x="6660902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flipV="1">
              <a:off x="6732996" y="553025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flipV="1">
              <a:off x="6155377" y="5530256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flipV="1">
              <a:off x="5936216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V="1">
              <a:off x="6008310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flipV="1">
              <a:off x="6080404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flipV="1">
              <a:off x="5972263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flipV="1">
              <a:off x="6044357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6116451" y="553040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flipV="1">
              <a:off x="5899303" y="5530400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6805901" y="55294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flipV="1">
              <a:off x="6879993" y="5529442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V="1">
              <a:off x="6952087" y="5529442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6843946" y="5529442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flipV="1">
              <a:off x="6916040" y="5529442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flipV="1">
              <a:off x="6988945" y="552862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7" name="Group 606"/>
          <p:cNvGrpSpPr/>
          <p:nvPr/>
        </p:nvGrpSpPr>
        <p:grpSpPr>
          <a:xfrm>
            <a:off x="6120604" y="4888820"/>
            <a:ext cx="2530647" cy="174886"/>
            <a:chOff x="7660579" y="5536616"/>
            <a:chExt cx="3163309" cy="218608"/>
          </a:xfrm>
        </p:grpSpPr>
        <p:cxnSp>
          <p:nvCxnSpPr>
            <p:cNvPr id="514" name="Straight Connector 513"/>
            <p:cNvCxnSpPr/>
            <p:nvPr/>
          </p:nvCxnSpPr>
          <p:spPr>
            <a:xfrm flipV="1">
              <a:off x="7953566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flipV="1">
              <a:off x="8025660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flipV="1">
              <a:off x="8097754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8169848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flipV="1">
              <a:off x="8241942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flipV="1">
              <a:off x="8314037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flipV="1">
              <a:off x="8386131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flipV="1">
              <a:off x="8458225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 flipV="1">
              <a:off x="8530319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7989613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flipV="1">
              <a:off x="8061707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 flipV="1">
              <a:off x="8133801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 flipV="1">
              <a:off x="8205895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 flipV="1">
              <a:off x="8277990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 flipV="1">
              <a:off x="8350084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 flipV="1">
              <a:off x="8422178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flipV="1">
              <a:off x="8494272" y="5539056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flipV="1">
              <a:off x="7916653" y="5539056"/>
              <a:ext cx="57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flipV="1">
              <a:off x="7697492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flipV="1">
              <a:off x="7769586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flipV="1">
              <a:off x="7841680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flipV="1">
              <a:off x="7733539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flipV="1">
              <a:off x="7805633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flipV="1">
              <a:off x="7877727" y="5539200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flipV="1">
              <a:off x="7660579" y="5539200"/>
              <a:ext cx="570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flipV="1">
              <a:off x="8603224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flipV="1">
              <a:off x="8675318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 flipV="1">
              <a:off x="8747412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flipV="1">
              <a:off x="8567177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flipV="1">
              <a:off x="8639271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flipV="1">
              <a:off x="8711365" y="5538243"/>
              <a:ext cx="919" cy="2160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 flipV="1">
              <a:off x="9079759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 flipV="1">
              <a:off x="9151853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 flipV="1">
              <a:off x="9223947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 flipV="1">
              <a:off x="9296041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flipV="1">
              <a:off x="9368135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flipV="1">
              <a:off x="9440230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flipV="1">
              <a:off x="9512324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flipV="1">
              <a:off x="9584418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flipV="1">
              <a:off x="9656512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flipV="1">
              <a:off x="9115806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flipV="1">
              <a:off x="9187900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flipV="1">
              <a:off x="9259994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flipV="1">
              <a:off x="9332088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9404183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V="1">
              <a:off x="9476277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V="1">
              <a:off x="9548371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flipV="1">
              <a:off x="9620465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V="1">
              <a:off x="9042846" y="5538243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8823685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flipV="1">
              <a:off x="8895779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V="1">
              <a:off x="8967873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V="1">
              <a:off x="8859732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V="1">
              <a:off x="8931826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V="1">
              <a:off x="9003920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V="1">
              <a:off x="8786772" y="5538387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flipV="1">
              <a:off x="9693370" y="553743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flipV="1">
              <a:off x="10026314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V="1">
              <a:off x="10098408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flipV="1">
              <a:off x="10170502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10242596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flipV="1">
              <a:off x="10314690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10386785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flipV="1">
              <a:off x="10458879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V="1">
              <a:off x="10530973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flipV="1">
              <a:off x="10603067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10062361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10134455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flipV="1">
              <a:off x="10206549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V="1">
              <a:off x="10278643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10350738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flipV="1">
              <a:off x="10422832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flipV="1">
              <a:off x="10494926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V="1">
              <a:off x="10567020" y="5538243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V="1">
              <a:off x="9989401" y="5538243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V="1">
              <a:off x="9770240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flipV="1">
              <a:off x="9842334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flipV="1">
              <a:off x="9914428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flipV="1">
              <a:off x="9806287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flipV="1">
              <a:off x="9878381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flipV="1">
              <a:off x="9950475" y="5538387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flipV="1">
              <a:off x="9733327" y="5538387"/>
              <a:ext cx="570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flipV="1">
              <a:off x="10639925" y="5537430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flipV="1">
              <a:off x="10714017" y="553742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flipV="1">
              <a:off x="10786111" y="553742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flipV="1">
              <a:off x="10677970" y="553742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V="1">
              <a:off x="10750064" y="5537429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flipV="1">
              <a:off x="10822969" y="5536616"/>
              <a:ext cx="919" cy="21602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2" name="Left Brace 601"/>
          <p:cNvSpPr/>
          <p:nvPr/>
        </p:nvSpPr>
        <p:spPr>
          <a:xfrm rot="5400000">
            <a:off x="1755658" y="259788"/>
            <a:ext cx="143995" cy="2533603"/>
          </a:xfrm>
          <a:prstGeom prst="leftBrac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Left Brace 602"/>
          <p:cNvSpPr/>
          <p:nvPr/>
        </p:nvSpPr>
        <p:spPr>
          <a:xfrm rot="5400000">
            <a:off x="8084209" y="1101906"/>
            <a:ext cx="143995" cy="863201"/>
          </a:xfrm>
          <a:prstGeom prst="leftBrace">
            <a:avLst/>
          </a:pr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Left Brace 607"/>
          <p:cNvSpPr/>
          <p:nvPr/>
        </p:nvSpPr>
        <p:spPr>
          <a:xfrm rot="16200000">
            <a:off x="4241314" y="4829947"/>
            <a:ext cx="143995" cy="719998"/>
          </a:xfrm>
          <a:prstGeom prst="leftBrace">
            <a:avLst>
              <a:gd name="adj1" fmla="val 8333"/>
              <a:gd name="adj2" fmla="val 49113"/>
            </a:avLst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TextBox 609"/>
          <p:cNvSpPr txBox="1"/>
          <p:nvPr/>
        </p:nvSpPr>
        <p:spPr>
          <a:xfrm>
            <a:off x="1679110" y="1215340"/>
            <a:ext cx="306722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75 bunches per pulse</a:t>
            </a:r>
          </a:p>
        </p:txBody>
      </p:sp>
      <p:sp>
        <p:nvSpPr>
          <p:cNvPr id="611" name="TextBox 610"/>
          <p:cNvSpPr txBox="1"/>
          <p:nvPr/>
        </p:nvSpPr>
        <p:spPr>
          <a:xfrm>
            <a:off x="8005761" y="1228634"/>
            <a:ext cx="306722" cy="274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612" name="TextBox 611"/>
          <p:cNvSpPr txBox="1"/>
          <p:nvPr/>
        </p:nvSpPr>
        <p:spPr>
          <a:xfrm>
            <a:off x="4158957" y="5220411"/>
            <a:ext cx="306722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13" name="Left Brace 612"/>
          <p:cNvSpPr/>
          <p:nvPr/>
        </p:nvSpPr>
        <p:spPr>
          <a:xfrm rot="16200000">
            <a:off x="6485838" y="4746280"/>
            <a:ext cx="143995" cy="875581"/>
          </a:xfrm>
          <a:prstGeom prst="leftBrace">
            <a:avLst>
              <a:gd name="adj1" fmla="val 8333"/>
              <a:gd name="adj2" fmla="val 49113"/>
            </a:avLst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TextBox 613"/>
          <p:cNvSpPr txBox="1"/>
          <p:nvPr/>
        </p:nvSpPr>
        <p:spPr>
          <a:xfrm>
            <a:off x="6389593" y="5208146"/>
            <a:ext cx="373000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" name="TextBox 614"/>
          <p:cNvSpPr txBox="1"/>
          <p:nvPr/>
        </p:nvSpPr>
        <p:spPr>
          <a:xfrm>
            <a:off x="535801" y="1970190"/>
            <a:ext cx="3565135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750 bunches per second accelerated in the linac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5531856" y="3939263"/>
            <a:ext cx="692843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SASE1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6385607" y="4189064"/>
            <a:ext cx="692843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SASE1</a:t>
            </a:r>
          </a:p>
        </p:txBody>
      </p:sp>
      <p:sp>
        <p:nvSpPr>
          <p:cNvPr id="609" name="TextBox 608"/>
          <p:cNvSpPr txBox="1"/>
          <p:nvPr/>
        </p:nvSpPr>
        <p:spPr>
          <a:xfrm>
            <a:off x="5348254" y="2334805"/>
            <a:ext cx="692843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SASE2</a:t>
            </a:r>
          </a:p>
        </p:txBody>
      </p:sp>
      <p:sp>
        <p:nvSpPr>
          <p:cNvPr id="616" name="TextBox 615"/>
          <p:cNvSpPr txBox="1"/>
          <p:nvPr/>
        </p:nvSpPr>
        <p:spPr>
          <a:xfrm>
            <a:off x="1340947" y="3663335"/>
            <a:ext cx="1082493" cy="2747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Main linac</a:t>
            </a:r>
          </a:p>
        </p:txBody>
      </p:sp>
      <p:sp>
        <p:nvSpPr>
          <p:cNvPr id="3" name="Up Arrow 2"/>
          <p:cNvSpPr/>
          <p:nvPr/>
        </p:nvSpPr>
        <p:spPr>
          <a:xfrm rot="1780643">
            <a:off x="4533086" y="3773557"/>
            <a:ext cx="259538" cy="1107346"/>
          </a:xfrm>
          <a:prstGeom prst="upArrow">
            <a:avLst/>
          </a:prstGeom>
          <a:solidFill>
            <a:schemeClr val="tx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617" name="Up Arrow 616"/>
          <p:cNvSpPr/>
          <p:nvPr/>
        </p:nvSpPr>
        <p:spPr>
          <a:xfrm rot="2721363">
            <a:off x="7030327" y="3837586"/>
            <a:ext cx="259538" cy="1163700"/>
          </a:xfrm>
          <a:prstGeom prst="upArrow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618" name="Up Arrow 617"/>
          <p:cNvSpPr/>
          <p:nvPr/>
        </p:nvSpPr>
        <p:spPr>
          <a:xfrm rot="13004143">
            <a:off x="7870427" y="1834387"/>
            <a:ext cx="259538" cy="696472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620" name="Title 6"/>
          <p:cNvSpPr txBox="1">
            <a:spLocks/>
          </p:cNvSpPr>
          <p:nvPr/>
        </p:nvSpPr>
        <p:spPr>
          <a:xfrm>
            <a:off x="9015163" y="1454592"/>
            <a:ext cx="3176837" cy="31809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de-DE" sz="2000" b="0" dirty="0" smtClean="0"/>
              <a:t>So-</a:t>
            </a:r>
            <a:r>
              <a:rPr lang="de-DE" sz="2000" b="0" dirty="0" err="1" smtClean="0"/>
              <a:t>called</a:t>
            </a:r>
            <a:r>
              <a:rPr lang="de-DE" sz="2000" b="0" dirty="0" smtClean="0"/>
              <a:t> user-</a:t>
            </a:r>
            <a:r>
              <a:rPr lang="de-DE" sz="2000" b="0" dirty="0" err="1"/>
              <a:t>d</a:t>
            </a:r>
            <a:r>
              <a:rPr lang="de-DE" sz="2000" b="0" dirty="0" err="1" smtClean="0"/>
              <a:t>efined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timing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patterns</a:t>
            </a:r>
            <a:r>
              <a:rPr lang="de-DE" sz="2000" b="0" dirty="0" smtClean="0"/>
              <a:t> </a:t>
            </a:r>
            <a:r>
              <a:rPr lang="de-DE" sz="2000" b="0" dirty="0" err="1"/>
              <a:t>a</a:t>
            </a:r>
            <a:r>
              <a:rPr lang="de-DE" sz="2000" b="0" dirty="0" err="1" smtClean="0"/>
              <a:t>vailable</a:t>
            </a:r>
            <a:r>
              <a:rPr lang="de-DE" sz="2000" b="0" dirty="0" smtClean="0"/>
              <a:t> </a:t>
            </a:r>
            <a:r>
              <a:rPr lang="de-DE" sz="2000" b="0" dirty="0" err="1"/>
              <a:t>s</a:t>
            </a:r>
            <a:r>
              <a:rPr lang="de-DE" sz="2000" b="0" dirty="0" err="1" smtClean="0"/>
              <a:t>ince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January</a:t>
            </a:r>
            <a:r>
              <a:rPr lang="de-DE" sz="2000" b="0" dirty="0" smtClean="0"/>
              <a:t> 2018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de-DE" sz="2000" b="0" dirty="0" smtClean="0"/>
              <a:t>User </a:t>
            </a:r>
            <a:r>
              <a:rPr lang="de-DE" sz="2000" b="0" dirty="0" err="1" smtClean="0"/>
              <a:t>controlled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bunch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numbers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available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since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summer</a:t>
            </a:r>
            <a:r>
              <a:rPr lang="de-DE" sz="2000" b="0" dirty="0" smtClean="0"/>
              <a:t> 2018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de-DE" sz="2000" b="0" dirty="0" err="1" smtClean="0"/>
              <a:t>Possibility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to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switch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bunch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pattern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with</a:t>
            </a:r>
            <a:r>
              <a:rPr lang="de-DE" sz="2000" b="0" dirty="0" smtClean="0"/>
              <a:t> 10 Hz </a:t>
            </a:r>
            <a:r>
              <a:rPr lang="de-DE" sz="2000" b="0" dirty="0" err="1" smtClean="0"/>
              <a:t>since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January</a:t>
            </a:r>
            <a:r>
              <a:rPr lang="de-DE" sz="2000" b="0" dirty="0" smtClean="0"/>
              <a:t> </a:t>
            </a:r>
            <a:r>
              <a:rPr lang="de-DE" sz="2000" b="0" dirty="0" smtClean="0"/>
              <a:t>2019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de-DE" sz="2000" b="0" dirty="0" smtClean="0"/>
              <a:t>System </a:t>
            </a:r>
            <a:r>
              <a:rPr lang="de-DE" sz="2000" b="0" dirty="0" err="1" smtClean="0"/>
              <a:t>is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extremely</a:t>
            </a:r>
            <a:r>
              <a:rPr lang="de-DE" sz="2000" b="0" dirty="0" smtClean="0"/>
              <a:t> flexible</a:t>
            </a:r>
            <a:endParaRPr lang="de-D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3765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11" y="3169039"/>
            <a:ext cx="403356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88" y="541137"/>
            <a:ext cx="403678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6" y="2731257"/>
            <a:ext cx="396880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Charge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3574" y="3045214"/>
            <a:ext cx="3400425" cy="472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en-US" dirty="0" smtClean="0">
                <a:solidFill>
                  <a:srgbClr val="FFFF99"/>
                </a:solidFill>
              </a:rPr>
              <a:t>Total charge after linac: 3.6 C</a:t>
            </a:r>
          </a:p>
        </p:txBody>
      </p:sp>
      <p:pic>
        <p:nvPicPr>
          <p:cNvPr id="6" name="Picture Placeholder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358687" y="1173361"/>
            <a:ext cx="6207301" cy="1300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55239" y="828058"/>
            <a:ext cx="4157662" cy="357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en-US" dirty="0" smtClean="0">
                <a:solidFill>
                  <a:srgbClr val="FFFF99"/>
                </a:solidFill>
              </a:rPr>
              <a:t>Through SASE2: 0.08 C</a:t>
            </a:r>
            <a:endParaRPr lang="de-DE" dirty="0" err="1" smtClean="0">
              <a:solidFill>
                <a:srgbClr val="FFFF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9514" y="3420926"/>
            <a:ext cx="360811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en-US" dirty="0">
                <a:solidFill>
                  <a:srgbClr val="FFFF99"/>
                </a:solidFill>
              </a:rPr>
              <a:t>Through SASE1/SASE3: </a:t>
            </a:r>
            <a:r>
              <a:rPr lang="en-US" dirty="0" smtClean="0">
                <a:solidFill>
                  <a:srgbClr val="FFFF99"/>
                </a:solidFill>
              </a:rPr>
              <a:t>1.1 C</a:t>
            </a:r>
            <a:endParaRPr lang="en-US" dirty="0">
              <a:solidFill>
                <a:srgbClr val="FFFF99"/>
              </a:solidFill>
            </a:endParaRPr>
          </a:p>
        </p:txBody>
      </p:sp>
      <p:cxnSp>
        <p:nvCxnSpPr>
          <p:cNvPr id="10" name="Straight Arrow Connector 9"/>
          <p:cNvCxnSpPr>
            <a:stCxn id="2050" idx="0"/>
          </p:cNvCxnSpPr>
          <p:nvPr/>
        </p:nvCxnSpPr>
        <p:spPr>
          <a:xfrm flipV="1">
            <a:off x="3508411" y="1823553"/>
            <a:ext cx="1357503" cy="9077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052" idx="1"/>
          </p:cNvCxnSpPr>
          <p:nvPr/>
        </p:nvCxnSpPr>
        <p:spPr>
          <a:xfrm flipH="1" flipV="1">
            <a:off x="6477000" y="2159001"/>
            <a:ext cx="624211" cy="22700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51" idx="1"/>
          </p:cNvCxnSpPr>
          <p:nvPr/>
        </p:nvCxnSpPr>
        <p:spPr>
          <a:xfrm flipH="1" flipV="1">
            <a:off x="6516188" y="1310027"/>
            <a:ext cx="581800" cy="491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2084" y="514796"/>
            <a:ext cx="9711267" cy="481012"/>
          </a:xfrm>
        </p:spPr>
        <p:txBody>
          <a:bodyPr/>
          <a:lstStyle/>
          <a:p>
            <a:r>
              <a:rPr lang="en-US" dirty="0" smtClean="0"/>
              <a:t>Operation at SASE1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1744" y="1278837"/>
            <a:ext cx="482365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About </a:t>
            </a:r>
            <a:r>
              <a:rPr lang="en-US" sz="2000" dirty="0"/>
              <a:t>4</a:t>
            </a:r>
            <a:r>
              <a:rPr lang="en-US" sz="2000" dirty="0" smtClean="0"/>
              <a:t>000h of photon delivery for user operation, experiment commissioning and studies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Set-up further improved, maximum pulse energy &gt; 2 mJ</a:t>
            </a:r>
            <a:endParaRPr lang="en-US" sz="2000" b="1" dirty="0"/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5.8-19 keV operation demonstrated by gap tuning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Up to 120 bunches / RF-pulse during user operation, restricted by safety concerns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Up to 500 bunches / RF-pulse and up to 10 W X-ray beam during test operations</a:t>
            </a:r>
          </a:p>
        </p:txBody>
      </p:sp>
      <p:pic>
        <p:nvPicPr>
          <p:cNvPr id="7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7663313" y="340962"/>
            <a:ext cx="3871332" cy="187575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8580116" y="1324557"/>
            <a:ext cx="1717961" cy="643"/>
          </a:xfrm>
          <a:prstGeom prst="line">
            <a:avLst/>
          </a:prstGeom>
          <a:ln w="76200" cap="rnd" cmpd="sng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637284" y="2522683"/>
            <a:ext cx="6007100" cy="3463330"/>
            <a:chOff x="3912847" y="1539181"/>
            <a:chExt cx="7949293" cy="438691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847" y="1539181"/>
              <a:ext cx="7949293" cy="429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7501056" y="5538531"/>
              <a:ext cx="735252" cy="387564"/>
            </a:xfrm>
            <a:prstGeom prst="roundRect">
              <a:avLst>
                <a:gd name="adj" fmla="val 31904"/>
              </a:avLst>
            </a:prstGeom>
            <a:noFill/>
            <a:ln w="57150" cmpd="sng">
              <a:solidFill>
                <a:schemeClr val="bg2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794565" y="1539181"/>
              <a:ext cx="735252" cy="387564"/>
            </a:xfrm>
            <a:prstGeom prst="roundRect">
              <a:avLst>
                <a:gd name="adj" fmla="val 31904"/>
              </a:avLst>
            </a:prstGeom>
            <a:noFill/>
            <a:ln w="57150" cmpd="sng">
              <a:solidFill>
                <a:schemeClr val="bg2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94354" y="1539181"/>
              <a:ext cx="735252" cy="387564"/>
            </a:xfrm>
            <a:prstGeom prst="roundRect">
              <a:avLst>
                <a:gd name="adj" fmla="val 31904"/>
              </a:avLst>
            </a:prstGeom>
            <a:noFill/>
            <a:ln w="57150" cmpd="sng">
              <a:solidFill>
                <a:schemeClr val="bg2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64684" y="3981874"/>
              <a:ext cx="735252" cy="387564"/>
            </a:xfrm>
            <a:prstGeom prst="roundRect">
              <a:avLst>
                <a:gd name="adj" fmla="val 31904"/>
              </a:avLst>
            </a:prstGeom>
            <a:noFill/>
            <a:ln w="57150" cmpd="sng">
              <a:solidFill>
                <a:schemeClr val="bg2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4838700" y="5168900"/>
            <a:ext cx="1689100" cy="12700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Undulator Radiation Dose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933" y="3728577"/>
            <a:ext cx="2170575" cy="2215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5253" y="5353757"/>
            <a:ext cx="1921933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2 </a:t>
            </a:r>
            <a:r>
              <a:rPr lang="de-DE" sz="1400" dirty="0" err="1" smtClean="0">
                <a:solidFill>
                  <a:schemeClr val="bg1"/>
                </a:solidFill>
              </a:rPr>
              <a:t>Radfets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and</a:t>
            </a:r>
            <a:r>
              <a:rPr lang="de-DE" sz="1400" dirty="0" smtClean="0">
                <a:solidFill>
                  <a:schemeClr val="bg1"/>
                </a:solidFill>
              </a:rPr>
              <a:t> 2 TLDs at </a:t>
            </a:r>
            <a:r>
              <a:rPr lang="de-DE" sz="1400" dirty="0" err="1" smtClean="0">
                <a:solidFill>
                  <a:schemeClr val="bg1"/>
                </a:solidFill>
              </a:rPr>
              <a:t>each</a:t>
            </a:r>
            <a:r>
              <a:rPr lang="de-DE" sz="1400" dirty="0" smtClean="0">
                <a:solidFill>
                  <a:schemeClr val="bg1"/>
                </a:solidFill>
              </a:rPr>
              <a:t> undulator</a:t>
            </a:r>
            <a:endParaRPr lang="en-US" sz="1400" dirty="0" err="1" smtClean="0">
              <a:solidFill>
                <a:schemeClr val="bg1"/>
              </a:solidFill>
            </a:endParaRPr>
          </a:p>
        </p:txBody>
      </p:sp>
      <p:cxnSp>
        <p:nvCxnSpPr>
          <p:cNvPr id="18" name="Gerade Verbindung mit Pfeil 5"/>
          <p:cNvCxnSpPr/>
          <p:nvPr/>
        </p:nvCxnSpPr>
        <p:spPr>
          <a:xfrm flipH="1" flipV="1">
            <a:off x="9059333" y="2006601"/>
            <a:ext cx="1408825" cy="2727472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080" y="936322"/>
            <a:ext cx="3197905" cy="26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1480" y="1084864"/>
            <a:ext cx="3779520" cy="753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2017: Dose measured with </a:t>
            </a:r>
            <a:r>
              <a:rPr lang="en-US" sz="2000" dirty="0" err="1" smtClean="0"/>
              <a:t>RadFet</a:t>
            </a:r>
            <a:r>
              <a:rPr lang="en-US" sz="2000" dirty="0" smtClean="0"/>
              <a:t> sensors too high after commissioning, some field changes in first periods of first undulator observed</a:t>
            </a:r>
          </a:p>
          <a:p>
            <a:pPr>
              <a:lnSpc>
                <a:spcPct val="112000"/>
              </a:lnSpc>
              <a:buClr>
                <a:srgbClr val="FFC000"/>
              </a:buClr>
            </a:pPr>
            <a:endParaRPr lang="en-US" sz="2000" dirty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Improved diagnostics</a:t>
            </a:r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Improved operations</a:t>
            </a:r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Dose  </a:t>
            </a:r>
            <a:r>
              <a:rPr lang="en-US" sz="2000" dirty="0"/>
              <a:t>rate in undulator </a:t>
            </a:r>
            <a:r>
              <a:rPr lang="en-US" sz="2000" dirty="0" smtClean="0"/>
              <a:t>reduced to </a:t>
            </a:r>
            <a:r>
              <a:rPr lang="en-US" sz="2000" dirty="0"/>
              <a:t>tolerable </a:t>
            </a:r>
            <a:r>
              <a:rPr lang="en-US" sz="2000" dirty="0" smtClean="0"/>
              <a:t>level</a:t>
            </a:r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Differentiate between particle loss (bad) and synchrotron radiation (okay)</a:t>
            </a:r>
            <a:endParaRPr lang="en-US" sz="2000" dirty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lnSpc>
                <a:spcPct val="112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lnSpc>
                <a:spcPct val="112000"/>
              </a:lnSpc>
            </a:pPr>
            <a:endParaRPr lang="en-US" dirty="0" smtClean="0"/>
          </a:p>
          <a:p>
            <a:pPr>
              <a:lnSpc>
                <a:spcPct val="112000"/>
              </a:lnSpc>
            </a:pPr>
            <a:endParaRPr lang="en-US" dirty="0"/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590617"/>
            <a:ext cx="4669365" cy="311213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982187" y="3516598"/>
            <a:ext cx="1692933" cy="423958"/>
          </a:xfrm>
          <a:prstGeom prst="downArrow">
            <a:avLst/>
          </a:prstGeom>
          <a:solidFill>
            <a:srgbClr val="FFC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b="1" dirty="0" smtClean="0"/>
              <a:t>0.9 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80" y="4004950"/>
            <a:ext cx="3197905" cy="261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SASE3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81744" y="1225546"/>
            <a:ext cx="614007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Lasing </a:t>
            </a:r>
            <a:r>
              <a:rPr lang="en-US" sz="2000" dirty="0" smtClean="0"/>
              <a:t>on Feb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at </a:t>
            </a:r>
            <a:r>
              <a:rPr lang="en-US" sz="2000" dirty="0"/>
              <a:t>fist </a:t>
            </a:r>
            <a:r>
              <a:rPr lang="en-US" sz="2000" dirty="0" smtClean="0"/>
              <a:t>at </a:t>
            </a:r>
            <a:r>
              <a:rPr lang="en-US" sz="2000" dirty="0"/>
              <a:t>900 </a:t>
            </a:r>
            <a:r>
              <a:rPr lang="en-US" sz="2000" dirty="0" smtClean="0"/>
              <a:t>eV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Set-up easy, </a:t>
            </a:r>
            <a:r>
              <a:rPr lang="en-US" sz="2000" dirty="0" smtClean="0"/>
              <a:t>up to 10 </a:t>
            </a:r>
            <a:r>
              <a:rPr lang="en-US" sz="2000" dirty="0"/>
              <a:t>mJ reached 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Operation </a:t>
            </a:r>
            <a:r>
              <a:rPr lang="en-US" sz="2000" b="1" dirty="0"/>
              <a:t>stopped for about 6 weeks due to safety </a:t>
            </a:r>
            <a:r>
              <a:rPr lang="en-US" sz="2000" b="1" dirty="0" smtClean="0"/>
              <a:t>concerns</a:t>
            </a:r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Flexible wavelength tuning by undulator gap-change over complete tuning </a:t>
            </a:r>
            <a:r>
              <a:rPr lang="en-US" sz="2000" dirty="0" smtClean="0"/>
              <a:t>range</a:t>
            </a:r>
            <a:endParaRPr lang="en-US" sz="2000" b="1" dirty="0" smtClean="0"/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First user experiments by end of 2018</a:t>
            </a:r>
          </a:p>
          <a:p>
            <a:pPr marL="0" indent="0">
              <a:spcAft>
                <a:spcPts val="600"/>
              </a:spcAft>
              <a:buClr>
                <a:schemeClr val="bg2"/>
              </a:buClr>
            </a:pPr>
            <a:endParaRPr lang="en-US" sz="2000" b="1" dirty="0"/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6093593" y="473181"/>
            <a:ext cx="3871332" cy="1875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82770" y="1568364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SASE1</a:t>
            </a:r>
          </a:p>
        </p:txBody>
      </p:sp>
      <p:sp>
        <p:nvSpPr>
          <p:cNvPr id="7" name="TextBox 6"/>
          <p:cNvSpPr txBox="1"/>
          <p:nvPr/>
        </p:nvSpPr>
        <p:spPr>
          <a:xfrm rot="1336424">
            <a:off x="8116717" y="1786451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SASE3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179917" y="1464298"/>
            <a:ext cx="855545" cy="338409"/>
          </a:xfrm>
          <a:prstGeom prst="line">
            <a:avLst/>
          </a:prstGeom>
          <a:ln w="76200" cap="rnd" cmpd="sng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6996" y="1463592"/>
            <a:ext cx="1717961" cy="643"/>
          </a:xfrm>
          <a:prstGeom prst="line">
            <a:avLst/>
          </a:prstGeom>
          <a:ln w="76200" cap="rnd" cmpd="sng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A43B-4974-4B48-9E77-647D455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668686"/>
            <a:ext cx="10956924" cy="387519"/>
          </a:xfrm>
        </p:spPr>
        <p:txBody>
          <a:bodyPr/>
          <a:lstStyle/>
          <a:p>
            <a:r>
              <a:rPr lang="en-US" dirty="0" smtClean="0"/>
              <a:t>Operation of SASE2</a:t>
            </a:r>
            <a:endParaRPr lang="en-US" dirty="0"/>
          </a:p>
        </p:txBody>
      </p:sp>
      <p:pic>
        <p:nvPicPr>
          <p:cNvPr id="6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7663313" y="295242"/>
            <a:ext cx="3871332" cy="187575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8580116" y="685800"/>
            <a:ext cx="1432564" cy="562557"/>
          </a:xfrm>
          <a:prstGeom prst="line">
            <a:avLst/>
          </a:prstGeom>
          <a:ln w="76200" cap="rnd" cmpd="sng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1744" y="1278837"/>
            <a:ext cx="632225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First lasing May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2018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Alignment issue of undulator beamline discovered with electron beam based techniques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Pointing of SASE radiation misaligned to photon beamline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Extensive survey and re-alignment during summer 2018</a:t>
            </a:r>
            <a:r>
              <a:rPr lang="en-US" sz="2000" dirty="0" smtClean="0"/>
              <a:t> and winter-shutdown 2018-2019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Beam-line and experiment commissioning towards end of 2019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699523" y="2437928"/>
            <a:ext cx="4968085" cy="3798027"/>
            <a:chOff x="2133285" y="830325"/>
            <a:chExt cx="7039812" cy="56218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37973786-E3FF-F647-AFA4-6D2625AC7E6D}"/>
                </a:ext>
              </a:extLst>
            </p:cNvPr>
            <p:cNvCxnSpPr>
              <a:cxnSpLocks/>
            </p:cNvCxnSpPr>
            <p:nvPr/>
          </p:nvCxnSpPr>
          <p:spPr>
            <a:xfrm>
              <a:off x="2930281" y="6132146"/>
              <a:ext cx="4711700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3F3932-C9DD-4B4F-BDB3-224847063EBB}"/>
                </a:ext>
              </a:extLst>
            </p:cNvPr>
            <p:cNvSpPr txBox="1"/>
            <p:nvPr/>
          </p:nvSpPr>
          <p:spPr>
            <a:xfrm>
              <a:off x="4311344" y="6113584"/>
              <a:ext cx="1949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2592 </a:t>
              </a:r>
              <a:r>
                <a:rPr lang="en-US" sz="1600" dirty="0" err="1">
                  <a:solidFill>
                    <a:schemeClr val="tx2"/>
                  </a:solidFill>
                </a:rPr>
                <a:t>px</a:t>
              </a:r>
              <a:r>
                <a:rPr lang="en-US" sz="1600" dirty="0">
                  <a:solidFill>
                    <a:schemeClr val="tx2"/>
                  </a:solidFill>
                </a:rPr>
                <a:t> = 28.8 mm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567A571C-5159-354D-9D26-C53BA3BC6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5400" y="2376548"/>
              <a:ext cx="0" cy="351625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F3DC41-2060-8F40-8686-894BF19734AE}"/>
                </a:ext>
              </a:extLst>
            </p:cNvPr>
            <p:cNvSpPr txBox="1"/>
            <p:nvPr/>
          </p:nvSpPr>
          <p:spPr>
            <a:xfrm rot="16200000">
              <a:off x="1327775" y="3965397"/>
              <a:ext cx="1949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1944 </a:t>
              </a:r>
              <a:r>
                <a:rPr lang="en-US" sz="1600" dirty="0" err="1">
                  <a:solidFill>
                    <a:schemeClr val="tx2"/>
                  </a:solidFill>
                </a:rPr>
                <a:t>px</a:t>
              </a:r>
              <a:r>
                <a:rPr lang="en-US" sz="1600" dirty="0">
                  <a:solidFill>
                    <a:schemeClr val="tx2"/>
                  </a:solidFill>
                </a:rPr>
                <a:t> = 21.6 mm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64221" y="830325"/>
              <a:ext cx="6408876" cy="5187950"/>
              <a:chOff x="2764221" y="830325"/>
              <a:chExt cx="6408876" cy="518795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8CC5706E-92B7-6D4B-A4A9-3159E160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4221" y="830325"/>
                <a:ext cx="6407150" cy="51879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0081B7C5-19D7-4246-8741-BAEC603F6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72297" y="960120"/>
                <a:ext cx="6400800" cy="504444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C0329D6-BE4D-4A4A-A419-42C3AFEB2549}"/>
                </a:ext>
              </a:extLst>
            </p:cNvPr>
            <p:cNvSpPr txBox="1"/>
            <p:nvPr/>
          </p:nvSpPr>
          <p:spPr>
            <a:xfrm>
              <a:off x="2930281" y="2143406"/>
              <a:ext cx="1507519" cy="46628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/>
                <a:t>First </a:t>
              </a:r>
              <a:r>
                <a:rPr lang="en-US" sz="1200" b="1" dirty="0" smtClean="0"/>
                <a:t>lasing</a:t>
              </a:r>
              <a:endParaRPr lang="en-US" sz="12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19BEAFE5-4018-5E4E-A284-8E5951485FA7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3638550" y="2654111"/>
              <a:ext cx="45489" cy="87013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DDFD7D6-8A92-BB40-A199-4F6B22540284}"/>
                </a:ext>
              </a:extLst>
            </p:cNvPr>
            <p:cNvSpPr/>
            <p:nvPr/>
          </p:nvSpPr>
          <p:spPr>
            <a:xfrm>
              <a:off x="3435350" y="3524250"/>
              <a:ext cx="406400" cy="406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FFFB318-153F-BA4F-8883-503D5EE18076}"/>
                </a:ext>
              </a:extLst>
            </p:cNvPr>
            <p:cNvSpPr txBox="1"/>
            <p:nvPr/>
          </p:nvSpPr>
          <p:spPr>
            <a:xfrm>
              <a:off x="4832866" y="2451150"/>
              <a:ext cx="1061882" cy="40592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 smtClean="0"/>
                <a:t>October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9756B24-29B2-4148-901C-814413FA8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7280" y="2846593"/>
              <a:ext cx="936527" cy="62658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3C9AE2E-9531-5047-AC46-40B4B4A31465}"/>
                </a:ext>
              </a:extLst>
            </p:cNvPr>
            <p:cNvSpPr/>
            <p:nvPr/>
          </p:nvSpPr>
          <p:spPr>
            <a:xfrm>
              <a:off x="4108144" y="3415323"/>
              <a:ext cx="406400" cy="406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2628F3EC-1E34-9F4C-AA27-3EB29E940622}"/>
                </a:ext>
              </a:extLst>
            </p:cNvPr>
            <p:cNvCxnSpPr>
              <a:cxnSpLocks/>
            </p:cNvCxnSpPr>
            <p:nvPr/>
          </p:nvCxnSpPr>
          <p:spPr>
            <a:xfrm>
              <a:off x="6742886" y="5435599"/>
              <a:ext cx="494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507A56A-A458-C241-89EE-D86F369BD1F0}"/>
                </a:ext>
              </a:extLst>
            </p:cNvPr>
            <p:cNvSpPr txBox="1"/>
            <p:nvPr/>
          </p:nvSpPr>
          <p:spPr>
            <a:xfrm>
              <a:off x="6640351" y="5097045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 mm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638550" y="3618523"/>
              <a:ext cx="672794" cy="135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63418" y="3930650"/>
              <a:ext cx="2773979" cy="16672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indent="0">
                <a:buNone/>
              </a:pPr>
              <a:r>
                <a:rPr lang="en-US" sz="1200" dirty="0" smtClean="0"/>
                <a:t>May – Sept: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Additional survey</a:t>
              </a:r>
              <a:endParaRPr lang="en-US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Beam based alignment measurement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Undulator alignment based on BBA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350408" y="3659400"/>
              <a:ext cx="672794" cy="266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851223" y="3116145"/>
              <a:ext cx="1790758" cy="1149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indent="0">
                <a:buNone/>
              </a:pPr>
              <a:r>
                <a:rPr lang="en-US" sz="1200" dirty="0" smtClean="0"/>
                <a:t>Winter shut-down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Re-alignment of photon beamline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5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0" cy="69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723" y="147418"/>
            <a:ext cx="11162977" cy="2069294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All Three FELS lasing in parallel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(only 1 day after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lasing in SASE2)</a:t>
            </a:r>
          </a:p>
        </p:txBody>
      </p:sp>
      <p:pic>
        <p:nvPicPr>
          <p:cNvPr id="6" name="Picture Placeholder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7663313" y="340962"/>
            <a:ext cx="3871332" cy="187575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8580116" y="1324557"/>
            <a:ext cx="1717961" cy="643"/>
          </a:xfrm>
          <a:prstGeom prst="line">
            <a:avLst/>
          </a:prstGeom>
          <a:ln w="76200" cap="rnd" cmpd="sng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80116" y="624840"/>
            <a:ext cx="1717961" cy="653354"/>
          </a:xfrm>
          <a:prstGeom prst="line">
            <a:avLst/>
          </a:prstGeom>
          <a:ln w="76200" cap="rnd" cmpd="sng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14560" y="1325200"/>
            <a:ext cx="1417320" cy="564560"/>
          </a:xfrm>
          <a:prstGeom prst="line">
            <a:avLst/>
          </a:prstGeom>
          <a:ln w="76200" cap="rnd" cmpd="sng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9" y="1260390"/>
            <a:ext cx="6043611" cy="4793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Basically the complete M-Division (about 230 FTE)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Photon systems &amp; experiment scientists from European XFEL GmbH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Coordination team (MXL): Riko Wichmann (Planning &amp; Budget), Matthias Scholz (Operations Coordination), Dirk Noelle (Technical Coordinator), Winni Decking (Overall Coordination &amp; User Liaison)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Operation packages (and their leads) interface to sub-systems and technical groups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 r="36501"/>
          <a:stretch/>
        </p:blipFill>
        <p:spPr bwMode="auto">
          <a:xfrm>
            <a:off x="6637216" y="2209799"/>
            <a:ext cx="5334361" cy="340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SASE1 and SASE3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81744" y="1088337"/>
            <a:ext cx="6140072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Parallel </a:t>
            </a:r>
            <a:r>
              <a:rPr lang="en-US" sz="2000" dirty="0"/>
              <a:t>operation SASE1/3 </a:t>
            </a:r>
            <a:r>
              <a:rPr lang="en-US" sz="2000" dirty="0" smtClean="0"/>
              <a:t>challenging: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“Fresh bunch mode” has been implemented on the  fly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Recovers pulse energy of SASE3 bunches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But FEL and/or spontaneous radiation from suppressed bunches still reaches the photon beamline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Suppression at experiment bigger than at XGM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Suppression cannot be guaranteed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More experience to be gained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Flexible e-beam distribution allows for other solutions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Needs good communication between experiments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6093593" y="473181"/>
            <a:ext cx="3871332" cy="1875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82770" y="1568364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SASE1</a:t>
            </a:r>
          </a:p>
        </p:txBody>
      </p:sp>
      <p:sp>
        <p:nvSpPr>
          <p:cNvPr id="7" name="TextBox 6"/>
          <p:cNvSpPr txBox="1"/>
          <p:nvPr/>
        </p:nvSpPr>
        <p:spPr>
          <a:xfrm rot="1336424">
            <a:off x="8116717" y="1786451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SASE3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179917" y="1464298"/>
            <a:ext cx="855545" cy="338409"/>
          </a:xfrm>
          <a:prstGeom prst="line">
            <a:avLst/>
          </a:prstGeom>
          <a:ln w="76200" cap="rnd" cmpd="sng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6996" y="1463592"/>
            <a:ext cx="1717961" cy="643"/>
          </a:xfrm>
          <a:prstGeom prst="line">
            <a:avLst/>
          </a:prstGeom>
          <a:ln w="76200" cap="rnd" cmpd="sng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2018-02-25T14-53-43-00_SASE1_SASE3_correlati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816" y="2348931"/>
            <a:ext cx="5278015" cy="36814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704520" y="2601454"/>
            <a:ext cx="3498549" cy="2053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12000"/>
              </a:lnSpc>
              <a:buClr>
                <a:schemeClr val="bg2"/>
              </a:buClr>
              <a:buSzPct val="150000"/>
            </a:pPr>
            <a:r>
              <a:rPr lang="en-US" dirty="0" smtClean="0"/>
              <a:t>Correlation between SASE1 and SASE3 photon pulse energy. </a:t>
            </a:r>
          </a:p>
        </p:txBody>
      </p:sp>
    </p:spTree>
    <p:extLst>
      <p:ext uri="{BB962C8B-B14F-4D97-AF65-F5344CB8AC3E}">
        <p14:creationId xmlns:p14="http://schemas.microsoft.com/office/powerpoint/2010/main" val="33044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 Delivery in 2018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39" y="1214755"/>
            <a:ext cx="54339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7960" y="1325880"/>
            <a:ext cx="2316480" cy="155448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SASE1:     168 days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SASE3:       71 days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SASE2:       45 days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Total:         284 days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5400" y="1155700"/>
            <a:ext cx="2603500" cy="3606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75400" y="1778000"/>
            <a:ext cx="26035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75400" y="3657600"/>
            <a:ext cx="26035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2700" y="4203700"/>
            <a:ext cx="26035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62700" y="4762500"/>
            <a:ext cx="26035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75400" y="5232400"/>
            <a:ext cx="2603500" cy="431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342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during user runs 2018 (total about 62 days)</a:t>
            </a:r>
            <a:endParaRPr lang="de-DE" dirty="0"/>
          </a:p>
        </p:txBody>
      </p:sp>
      <p:sp>
        <p:nvSpPr>
          <p:cNvPr id="15" name="Textfeld 5"/>
          <p:cNvSpPr txBox="1"/>
          <p:nvPr/>
        </p:nvSpPr>
        <p:spPr>
          <a:xfrm>
            <a:off x="3506460" y="-175229"/>
            <a:ext cx="4648385" cy="350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solidFill>
                  <a:schemeClr val="bg1"/>
                </a:solidFill>
              </a:rPr>
              <a:t>Recording of SASE level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650" y="4293060"/>
            <a:ext cx="4773798" cy="2002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2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2000" dirty="0" smtClean="0"/>
              <a:t>Dominated by 4 single events:</a:t>
            </a:r>
          </a:p>
          <a:p>
            <a:pPr marL="800100" lvl="1" indent="-342900">
              <a:lnSpc>
                <a:spcPct val="112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2000" dirty="0" smtClean="0"/>
              <a:t>Three cold compressor failures</a:t>
            </a:r>
          </a:p>
          <a:p>
            <a:pPr marL="800100" lvl="1" indent="-342900">
              <a:lnSpc>
                <a:spcPct val="112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2000" dirty="0" smtClean="0"/>
              <a:t>Power supply issue</a:t>
            </a:r>
          </a:p>
        </p:txBody>
      </p:sp>
      <p:sp>
        <p:nvSpPr>
          <p:cNvPr id="42" name="Textfeld 5"/>
          <p:cNvSpPr txBox="1"/>
          <p:nvPr/>
        </p:nvSpPr>
        <p:spPr>
          <a:xfrm>
            <a:off x="477467" y="1473590"/>
            <a:ext cx="4648385" cy="350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solidFill>
                  <a:schemeClr val="bg1"/>
                </a:solidFill>
              </a:rPr>
              <a:t>Recording of SASE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302990"/>
            <a:ext cx="5212080" cy="2002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2000" dirty="0" smtClean="0"/>
              <a:t>About 2 RF trips/day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2000" dirty="0" smtClean="0"/>
              <a:t>Frequent beam interruptions due to EPS/MPS actions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56588"/>
            <a:ext cx="4680000" cy="27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56589"/>
            <a:ext cx="4680000" cy="271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56960" y="3634877"/>
            <a:ext cx="4680000" cy="608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  <a:buClr>
                <a:schemeClr val="bg2"/>
              </a:buClr>
              <a:buSzPct val="150000"/>
            </a:pPr>
            <a:r>
              <a:rPr lang="en-US" sz="2000" dirty="0"/>
              <a:t>F</a:t>
            </a:r>
            <a:r>
              <a:rPr lang="en-US" sz="2000" dirty="0" smtClean="0"/>
              <a:t>our dominating single events removed</a:t>
            </a:r>
          </a:p>
        </p:txBody>
      </p:sp>
    </p:spTree>
    <p:extLst>
      <p:ext uri="{BB962C8B-B14F-4D97-AF65-F5344CB8AC3E}">
        <p14:creationId xmlns:p14="http://schemas.microsoft.com/office/powerpoint/2010/main" val="208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20" y="625019"/>
            <a:ext cx="7209680" cy="5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0102" y="604655"/>
            <a:ext cx="4141898" cy="387519"/>
          </a:xfrm>
        </p:spPr>
        <p:txBody>
          <a:bodyPr/>
          <a:lstStyle/>
          <a:p>
            <a:r>
              <a:rPr lang="en-US" dirty="0" smtClean="0"/>
              <a:t>Operation in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20" y="625019"/>
            <a:ext cx="7209680" cy="5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0102" y="604655"/>
            <a:ext cx="4141898" cy="387519"/>
          </a:xfrm>
        </p:spPr>
        <p:txBody>
          <a:bodyPr/>
          <a:lstStyle/>
          <a:p>
            <a:r>
              <a:rPr lang="en-US" dirty="0" smtClean="0"/>
              <a:t>Operation in 2019</a:t>
            </a:r>
            <a:endParaRPr lang="en-US" dirty="0"/>
          </a:p>
        </p:txBody>
      </p:sp>
      <p:grpSp>
        <p:nvGrpSpPr>
          <p:cNvPr id="4" name="Gruppieren 4"/>
          <p:cNvGrpSpPr/>
          <p:nvPr/>
        </p:nvGrpSpPr>
        <p:grpSpPr>
          <a:xfrm>
            <a:off x="1060565" y="1451128"/>
            <a:ext cx="6467990" cy="3782546"/>
            <a:chOff x="5283012" y="1425948"/>
            <a:chExt cx="6467990" cy="378254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012" y="1425948"/>
              <a:ext cx="6467990" cy="378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3"/>
            <p:cNvSpPr txBox="1"/>
            <p:nvPr/>
          </p:nvSpPr>
          <p:spPr>
            <a:xfrm>
              <a:off x="6051177" y="2801751"/>
              <a:ext cx="1577788" cy="6678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 smtClean="0"/>
                <a:t>44 %</a:t>
              </a:r>
            </a:p>
            <a:p>
              <a:pPr>
                <a:lnSpc>
                  <a:spcPct val="112000"/>
                </a:lnSpc>
              </a:pPr>
              <a:r>
                <a:rPr lang="en-US" dirty="0" smtClean="0"/>
                <a:t>X-ray Delivery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382001" y="2371445"/>
              <a:ext cx="1577788" cy="6678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 smtClean="0"/>
                <a:t>29 %</a:t>
              </a:r>
            </a:p>
            <a:p>
              <a:pPr>
                <a:lnSpc>
                  <a:spcPct val="112000"/>
                </a:lnSpc>
              </a:pPr>
              <a:r>
                <a:rPr lang="en-US" dirty="0" smtClean="0"/>
                <a:t>Scheduled Down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8624048" y="3086678"/>
              <a:ext cx="1577788" cy="6678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 smtClean="0"/>
                <a:t>11 %</a:t>
              </a:r>
            </a:p>
            <a:p>
              <a:pPr>
                <a:lnSpc>
                  <a:spcPct val="112000"/>
                </a:lnSpc>
              </a:pPr>
              <a:r>
                <a:rPr lang="en-US" dirty="0" smtClean="0"/>
                <a:t>       Setup/Tuning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512420" y="3555083"/>
              <a:ext cx="1577788" cy="6678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dirty="0" smtClean="0"/>
                <a:t>   16 %</a:t>
              </a:r>
            </a:p>
            <a:p>
              <a:pPr>
                <a:lnSpc>
                  <a:spcPct val="112000"/>
                </a:lnSpc>
              </a:pPr>
              <a:r>
                <a:rPr lang="en-US" dirty="0" smtClean="0"/>
                <a:t>Facility Development</a:t>
              </a:r>
            </a:p>
          </p:txBody>
        </p:sp>
      </p:grp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7899400" y="1177424"/>
            <a:ext cx="4090460" cy="1649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Scheduled Down: 105 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Of this 40 d scheduled maintenance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Operation: 6240 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Setup and tuning: 984 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Facility Development: 1392 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X-Ray Delivery: 3864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2019: Facility Development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18" y="1062092"/>
            <a:ext cx="6062546" cy="5064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Establish (safety) concept </a:t>
            </a:r>
            <a:r>
              <a:rPr lang="en-US" sz="2000" dirty="0"/>
              <a:t>for high average </a:t>
            </a:r>
            <a:r>
              <a:rPr lang="en-US" sz="2000" dirty="0" smtClean="0"/>
              <a:t>power operation in photon </a:t>
            </a:r>
            <a:r>
              <a:rPr lang="en-US" sz="2000" dirty="0" smtClean="0"/>
              <a:t>beamlines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Further improve set-up procedures (machine-learning, …)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Further increase flexibility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User selection of # of bunches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User selection of wavelength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Low charge / short pulse operation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Variation of beam parameters over bunch train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Enhance capabilities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Commissioning of SASE2 self-seeding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Advanced lasing </a:t>
            </a:r>
            <a:r>
              <a:rPr lang="en-US" sz="2000" dirty="0" smtClean="0"/>
              <a:t>concepts (HHL, 2-colour, …)</a:t>
            </a:r>
            <a:endParaRPr lang="en-US" sz="2000" dirty="0" smtClean="0"/>
          </a:p>
          <a:p>
            <a:pPr marL="357187" lvl="1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1"/>
          <a:stretch/>
        </p:blipFill>
        <p:spPr bwMode="auto">
          <a:xfrm>
            <a:off x="6664664" y="1908886"/>
            <a:ext cx="5200972" cy="32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2019: User operation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18" y="1062093"/>
            <a:ext cx="9852522" cy="3370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600 bunches / rf pulse at 1.1 MHz distributed into all 3 </a:t>
            </a:r>
            <a:r>
              <a:rPr lang="en-US" sz="2000" dirty="0" smtClean="0"/>
              <a:t>FELs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Improve operation &amp; stability by integration of as many photon signals as </a:t>
            </a:r>
            <a:r>
              <a:rPr lang="en-US" sz="2000" dirty="0" smtClean="0"/>
              <a:t>available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Establish additional operating points at 11.5 GeV and 16.5 GeV and operate with users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Test short pulse length (100 </a:t>
            </a:r>
            <a:r>
              <a:rPr lang="en-US" sz="2000" dirty="0" err="1" smtClean="0"/>
              <a:t>pC</a:t>
            </a:r>
            <a:r>
              <a:rPr lang="en-US" sz="2000" dirty="0" smtClean="0"/>
              <a:t> electron bunch) operation with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Test 4.5 MHz operation with users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357187" lvl="1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357187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5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smtClean="0"/>
              <a:t>2019/20/21: Hardware activities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18" y="1062093"/>
            <a:ext cx="10281782" cy="3370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Replacement of screens in BC1/BC2 (and eventually I1 again)  when available (19)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Installation of tune-up dumps before SASE1-3 (19)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Installation of dedicated kicker before SASE3 (19)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Installation of dark-current collimator after south-branch septum (19/20)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Installation of self-seeding chicanes in SASE1 (19/20)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Installation of delay chicane in SASE3 (19/20)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Installation of polarization after burner after SASE3 (infrastructure work 19/20, beamline 20/21)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SASE4/5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Concep</a:t>
            </a:r>
            <a:r>
              <a:rPr lang="en-US" dirty="0" smtClean="0"/>
              <a:t>t development till 2020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Secure funding, technical design 2021/2022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Fabrication, installation 2022-2024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357187" lvl="1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357187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9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Development beyond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R&amp;D to improve operational </a:t>
            </a:r>
            <a:r>
              <a:rPr lang="en-US" sz="2000" dirty="0"/>
              <a:t>stability and efficiency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Long. Diagnostics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Automatization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R&amp;D </a:t>
            </a:r>
            <a:r>
              <a:rPr lang="en-US" sz="2000" dirty="0"/>
              <a:t>to enable CW operation of the </a:t>
            </a:r>
            <a:r>
              <a:rPr lang="en-US" sz="2000" dirty="0" smtClean="0"/>
              <a:t>European XFEL in </a:t>
            </a:r>
            <a:r>
              <a:rPr lang="en-US" sz="2000" dirty="0"/>
              <a:t>the future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Electron source development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Cavity and module enhancements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Rf system development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Controls, beam </a:t>
            </a:r>
            <a:r>
              <a:rPr lang="en-US" sz="2000" dirty="0" smtClean="0"/>
              <a:t>distribution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R&amp;D to extend the parameters and performance range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Seeding to enhance spectral brightness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De-chirper to increase bandwidth or to shorten pulses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Novel concepts, </a:t>
            </a:r>
            <a:r>
              <a:rPr lang="en-US" sz="2000" dirty="0" smtClean="0"/>
              <a:t>SASE4/5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75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345" y="826629"/>
            <a:ext cx="8548056" cy="481012"/>
          </a:xfrm>
        </p:spPr>
        <p:txBody>
          <a:bodyPr/>
          <a:lstStyle/>
          <a:p>
            <a:r>
              <a:rPr lang="en-US" dirty="0" smtClean="0"/>
              <a:t>Thanks to all colleagues from DESY and European XFEL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81635" y="6025634"/>
            <a:ext cx="5380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http://tesla.desy.de/status_PNGs/XFEL_StatusPublic.png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638" y="1631222"/>
            <a:ext cx="7410762" cy="415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9" y="1260390"/>
            <a:ext cx="9891711" cy="4793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Weekly (accelerator) operation is supported by a team of 10 run-coordinators (always two on 24/7 on-call duty), BKR-crew, 24/7 sub-system on-call duties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Similar set-up at European XFEL GmbH (photon run coordinators, on-call services, all still being developed)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Operation coordination with European XFEL through ‘Operation Board’ (weekly meetings on Fr 08:30-09:30)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Regular Meetings: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Mo 10-11 Technical Coordination Meeting (24/200)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Fr 09:30-10:30 Run Coordination Meeting (Schenefeld, video-link)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Fr 10:30-11:30 Experiment Meeting (Schenefeld, video-link)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5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70827"/>
            <a:ext cx="10956924" cy="437838"/>
          </a:xfrm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Accelerator</a:t>
            </a:r>
            <a:r>
              <a:rPr lang="de-DE" dirty="0" smtClean="0"/>
              <a:t>) Parameter Space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87974"/>
              </p:ext>
            </p:extLst>
          </p:nvPr>
        </p:nvGraphicFramePr>
        <p:xfrm>
          <a:off x="522642" y="1126533"/>
          <a:ext cx="9607407" cy="472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872"/>
                <a:gridCol w="849086"/>
                <a:gridCol w="1600200"/>
                <a:gridCol w="1839686"/>
                <a:gridCol w="1889563"/>
              </a:tblGrid>
              <a:tr h="58735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+mn-lt"/>
                        </a:rPr>
                        <a:t>Quantity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Unit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+mn-lt"/>
                        </a:rPr>
                        <a:t>Project Goal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Achieved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Routine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electron energy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GeV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8 </a:t>
                      </a:r>
                      <a:r>
                        <a:rPr lang="en-GB" sz="1800" strike="noStrike" kern="800" smtClean="0">
                          <a:effectLst/>
                          <a:latin typeface="+mn-lt"/>
                        </a:rPr>
                        <a:t>– 17.5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6 – 17.5 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bunch repetition within pulse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MHz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Up to 4.5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Up to 4.5</a:t>
                      </a:r>
                      <a:endParaRPr lang="en-US" sz="18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>
                          <a:effectLst/>
                          <a:latin typeface="+mn-lt"/>
                        </a:rPr>
                        <a:t>bunch charge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err="1" smtClean="0">
                          <a:effectLst/>
                          <a:latin typeface="+mn-lt"/>
                          <a:ea typeface="Times New Roman"/>
                        </a:rPr>
                        <a:t>pC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n-GB" sz="1800" strike="noStrike" kern="8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1000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baseline="0" dirty="0" smtClean="0">
                          <a:effectLst/>
                          <a:latin typeface="+mn-lt"/>
                        </a:rPr>
                        <a:t>100 </a:t>
                      </a: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– </a:t>
                      </a:r>
                      <a:r>
                        <a:rPr lang="en-GB" sz="1800" strike="noStrike" kern="800" baseline="0" dirty="0" smtClean="0">
                          <a:effectLst/>
                          <a:latin typeface="+mn-lt"/>
                        </a:rPr>
                        <a:t>500</a:t>
                      </a: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250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electron bunch length after compression (FWHM)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err="1" smtClean="0">
                          <a:effectLst/>
                          <a:latin typeface="+mn-lt"/>
                          <a:ea typeface="Times New Roman"/>
                        </a:rPr>
                        <a:t>fs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2 – 180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20 – 90</a:t>
                      </a:r>
                      <a:r>
                        <a:rPr lang="en-GB" sz="1800" strike="noStrike" kern="800" baseline="0" dirty="0" smtClean="0">
                          <a:effectLst/>
                          <a:latin typeface="+mn-lt"/>
                        </a:rPr>
                        <a:t> </a:t>
                      </a:r>
                      <a:endParaRPr lang="en-GB" sz="1800" strike="noStrike" kern="8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max.</a:t>
                      </a:r>
                      <a:r>
                        <a:rPr lang="en-GB" sz="1800" strike="noStrike" kern="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GB" sz="1800" strike="noStrike" kern="800" dirty="0">
                          <a:effectLst/>
                          <a:latin typeface="+mn-lt"/>
                        </a:rPr>
                        <a:t>power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kW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500 kW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80 kW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6 kW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undulators in operation (lasing)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SASE1-3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SASE1-3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SASE1-3</a:t>
                      </a: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photon pulses / s / undulator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27000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5000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&lt;1200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</a:rPr>
                        <a:t>photon energy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  <a:ea typeface="Times New Roman"/>
                        </a:rPr>
                        <a:t>keV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0.25-25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0.4-1.2;</a:t>
                      </a:r>
                      <a:r>
                        <a:rPr lang="en-GB" sz="1800" strike="noStrike" kern="800" baseline="0" dirty="0" smtClean="0">
                          <a:effectLst/>
                          <a:latin typeface="+mn-lt"/>
                          <a:ea typeface="+mn-ea"/>
                        </a:rPr>
                        <a:t> 5.8</a:t>
                      </a:r>
                      <a:r>
                        <a:rPr lang="en-GB" sz="1800" strike="noStrike" kern="800" dirty="0" smtClean="0">
                          <a:effectLst/>
                          <a:latin typeface="+mn-lt"/>
                          <a:ea typeface="+mn-ea"/>
                        </a:rPr>
                        <a:t>-19.3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baseline="0" dirty="0" smtClean="0">
                          <a:effectLst/>
                          <a:latin typeface="+mn-lt"/>
                          <a:ea typeface="Times New Roman"/>
                        </a:rPr>
                        <a:t>0.6-1.2; 9.3 - 14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smtClean="0">
                          <a:effectLst/>
                          <a:latin typeface="+mn-lt"/>
                        </a:rPr>
                        <a:t>photon pulse intensity (SASE1)                        </a:t>
                      </a: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@ 14 GeV, 250 </a:t>
                      </a:r>
                      <a:r>
                        <a:rPr lang="en-US" sz="1400" strike="noStrike" dirty="0" err="1" smtClean="0">
                          <a:effectLst/>
                          <a:latin typeface="+mn-lt"/>
                        </a:rPr>
                        <a:t>pC</a:t>
                      </a: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, 9.3 keV</a:t>
                      </a:r>
                      <a:endParaRPr lang="en-US" sz="14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dirty="0" err="1" smtClean="0">
                          <a:effectLst/>
                          <a:latin typeface="+mn-lt"/>
                          <a:ea typeface="Times New Roman"/>
                        </a:rPr>
                        <a:t>mJ</a:t>
                      </a:r>
                      <a:endParaRPr lang="en-US" sz="1800" strike="noStrik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US" sz="1800" strike="noStrike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trike="noStrike" dirty="0" smtClean="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  <a:endParaRPr lang="en-US" sz="18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 pulse intensity (SASE3)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</a:t>
                      </a: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14 GeV, 250 </a:t>
                      </a:r>
                      <a:r>
                        <a:rPr lang="en-US" sz="1400" strike="noStrike" dirty="0" err="1" smtClean="0">
                          <a:effectLst/>
                          <a:latin typeface="+mn-lt"/>
                        </a:rPr>
                        <a:t>pC</a:t>
                      </a: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– 900 eV</a:t>
                      </a:r>
                      <a:endParaRPr lang="en-US" sz="1400" strike="noStrike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</a:t>
                      </a:r>
                      <a:endParaRPr lang="en-US" sz="1800" strike="noStrike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trike="noStrike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075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 pulse intensity SASE2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(@ 14 GeV, 250 </a:t>
                      </a:r>
                      <a:r>
                        <a:rPr lang="en-US" sz="1400" strike="noStrike" dirty="0" err="1" smtClean="0">
                          <a:effectLst/>
                          <a:latin typeface="+mn-lt"/>
                        </a:rPr>
                        <a:t>pC</a:t>
                      </a:r>
                      <a:r>
                        <a:rPr lang="en-US" sz="1400" strike="noStrike" dirty="0" smtClean="0">
                          <a:effectLst/>
                          <a:latin typeface="+mn-lt"/>
                        </a:rPr>
                        <a:t>, 9 keV</a:t>
                      </a:r>
                      <a:endParaRPr lang="en-US" sz="1400" strike="noStrik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strike="noStrike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</a:t>
                      </a:r>
                      <a:endParaRPr lang="en-US" sz="1800" strike="noStrike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trike="noStrike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319213"/>
            <a:ext cx="11449211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 bwMode="auto">
          <a:xfrm>
            <a:off x="3498549" y="3075068"/>
            <a:ext cx="2439" cy="1630117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timeline 2017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147" y="4703335"/>
            <a:ext cx="2763694" cy="626701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15, 2017: 130 MeV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19, 2017: 600 MeV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983" y="3590909"/>
            <a:ext cx="2699793" cy="626701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Feb 2, 2017: 600 MeV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chemeClr val="bg1"/>
                </a:solidFill>
              </a:rPr>
              <a:t>Feb </a:t>
            </a:r>
            <a:r>
              <a:rPr lang="en-US" sz="1800" dirty="0" smtClean="0">
                <a:solidFill>
                  <a:schemeClr val="bg1"/>
                </a:solidFill>
              </a:rPr>
              <a:t>22, 2017: 2.5 GeV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253655" y="3606108"/>
            <a:ext cx="1552279" cy="0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>
            <a:off x="5188801" y="3141554"/>
            <a:ext cx="19079" cy="449355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476349" y="3226824"/>
            <a:ext cx="6171" cy="931949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28603" y="4313782"/>
            <a:ext cx="2747718" cy="903700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Feb 25, 2017: 2.5 GeV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April 8, 2017: 12 GeV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Oct 23, 2017: 14.9 GeV</a:t>
            </a:r>
          </a:p>
        </p:txBody>
      </p:sp>
      <p:pic>
        <p:nvPicPr>
          <p:cNvPr id="27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434799" y="2163961"/>
            <a:ext cx="9134289" cy="130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5572" y="3530334"/>
            <a:ext cx="1445747" cy="349702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13, 2017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724976" y="3141554"/>
            <a:ext cx="859166" cy="88038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395985" y="3071159"/>
            <a:ext cx="1509012" cy="349702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April 27, 2017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47"/>
          <a:stretch/>
        </p:blipFill>
        <p:spPr bwMode="auto">
          <a:xfrm>
            <a:off x="9720851" y="724543"/>
            <a:ext cx="2318552" cy="204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688902" y="756740"/>
            <a:ext cx="250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First lasing SASE1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719648" y="2383383"/>
            <a:ext cx="2325042" cy="349702"/>
          </a:xfrm>
          <a:prstGeom prst="rect">
            <a:avLst/>
          </a:prstGeom>
          <a:solidFill>
            <a:srgbClr val="0D15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May 2-3, 2017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15447" y="1040031"/>
            <a:ext cx="250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@ 9 </a:t>
            </a:r>
            <a:r>
              <a:rPr lang="en-US" sz="1600" b="1" kern="1000" dirty="0" err="1">
                <a:solidFill>
                  <a:schemeClr val="bg1"/>
                </a:solidFill>
              </a:rPr>
              <a:t>Å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>
            <a:endCxn id="37" idx="1"/>
          </p:cNvCxnSpPr>
          <p:nvPr/>
        </p:nvCxnSpPr>
        <p:spPr bwMode="auto">
          <a:xfrm flipV="1">
            <a:off x="8911633" y="2558234"/>
            <a:ext cx="808015" cy="220232"/>
          </a:xfrm>
          <a:prstGeom prst="straightConnector1">
            <a:avLst/>
          </a:prstGeom>
          <a:noFill/>
          <a:ln w="25400" cap="flat" cmpd="sng" algn="ctr">
            <a:solidFill>
              <a:srgbClr val="FD930A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86374" y="3341741"/>
            <a:ext cx="8621365" cy="2780922"/>
          </a:xfrm>
          <a:prstGeom prst="rect">
            <a:avLst/>
          </a:prstGeom>
          <a:noFill/>
          <a:ln w="25400">
            <a:solidFill>
              <a:srgbClr val="0D1546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8798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2018</a:t>
            </a:r>
            <a:endParaRPr lang="de-DE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31" y="1016442"/>
            <a:ext cx="664527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59882" y="346266"/>
            <a:ext cx="1892626" cy="1482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200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de-DE" sz="1400" dirty="0" err="1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672" y="1829142"/>
            <a:ext cx="4650168" cy="18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13" y="1829025"/>
            <a:ext cx="6799594" cy="31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10672" y="1277273"/>
            <a:ext cx="4541836" cy="1665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  <a:buClr>
                <a:srgbClr val="FFC000"/>
              </a:buClr>
            </a:pPr>
            <a:r>
              <a:rPr lang="en-US" sz="2000" b="1" dirty="0" smtClean="0"/>
              <a:t>About 6800 hours of operation</a:t>
            </a:r>
          </a:p>
          <a:p>
            <a:pPr>
              <a:lnSpc>
                <a:spcPct val="112000"/>
              </a:lnSpc>
            </a:pPr>
            <a:endParaRPr lang="de-DE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4902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7" b="-9717"/>
          <a:stretch/>
        </p:blipFill>
        <p:spPr>
          <a:xfrm>
            <a:off x="434799" y="2163961"/>
            <a:ext cx="9134289" cy="1300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/>
          <p:cNvCxnSpPr>
            <a:endCxn id="54" idx="2"/>
          </p:cNvCxnSpPr>
          <p:nvPr/>
        </p:nvCxnSpPr>
        <p:spPr bwMode="auto">
          <a:xfrm flipH="1" flipV="1">
            <a:off x="4785853" y="2263240"/>
            <a:ext cx="2318095" cy="550913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9315640" y="3341741"/>
            <a:ext cx="380490" cy="2596794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498549" y="3075068"/>
            <a:ext cx="2439" cy="1630117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72" y="1014525"/>
            <a:ext cx="2684461" cy="387519"/>
          </a:xfrm>
        </p:spPr>
        <p:txBody>
          <a:bodyPr/>
          <a:lstStyle/>
          <a:p>
            <a:r>
              <a:rPr lang="en-US" dirty="0" smtClean="0"/>
              <a:t>Achievements 2018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147" y="4703335"/>
            <a:ext cx="2763694" cy="626701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15, 2017: 130 MeV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19, 2017: 600 MeV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983" y="3590909"/>
            <a:ext cx="2699793" cy="626701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Feb 2, 2017: 600 MeV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chemeClr val="bg1"/>
                </a:solidFill>
              </a:rPr>
              <a:t>Feb </a:t>
            </a:r>
            <a:r>
              <a:rPr lang="en-US" sz="1800" dirty="0" smtClean="0">
                <a:solidFill>
                  <a:schemeClr val="bg1"/>
                </a:solidFill>
              </a:rPr>
              <a:t>22, 2017: 2.5 GeV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253655" y="3606108"/>
            <a:ext cx="1552279" cy="0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>
            <a:off x="5188801" y="3141554"/>
            <a:ext cx="19079" cy="449355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476349" y="3226824"/>
            <a:ext cx="6171" cy="931949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28603" y="4313782"/>
            <a:ext cx="2747718" cy="903700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Feb 25, 2017: 2.5 GeV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April 8, 2017: 12 GeV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Oct 23, 2017: 14.9 GeV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5572" y="3530334"/>
            <a:ext cx="1445747" cy="349702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 13, 2017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724976" y="3141554"/>
            <a:ext cx="859166" cy="88038"/>
          </a:xfrm>
          <a:prstGeom prst="straightConnector1">
            <a:avLst/>
          </a:prstGeom>
          <a:noFill/>
          <a:ln w="25400" cap="flat" cmpd="sng" algn="ctr">
            <a:solidFill>
              <a:srgbClr val="0D1546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395985" y="3071159"/>
            <a:ext cx="1509012" cy="349702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April 27, 2017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47"/>
          <a:stretch/>
        </p:blipFill>
        <p:spPr bwMode="auto">
          <a:xfrm>
            <a:off x="9720851" y="724543"/>
            <a:ext cx="2318552" cy="204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688902" y="756740"/>
            <a:ext cx="250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First lasing SASE1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719648" y="2383383"/>
            <a:ext cx="2325042" cy="349702"/>
          </a:xfrm>
          <a:prstGeom prst="rect">
            <a:avLst/>
          </a:prstGeom>
          <a:solidFill>
            <a:srgbClr val="0D15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May 2-3, 2017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15447" y="1040031"/>
            <a:ext cx="250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@ 9 </a:t>
            </a:r>
            <a:r>
              <a:rPr lang="en-US" sz="1600" b="1" kern="1000" dirty="0" err="1">
                <a:solidFill>
                  <a:schemeClr val="bg1"/>
                </a:solidFill>
              </a:rPr>
              <a:t>Å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>
            <a:endCxn id="37" idx="1"/>
          </p:cNvCxnSpPr>
          <p:nvPr/>
        </p:nvCxnSpPr>
        <p:spPr bwMode="auto">
          <a:xfrm flipV="1">
            <a:off x="8911633" y="2558234"/>
            <a:ext cx="808015" cy="220232"/>
          </a:xfrm>
          <a:prstGeom prst="straightConnector1">
            <a:avLst/>
          </a:prstGeom>
          <a:noFill/>
          <a:ln w="25400" cap="flat" cmpd="sng" algn="ctr">
            <a:solidFill>
              <a:srgbClr val="FD930A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86374" y="3341741"/>
            <a:ext cx="8621365" cy="2780922"/>
          </a:xfrm>
          <a:prstGeom prst="rect">
            <a:avLst/>
          </a:prstGeom>
          <a:noFill/>
          <a:ln w="25400">
            <a:solidFill>
              <a:srgbClr val="0D1546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214766" y="708968"/>
            <a:ext cx="2580381" cy="1553911"/>
            <a:chOff x="6214766" y="708968"/>
            <a:chExt cx="2580381" cy="1553911"/>
          </a:xfrm>
        </p:grpSpPr>
        <p:grpSp>
          <p:nvGrpSpPr>
            <p:cNvPr id="19" name="Group 18"/>
            <p:cNvGrpSpPr/>
            <p:nvPr/>
          </p:nvGrpSpPr>
          <p:grpSpPr>
            <a:xfrm>
              <a:off x="6214766" y="708968"/>
              <a:ext cx="2580381" cy="1553911"/>
              <a:chOff x="6214766" y="708968"/>
              <a:chExt cx="2580381" cy="155391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214766" y="708968"/>
                <a:ext cx="2370434" cy="1553910"/>
                <a:chOff x="6591086" y="810568"/>
                <a:chExt cx="2503098" cy="1553910"/>
              </a:xfrm>
            </p:grpSpPr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678936" y="876943"/>
                  <a:ext cx="1988675" cy="1137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695658" y="2014776"/>
                  <a:ext cx="1984001" cy="349702"/>
                </a:xfrm>
                <a:prstGeom prst="rect">
                  <a:avLst/>
                </a:prstGeom>
                <a:solidFill>
                  <a:srgbClr val="0D1546"/>
                </a:solidFill>
                <a:ln>
                  <a:noFill/>
                </a:ln>
                <a:effectLst/>
                <a:extLst/>
              </p:spPr>
              <p:txBody>
                <a:bodyPr wrap="square" lIns="36000" tIns="36000" rIns="36000" bIns="36000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None/>
                  </a:pPr>
                  <a:r>
                    <a:rPr lang="en-US" sz="1800" dirty="0" smtClean="0">
                      <a:solidFill>
                        <a:srgbClr val="FFFFFF"/>
                      </a:solidFill>
                    </a:rPr>
                    <a:t>May 1, 2018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591086" y="810568"/>
                  <a:ext cx="2503098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b="1" dirty="0" smtClean="0"/>
                    <a:t>First lasing SASE2</a:t>
                  </a:r>
                </a:p>
                <a:p>
                  <a:pPr>
                    <a:buNone/>
                  </a:pPr>
                  <a:r>
                    <a:rPr lang="en-US" sz="1600" b="1" dirty="0" smtClean="0"/>
                    <a:t>@ 1.8 </a:t>
                  </a:r>
                  <a:r>
                    <a:rPr lang="en-US" sz="1600" b="1" kern="1000" dirty="0"/>
                    <a:t>Å</a:t>
                  </a:r>
                  <a:endParaRPr lang="en-US" sz="1600" b="1" dirty="0"/>
                </a:p>
              </p:txBody>
            </p:sp>
          </p:grpSp>
          <p:cxnSp>
            <p:nvCxnSpPr>
              <p:cNvPr id="48" name="Straight Arrow Connector 47"/>
              <p:cNvCxnSpPr>
                <a:endCxn id="45" idx="3"/>
              </p:cNvCxnSpPr>
              <p:nvPr/>
            </p:nvCxnSpPr>
            <p:spPr bwMode="auto">
              <a:xfrm flipH="1" flipV="1">
                <a:off x="8192645" y="2088027"/>
                <a:ext cx="602502" cy="17485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D930A"/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0" name="Rectangle 39"/>
            <p:cNvSpPr/>
            <p:nvPr/>
          </p:nvSpPr>
          <p:spPr>
            <a:xfrm>
              <a:off x="6313797" y="775343"/>
              <a:ext cx="1878849" cy="1487535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96130" y="3691263"/>
            <a:ext cx="2531944" cy="2431400"/>
            <a:chOff x="9696130" y="3691263"/>
            <a:chExt cx="2531944" cy="2431400"/>
          </a:xfrm>
        </p:grpSpPr>
        <p:pic>
          <p:nvPicPr>
            <p:cNvPr id="34" name="Picture 33" descr="firstSASE3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6872" y="3698067"/>
              <a:ext cx="2284441" cy="24121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9735218" y="5763683"/>
              <a:ext cx="2266729" cy="358979"/>
            </a:xfrm>
            <a:prstGeom prst="rect">
              <a:avLst/>
            </a:prstGeom>
            <a:solidFill>
              <a:srgbClr val="0D1546"/>
            </a:solidFill>
            <a:ln>
              <a:noFill/>
            </a:ln>
            <a:extLst/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800" dirty="0" smtClean="0">
                  <a:solidFill>
                    <a:srgbClr val="FFFFFF"/>
                  </a:solidFill>
                </a:rPr>
                <a:t>February 8, 2018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696130" y="3691263"/>
              <a:ext cx="2503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First lasing SASE3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724976" y="3989496"/>
              <a:ext cx="2503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@ 1.3 nm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35219" y="3709862"/>
              <a:ext cx="2266094" cy="2412801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104253" y="5606711"/>
            <a:ext cx="3901441" cy="356198"/>
          </a:xfrm>
          <a:prstGeom prst="rect">
            <a:avLst/>
          </a:prstGeom>
          <a:solidFill>
            <a:srgbClr val="0D1546"/>
          </a:solidFill>
          <a:ln>
            <a:noFill/>
          </a:ln>
          <a:extLst/>
        </p:spPr>
        <p:txBody>
          <a:bodyPr wrap="square" lIns="36000" tIns="36000" rIns="0" bIns="36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Nov 2, 2018: 2699 bunches/RF pulse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98720" y="5624832"/>
            <a:ext cx="3906974" cy="31370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3403601" y="756740"/>
            <a:ext cx="2764504" cy="1506500"/>
            <a:chOff x="3403601" y="756740"/>
            <a:chExt cx="2764504" cy="1506500"/>
          </a:xfrm>
        </p:grpSpPr>
        <p:pic>
          <p:nvPicPr>
            <p:cNvPr id="51" name="Picture 50" descr="Distribution_overview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66" r="-2"/>
            <a:stretch/>
          </p:blipFill>
          <p:spPr>
            <a:xfrm>
              <a:off x="3403601" y="756740"/>
              <a:ext cx="2764504" cy="148667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3502023" y="1889250"/>
              <a:ext cx="2599407" cy="349702"/>
            </a:xfrm>
            <a:prstGeom prst="rect">
              <a:avLst/>
            </a:prstGeom>
            <a:solidFill>
              <a:srgbClr val="0D1546"/>
            </a:solidFill>
            <a:ln>
              <a:noFill/>
            </a:ln>
            <a:effectLst/>
            <a:extLst/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800" dirty="0" smtClean="0">
                  <a:solidFill>
                    <a:srgbClr val="FFFFFF"/>
                  </a:solidFill>
                </a:rPr>
                <a:t>May - October, 2018</a:t>
              </a: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450189" y="775705"/>
              <a:ext cx="2717916" cy="318924"/>
            </a:xfrm>
            <a:prstGeom prst="rect">
              <a:avLst/>
            </a:prstGeom>
            <a:solidFill>
              <a:srgbClr val="0D1546"/>
            </a:solidFill>
            <a:ln>
              <a:noFill/>
            </a:ln>
            <a:effectLst/>
            <a:extLst/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 smtClean="0">
                  <a:solidFill>
                    <a:srgbClr val="FFFFFF"/>
                  </a:solidFill>
                </a:rPr>
                <a:t>Flexible Beam Distribution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03601" y="775705"/>
              <a:ext cx="2764504" cy="1487535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02773" y="756740"/>
            <a:ext cx="1133953" cy="1506500"/>
            <a:chOff x="8402773" y="756740"/>
            <a:chExt cx="1133953" cy="1506500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8408032" y="775343"/>
              <a:ext cx="1128694" cy="626701"/>
            </a:xfrm>
            <a:prstGeom prst="rect">
              <a:avLst/>
            </a:prstGeom>
            <a:solidFill>
              <a:srgbClr val="0D1546"/>
            </a:solidFill>
            <a:ln>
              <a:noFill/>
            </a:ln>
            <a:effectLst/>
            <a:extLst/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800" dirty="0" smtClean="0">
                  <a:solidFill>
                    <a:srgbClr val="FFFFFF"/>
                  </a:solidFill>
                </a:rPr>
                <a:t>March 13, 2018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402773" y="756740"/>
              <a:ext cx="1133953" cy="645304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cxnSp>
          <p:nvCxnSpPr>
            <p:cNvPr id="59" name="Straight Arrow Connector 58"/>
            <p:cNvCxnSpPr>
              <a:endCxn id="33" idx="2"/>
            </p:cNvCxnSpPr>
            <p:nvPr/>
          </p:nvCxnSpPr>
          <p:spPr bwMode="auto">
            <a:xfrm flipH="1" flipV="1">
              <a:off x="8972379" y="1402044"/>
              <a:ext cx="564347" cy="861196"/>
            </a:xfrm>
            <a:prstGeom prst="straightConnector1">
              <a:avLst/>
            </a:prstGeom>
            <a:noFill/>
            <a:ln w="25400" cap="flat" cmpd="sng" algn="ctr">
              <a:solidFill>
                <a:srgbClr val="0D1546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5128603" y="5214081"/>
            <a:ext cx="2747718" cy="349702"/>
            <a:chOff x="5128603" y="5214081"/>
            <a:chExt cx="2747718" cy="349702"/>
          </a:xfrm>
        </p:grpSpPr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5128603" y="5214081"/>
              <a:ext cx="2747718" cy="349702"/>
            </a:xfrm>
            <a:prstGeom prst="rect">
              <a:avLst/>
            </a:prstGeom>
            <a:solidFill>
              <a:srgbClr val="0D1546"/>
            </a:solidFill>
            <a:ln>
              <a:noFill/>
            </a:ln>
            <a:extLst/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chemeClr val="bg1"/>
                  </a:solidFill>
                </a:rPr>
                <a:t>July </a:t>
              </a:r>
              <a:r>
                <a:rPr lang="en-US" sz="1800" dirty="0">
                  <a:solidFill>
                    <a:schemeClr val="bg1"/>
                  </a:solidFill>
                </a:rPr>
                <a:t>12, </a:t>
              </a:r>
              <a:r>
                <a:rPr lang="en-US" sz="1800" dirty="0" smtClean="0">
                  <a:solidFill>
                    <a:schemeClr val="bg1"/>
                  </a:solidFill>
                </a:rPr>
                <a:t>2018: 17.6 GeV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28603" y="5214081"/>
              <a:ext cx="2747718" cy="319955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27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>
            <a:off x="-38104" y="0"/>
            <a:ext cx="122301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388" y="4815840"/>
            <a:ext cx="9803132" cy="11734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Superconducting linear accelerator demonstrates design performance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139825"/>
            <a:ext cx="56007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2" y="147638"/>
            <a:ext cx="8705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25513"/>
            <a:ext cx="10956924" cy="387519"/>
          </a:xfrm>
        </p:spPr>
        <p:txBody>
          <a:bodyPr/>
          <a:lstStyle/>
          <a:p>
            <a:r>
              <a:rPr lang="en-US" dirty="0" smtClean="0"/>
              <a:t>Linac Status: Design Energy reached</a:t>
            </a:r>
            <a:endParaRPr lang="en-US" dirty="0"/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23650" y="114300"/>
            <a:ext cx="768350" cy="911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5B0A03-7FD4-488C-A6AB-DBF5D6C368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" y="1072185"/>
            <a:ext cx="9387840" cy="2585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97280" y="50444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4236720"/>
            <a:ext cx="993648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Continuous improvement of RF-station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performance in parallel to standard operation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Design energy of 17.5 GeV demonstrated</a:t>
            </a:r>
          </a:p>
          <a:p>
            <a:pPr marL="34290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At this energy no RF station in reserve (only 25 of 26 stations are installed)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* “</a:t>
            </a:r>
            <a:r>
              <a:rPr lang="en-US" sz="1600" dirty="0"/>
              <a:t>Linac” consists of 96 cryo-modules with 8 superconducting cavities each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  “</a:t>
            </a:r>
            <a:r>
              <a:rPr lang="en-US" sz="1600" dirty="0"/>
              <a:t>RF Station”: </a:t>
            </a:r>
            <a:r>
              <a:rPr lang="en-US" sz="1600" dirty="0" smtClean="0"/>
              <a:t>Modulator</a:t>
            </a:r>
            <a:r>
              <a:rPr lang="en-US" sz="1600" dirty="0"/>
              <a:t>, Pulse Transformer, Klystron </a:t>
            </a:r>
            <a:r>
              <a:rPr lang="en-US" sz="1600" dirty="0" smtClean="0"/>
              <a:t>feeding </a:t>
            </a:r>
            <a:r>
              <a:rPr lang="en-US" sz="1600" dirty="0"/>
              <a:t>4 cryo-modules</a:t>
            </a:r>
          </a:p>
          <a:p>
            <a:pPr>
              <a:spcAft>
                <a:spcPts val="600"/>
              </a:spcAft>
              <a:buClr>
                <a:srgbClr val="FFC000"/>
              </a:buClr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54480" y="3657601"/>
            <a:ext cx="836676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June 2017                                                                                                         Sept 2018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3840480"/>
            <a:ext cx="6431280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indent="0">
          <a:buNone/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0</TotalTime>
  <Words>1682</Words>
  <Application>Microsoft Office PowerPoint</Application>
  <PresentationFormat>Custom</PresentationFormat>
  <Paragraphs>356</Paragraphs>
  <Slides>30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template-european-xfel-DESY-new</vt:lpstr>
      <vt:lpstr>European XFEL Status</vt:lpstr>
      <vt:lpstr>The Team</vt:lpstr>
      <vt:lpstr>Operation</vt:lpstr>
      <vt:lpstr>Accelerator Overview</vt:lpstr>
      <vt:lpstr>Commissioning timeline 2017</vt:lpstr>
      <vt:lpstr>Schedule 2018</vt:lpstr>
      <vt:lpstr>Achievements 2018</vt:lpstr>
      <vt:lpstr>PowerPoint Presentation</vt:lpstr>
      <vt:lpstr>Linac Status: Design Energy reached</vt:lpstr>
      <vt:lpstr>Linac Status: Full Bunch Train Accelerated</vt:lpstr>
      <vt:lpstr>Linac Status: Operation with longitudinal and transverse Feedbacks </vt:lpstr>
      <vt:lpstr>PowerPoint Presentation</vt:lpstr>
      <vt:lpstr>Parallel operation of beamlines - Flexible Electron Beam Distribution System commissioned and further developed  </vt:lpstr>
      <vt:lpstr>Integrated Charge 2018</vt:lpstr>
      <vt:lpstr>Operation at SASE1</vt:lpstr>
      <vt:lpstr>SASE1: Undulator Radiation Dose</vt:lpstr>
      <vt:lpstr>Operation of SASE3</vt:lpstr>
      <vt:lpstr>Operation of SASE2</vt:lpstr>
      <vt:lpstr>PowerPoint Presentation</vt:lpstr>
      <vt:lpstr>Operation of SASE1 and SASE3</vt:lpstr>
      <vt:lpstr>SASE Delivery in 2018</vt:lpstr>
      <vt:lpstr>Availability during user runs 2018 (total about 62 days)</vt:lpstr>
      <vt:lpstr>Operation in 2019</vt:lpstr>
      <vt:lpstr>Operation in 2019</vt:lpstr>
      <vt:lpstr>Plans for 2019: Facility Development</vt:lpstr>
      <vt:lpstr>Plans for 2019: User operation</vt:lpstr>
      <vt:lpstr>Plans for 2019/20/21: Hardware activities</vt:lpstr>
      <vt:lpstr>Accelerator Development beyond 2019</vt:lpstr>
      <vt:lpstr>Thanks to all colleagues from DESY and European XFEL </vt:lpstr>
      <vt:lpstr>(Accelerator) Parameter Space (as of today)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R&amp;D for European XFEL</dc:title>
  <dc:creator>wdecking</dc:creator>
  <cp:lastModifiedBy>wdecking</cp:lastModifiedBy>
  <cp:revision>285</cp:revision>
  <dcterms:created xsi:type="dcterms:W3CDTF">2018-04-17T09:47:39Z</dcterms:created>
  <dcterms:modified xsi:type="dcterms:W3CDTF">2019-02-21T13:26:54Z</dcterms:modified>
</cp:coreProperties>
</file>