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12"/>
  </p:notesMasterIdLst>
  <p:handoutMasterIdLst>
    <p:handoutMasterId r:id="rId13"/>
  </p:handoutMasterIdLst>
  <p:sldIdLst>
    <p:sldId id="349" r:id="rId2"/>
    <p:sldId id="398" r:id="rId3"/>
    <p:sldId id="397" r:id="rId4"/>
    <p:sldId id="402" r:id="rId5"/>
    <p:sldId id="396" r:id="rId6"/>
    <p:sldId id="399" r:id="rId7"/>
    <p:sldId id="400" r:id="rId8"/>
    <p:sldId id="401" r:id="rId9"/>
    <p:sldId id="403" r:id="rId10"/>
    <p:sldId id="40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275" userDrawn="1">
          <p15:clr>
            <a:srgbClr val="A4A3A4"/>
          </p15:clr>
        </p15:guide>
        <p15:guide id="2" pos="3727" userDrawn="1">
          <p15:clr>
            <a:srgbClr val="A4A3A4"/>
          </p15:clr>
        </p15:guide>
        <p15:guide id="3" pos="3953" userDrawn="1">
          <p15:clr>
            <a:srgbClr val="A4A3A4"/>
          </p15:clr>
        </p15:guide>
        <p15:guide id="4" pos="7287" userDrawn="1">
          <p15:clr>
            <a:srgbClr val="A4A3A4"/>
          </p15:clr>
        </p15:guide>
        <p15:guide id="5" pos="393" userDrawn="1">
          <p15:clr>
            <a:srgbClr val="A4A3A4"/>
          </p15:clr>
        </p15:guide>
        <p15:guide id="6" orient="horz" pos="3725"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35" autoAdjust="0"/>
    <p:restoredTop sz="94660"/>
  </p:normalViewPr>
  <p:slideViewPr>
    <p:cSldViewPr snapToGrid="0" showGuides="1">
      <p:cViewPr>
        <p:scale>
          <a:sx n="100" d="100"/>
          <a:sy n="100" d="100"/>
        </p:scale>
        <p:origin x="-936" y="-942"/>
      </p:cViewPr>
      <p:guideLst>
        <p:guide orient="horz" pos="1275"/>
        <p:guide orient="horz" pos="3725"/>
        <p:guide pos="3727"/>
        <p:guide pos="3953"/>
        <p:guide pos="7287"/>
        <p:guide pos="393"/>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97" d="100"/>
          <a:sy n="97" d="100"/>
        </p:scale>
        <p:origin x="257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250AC80-9589-41A1-8ED2-EC2076B0E8E8}" type="datetimeFigureOut">
              <a:rPr lang="de-DE" smtClean="0"/>
              <a:t>15.11.2018</a:t>
            </a:fld>
            <a:endParaRPr lang="de-DE"/>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683A726-01A3-41A5-8C71-74C8A626EA48}" type="slidenum">
              <a:rPr lang="de-DE" smtClean="0"/>
              <a:t>‹#›</a:t>
            </a:fld>
            <a:endParaRPr lang="de-DE"/>
          </a:p>
        </p:txBody>
      </p:sp>
    </p:spTree>
    <p:extLst>
      <p:ext uri="{BB962C8B-B14F-4D97-AF65-F5344CB8AC3E}">
        <p14:creationId xmlns:p14="http://schemas.microsoft.com/office/powerpoint/2010/main" val="726161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492030-5346-4222-B1C0-77ABA51E04BA}" type="datetimeFigureOut">
              <a:rPr lang="de-DE" smtClean="0"/>
              <a:t>15.11.2018</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1B39C8-6D5D-40E8-8D83-C1E41A39F5E0}" type="slidenum">
              <a:rPr lang="de-DE" smtClean="0"/>
              <a:t>‹#›</a:t>
            </a:fld>
            <a:endParaRPr lang="de-DE"/>
          </a:p>
        </p:txBody>
      </p:sp>
    </p:spTree>
    <p:extLst>
      <p:ext uri="{BB962C8B-B14F-4D97-AF65-F5344CB8AC3E}">
        <p14:creationId xmlns:p14="http://schemas.microsoft.com/office/powerpoint/2010/main" val="3164387999"/>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1pPr>
    <a:lvl2pPr marL="6286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2pPr>
    <a:lvl3pPr marL="10858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3pPr>
    <a:lvl4pPr marL="15430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4pPr>
    <a:lvl5pPr marL="20002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de-DE" noProof="0" smtClean="0"/>
              <a:t>Titelmasterformat durch Klicken bearbeiten</a:t>
            </a:r>
            <a:endParaRPr lang="en-US" noProof="0" dirty="0"/>
          </a:p>
        </p:txBody>
      </p:sp>
      <p:sp>
        <p:nvSpPr>
          <p:cNvPr id="3" name="Content Placeholder 2"/>
          <p:cNvSpPr>
            <a:spLocks noGrp="1"/>
          </p:cNvSpPr>
          <p:nvPr>
            <p:ph idx="1"/>
          </p:nvPr>
        </p:nvSpPr>
        <p:spPr/>
        <p:txBody>
          <a:bodyPr/>
          <a:lstStyle>
            <a:lvl1pPr>
              <a:defRPr>
                <a:solidFill>
                  <a:schemeClr val="tx1"/>
                </a:solidFill>
              </a:defRPr>
            </a:lvl1pPr>
          </a:lstStyle>
          <a:p>
            <a:pPr lvl="0"/>
            <a:r>
              <a:rPr lang="de-DE" noProof="0" smtClean="0"/>
              <a:t>Textmasterformat bearbeiten</a:t>
            </a:r>
          </a:p>
        </p:txBody>
      </p:sp>
    </p:spTree>
    <p:extLst>
      <p:ext uri="{BB962C8B-B14F-4D97-AF65-F5344CB8AC3E}">
        <p14:creationId xmlns:p14="http://schemas.microsoft.com/office/powerpoint/2010/main" val="402303628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1189" y="712232"/>
            <a:ext cx="10956924" cy="780540"/>
          </a:xfrm>
          <a:prstGeom prst="rect">
            <a:avLst/>
          </a:prstGeom>
        </p:spPr>
        <p:txBody>
          <a:bodyPr vert="horz" lIns="0" tIns="0" rIns="0" bIns="0" rtlCol="0" anchor="b" anchorCtr="0">
            <a:noAutofit/>
          </a:bodyPr>
          <a:lstStyle/>
          <a:p>
            <a:endParaRPr lang="en-US" noProof="0" dirty="0"/>
          </a:p>
        </p:txBody>
      </p:sp>
      <p:sp>
        <p:nvSpPr>
          <p:cNvPr id="3" name="Text Placeholder 2"/>
          <p:cNvSpPr>
            <a:spLocks noGrp="1"/>
          </p:cNvSpPr>
          <p:nvPr>
            <p:ph type="body" idx="1"/>
          </p:nvPr>
        </p:nvSpPr>
        <p:spPr>
          <a:xfrm>
            <a:off x="623889" y="2024064"/>
            <a:ext cx="10944224" cy="4151268"/>
          </a:xfrm>
          <a:prstGeom prst="rect">
            <a:avLst/>
          </a:prstGeom>
        </p:spPr>
        <p:txBody>
          <a:bodyPr vert="horz" lIns="0" tIns="0" rIns="0" bIns="0" rtlCol="0" anchor="t" anchorCtr="0">
            <a:noAutofit/>
          </a:bodyPr>
          <a:lstStyle/>
          <a:p>
            <a:pPr lvl="0"/>
            <a:r>
              <a:rPr lang="en-US" noProof="0" dirty="0"/>
              <a:t>Level 1</a:t>
            </a:r>
          </a:p>
          <a:p>
            <a:pPr lvl="1"/>
            <a:r>
              <a:rPr lang="en-US" noProof="0" dirty="0"/>
              <a:t>Level </a:t>
            </a:r>
            <a:r>
              <a:rPr lang="en-US" noProof="0" dirty="0" smtClean="0"/>
              <a:t>2</a:t>
            </a:r>
          </a:p>
          <a:p>
            <a:pPr lvl="2"/>
            <a:r>
              <a:rPr lang="en-US" noProof="0" dirty="0" smtClean="0"/>
              <a:t>Level </a:t>
            </a:r>
            <a:r>
              <a:rPr lang="en-US" noProof="0" dirty="0"/>
              <a:t>3</a:t>
            </a:r>
          </a:p>
          <a:p>
            <a:pPr lvl="3"/>
            <a:r>
              <a:rPr lang="en-US" noProof="0" dirty="0"/>
              <a:t>Level </a:t>
            </a:r>
            <a:r>
              <a:rPr lang="en-US" noProof="0" dirty="0" smtClean="0"/>
              <a:t>4</a:t>
            </a:r>
            <a:endParaRPr lang="en-US" noProof="0" dirty="0"/>
          </a:p>
        </p:txBody>
      </p:sp>
      <p:sp>
        <p:nvSpPr>
          <p:cNvPr id="9" name="Textfeld 8"/>
          <p:cNvSpPr txBox="1"/>
          <p:nvPr/>
        </p:nvSpPr>
        <p:spPr>
          <a:xfrm>
            <a:off x="11377083" y="293577"/>
            <a:ext cx="514351" cy="293798"/>
          </a:xfrm>
          <a:prstGeom prst="rect">
            <a:avLst/>
          </a:prstGeom>
          <a:noFill/>
        </p:spPr>
        <p:txBody>
          <a:bodyPr wrap="none" lIns="0" tIns="0" rIns="0" bIns="0" rtlCol="0">
            <a:noAutofit/>
          </a:bodyPr>
          <a:lstStyle/>
          <a:p>
            <a:pPr algn="r"/>
            <a:fld id="{A5DEC3FA-4FB7-4309-A077-6BB31CA8E81A}" type="slidenum">
              <a:rPr lang="en-US" sz="1600" noProof="0" smtClean="0"/>
              <a:pPr algn="r"/>
              <a:t>‹#›</a:t>
            </a:fld>
            <a:endParaRPr lang="en-US" sz="1600" noProof="0" dirty="0"/>
          </a:p>
        </p:txBody>
      </p:sp>
      <p:cxnSp>
        <p:nvCxnSpPr>
          <p:cNvPr id="11" name="Gerader Verbinder 10"/>
          <p:cNvCxnSpPr/>
          <p:nvPr/>
        </p:nvCxnSpPr>
        <p:spPr>
          <a:xfrm>
            <a:off x="623889" y="339297"/>
            <a:ext cx="5292724" cy="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3" name="Gerader Verbinder 12"/>
          <p:cNvCxnSpPr/>
          <p:nvPr/>
        </p:nvCxnSpPr>
        <p:spPr>
          <a:xfrm>
            <a:off x="6275389" y="339297"/>
            <a:ext cx="5292726" cy="0"/>
          </a:xfrm>
          <a:prstGeom prst="line">
            <a:avLst/>
          </a:prstGeom>
          <a:ln w="6350"/>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3888" y="6413956"/>
            <a:ext cx="2275200" cy="120448"/>
          </a:xfrm>
          <a:prstGeom prst="rect">
            <a:avLst/>
          </a:prstGeom>
        </p:spPr>
      </p:pic>
      <p:sp>
        <p:nvSpPr>
          <p:cNvPr id="7" name="Rechteck 6"/>
          <p:cNvSpPr/>
          <p:nvPr/>
        </p:nvSpPr>
        <p:spPr>
          <a:xfrm>
            <a:off x="623888" y="381001"/>
            <a:ext cx="5292725" cy="216000"/>
          </a:xfrm>
          <a:prstGeom prst="rect">
            <a:avLst/>
          </a:prstGeom>
        </p:spPr>
        <p:txBody>
          <a:bodyPr vert="horz" lIns="0" tIns="0" rIns="0" bIns="0" rtlCol="0" anchor="t" anchorCtr="0">
            <a:noAutofit/>
          </a:bodyPr>
          <a:lstStyle/>
          <a:p>
            <a:pPr lvl="0"/>
            <a:r>
              <a:rPr lang="en-US" sz="900" baseline="0" dirty="0" smtClean="0"/>
              <a:t>Joint Operation &amp; Readiness meeting, Fri, 8:30 – 9:30</a:t>
            </a:r>
            <a:endParaRPr lang="en-US" sz="900" dirty="0"/>
          </a:p>
        </p:txBody>
      </p:sp>
      <p:sp>
        <p:nvSpPr>
          <p:cNvPr id="8" name="Rechteck 7"/>
          <p:cNvSpPr/>
          <p:nvPr/>
        </p:nvSpPr>
        <p:spPr>
          <a:xfrm>
            <a:off x="6275389" y="381001"/>
            <a:ext cx="5292724" cy="216000"/>
          </a:xfrm>
          <a:prstGeom prst="rect">
            <a:avLst/>
          </a:prstGeom>
        </p:spPr>
        <p:txBody>
          <a:bodyPr vert="horz" lIns="0" tIns="0" rIns="0" bIns="0" rtlCol="0" anchor="t" anchorCtr="0">
            <a:noAutofit/>
          </a:bodyPr>
          <a:lstStyle/>
          <a:p>
            <a:pPr lvl="0"/>
            <a:endParaRPr lang="en-US" sz="900" dirty="0"/>
          </a:p>
        </p:txBody>
      </p:sp>
    </p:spTree>
    <p:extLst>
      <p:ext uri="{BB962C8B-B14F-4D97-AF65-F5344CB8AC3E}">
        <p14:creationId xmlns:p14="http://schemas.microsoft.com/office/powerpoint/2010/main" val="926006657"/>
      </p:ext>
    </p:extLst>
  </p:cSld>
  <p:clrMap bg1="lt1" tx1="dk1" bg2="lt2" tx2="dk2" accent1="accent1" accent2="accent2" accent3="accent3" accent4="accent4" accent5="accent5" accent6="accent6" hlink="hlink" folHlink="folHlink"/>
  <p:sldLayoutIdLst>
    <p:sldLayoutId id="2147483662" r:id="rId1"/>
  </p:sldLayoutIdLst>
  <p:timing>
    <p:tnLst>
      <p:par>
        <p:cTn id="1" dur="indefinite" restart="never" nodeType="tmRoot"/>
      </p:par>
    </p:tnLst>
  </p:timing>
  <p:hf sldNum="0" hdr="0" ftr="0" dt="0"/>
  <p:txStyles>
    <p:titleStyle>
      <a:lvl1pPr algn="l" defTabSz="914400" rtl="0" eaLnBrk="1" latinLnBrk="0" hangingPunct="1">
        <a:lnSpc>
          <a:spcPct val="100000"/>
        </a:lnSpc>
        <a:spcBef>
          <a:spcPct val="0"/>
        </a:spcBef>
        <a:buNone/>
        <a:defRPr sz="2800" b="1" kern="1200">
          <a:solidFill>
            <a:schemeClr val="tx1"/>
          </a:solidFill>
          <a:latin typeface="+mj-lt"/>
          <a:ea typeface="+mj-ea"/>
          <a:cs typeface="+mj-cs"/>
        </a:defRPr>
      </a:lvl1pPr>
    </p:titleStyle>
    <p:bodyStyle>
      <a:lvl1pPr marL="357188" indent="-357188" algn="l" defTabSz="914400" rtl="0" eaLnBrk="1" latinLnBrk="0" hangingPunct="1">
        <a:lnSpc>
          <a:spcPct val="114000"/>
        </a:lnSpc>
        <a:spcBef>
          <a:spcPts val="600"/>
        </a:spcBef>
        <a:buClr>
          <a:schemeClr val="bg2"/>
        </a:buClr>
        <a:buFontTx/>
        <a:buBlip>
          <a:blip r:embed="rId4"/>
        </a:buBlip>
        <a:defRPr sz="1800" kern="1200">
          <a:solidFill>
            <a:schemeClr val="tx1"/>
          </a:solidFill>
          <a:latin typeface="+mn-lt"/>
          <a:ea typeface="+mn-ea"/>
          <a:cs typeface="+mn-cs"/>
        </a:defRPr>
      </a:lvl1pPr>
      <a:lvl2pPr marL="714375" indent="-357188" algn="l" defTabSz="914400" rtl="0" eaLnBrk="1" latinLnBrk="0" hangingPunct="1">
        <a:lnSpc>
          <a:spcPct val="114000"/>
        </a:lnSpc>
        <a:spcBef>
          <a:spcPts val="0"/>
        </a:spcBef>
        <a:buClr>
          <a:schemeClr val="accent2"/>
        </a:buClr>
        <a:buFontTx/>
        <a:buBlip>
          <a:blip r:embed="rId5"/>
        </a:buBlip>
        <a:defRPr sz="1600" b="1" kern="1200">
          <a:solidFill>
            <a:schemeClr val="tx1"/>
          </a:solidFill>
          <a:latin typeface="+mn-lt"/>
          <a:ea typeface="+mn-ea"/>
          <a:cs typeface="+mn-cs"/>
        </a:defRPr>
      </a:lvl2pPr>
      <a:lvl3pPr marL="982663" indent="-268288" algn="l" defTabSz="914400" rtl="0" eaLnBrk="1" latinLnBrk="0" hangingPunct="1">
        <a:lnSpc>
          <a:spcPct val="114000"/>
        </a:lnSpc>
        <a:spcBef>
          <a:spcPts val="0"/>
        </a:spcBef>
        <a:buFont typeface="Arial" panose="020B0604020202020204" pitchFamily="34" charset="0"/>
        <a:buChar char="►"/>
        <a:defRPr sz="1600" kern="1200" baseline="0">
          <a:solidFill>
            <a:schemeClr val="tx1"/>
          </a:solidFill>
          <a:latin typeface="+mn-lt"/>
          <a:ea typeface="+mn-ea"/>
          <a:cs typeface="+mn-cs"/>
        </a:defRPr>
      </a:lvl3pPr>
      <a:lvl4pPr marL="1252538" indent="-263525" algn="l" defTabSz="914400" rtl="0" eaLnBrk="1" latinLnBrk="0" hangingPunct="1">
        <a:lnSpc>
          <a:spcPct val="114000"/>
        </a:lnSpc>
        <a:spcBef>
          <a:spcPts val="0"/>
        </a:spcBef>
        <a:buFont typeface="Symbol" panose="05050102010706020507" pitchFamily="18" charset="2"/>
        <a:buChar char="Þ"/>
        <a:defRPr sz="1400" b="1" kern="1200">
          <a:solidFill>
            <a:srgbClr val="FF0000"/>
          </a:solidFill>
          <a:latin typeface="+mn-lt"/>
          <a:ea typeface="+mn-ea"/>
          <a:cs typeface="+mn-cs"/>
        </a:defRPr>
      </a:lvl4pPr>
      <a:lvl5pPr marL="1166813" indent="0" algn="l" defTabSz="914400" rtl="0" eaLnBrk="1" latinLnBrk="0" hangingPunct="1">
        <a:lnSpc>
          <a:spcPct val="114000"/>
        </a:lnSpc>
        <a:spcBef>
          <a:spcPts val="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1275" userDrawn="1">
          <p15:clr>
            <a:srgbClr val="F26B43"/>
          </p15:clr>
        </p15:guide>
        <p15:guide id="2" pos="3727" userDrawn="1">
          <p15:clr>
            <a:srgbClr val="F26B43"/>
          </p15:clr>
        </p15:guide>
        <p15:guide id="3" pos="3953" userDrawn="1">
          <p15:clr>
            <a:srgbClr val="F26B43"/>
          </p15:clr>
        </p15:guide>
        <p15:guide id="4" pos="393" userDrawn="1">
          <p15:clr>
            <a:srgbClr val="F26B43"/>
          </p15:clr>
        </p15:guide>
        <p15:guide id="5" pos="7287" userDrawn="1">
          <p15:clr>
            <a:srgbClr val="F26B43"/>
          </p15:clr>
        </p15:guide>
        <p15:guide id="6" orient="horz" pos="3725"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slide" Target="slide3.xml"/><Relationship Id="rId7" Type="http://schemas.openxmlformats.org/officeDocument/2006/relationships/slide" Target="slide5.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image" Target="../media/image3.emf"/><Relationship Id="rId5" Type="http://schemas.openxmlformats.org/officeDocument/2006/relationships/image" Target="../media/image1.emf"/><Relationship Id="rId4" Type="http://schemas.openxmlformats.org/officeDocument/2006/relationships/slide" Target="slide4.xml"/><Relationship Id="rId9" Type="http://schemas.openxmlformats.org/officeDocument/2006/relationships/slide" Target="slide9.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ttfinfo.desy.de/XFELelog/show.jsp?dir=/doc/Schedule&amp;pos=2018-11-12T09:51:45" TargetMode="External"/><Relationship Id="rId2" Type="http://schemas.openxmlformats.org/officeDocument/2006/relationships/hyperlink" Target="https://ttfinfo.desy.de/XFELelog/show.jsp?dir=/2018/46&amp;pos=2018-11-13T17:31:54" TargetMode="Externa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docs.xfel.eu/share/page/site/PSC/documentlibrary#filter=path%7C%2FPLANNING%2FSHUTDOWN%2FWintershutdown%25202018-19%7C&amp;page=1"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Joint Operation &amp; Readiness meeting</a:t>
            </a:r>
            <a:endParaRPr lang="en-US" dirty="0"/>
          </a:p>
        </p:txBody>
      </p:sp>
      <p:sp>
        <p:nvSpPr>
          <p:cNvPr id="3" name="Content Placeholder 2"/>
          <p:cNvSpPr>
            <a:spLocks noGrp="1"/>
          </p:cNvSpPr>
          <p:nvPr>
            <p:ph idx="1"/>
          </p:nvPr>
        </p:nvSpPr>
        <p:spPr>
          <a:xfrm>
            <a:off x="623888" y="1714500"/>
            <a:ext cx="5172755" cy="4460832"/>
          </a:xfrm>
        </p:spPr>
        <p:txBody>
          <a:bodyPr/>
          <a:lstStyle/>
          <a:p>
            <a:r>
              <a:rPr lang="en-US" dirty="0" smtClean="0">
                <a:hlinkClick r:id="rId2" action="ppaction://hlinksldjump"/>
              </a:rPr>
              <a:t>Report Operation / Photon Run Coordinator </a:t>
            </a:r>
            <a:endParaRPr lang="en-US" dirty="0" smtClean="0"/>
          </a:p>
          <a:p>
            <a:r>
              <a:rPr lang="en-US" dirty="0" smtClean="0">
                <a:hlinkClick r:id="rId3" action="ppaction://hlinksldjump"/>
              </a:rPr>
              <a:t>Report </a:t>
            </a:r>
            <a:r>
              <a:rPr lang="en-US" dirty="0" smtClean="0">
                <a:hlinkClick r:id="rId3" action="ppaction://hlinksldjump"/>
              </a:rPr>
              <a:t>Dispatch/PSPO</a:t>
            </a:r>
            <a:endParaRPr lang="en-US" dirty="0" smtClean="0"/>
          </a:p>
          <a:p>
            <a:r>
              <a:rPr lang="en-US" dirty="0" smtClean="0"/>
              <a:t>Instruments</a:t>
            </a:r>
          </a:p>
          <a:p>
            <a:pPr lvl="1"/>
            <a:r>
              <a:rPr lang="en-US" dirty="0" smtClean="0"/>
              <a:t>FXE</a:t>
            </a:r>
          </a:p>
          <a:p>
            <a:pPr lvl="1"/>
            <a:r>
              <a:rPr lang="en-US" dirty="0" smtClean="0"/>
              <a:t>SPB/SFX</a:t>
            </a:r>
          </a:p>
          <a:p>
            <a:pPr lvl="1"/>
            <a:r>
              <a:rPr lang="en-US" dirty="0" smtClean="0"/>
              <a:t>SCS</a:t>
            </a:r>
          </a:p>
          <a:p>
            <a:pPr lvl="1"/>
            <a:r>
              <a:rPr lang="en-US" dirty="0" smtClean="0"/>
              <a:t>SQS</a:t>
            </a:r>
          </a:p>
          <a:p>
            <a:pPr lvl="1"/>
            <a:r>
              <a:rPr lang="en-US" dirty="0" smtClean="0"/>
              <a:t>MID</a:t>
            </a:r>
          </a:p>
          <a:p>
            <a:pPr lvl="1"/>
            <a:r>
              <a:rPr lang="en-US" dirty="0" smtClean="0">
                <a:hlinkClick r:id="rId4" action="ppaction://hlinksldjump"/>
              </a:rPr>
              <a:t>HED</a:t>
            </a:r>
            <a:endParaRPr lang="en-US" dirty="0" smtClean="0"/>
          </a:p>
          <a:p>
            <a:r>
              <a:rPr lang="en-US" dirty="0"/>
              <a:t>Beam transport</a:t>
            </a:r>
          </a:p>
          <a:p>
            <a:pPr lvl="1"/>
            <a:r>
              <a:rPr lang="en-US" dirty="0" smtClean="0"/>
              <a:t>Vacuum</a:t>
            </a:r>
            <a:endParaRPr lang="en-US" dirty="0"/>
          </a:p>
          <a:p>
            <a:pPr lvl="1"/>
            <a:r>
              <a:rPr lang="en-US" dirty="0"/>
              <a:t>X-ray optics</a:t>
            </a:r>
          </a:p>
          <a:p>
            <a:pPr lvl="1"/>
            <a:r>
              <a:rPr lang="en-US" dirty="0" smtClean="0"/>
              <a:t>Photon diagnostics</a:t>
            </a:r>
          </a:p>
        </p:txBody>
      </p:sp>
      <p:sp>
        <p:nvSpPr>
          <p:cNvPr id="5" name="Content Placeholder 2"/>
          <p:cNvSpPr txBox="1">
            <a:spLocks/>
          </p:cNvSpPr>
          <p:nvPr/>
        </p:nvSpPr>
        <p:spPr>
          <a:xfrm>
            <a:off x="6270661" y="1711778"/>
            <a:ext cx="5172755" cy="4460832"/>
          </a:xfrm>
          <a:prstGeom prst="rect">
            <a:avLst/>
          </a:prstGeom>
        </p:spPr>
        <p:txBody>
          <a:bodyPr vert="horz" lIns="0" tIns="0" rIns="0" bIns="0" rtlCol="0" anchor="t" anchorCtr="0">
            <a:noAutofit/>
          </a:bodyPr>
          <a:lstStyle>
            <a:lvl1pPr marL="357188" indent="-357188" algn="l" defTabSz="914400" rtl="0" eaLnBrk="1" latinLnBrk="0" hangingPunct="1">
              <a:lnSpc>
                <a:spcPct val="114000"/>
              </a:lnSpc>
              <a:spcBef>
                <a:spcPts val="600"/>
              </a:spcBef>
              <a:buClr>
                <a:schemeClr val="bg2"/>
              </a:buClr>
              <a:buFontTx/>
              <a:buBlip>
                <a:blip r:embed="rId5"/>
              </a:buBlip>
              <a:defRPr sz="1800" kern="1200">
                <a:solidFill>
                  <a:schemeClr val="tx1"/>
                </a:solidFill>
                <a:latin typeface="+mn-lt"/>
                <a:ea typeface="+mn-ea"/>
                <a:cs typeface="+mn-cs"/>
              </a:defRPr>
            </a:lvl1pPr>
            <a:lvl2pPr marL="714375" indent="-357188" algn="l" defTabSz="914400" rtl="0" eaLnBrk="1" latinLnBrk="0" hangingPunct="1">
              <a:lnSpc>
                <a:spcPct val="114000"/>
              </a:lnSpc>
              <a:spcBef>
                <a:spcPts val="0"/>
              </a:spcBef>
              <a:buClr>
                <a:schemeClr val="accent2"/>
              </a:buClr>
              <a:buFontTx/>
              <a:buBlip>
                <a:blip r:embed="rId6"/>
              </a:buBlip>
              <a:defRPr sz="1600" b="1" kern="1200">
                <a:solidFill>
                  <a:schemeClr val="tx1"/>
                </a:solidFill>
                <a:latin typeface="+mn-lt"/>
                <a:ea typeface="+mn-ea"/>
                <a:cs typeface="+mn-cs"/>
              </a:defRPr>
            </a:lvl2pPr>
            <a:lvl3pPr marL="982663" indent="-268288" algn="l" defTabSz="914400" rtl="0" eaLnBrk="1" latinLnBrk="0" hangingPunct="1">
              <a:lnSpc>
                <a:spcPct val="114000"/>
              </a:lnSpc>
              <a:spcBef>
                <a:spcPts val="0"/>
              </a:spcBef>
              <a:buFont typeface="Arial" panose="020B0604020202020204" pitchFamily="34" charset="0"/>
              <a:buChar char="►"/>
              <a:defRPr sz="1600" kern="1200" baseline="0">
                <a:solidFill>
                  <a:schemeClr val="tx1"/>
                </a:solidFill>
                <a:latin typeface="+mn-lt"/>
                <a:ea typeface="+mn-ea"/>
                <a:cs typeface="+mn-cs"/>
              </a:defRPr>
            </a:lvl3pPr>
            <a:lvl4pPr marL="1252538" indent="-263525" algn="l" defTabSz="914400" rtl="0" eaLnBrk="1" latinLnBrk="0" hangingPunct="1">
              <a:lnSpc>
                <a:spcPct val="114000"/>
              </a:lnSpc>
              <a:spcBef>
                <a:spcPts val="0"/>
              </a:spcBef>
              <a:buFont typeface="Symbol" panose="05050102010706020507" pitchFamily="18" charset="2"/>
              <a:buChar char="Þ"/>
              <a:defRPr sz="1400" b="1" kern="1200">
                <a:solidFill>
                  <a:srgbClr val="FF0000"/>
                </a:solidFill>
                <a:latin typeface="+mn-lt"/>
                <a:ea typeface="+mn-ea"/>
                <a:cs typeface="+mn-cs"/>
              </a:defRPr>
            </a:lvl4pPr>
            <a:lvl5pPr marL="1166813" indent="0" algn="l" defTabSz="914400" rtl="0" eaLnBrk="1" latinLnBrk="0" hangingPunct="1">
              <a:lnSpc>
                <a:spcPct val="114000"/>
              </a:lnSpc>
              <a:spcBef>
                <a:spcPts val="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hlinkClick r:id="rId7" action="ppaction://hlinksldjump"/>
              </a:rPr>
              <a:t>Optical </a:t>
            </a:r>
            <a:r>
              <a:rPr lang="en-US" dirty="0" smtClean="0">
                <a:hlinkClick r:id="rId7" action="ppaction://hlinksldjump"/>
              </a:rPr>
              <a:t>lasers</a:t>
            </a:r>
            <a:endParaRPr lang="en-US" dirty="0"/>
          </a:p>
          <a:p>
            <a:r>
              <a:rPr lang="en-US" dirty="0" smtClean="0">
                <a:hlinkClick r:id="rId8" action="ppaction://hlinksldjump"/>
              </a:rPr>
              <a:t>Detectors</a:t>
            </a:r>
            <a:endParaRPr lang="en-US" dirty="0" smtClean="0"/>
          </a:p>
          <a:p>
            <a:r>
              <a:rPr lang="en-US" dirty="0" smtClean="0"/>
              <a:t>Electronics</a:t>
            </a:r>
          </a:p>
          <a:p>
            <a:pPr lvl="1"/>
            <a:r>
              <a:rPr lang="en-US" dirty="0" smtClean="0">
                <a:hlinkClick r:id="rId9" action="ppaction://hlinksldjump"/>
              </a:rPr>
              <a:t>AE</a:t>
            </a:r>
            <a:endParaRPr lang="en-US" dirty="0" smtClean="0"/>
          </a:p>
          <a:p>
            <a:pPr lvl="1"/>
            <a:r>
              <a:rPr lang="en-US" dirty="0" smtClean="0"/>
              <a:t>EETF</a:t>
            </a:r>
          </a:p>
          <a:p>
            <a:r>
              <a:rPr lang="en-US" dirty="0" smtClean="0"/>
              <a:t>CAS</a:t>
            </a:r>
          </a:p>
          <a:p>
            <a:r>
              <a:rPr lang="en-US" dirty="0" smtClean="0"/>
              <a:t>ITDM</a:t>
            </a:r>
          </a:p>
          <a:p>
            <a:endParaRPr lang="en-US" dirty="0"/>
          </a:p>
          <a:p>
            <a:r>
              <a:rPr lang="en-US" dirty="0" smtClean="0"/>
              <a:t>SRP</a:t>
            </a:r>
          </a:p>
          <a:p>
            <a:r>
              <a:rPr lang="en-US" dirty="0" smtClean="0"/>
              <a:t>Technical services</a:t>
            </a:r>
          </a:p>
          <a:p>
            <a:endParaRPr lang="en-US" dirty="0"/>
          </a:p>
          <a:p>
            <a:r>
              <a:rPr lang="en-US" dirty="0" err="1" smtClean="0"/>
              <a:t>AoB</a:t>
            </a:r>
            <a:endParaRPr lang="en-US" dirty="0" smtClean="0"/>
          </a:p>
        </p:txBody>
      </p:sp>
    </p:spTree>
    <p:extLst>
      <p:ext uri="{BB962C8B-B14F-4D97-AF65-F5344CB8AC3E}">
        <p14:creationId xmlns:p14="http://schemas.microsoft.com/office/powerpoint/2010/main" val="3308009938"/>
      </p:ext>
    </p:extLst>
  </p:cSld>
  <p:clrMapOvr>
    <a:masterClrMapping/>
  </p:clrMapOvr>
  <p:timing>
    <p:tnLst>
      <p:par>
        <p:cTn id="1" dur="indefinite" restart="never" nodeType="tmRoot">
          <p:childTnLst>
            <p:par>
              <p:cTn id="2"/>
            </p:par>
            <p:par>
              <p:cTn id="3"/>
            </p:par>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664" y="245507"/>
            <a:ext cx="10956924" cy="780540"/>
          </a:xfrm>
        </p:spPr>
        <p:txBody>
          <a:bodyPr/>
          <a:lstStyle/>
          <a:p>
            <a:r>
              <a:rPr lang="en-US" dirty="0" smtClean="0"/>
              <a:t>AE</a:t>
            </a:r>
            <a:endParaRPr lang="en-US" dirty="0"/>
          </a:p>
        </p:txBody>
      </p:sp>
      <p:sp>
        <p:nvSpPr>
          <p:cNvPr id="3" name="Content Placeholder 2"/>
          <p:cNvSpPr>
            <a:spLocks noGrp="1"/>
          </p:cNvSpPr>
          <p:nvPr>
            <p:ph idx="1"/>
          </p:nvPr>
        </p:nvSpPr>
        <p:spPr>
          <a:xfrm>
            <a:off x="190500" y="1004889"/>
            <a:ext cx="11820525" cy="4151268"/>
          </a:xfrm>
        </p:spPr>
        <p:txBody>
          <a:bodyPr/>
          <a:lstStyle/>
          <a:p>
            <a:pPr marL="0" indent="0">
              <a:buNone/>
            </a:pPr>
            <a:r>
              <a:rPr lang="en-US" sz="1500" b="1" dirty="0" smtClean="0"/>
              <a:t>MID</a:t>
            </a:r>
            <a:endParaRPr lang="en-US" sz="1500" b="1" dirty="0"/>
          </a:p>
          <a:p>
            <a:pPr lvl="0"/>
            <a:r>
              <a:rPr lang="en-US" sz="1500" dirty="0"/>
              <a:t>Patch panels missing in MID and HED – they will be needed in the future for better maintenance.</a:t>
            </a:r>
          </a:p>
          <a:p>
            <a:pPr lvl="0"/>
            <a:r>
              <a:rPr lang="en-US" sz="1500" dirty="0"/>
              <a:t>Loop 11 – Issues with missing cables in the Hutch. Information from MID still pending on what should and shouldn’t be connected to the loop. Interlock definition has been already received.</a:t>
            </a:r>
          </a:p>
          <a:p>
            <a:pPr lvl="0"/>
            <a:r>
              <a:rPr lang="en-US" sz="1500" dirty="0"/>
              <a:t>Loop 7 – same issues are appearing.</a:t>
            </a:r>
          </a:p>
          <a:p>
            <a:pPr lvl="0"/>
            <a:r>
              <a:rPr lang="en-US" sz="1500" dirty="0"/>
              <a:t>Continuing with commissioning of the first loops’ components.</a:t>
            </a:r>
          </a:p>
          <a:p>
            <a:pPr marL="0" indent="0">
              <a:buNone/>
            </a:pPr>
            <a:r>
              <a:rPr lang="en-US" sz="1500" b="1" dirty="0" smtClean="0"/>
              <a:t>PPL</a:t>
            </a:r>
            <a:endParaRPr lang="en-US" sz="1500" b="1" dirty="0"/>
          </a:p>
          <a:p>
            <a:pPr lvl="0"/>
            <a:r>
              <a:rPr lang="en-US" sz="1500" dirty="0"/>
              <a:t>SASE3 PLC – to be deployed today.</a:t>
            </a:r>
          </a:p>
          <a:p>
            <a:pPr lvl="0"/>
            <a:r>
              <a:rPr lang="en-US" sz="1500" dirty="0"/>
              <a:t>SASE2 PLC – provided, working on the firmware.</a:t>
            </a:r>
          </a:p>
          <a:p>
            <a:pPr marL="0" indent="0">
              <a:buNone/>
            </a:pPr>
            <a:r>
              <a:rPr lang="en-US" sz="1500" b="1" dirty="0" smtClean="0"/>
              <a:t>DCSS</a:t>
            </a:r>
            <a:endParaRPr lang="en-US" sz="1500" b="1" dirty="0"/>
          </a:p>
          <a:p>
            <a:pPr lvl="0"/>
            <a:r>
              <a:rPr lang="en-US" sz="1500" dirty="0"/>
              <a:t>Motion system was set up – tests ongoing.</a:t>
            </a:r>
          </a:p>
          <a:p>
            <a:pPr marL="0" indent="0">
              <a:buNone/>
            </a:pPr>
            <a:r>
              <a:rPr lang="en-US" b="1" dirty="0" smtClean="0"/>
              <a:t>GENERAL </a:t>
            </a:r>
            <a:r>
              <a:rPr lang="en-US" b="1" dirty="0"/>
              <a:t>POINT FOR ALL GROUPS</a:t>
            </a:r>
          </a:p>
          <a:p>
            <a:r>
              <a:rPr lang="en-US" dirty="0"/>
              <a:t>The Beckhoff crates’ system requires of two people to take out and pull in the modules in the racks. That means, people who are not authorized from AE to take out or put in these modules, should not do it. It’s highly probable that connectors are damaged. Always, refer to someone from AE who can give you support or consent on the task</a:t>
            </a:r>
            <a:r>
              <a:rPr lang="en-US" b="1" dirty="0"/>
              <a:t>.</a:t>
            </a:r>
          </a:p>
          <a:p>
            <a:pPr marL="0" indent="0">
              <a:buNone/>
            </a:pPr>
            <a:endParaRPr lang="en-US" sz="1500" dirty="0"/>
          </a:p>
        </p:txBody>
      </p:sp>
      <p:sp>
        <p:nvSpPr>
          <p:cNvPr id="4" name="TextBox 3"/>
          <p:cNvSpPr txBox="1"/>
          <p:nvPr/>
        </p:nvSpPr>
        <p:spPr>
          <a:xfrm>
            <a:off x="10915650" y="6400800"/>
            <a:ext cx="914400" cy="914400"/>
          </a:xfrm>
          <a:prstGeom prst="rect">
            <a:avLst/>
          </a:prstGeom>
          <a:noFill/>
        </p:spPr>
        <p:txBody>
          <a:bodyPr wrap="none" rtlCol="0">
            <a:noAutofit/>
          </a:bodyPr>
          <a:lstStyle/>
          <a:p>
            <a:pPr marL="269875" indent="-269875">
              <a:lnSpc>
                <a:spcPct val="112000"/>
              </a:lnSpc>
              <a:buBlip>
                <a:blip r:embed="rId2"/>
              </a:buBlip>
            </a:pPr>
            <a:r>
              <a:rPr lang="en-US" sz="1400" dirty="0" smtClean="0">
                <a:hlinkClick r:id="" action="ppaction://hlinkshowjump?jump=firstslide"/>
              </a:rPr>
              <a:t>Back</a:t>
            </a:r>
            <a:endParaRPr lang="en-US" sz="1400" dirty="0" smtClean="0"/>
          </a:p>
        </p:txBody>
      </p:sp>
    </p:spTree>
    <p:extLst>
      <p:ext uri="{BB962C8B-B14F-4D97-AF65-F5344CB8AC3E}">
        <p14:creationId xmlns:p14="http://schemas.microsoft.com/office/powerpoint/2010/main" val="2694684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 from PRC</a:t>
            </a:r>
            <a:endParaRPr lang="en-US" dirty="0"/>
          </a:p>
        </p:txBody>
      </p:sp>
      <p:sp>
        <p:nvSpPr>
          <p:cNvPr id="3" name="Content Placeholder 2"/>
          <p:cNvSpPr>
            <a:spLocks noGrp="1"/>
          </p:cNvSpPr>
          <p:nvPr>
            <p:ph idx="1"/>
          </p:nvPr>
        </p:nvSpPr>
        <p:spPr/>
        <p:txBody>
          <a:bodyPr/>
          <a:lstStyle/>
          <a:p>
            <a:r>
              <a:rPr lang="en-US" dirty="0">
                <a:hlinkClick r:id="rId2"/>
              </a:rPr>
              <a:t>https://ttfinfo.desy.de/XFELelog/show.jsp?dir=/</a:t>
            </a:r>
            <a:r>
              <a:rPr lang="en-US" dirty="0" smtClean="0">
                <a:hlinkClick r:id="rId2"/>
              </a:rPr>
              <a:t>2018/46&amp;pos=2018-11-13T17:31:54</a:t>
            </a:r>
            <a:endParaRPr lang="en-US" dirty="0" smtClean="0"/>
          </a:p>
          <a:p>
            <a:endParaRPr lang="en-US" dirty="0"/>
          </a:p>
          <a:p>
            <a:r>
              <a:rPr lang="en-US" dirty="0">
                <a:hlinkClick r:id="rId3"/>
              </a:rPr>
              <a:t>https://ttfinfo.desy.de/XFELelog/show.jsp?dir=/</a:t>
            </a:r>
            <a:r>
              <a:rPr lang="en-US" dirty="0" smtClean="0">
                <a:hlinkClick r:id="rId3"/>
              </a:rPr>
              <a:t>doc/Schedule&amp;pos=2018-11-12T09:51:45</a:t>
            </a:r>
            <a:endParaRPr lang="en-US" dirty="0" smtClean="0"/>
          </a:p>
          <a:p>
            <a:pPr marL="0" indent="0">
              <a:buNone/>
            </a:pPr>
            <a:endParaRPr lang="en-US" dirty="0"/>
          </a:p>
        </p:txBody>
      </p:sp>
      <p:sp>
        <p:nvSpPr>
          <p:cNvPr id="4" name="TextBox 3"/>
          <p:cNvSpPr txBox="1"/>
          <p:nvPr/>
        </p:nvSpPr>
        <p:spPr>
          <a:xfrm>
            <a:off x="10915650" y="6400800"/>
            <a:ext cx="914400" cy="914400"/>
          </a:xfrm>
          <a:prstGeom prst="rect">
            <a:avLst/>
          </a:prstGeom>
          <a:noFill/>
        </p:spPr>
        <p:txBody>
          <a:bodyPr wrap="none" rtlCol="0">
            <a:noAutofit/>
          </a:bodyPr>
          <a:lstStyle/>
          <a:p>
            <a:pPr marL="269875" indent="-269875">
              <a:lnSpc>
                <a:spcPct val="112000"/>
              </a:lnSpc>
              <a:buBlip>
                <a:blip r:embed="rId4"/>
              </a:buBlip>
            </a:pPr>
            <a:r>
              <a:rPr lang="en-US" sz="1400" dirty="0" smtClean="0">
                <a:hlinkClick r:id="" action="ppaction://hlinkshowjump?jump=firstslide"/>
              </a:rPr>
              <a:t>Back</a:t>
            </a:r>
            <a:endParaRPr lang="en-US" sz="1400" dirty="0" smtClean="0"/>
          </a:p>
        </p:txBody>
      </p:sp>
    </p:spTree>
    <p:extLst>
      <p:ext uri="{BB962C8B-B14F-4D97-AF65-F5344CB8AC3E}">
        <p14:creationId xmlns:p14="http://schemas.microsoft.com/office/powerpoint/2010/main" val="25006425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564" y="312182"/>
            <a:ext cx="10956924" cy="780540"/>
          </a:xfrm>
        </p:spPr>
        <p:txBody>
          <a:bodyPr/>
          <a:lstStyle/>
          <a:p>
            <a:r>
              <a:rPr lang="en-US" dirty="0" smtClean="0"/>
              <a:t>Dispatch meeting report / PSPO</a:t>
            </a:r>
            <a:endParaRPr lang="en-US" dirty="0"/>
          </a:p>
        </p:txBody>
      </p:sp>
      <p:sp>
        <p:nvSpPr>
          <p:cNvPr id="3" name="Content Placeholder 2"/>
          <p:cNvSpPr>
            <a:spLocks noGrp="1"/>
          </p:cNvSpPr>
          <p:nvPr>
            <p:ph idx="1"/>
          </p:nvPr>
        </p:nvSpPr>
        <p:spPr>
          <a:xfrm>
            <a:off x="590551" y="1176339"/>
            <a:ext cx="11172824" cy="5100636"/>
          </a:xfrm>
        </p:spPr>
        <p:txBody>
          <a:bodyPr/>
          <a:lstStyle/>
          <a:p>
            <a:r>
              <a:rPr lang="en-US" dirty="0"/>
              <a:t>PSPO has now provided overviews regarding the winter shutdown activities @ </a:t>
            </a:r>
            <a:r>
              <a:rPr lang="en-US" dirty="0" smtClean="0"/>
              <a:t>XFEL (XHEXP1 and XTDs). All </a:t>
            </a:r>
            <a:r>
              <a:rPr lang="en-US" dirty="0"/>
              <a:t>documents should be in this folder on Alfresco</a:t>
            </a:r>
            <a:r>
              <a:rPr lang="en-US" dirty="0" smtClean="0"/>
              <a:t>:</a:t>
            </a:r>
            <a:endParaRPr lang="en-US" dirty="0"/>
          </a:p>
          <a:p>
            <a:pPr lvl="1"/>
            <a:r>
              <a:rPr lang="en-US" u="sng" dirty="0">
                <a:hlinkClick r:id="rId2"/>
              </a:rPr>
              <a:t>https://docs.xfel.eu/share/page/site/PSC/documentlibrary#filter=path%7C%2FPLANNING%2FSHUTDOWN%2FWintershutdown%25202018-19%7C&amp;page=1</a:t>
            </a:r>
            <a:endParaRPr lang="en-US" dirty="0"/>
          </a:p>
          <a:p>
            <a:pPr lvl="0"/>
            <a:r>
              <a:rPr lang="en-US" dirty="0"/>
              <a:t>You can find PDFs with activities filtered by location (individual XTDs or SASE-areas in the XHEXP1) in the folder "By Location", </a:t>
            </a:r>
            <a:r>
              <a:rPr lang="en-US" dirty="0" smtClean="0"/>
              <a:t>and PDFs </a:t>
            </a:r>
            <a:r>
              <a:rPr lang="en-US" dirty="0"/>
              <a:t>filtered by requested support groups for AE, CAS, ITDM and VAC in "By Support Group"</a:t>
            </a:r>
          </a:p>
          <a:p>
            <a:pPr lvl="0"/>
            <a:r>
              <a:rPr lang="en-US" dirty="0" smtClean="0"/>
              <a:t>Whenever </a:t>
            </a:r>
            <a:r>
              <a:rPr lang="en-US" dirty="0"/>
              <a:t>an activity has meaningful start &amp; end-dates, we displayed it in the Gantt-chart-style plot on the right bottom.</a:t>
            </a:r>
          </a:p>
          <a:p>
            <a:pPr lvl="1"/>
            <a:r>
              <a:rPr lang="en-US" dirty="0"/>
              <a:t>Green: Activity should not affect other works, </a:t>
            </a:r>
          </a:p>
          <a:p>
            <a:pPr lvl="1"/>
            <a:r>
              <a:rPr lang="en-US" dirty="0"/>
              <a:t>Yellow: Could disturb / affect some people, have a closer look, </a:t>
            </a:r>
          </a:p>
          <a:p>
            <a:pPr lvl="1"/>
            <a:r>
              <a:rPr lang="en-US" dirty="0"/>
              <a:t>Red: Activity will affect an important central resource or service</a:t>
            </a:r>
          </a:p>
          <a:p>
            <a:pPr lvl="0"/>
            <a:r>
              <a:rPr lang="en-US" dirty="0"/>
              <a:t>We tried to have the major works, in particular red activities, in the maintenance period, such that commissioning from middle of January on should not be affected.</a:t>
            </a:r>
          </a:p>
          <a:p>
            <a:r>
              <a:rPr lang="en-US" b="1" dirty="0" smtClean="0"/>
              <a:t>We ask you to check for potential </a:t>
            </a:r>
            <a:r>
              <a:rPr lang="en-US" b="1" dirty="0"/>
              <a:t>collisions / conflicts of </a:t>
            </a:r>
            <a:r>
              <a:rPr lang="en-US" b="1" dirty="0" smtClean="0"/>
              <a:t>interest and give us feedback! </a:t>
            </a:r>
            <a:endParaRPr lang="en-US" b="1" dirty="0"/>
          </a:p>
          <a:p>
            <a:endParaRPr lang="en-US" dirty="0"/>
          </a:p>
        </p:txBody>
      </p:sp>
      <p:sp>
        <p:nvSpPr>
          <p:cNvPr id="4" name="TextBox 3"/>
          <p:cNvSpPr txBox="1"/>
          <p:nvPr/>
        </p:nvSpPr>
        <p:spPr>
          <a:xfrm>
            <a:off x="10915650" y="6400800"/>
            <a:ext cx="914400" cy="914400"/>
          </a:xfrm>
          <a:prstGeom prst="rect">
            <a:avLst/>
          </a:prstGeom>
          <a:noFill/>
        </p:spPr>
        <p:txBody>
          <a:bodyPr wrap="none" rtlCol="0">
            <a:noAutofit/>
          </a:bodyPr>
          <a:lstStyle/>
          <a:p>
            <a:pPr marL="269875" indent="-269875">
              <a:lnSpc>
                <a:spcPct val="112000"/>
              </a:lnSpc>
              <a:buBlip>
                <a:blip r:embed="rId3"/>
              </a:buBlip>
            </a:pPr>
            <a:r>
              <a:rPr lang="en-US" sz="1400" dirty="0" smtClean="0">
                <a:hlinkClick r:id="" action="ppaction://hlinkshowjump?jump=firstslide"/>
              </a:rPr>
              <a:t>Back</a:t>
            </a:r>
            <a:endParaRPr lang="en-US" sz="1400" dirty="0" smtClean="0"/>
          </a:p>
        </p:txBody>
      </p:sp>
    </p:spTree>
    <p:extLst>
      <p:ext uri="{BB962C8B-B14F-4D97-AF65-F5344CB8AC3E}">
        <p14:creationId xmlns:p14="http://schemas.microsoft.com/office/powerpoint/2010/main" val="34812846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HED</a:t>
            </a:r>
            <a:endParaRPr lang="en-US" dirty="0"/>
          </a:p>
        </p:txBody>
      </p:sp>
      <p:sp>
        <p:nvSpPr>
          <p:cNvPr id="3" name="Content Placeholder 2"/>
          <p:cNvSpPr>
            <a:spLocks noGrp="1"/>
          </p:cNvSpPr>
          <p:nvPr>
            <p:ph idx="1"/>
          </p:nvPr>
        </p:nvSpPr>
        <p:spPr/>
        <p:txBody>
          <a:bodyPr/>
          <a:lstStyle/>
          <a:p>
            <a:r>
              <a:rPr lang="en-US" dirty="0"/>
              <a:t>Opened XTD6: Pulled cables and connected  </a:t>
            </a:r>
            <a:r>
              <a:rPr lang="en-US" dirty="0" err="1"/>
              <a:t>basler</a:t>
            </a:r>
            <a:r>
              <a:rPr lang="en-US" dirty="0"/>
              <a:t> cameras to all 3 </a:t>
            </a:r>
            <a:r>
              <a:rPr lang="en-US" dirty="0" err="1"/>
              <a:t>monochromator</a:t>
            </a:r>
            <a:r>
              <a:rPr lang="en-US" dirty="0"/>
              <a:t> vessels</a:t>
            </a:r>
          </a:p>
          <a:p>
            <a:endParaRPr lang="en-US" dirty="0"/>
          </a:p>
          <a:p>
            <a:r>
              <a:rPr lang="en-US" dirty="0"/>
              <a:t>Cabling of OPT started by </a:t>
            </a:r>
            <a:r>
              <a:rPr lang="en-US" dirty="0" smtClean="0"/>
              <a:t>Fa. Schulz. </a:t>
            </a:r>
            <a:endParaRPr lang="en-US" dirty="0"/>
          </a:p>
          <a:p>
            <a:pPr marL="0" indent="0">
              <a:buNone/>
            </a:pPr>
            <a:r>
              <a:rPr lang="en-US" dirty="0"/>
              <a:t> </a:t>
            </a:r>
          </a:p>
          <a:p>
            <a:r>
              <a:rPr lang="en-US" dirty="0"/>
              <a:t>OPT hutch and transfer pipe under vacuum and leak checked. </a:t>
            </a:r>
          </a:p>
          <a:p>
            <a:pPr marL="0" indent="0">
              <a:buNone/>
            </a:pPr>
            <a:r>
              <a:rPr lang="en-US" dirty="0"/>
              <a:t> </a:t>
            </a:r>
          </a:p>
          <a:p>
            <a:r>
              <a:rPr lang="en-US" dirty="0"/>
              <a:t>TÜV test Nov 21st 9-12 am, rehearsal today 10-12 hrs.</a:t>
            </a:r>
          </a:p>
          <a:p>
            <a:endParaRPr lang="en-US" dirty="0"/>
          </a:p>
        </p:txBody>
      </p:sp>
      <p:sp>
        <p:nvSpPr>
          <p:cNvPr id="4" name="TextBox 3"/>
          <p:cNvSpPr txBox="1"/>
          <p:nvPr/>
        </p:nvSpPr>
        <p:spPr>
          <a:xfrm>
            <a:off x="10915650" y="6400800"/>
            <a:ext cx="914400" cy="914400"/>
          </a:xfrm>
          <a:prstGeom prst="rect">
            <a:avLst/>
          </a:prstGeom>
          <a:noFill/>
        </p:spPr>
        <p:txBody>
          <a:bodyPr wrap="none" rtlCol="0">
            <a:noAutofit/>
          </a:bodyPr>
          <a:lstStyle/>
          <a:p>
            <a:pPr marL="269875" indent="-269875">
              <a:lnSpc>
                <a:spcPct val="112000"/>
              </a:lnSpc>
              <a:buBlip>
                <a:blip r:embed="rId2"/>
              </a:buBlip>
            </a:pPr>
            <a:r>
              <a:rPr lang="en-US" sz="1400" dirty="0" smtClean="0">
                <a:hlinkClick r:id="" action="ppaction://hlinkshowjump?jump=firstslide"/>
              </a:rPr>
              <a:t>Back</a:t>
            </a:r>
            <a:endParaRPr lang="en-US" sz="1400" dirty="0" smtClean="0"/>
          </a:p>
        </p:txBody>
      </p:sp>
    </p:spTree>
    <p:extLst>
      <p:ext uri="{BB962C8B-B14F-4D97-AF65-F5344CB8AC3E}">
        <p14:creationId xmlns:p14="http://schemas.microsoft.com/office/powerpoint/2010/main" val="3247818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Optical lasers</a:t>
            </a:r>
            <a:endParaRPr lang="en-US" dirty="0"/>
          </a:p>
        </p:txBody>
      </p:sp>
      <p:sp>
        <p:nvSpPr>
          <p:cNvPr id="3" name="Content Placeholder 2"/>
          <p:cNvSpPr>
            <a:spLocks noGrp="1"/>
          </p:cNvSpPr>
          <p:nvPr>
            <p:ph idx="1"/>
          </p:nvPr>
        </p:nvSpPr>
        <p:spPr/>
        <p:txBody>
          <a:bodyPr/>
          <a:lstStyle/>
          <a:p>
            <a:pPr marL="0" indent="0">
              <a:buNone/>
            </a:pPr>
            <a:r>
              <a:rPr lang="en-US" b="1" dirty="0" smtClean="0"/>
              <a:t>SASE 1:</a:t>
            </a:r>
          </a:p>
          <a:p>
            <a:r>
              <a:rPr lang="en-US" dirty="0" smtClean="0"/>
              <a:t>100kHz set point commissioning ongoing.</a:t>
            </a:r>
          </a:p>
          <a:p>
            <a:r>
              <a:rPr lang="en-US" dirty="0" smtClean="0"/>
              <a:t>suffered damage in power amplifier during tests -&gt; delay t. b. d.  </a:t>
            </a:r>
          </a:p>
          <a:p>
            <a:pPr marL="0" indent="0">
              <a:buNone/>
            </a:pPr>
            <a:r>
              <a:rPr lang="en-US" b="1" dirty="0" smtClean="0"/>
              <a:t>SASE 3:</a:t>
            </a:r>
          </a:p>
          <a:p>
            <a:r>
              <a:rPr lang="en-US" dirty="0" smtClean="0"/>
              <a:t>installation and commissioning ongoing, slow but steady progress.</a:t>
            </a:r>
          </a:p>
          <a:p>
            <a:pPr marL="0" indent="0">
              <a:buNone/>
            </a:pPr>
            <a:r>
              <a:rPr lang="en-US" b="1" dirty="0" smtClean="0"/>
              <a:t>SASE 2: </a:t>
            </a:r>
          </a:p>
          <a:p>
            <a:r>
              <a:rPr lang="en-US" dirty="0" smtClean="0"/>
              <a:t>ca. 3 months behind compared with SASE 3 </a:t>
            </a:r>
          </a:p>
          <a:p>
            <a:r>
              <a:rPr lang="en-US" dirty="0" smtClean="0"/>
              <a:t>cabling finished </a:t>
            </a:r>
          </a:p>
          <a:p>
            <a:r>
              <a:rPr lang="en-US" dirty="0" smtClean="0"/>
              <a:t>Laser interlock system installation / testing in progress </a:t>
            </a:r>
          </a:p>
          <a:p>
            <a:r>
              <a:rPr lang="en-US" dirty="0" smtClean="0"/>
              <a:t>still open infrastructure issues, main one being a problem with stability of inner door, which could prevent the interlock from working. TS contacted.</a:t>
            </a:r>
          </a:p>
          <a:p>
            <a:endParaRPr lang="en-US" dirty="0"/>
          </a:p>
        </p:txBody>
      </p:sp>
      <p:sp>
        <p:nvSpPr>
          <p:cNvPr id="4" name="TextBox 3"/>
          <p:cNvSpPr txBox="1"/>
          <p:nvPr/>
        </p:nvSpPr>
        <p:spPr>
          <a:xfrm>
            <a:off x="10915650" y="6400800"/>
            <a:ext cx="914400" cy="914400"/>
          </a:xfrm>
          <a:prstGeom prst="rect">
            <a:avLst/>
          </a:prstGeom>
          <a:noFill/>
        </p:spPr>
        <p:txBody>
          <a:bodyPr wrap="none" rtlCol="0">
            <a:noAutofit/>
          </a:bodyPr>
          <a:lstStyle/>
          <a:p>
            <a:pPr marL="269875" indent="-269875">
              <a:lnSpc>
                <a:spcPct val="112000"/>
              </a:lnSpc>
              <a:buBlip>
                <a:blip r:embed="rId2"/>
              </a:buBlip>
            </a:pPr>
            <a:r>
              <a:rPr lang="en-US" sz="1400" dirty="0" smtClean="0">
                <a:hlinkClick r:id="" action="ppaction://hlinkshowjump?jump=firstslide"/>
              </a:rPr>
              <a:t>Back</a:t>
            </a:r>
            <a:endParaRPr lang="en-US" sz="1400" dirty="0" smtClean="0"/>
          </a:p>
        </p:txBody>
      </p:sp>
    </p:spTree>
    <p:extLst>
      <p:ext uri="{BB962C8B-B14F-4D97-AF65-F5344CB8AC3E}">
        <p14:creationId xmlns:p14="http://schemas.microsoft.com/office/powerpoint/2010/main" val="41258420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Detectors – DET</a:t>
            </a:r>
            <a:endParaRPr lang="en-GB" dirty="0"/>
          </a:p>
        </p:txBody>
      </p:sp>
      <p:sp>
        <p:nvSpPr>
          <p:cNvPr id="3" name="Content Placeholder 2"/>
          <p:cNvSpPr>
            <a:spLocks noGrp="1"/>
          </p:cNvSpPr>
          <p:nvPr>
            <p:ph idx="1"/>
          </p:nvPr>
        </p:nvSpPr>
        <p:spPr>
          <a:xfrm>
            <a:off x="908051" y="2024068"/>
            <a:ext cx="10447867" cy="4097333"/>
          </a:xfrm>
        </p:spPr>
        <p:txBody>
          <a:bodyPr/>
          <a:lstStyle/>
          <a:p>
            <a:r>
              <a:rPr lang="en-US" sz="1500" b="1" spc="-1" dirty="0" smtClean="0">
                <a:solidFill>
                  <a:srgbClr val="000000"/>
                </a:solidFill>
                <a:uFill>
                  <a:solidFill>
                    <a:srgbClr val="FFFFFF"/>
                  </a:solidFill>
                </a:uFill>
              </a:rPr>
              <a:t>1</a:t>
            </a:r>
            <a:r>
              <a:rPr lang="en-US" sz="1500" b="1" spc="-1" baseline="30000" dirty="0" smtClean="0">
                <a:solidFill>
                  <a:srgbClr val="000000"/>
                </a:solidFill>
                <a:uFill>
                  <a:solidFill>
                    <a:srgbClr val="FFFFFF"/>
                  </a:solidFill>
                </a:uFill>
              </a:rPr>
              <a:t>st</a:t>
            </a:r>
            <a:r>
              <a:rPr lang="en-US" sz="1500" b="1" spc="-1" dirty="0" smtClean="0">
                <a:solidFill>
                  <a:srgbClr val="000000"/>
                </a:solidFill>
                <a:uFill>
                  <a:solidFill>
                    <a:srgbClr val="FFFFFF"/>
                  </a:solidFill>
                </a:uFill>
              </a:rPr>
              <a:t> </a:t>
            </a:r>
            <a:r>
              <a:rPr lang="en-US" sz="1500" b="1" spc="-1" dirty="0">
                <a:solidFill>
                  <a:srgbClr val="000000"/>
                </a:solidFill>
                <a:uFill>
                  <a:solidFill>
                    <a:srgbClr val="FFFFFF"/>
                  </a:solidFill>
                </a:uFill>
              </a:rPr>
              <a:t>AGIPD </a:t>
            </a:r>
            <a:r>
              <a:rPr lang="en-US" sz="1500" b="1" spc="-1" dirty="0" smtClean="0">
                <a:solidFill>
                  <a:srgbClr val="000000"/>
                </a:solidFill>
                <a:uFill>
                  <a:solidFill>
                    <a:srgbClr val="FFFFFF"/>
                  </a:solidFill>
                </a:uFill>
              </a:rPr>
              <a:t>SPB</a:t>
            </a:r>
            <a:endParaRPr lang="en-GB" sz="1500" dirty="0" smtClean="0"/>
          </a:p>
          <a:p>
            <a:pPr lvl="1"/>
            <a:r>
              <a:rPr lang="en-US" sz="1500" spc="-1" dirty="0" smtClean="0">
                <a:solidFill>
                  <a:srgbClr val="000000"/>
                </a:solidFill>
                <a:uFill>
                  <a:solidFill>
                    <a:srgbClr val="FFFFFF"/>
                  </a:solidFill>
                </a:uFill>
                <a:latin typeface="Arial" charset="0"/>
                <a:ea typeface="ＭＳ Ｐゴシック" charset="0"/>
                <a:sym typeface="Wingdings" panose="05000000000000000000" pitchFamily="2" charset="2"/>
              </a:rPr>
              <a:t>Successful testing of the control </a:t>
            </a:r>
            <a:r>
              <a:rPr lang="en-US" sz="1500" spc="-1" dirty="0">
                <a:solidFill>
                  <a:srgbClr val="000000"/>
                </a:solidFill>
                <a:uFill>
                  <a:solidFill>
                    <a:srgbClr val="FFFFFF"/>
                  </a:solidFill>
                </a:uFill>
                <a:latin typeface="Arial" charset="0"/>
                <a:ea typeface="ＭＳ Ｐゴシック" charset="0"/>
                <a:sym typeface="Wingdings" panose="05000000000000000000" pitchFamily="2" charset="2"/>
              </a:rPr>
              <a:t>system after Karabo </a:t>
            </a:r>
            <a:r>
              <a:rPr lang="en-US" sz="1500" spc="-1" dirty="0" smtClean="0">
                <a:solidFill>
                  <a:srgbClr val="000000"/>
                </a:solidFill>
                <a:uFill>
                  <a:solidFill>
                    <a:srgbClr val="FFFFFF"/>
                  </a:solidFill>
                </a:uFill>
                <a:latin typeface="Arial" charset="0"/>
                <a:ea typeface="ＭＳ Ｐゴシック" charset="0"/>
                <a:sym typeface="Wingdings" panose="05000000000000000000" pitchFamily="2" charset="2"/>
              </a:rPr>
              <a:t>upgrade</a:t>
            </a:r>
            <a:endParaRPr lang="en-US" sz="1500" spc="-1" dirty="0">
              <a:solidFill>
                <a:srgbClr val="000000"/>
              </a:solidFill>
              <a:uFill>
                <a:solidFill>
                  <a:srgbClr val="FFFFFF"/>
                </a:solidFill>
              </a:uFill>
              <a:latin typeface="Arial" charset="0"/>
              <a:ea typeface="ＭＳ Ｐゴシック" charset="0"/>
              <a:sym typeface="Wingdings" panose="05000000000000000000" pitchFamily="2" charset="2"/>
            </a:endParaRPr>
          </a:p>
          <a:p>
            <a:pPr lvl="1"/>
            <a:r>
              <a:rPr lang="en-US" sz="1500" spc="-1" dirty="0" smtClean="0">
                <a:solidFill>
                  <a:srgbClr val="000000"/>
                </a:solidFill>
                <a:uFill>
                  <a:solidFill>
                    <a:srgbClr val="FFFFFF"/>
                  </a:solidFill>
                </a:uFill>
                <a:latin typeface="Arial" charset="0"/>
                <a:ea typeface="ＭＳ Ｐゴシック" charset="0"/>
                <a:sym typeface="Wingdings" panose="05000000000000000000" pitchFamily="2" charset="2"/>
              </a:rPr>
              <a:t>Loop </a:t>
            </a:r>
            <a:r>
              <a:rPr lang="en-US" sz="1500" spc="-1" dirty="0">
                <a:solidFill>
                  <a:srgbClr val="000000"/>
                </a:solidFill>
                <a:uFill>
                  <a:solidFill>
                    <a:srgbClr val="FFFFFF"/>
                  </a:solidFill>
                </a:uFill>
                <a:latin typeface="Arial" charset="0"/>
                <a:ea typeface="ＭＳ Ｐゴシック" charset="0"/>
                <a:sym typeface="Wingdings" panose="05000000000000000000" pitchFamily="2" charset="2"/>
              </a:rPr>
              <a:t>5 updates </a:t>
            </a:r>
            <a:r>
              <a:rPr lang="en-US" sz="1500" spc="-1" dirty="0" smtClean="0">
                <a:solidFill>
                  <a:srgbClr val="000000"/>
                </a:solidFill>
                <a:uFill>
                  <a:solidFill>
                    <a:srgbClr val="FFFFFF"/>
                  </a:solidFill>
                </a:uFill>
                <a:latin typeface="Arial" charset="0"/>
                <a:ea typeface="ＭＳ Ｐゴシック" charset="0"/>
                <a:sym typeface="Wingdings" panose="05000000000000000000" pitchFamily="2" charset="2"/>
              </a:rPr>
              <a:t>including testing finished (</a:t>
            </a:r>
            <a:r>
              <a:rPr lang="en-US" sz="1500" spc="-1" dirty="0">
                <a:solidFill>
                  <a:srgbClr val="000000"/>
                </a:solidFill>
                <a:uFill>
                  <a:solidFill>
                    <a:srgbClr val="FFFFFF"/>
                  </a:solidFill>
                </a:uFill>
                <a:latin typeface="Arial" charset="0"/>
                <a:ea typeface="ＭＳ Ｐゴシック" charset="0"/>
                <a:sym typeface="Wingdings" panose="05000000000000000000" pitchFamily="2" charset="2"/>
              </a:rPr>
              <a:t>interlock for big gate valve were added to the loop</a:t>
            </a:r>
            <a:r>
              <a:rPr lang="en-US" sz="1500" spc="-1" dirty="0" smtClean="0">
                <a:solidFill>
                  <a:srgbClr val="000000"/>
                </a:solidFill>
                <a:uFill>
                  <a:solidFill>
                    <a:srgbClr val="FFFFFF"/>
                  </a:solidFill>
                </a:uFill>
                <a:latin typeface="Arial" charset="0"/>
                <a:ea typeface="ＭＳ Ｐゴシック" charset="0"/>
                <a:sym typeface="Wingdings" panose="05000000000000000000" pitchFamily="2" charset="2"/>
              </a:rPr>
              <a:t>)</a:t>
            </a:r>
          </a:p>
          <a:p>
            <a:pPr lvl="1"/>
            <a:r>
              <a:rPr lang="en-US" sz="1500" spc="-1" dirty="0" smtClean="0">
                <a:solidFill>
                  <a:srgbClr val="000000"/>
                </a:solidFill>
                <a:uFill>
                  <a:solidFill>
                    <a:srgbClr val="FFFFFF"/>
                  </a:solidFill>
                </a:uFill>
                <a:latin typeface="Arial" charset="0"/>
                <a:ea typeface="ＭＳ Ｐゴシック" charset="0"/>
                <a:sym typeface="Wingdings" panose="05000000000000000000" pitchFamily="2" charset="2"/>
              </a:rPr>
              <a:t>Ramping </a:t>
            </a:r>
            <a:r>
              <a:rPr lang="en-US" sz="1500" spc="-1" dirty="0">
                <a:solidFill>
                  <a:srgbClr val="000000"/>
                </a:solidFill>
                <a:uFill>
                  <a:solidFill>
                    <a:srgbClr val="FFFFFF"/>
                  </a:solidFill>
                </a:uFill>
                <a:latin typeface="Arial" charset="0"/>
                <a:ea typeface="ＭＳ Ｐゴシック" charset="0"/>
                <a:sym typeface="Wingdings" panose="05000000000000000000" pitchFamily="2" charset="2"/>
              </a:rPr>
              <a:t>up/down temp. using chiller </a:t>
            </a:r>
            <a:r>
              <a:rPr lang="en-US" sz="1500" spc="-1" dirty="0" err="1">
                <a:solidFill>
                  <a:srgbClr val="000000"/>
                </a:solidFill>
                <a:uFill>
                  <a:solidFill>
                    <a:srgbClr val="FFFFFF"/>
                  </a:solidFill>
                </a:uFill>
                <a:latin typeface="Arial" charset="0"/>
                <a:ea typeface="ＭＳ Ｐゴシック" charset="0"/>
                <a:sym typeface="Wingdings" panose="05000000000000000000" pitchFamily="2" charset="2"/>
              </a:rPr>
              <a:t>Beckhoff</a:t>
            </a:r>
            <a:r>
              <a:rPr lang="en-US" sz="1500" spc="-1" dirty="0">
                <a:solidFill>
                  <a:srgbClr val="000000"/>
                </a:solidFill>
                <a:uFill>
                  <a:solidFill>
                    <a:srgbClr val="FFFFFF"/>
                  </a:solidFill>
                </a:uFill>
                <a:latin typeface="Arial" charset="0"/>
                <a:ea typeface="ＭＳ Ｐゴシック" charset="0"/>
                <a:sym typeface="Wingdings" panose="05000000000000000000" pitchFamily="2" charset="2"/>
              </a:rPr>
              <a:t> device was successfully </a:t>
            </a:r>
            <a:r>
              <a:rPr lang="en-US" sz="1500" spc="-1" dirty="0" smtClean="0">
                <a:solidFill>
                  <a:srgbClr val="000000"/>
                </a:solidFill>
                <a:uFill>
                  <a:solidFill>
                    <a:srgbClr val="FFFFFF"/>
                  </a:solidFill>
                </a:uFill>
                <a:latin typeface="Arial" charset="0"/>
                <a:ea typeface="ＭＳ Ｐゴシック" charset="0"/>
                <a:sym typeface="Wingdings" panose="05000000000000000000" pitchFamily="2" charset="2"/>
              </a:rPr>
              <a:t>tested  </a:t>
            </a:r>
            <a:r>
              <a:rPr lang="en-US" sz="1500" spc="-1" dirty="0">
                <a:solidFill>
                  <a:srgbClr val="000000"/>
                </a:solidFill>
                <a:uFill>
                  <a:solidFill>
                    <a:srgbClr val="FFFFFF"/>
                  </a:solidFill>
                </a:uFill>
                <a:latin typeface="Arial" charset="0"/>
                <a:ea typeface="ＭＳ Ｐゴシック" charset="0"/>
                <a:sym typeface="Wingdings" panose="05000000000000000000" pitchFamily="2" charset="2"/>
              </a:rPr>
              <a:t>it  will </a:t>
            </a:r>
            <a:r>
              <a:rPr lang="en-US" sz="1500" spc="-1" dirty="0" smtClean="0">
                <a:solidFill>
                  <a:srgbClr val="000000"/>
                </a:solidFill>
                <a:uFill>
                  <a:solidFill>
                    <a:srgbClr val="FFFFFF"/>
                  </a:solidFill>
                </a:uFill>
                <a:latin typeface="Arial" charset="0"/>
                <a:ea typeface="ＭＳ Ｐゴシック" charset="0"/>
                <a:sym typeface="Wingdings" panose="05000000000000000000" pitchFamily="2" charset="2"/>
              </a:rPr>
              <a:t> simplify </a:t>
            </a:r>
            <a:r>
              <a:rPr lang="en-US" sz="1500" spc="-1" dirty="0" err="1" smtClean="0">
                <a:solidFill>
                  <a:srgbClr val="000000"/>
                </a:solidFill>
                <a:uFill>
                  <a:solidFill>
                    <a:srgbClr val="FFFFFF"/>
                  </a:solidFill>
                </a:uFill>
                <a:latin typeface="Arial" charset="0"/>
                <a:ea typeface="ＭＳ Ｐゴシック" charset="0"/>
                <a:sym typeface="Wingdings" panose="05000000000000000000" pitchFamily="2" charset="2"/>
              </a:rPr>
              <a:t>ooling</a:t>
            </a:r>
            <a:r>
              <a:rPr lang="en-US" sz="1500" spc="-1" dirty="0" smtClean="0">
                <a:solidFill>
                  <a:srgbClr val="000000"/>
                </a:solidFill>
                <a:uFill>
                  <a:solidFill>
                    <a:srgbClr val="FFFFFF"/>
                  </a:solidFill>
                </a:uFill>
                <a:latin typeface="Arial" charset="0"/>
                <a:ea typeface="ＭＳ Ｐゴシック" charset="0"/>
                <a:sym typeface="Wingdings" panose="05000000000000000000" pitchFamily="2" charset="2"/>
              </a:rPr>
              <a:t> </a:t>
            </a:r>
            <a:r>
              <a:rPr lang="en-US" sz="1500" spc="-1" dirty="0">
                <a:solidFill>
                  <a:srgbClr val="000000"/>
                </a:solidFill>
                <a:uFill>
                  <a:solidFill>
                    <a:srgbClr val="FFFFFF"/>
                  </a:solidFill>
                </a:uFill>
                <a:latin typeface="Arial" charset="0"/>
                <a:ea typeface="ＭＳ Ｐゴシック" charset="0"/>
                <a:sym typeface="Wingdings" panose="05000000000000000000" pitchFamily="2" charset="2"/>
              </a:rPr>
              <a:t>procedure</a:t>
            </a:r>
          </a:p>
          <a:p>
            <a:pPr lvl="1"/>
            <a:endParaRPr lang="en-US" sz="1500" b="1" spc="-1" dirty="0" smtClean="0">
              <a:solidFill>
                <a:srgbClr val="000000"/>
              </a:solidFill>
              <a:uFill>
                <a:solidFill>
                  <a:srgbClr val="FFFFFF"/>
                </a:solidFill>
              </a:uFill>
              <a:latin typeface="Arial" charset="0"/>
              <a:ea typeface="ＭＳ Ｐゴシック" charset="0"/>
              <a:sym typeface="Wingdings" panose="05000000000000000000" pitchFamily="2" charset="2"/>
            </a:endParaRPr>
          </a:p>
          <a:p>
            <a:r>
              <a:rPr lang="en-US" sz="1500" b="1" spc="-1" dirty="0" smtClean="0">
                <a:solidFill>
                  <a:srgbClr val="000000"/>
                </a:solidFill>
                <a:uFill>
                  <a:solidFill>
                    <a:srgbClr val="FFFFFF"/>
                  </a:solidFill>
                </a:uFill>
              </a:rPr>
              <a:t>LPD at FXE</a:t>
            </a:r>
          </a:p>
          <a:p>
            <a:pPr marL="535680" lvl="1" indent="-267120">
              <a:lnSpc>
                <a:spcPct val="100000"/>
              </a:lnSpc>
              <a:buBlip>
                <a:blip r:embed="rId2"/>
              </a:buBlip>
            </a:pPr>
            <a:r>
              <a:rPr lang="en-US" sz="1500" spc="-1" dirty="0">
                <a:solidFill>
                  <a:srgbClr val="000000"/>
                </a:solidFill>
                <a:uFill>
                  <a:solidFill>
                    <a:srgbClr val="FFFFFF"/>
                  </a:solidFill>
                </a:uFill>
                <a:ea typeface="ＭＳ Ｐゴシック"/>
              </a:rPr>
              <a:t>Two switch boxes were received from RAL.</a:t>
            </a:r>
            <a:endParaRPr lang="en-US" sz="1500" spc="-1" dirty="0">
              <a:solidFill>
                <a:srgbClr val="000000"/>
              </a:solidFill>
              <a:uFill>
                <a:solidFill>
                  <a:srgbClr val="FFFFFF"/>
                </a:solidFill>
              </a:uFill>
            </a:endParaRPr>
          </a:p>
          <a:p>
            <a:pPr marL="535680" lvl="1" indent="-267120">
              <a:lnSpc>
                <a:spcPct val="100000"/>
              </a:lnSpc>
              <a:buBlip>
                <a:blip r:embed="rId2"/>
              </a:buBlip>
            </a:pPr>
            <a:r>
              <a:rPr lang="en-US" sz="1500" spc="-1" dirty="0" smtClean="0">
                <a:solidFill>
                  <a:srgbClr val="000000"/>
                </a:solidFill>
                <a:uFill>
                  <a:solidFill>
                    <a:srgbClr val="FFFFFF"/>
                  </a:solidFill>
                </a:uFill>
                <a:ea typeface="ＭＳ Ｐゴシック"/>
              </a:rPr>
              <a:t>The </a:t>
            </a:r>
            <a:r>
              <a:rPr lang="en-US" sz="1500" spc="-1" dirty="0">
                <a:solidFill>
                  <a:srgbClr val="000000"/>
                </a:solidFill>
                <a:uFill>
                  <a:solidFill>
                    <a:srgbClr val="FFFFFF"/>
                  </a:solidFill>
                </a:uFill>
                <a:ea typeface="ＭＳ Ｐゴシック"/>
              </a:rPr>
              <a:t>faulty switch boxes were replaced with the new ones.  </a:t>
            </a:r>
            <a:endParaRPr lang="en-US" sz="1500" spc="-1" dirty="0">
              <a:solidFill>
                <a:srgbClr val="000000"/>
              </a:solidFill>
              <a:uFill>
                <a:solidFill>
                  <a:srgbClr val="FFFFFF"/>
                </a:solidFill>
              </a:uFill>
            </a:endParaRPr>
          </a:p>
          <a:p>
            <a:pPr marL="736920" lvl="2" indent="-200520">
              <a:lnSpc>
                <a:spcPct val="100000"/>
              </a:lnSpc>
              <a:buClr>
                <a:srgbClr val="000000"/>
              </a:buClr>
              <a:buFont typeface="Arial"/>
              <a:buChar char="►"/>
            </a:pPr>
            <a:r>
              <a:rPr lang="en-US" sz="1500" spc="-1" dirty="0">
                <a:solidFill>
                  <a:srgbClr val="000000"/>
                </a:solidFill>
                <a:uFill>
                  <a:solidFill>
                    <a:srgbClr val="FFFFFF"/>
                  </a:solidFill>
                </a:uFill>
                <a:ea typeface="ＭＳ Ｐゴシック"/>
              </a:rPr>
              <a:t>Testing the power cards of the super-modules with an external 48V bench supply to ensure the output current in the expected range. </a:t>
            </a:r>
            <a:endParaRPr lang="en-US" sz="1500" spc="-1" dirty="0">
              <a:solidFill>
                <a:srgbClr val="000000"/>
              </a:solidFill>
              <a:uFill>
                <a:solidFill>
                  <a:srgbClr val="FFFFFF"/>
                </a:solidFill>
              </a:uFill>
            </a:endParaRPr>
          </a:p>
          <a:p>
            <a:pPr marL="736920" lvl="2" indent="-200520">
              <a:lnSpc>
                <a:spcPct val="100000"/>
              </a:lnSpc>
              <a:buClr>
                <a:srgbClr val="000000"/>
              </a:buClr>
              <a:buFont typeface="Arial"/>
              <a:buChar char="►"/>
            </a:pPr>
            <a:r>
              <a:rPr lang="en-US" sz="1500" spc="-1" dirty="0">
                <a:solidFill>
                  <a:srgbClr val="000000"/>
                </a:solidFill>
                <a:uFill>
                  <a:solidFill>
                    <a:srgbClr val="FFFFFF"/>
                  </a:solidFill>
                </a:uFill>
                <a:ea typeface="ＭＳ Ｐゴシック"/>
              </a:rPr>
              <a:t>Checking and repairing some of the power cables and connectors between the switch box and the power cards. </a:t>
            </a:r>
            <a:endParaRPr lang="en-US" sz="1500" spc="-1" dirty="0">
              <a:solidFill>
                <a:srgbClr val="000000"/>
              </a:solidFill>
              <a:uFill>
                <a:solidFill>
                  <a:srgbClr val="FFFFFF"/>
                </a:solidFill>
              </a:uFill>
            </a:endParaRPr>
          </a:p>
          <a:p>
            <a:pPr lvl="1"/>
            <a:endParaRPr lang="en-US" sz="1500" dirty="0">
              <a:solidFill>
                <a:srgbClr val="000000"/>
              </a:solidFill>
              <a:latin typeface="Arial" charset="0"/>
              <a:ea typeface="ＭＳ Ｐゴシック" charset="0"/>
              <a:sym typeface="Wingdings" charset="0"/>
            </a:endParaRPr>
          </a:p>
          <a:p>
            <a:pPr lvl="2"/>
            <a:endParaRPr lang="en-US" sz="1500" spc="-1" dirty="0" smtClean="0">
              <a:solidFill>
                <a:srgbClr val="000000"/>
              </a:solidFill>
              <a:uFill>
                <a:solidFill>
                  <a:srgbClr val="FFFFFF"/>
                </a:solidFill>
              </a:uFill>
            </a:endParaRPr>
          </a:p>
          <a:p>
            <a:endParaRPr lang="en-US" sz="1500" spc="-1" dirty="0" smtClean="0">
              <a:solidFill>
                <a:srgbClr val="000000"/>
              </a:solidFill>
              <a:uFill>
                <a:solidFill>
                  <a:srgbClr val="FFFFFF"/>
                </a:solidFill>
              </a:uFill>
            </a:endParaRPr>
          </a:p>
        </p:txBody>
      </p:sp>
    </p:spTree>
    <p:extLst>
      <p:ext uri="{BB962C8B-B14F-4D97-AF65-F5344CB8AC3E}">
        <p14:creationId xmlns:p14="http://schemas.microsoft.com/office/powerpoint/2010/main" val="18538523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139" y="474107"/>
            <a:ext cx="10956924" cy="780540"/>
          </a:xfrm>
        </p:spPr>
        <p:txBody>
          <a:bodyPr/>
          <a:lstStyle/>
          <a:p>
            <a:r>
              <a:rPr lang="en-GB" dirty="0" smtClean="0"/>
              <a:t>Detectors – DET</a:t>
            </a:r>
            <a:endParaRPr lang="en-GB" dirty="0"/>
          </a:p>
        </p:txBody>
      </p:sp>
      <p:sp>
        <p:nvSpPr>
          <p:cNvPr id="3" name="Content Placeholder 2"/>
          <p:cNvSpPr>
            <a:spLocks noGrp="1"/>
          </p:cNvSpPr>
          <p:nvPr>
            <p:ph idx="1"/>
          </p:nvPr>
        </p:nvSpPr>
        <p:spPr>
          <a:xfrm>
            <a:off x="727076" y="1366843"/>
            <a:ext cx="10469032" cy="4301252"/>
          </a:xfrm>
        </p:spPr>
        <p:txBody>
          <a:bodyPr/>
          <a:lstStyle/>
          <a:p>
            <a:r>
              <a:rPr lang="en-US" sz="1400" b="1" spc="-1" dirty="0" smtClean="0">
                <a:solidFill>
                  <a:srgbClr val="000000"/>
                </a:solidFill>
                <a:uFill>
                  <a:solidFill>
                    <a:srgbClr val="FFFFFF"/>
                  </a:solidFill>
                </a:uFill>
                <a:sym typeface="Wingdings" panose="05000000000000000000" pitchFamily="2" charset="2"/>
              </a:rPr>
              <a:t>2</a:t>
            </a:r>
            <a:r>
              <a:rPr lang="en-US" sz="1400" b="1" spc="-1" baseline="30000" dirty="0" smtClean="0">
                <a:solidFill>
                  <a:srgbClr val="000000"/>
                </a:solidFill>
                <a:uFill>
                  <a:solidFill>
                    <a:srgbClr val="FFFFFF"/>
                  </a:solidFill>
                </a:uFill>
                <a:sym typeface="Wingdings" panose="05000000000000000000" pitchFamily="2" charset="2"/>
              </a:rPr>
              <a:t>nd</a:t>
            </a:r>
            <a:r>
              <a:rPr lang="en-US" sz="1400" b="1" spc="-1" dirty="0" smtClean="0">
                <a:solidFill>
                  <a:srgbClr val="000000"/>
                </a:solidFill>
                <a:uFill>
                  <a:solidFill>
                    <a:srgbClr val="FFFFFF"/>
                  </a:solidFill>
                </a:uFill>
                <a:sym typeface="Wingdings" panose="05000000000000000000" pitchFamily="2" charset="2"/>
              </a:rPr>
              <a:t> </a:t>
            </a:r>
            <a:r>
              <a:rPr lang="en-US" sz="1400" b="1" spc="-1" dirty="0">
                <a:solidFill>
                  <a:srgbClr val="000000"/>
                </a:solidFill>
                <a:uFill>
                  <a:solidFill>
                    <a:srgbClr val="FFFFFF"/>
                  </a:solidFill>
                </a:uFill>
                <a:sym typeface="Wingdings" panose="05000000000000000000" pitchFamily="2" charset="2"/>
              </a:rPr>
              <a:t>AGIPD MID</a:t>
            </a:r>
          </a:p>
          <a:p>
            <a:pPr lvl="1"/>
            <a:r>
              <a:rPr lang="en-US" sz="1400" spc="-1" dirty="0" smtClean="0">
                <a:solidFill>
                  <a:srgbClr val="000000"/>
                </a:solidFill>
                <a:uFill>
                  <a:solidFill>
                    <a:srgbClr val="FFFFFF"/>
                  </a:solidFill>
                </a:uFill>
                <a:sym typeface="Wingdings" panose="05000000000000000000" pitchFamily="2" charset="2"/>
              </a:rPr>
              <a:t>   Installation </a:t>
            </a:r>
            <a:r>
              <a:rPr lang="en-US" sz="1400" spc="-1" dirty="0">
                <a:solidFill>
                  <a:srgbClr val="000000"/>
                </a:solidFill>
                <a:uFill>
                  <a:solidFill>
                    <a:srgbClr val="FFFFFF"/>
                  </a:solidFill>
                </a:uFill>
                <a:sym typeface="Wingdings" panose="05000000000000000000" pitchFamily="2" charset="2"/>
              </a:rPr>
              <a:t>of the cooling systems for AGIPD </a:t>
            </a:r>
            <a:r>
              <a:rPr lang="en-US" sz="1400" spc="-1" dirty="0" smtClean="0">
                <a:solidFill>
                  <a:srgbClr val="000000"/>
                </a:solidFill>
                <a:uFill>
                  <a:solidFill>
                    <a:srgbClr val="FFFFFF"/>
                  </a:solidFill>
                </a:uFill>
                <a:sym typeface="Wingdings" panose="05000000000000000000" pitchFamily="2" charset="2"/>
              </a:rPr>
              <a:t>is in progress</a:t>
            </a:r>
            <a:endParaRPr lang="en-US" sz="1400" spc="-1" dirty="0">
              <a:solidFill>
                <a:srgbClr val="000000"/>
              </a:solidFill>
              <a:uFill>
                <a:solidFill>
                  <a:srgbClr val="FFFFFF"/>
                </a:solidFill>
              </a:uFill>
              <a:sym typeface="Wingdings" panose="05000000000000000000" pitchFamily="2" charset="2"/>
            </a:endParaRPr>
          </a:p>
          <a:p>
            <a:pPr lvl="1"/>
            <a:r>
              <a:rPr lang="en-US" sz="1400" spc="-1" dirty="0">
                <a:solidFill>
                  <a:srgbClr val="000000"/>
                </a:solidFill>
                <a:uFill>
                  <a:solidFill>
                    <a:srgbClr val="FFFFFF"/>
                  </a:solidFill>
                </a:uFill>
                <a:sym typeface="Wingdings" panose="05000000000000000000" pitchFamily="2" charset="2"/>
              </a:rPr>
              <a:t>AGIPD interlocks are defined we need loop11 to test it</a:t>
            </a:r>
          </a:p>
          <a:p>
            <a:pPr lvl="1"/>
            <a:r>
              <a:rPr lang="en-US" sz="1400" spc="-1" dirty="0">
                <a:solidFill>
                  <a:srgbClr val="000000"/>
                </a:solidFill>
                <a:uFill>
                  <a:solidFill>
                    <a:srgbClr val="FFFFFF"/>
                  </a:solidFill>
                </a:uFill>
                <a:sym typeface="Wingdings" panose="05000000000000000000" pitchFamily="2" charset="2"/>
              </a:rPr>
              <a:t>Vacuum system installed  achieved pressure </a:t>
            </a:r>
            <a:r>
              <a:rPr lang="en-US" sz="1400" spc="-1" dirty="0" smtClean="0">
                <a:solidFill>
                  <a:srgbClr val="000000"/>
                </a:solidFill>
                <a:uFill>
                  <a:solidFill>
                    <a:srgbClr val="FFFFFF"/>
                  </a:solidFill>
                </a:uFill>
                <a:sym typeface="Wingdings" panose="05000000000000000000" pitchFamily="2" charset="2"/>
              </a:rPr>
              <a:t>1,1 x 10</a:t>
            </a:r>
            <a:r>
              <a:rPr lang="en-US" sz="1400" spc="-1" baseline="30000" dirty="0" smtClean="0">
                <a:solidFill>
                  <a:srgbClr val="000000"/>
                </a:solidFill>
                <a:uFill>
                  <a:solidFill>
                    <a:srgbClr val="FFFFFF"/>
                  </a:solidFill>
                </a:uFill>
                <a:sym typeface="Wingdings" panose="05000000000000000000" pitchFamily="2" charset="2"/>
              </a:rPr>
              <a:t>-</a:t>
            </a:r>
            <a:r>
              <a:rPr lang="en-US" sz="1400" spc="-1" baseline="30000" dirty="0">
                <a:solidFill>
                  <a:srgbClr val="000000"/>
                </a:solidFill>
                <a:uFill>
                  <a:solidFill>
                    <a:srgbClr val="FFFFFF"/>
                  </a:solidFill>
                </a:uFill>
                <a:sym typeface="Wingdings" panose="05000000000000000000" pitchFamily="2" charset="2"/>
              </a:rPr>
              <a:t>6</a:t>
            </a:r>
            <a:r>
              <a:rPr lang="en-US" sz="1400" spc="-1" dirty="0">
                <a:solidFill>
                  <a:srgbClr val="000000"/>
                </a:solidFill>
                <a:uFill>
                  <a:solidFill>
                    <a:srgbClr val="FFFFFF"/>
                  </a:solidFill>
                </a:uFill>
                <a:sym typeface="Wingdings" panose="05000000000000000000" pitchFamily="2" charset="2"/>
              </a:rPr>
              <a:t> mbar</a:t>
            </a:r>
          </a:p>
          <a:p>
            <a:pPr lvl="1"/>
            <a:r>
              <a:rPr lang="en-US" sz="1400" spc="-1" dirty="0">
                <a:solidFill>
                  <a:srgbClr val="000000"/>
                </a:solidFill>
                <a:uFill>
                  <a:solidFill>
                    <a:srgbClr val="FFFFFF"/>
                  </a:solidFill>
                </a:uFill>
                <a:sym typeface="Wingdings" panose="05000000000000000000" pitchFamily="2" charset="2"/>
              </a:rPr>
              <a:t>Configuration of MPODs for AGIPD detector </a:t>
            </a:r>
            <a:r>
              <a:rPr lang="en-US" sz="1400" spc="-1" dirty="0" smtClean="0">
                <a:solidFill>
                  <a:srgbClr val="000000"/>
                </a:solidFill>
                <a:uFill>
                  <a:solidFill>
                    <a:srgbClr val="FFFFFF"/>
                  </a:solidFill>
                </a:uFill>
                <a:sym typeface="Wingdings" panose="05000000000000000000" pitchFamily="2" charset="2"/>
              </a:rPr>
              <a:t>finished and </a:t>
            </a:r>
            <a:r>
              <a:rPr lang="en-US" sz="1400" spc="-1" dirty="0">
                <a:solidFill>
                  <a:srgbClr val="000000"/>
                </a:solidFill>
                <a:uFill>
                  <a:solidFill>
                    <a:srgbClr val="FFFFFF"/>
                  </a:solidFill>
                </a:uFill>
                <a:sym typeface="Wingdings" panose="05000000000000000000" pitchFamily="2" charset="2"/>
              </a:rPr>
              <a:t>tested</a:t>
            </a:r>
          </a:p>
          <a:p>
            <a:pPr lvl="1"/>
            <a:r>
              <a:rPr lang="en-US" sz="1400" spc="-1" dirty="0">
                <a:solidFill>
                  <a:srgbClr val="000000"/>
                </a:solidFill>
                <a:uFill>
                  <a:solidFill>
                    <a:srgbClr val="FFFFFF"/>
                  </a:solidFill>
                </a:uFill>
                <a:sym typeface="Wingdings" panose="05000000000000000000" pitchFamily="2" charset="2"/>
              </a:rPr>
              <a:t>All LV power cables were re-tested before they are connected to the detector  work on connection of the cables to the detector ongoing</a:t>
            </a:r>
          </a:p>
          <a:p>
            <a:pPr lvl="1"/>
            <a:r>
              <a:rPr lang="en-US" sz="1400" spc="-1" dirty="0">
                <a:solidFill>
                  <a:srgbClr val="000000"/>
                </a:solidFill>
                <a:uFill>
                  <a:solidFill>
                    <a:srgbClr val="FFFFFF"/>
                  </a:solidFill>
                </a:uFill>
                <a:sym typeface="Wingdings" panose="05000000000000000000" pitchFamily="2" charset="2"/>
              </a:rPr>
              <a:t>Communication with </a:t>
            </a:r>
            <a:r>
              <a:rPr lang="en-US" sz="1400" spc="-1" dirty="0" err="1" smtClean="0">
                <a:solidFill>
                  <a:srgbClr val="000000"/>
                </a:solidFill>
                <a:uFill>
                  <a:solidFill>
                    <a:srgbClr val="FFFFFF"/>
                  </a:solidFill>
                </a:uFill>
                <a:sym typeface="Wingdings" panose="05000000000000000000" pitchFamily="2" charset="2"/>
              </a:rPr>
              <a:t>μController</a:t>
            </a:r>
            <a:r>
              <a:rPr lang="en-US" sz="1400" spc="-1" dirty="0" smtClean="0">
                <a:solidFill>
                  <a:srgbClr val="000000"/>
                </a:solidFill>
                <a:uFill>
                  <a:solidFill>
                    <a:srgbClr val="FFFFFF"/>
                  </a:solidFill>
                </a:uFill>
                <a:sym typeface="Wingdings" panose="05000000000000000000" pitchFamily="2" charset="2"/>
              </a:rPr>
              <a:t> </a:t>
            </a:r>
            <a:r>
              <a:rPr lang="en-US" sz="1400" spc="-1" dirty="0">
                <a:solidFill>
                  <a:srgbClr val="000000"/>
                </a:solidFill>
                <a:uFill>
                  <a:solidFill>
                    <a:srgbClr val="FFFFFF"/>
                  </a:solidFill>
                </a:uFill>
                <a:sym typeface="Wingdings" panose="05000000000000000000" pitchFamily="2" charset="2"/>
              </a:rPr>
              <a:t>and MFPGAs via  Karabo control was successfully established for half 2 </a:t>
            </a:r>
          </a:p>
          <a:p>
            <a:pPr lvl="1"/>
            <a:r>
              <a:rPr lang="en-US" sz="1400" spc="-1" dirty="0">
                <a:solidFill>
                  <a:srgbClr val="000000"/>
                </a:solidFill>
                <a:uFill>
                  <a:solidFill>
                    <a:srgbClr val="FFFFFF"/>
                  </a:solidFill>
                </a:uFill>
                <a:sym typeface="Wingdings" panose="05000000000000000000" pitchFamily="2" charset="2"/>
              </a:rPr>
              <a:t>Issues:</a:t>
            </a:r>
          </a:p>
          <a:p>
            <a:pPr lvl="2"/>
            <a:r>
              <a:rPr lang="en-US" sz="1400" spc="-1" dirty="0">
                <a:solidFill>
                  <a:srgbClr val="000000"/>
                </a:solidFill>
                <a:uFill>
                  <a:solidFill>
                    <a:srgbClr val="FFFFFF"/>
                  </a:solidFill>
                </a:uFill>
                <a:sym typeface="Wingdings" panose="05000000000000000000" pitchFamily="2" charset="2"/>
              </a:rPr>
              <a:t>Cooling system readiness </a:t>
            </a:r>
          </a:p>
          <a:p>
            <a:pPr lvl="2"/>
            <a:r>
              <a:rPr lang="en-US" sz="1400" spc="-1" dirty="0">
                <a:solidFill>
                  <a:srgbClr val="000000"/>
                </a:solidFill>
                <a:uFill>
                  <a:solidFill>
                    <a:srgbClr val="FFFFFF"/>
                  </a:solidFill>
                </a:uFill>
                <a:sym typeface="Wingdings" panose="05000000000000000000" pitchFamily="2" charset="2"/>
              </a:rPr>
              <a:t>Loop11 (AGIPD interlock &amp; chiller control)  </a:t>
            </a:r>
            <a:r>
              <a:rPr lang="en-US" sz="1400" spc="-1" dirty="0" smtClean="0">
                <a:solidFill>
                  <a:srgbClr val="000000"/>
                </a:solidFill>
                <a:uFill>
                  <a:solidFill>
                    <a:srgbClr val="FFFFFF"/>
                  </a:solidFill>
                </a:uFill>
                <a:sym typeface="Wingdings" panose="05000000000000000000" pitchFamily="2" charset="2"/>
              </a:rPr>
              <a:t>some </a:t>
            </a:r>
            <a:r>
              <a:rPr lang="en-US" sz="1400" spc="-1" dirty="0">
                <a:solidFill>
                  <a:srgbClr val="000000"/>
                </a:solidFill>
                <a:uFill>
                  <a:solidFill>
                    <a:srgbClr val="FFFFFF"/>
                  </a:solidFill>
                </a:uFill>
                <a:sym typeface="Wingdings" panose="05000000000000000000" pitchFamily="2" charset="2"/>
              </a:rPr>
              <a:t>cables are missing</a:t>
            </a:r>
          </a:p>
          <a:p>
            <a:pPr lvl="2"/>
            <a:r>
              <a:rPr lang="en-US" sz="1400" spc="-1" dirty="0">
                <a:solidFill>
                  <a:srgbClr val="000000"/>
                </a:solidFill>
                <a:uFill>
                  <a:solidFill>
                    <a:srgbClr val="FFFFFF"/>
                  </a:solidFill>
                </a:uFill>
                <a:sym typeface="Wingdings" panose="05000000000000000000" pitchFamily="2" charset="2"/>
              </a:rPr>
              <a:t>Current vacuum system will not ensure a safe operation of the cold </a:t>
            </a:r>
            <a:r>
              <a:rPr lang="en-US" sz="1400" spc="-1" dirty="0" smtClean="0">
                <a:solidFill>
                  <a:srgbClr val="000000"/>
                </a:solidFill>
                <a:uFill>
                  <a:solidFill>
                    <a:srgbClr val="FFFFFF"/>
                  </a:solidFill>
                </a:uFill>
                <a:sym typeface="Wingdings" panose="05000000000000000000" pitchFamily="2" charset="2"/>
              </a:rPr>
              <a:t>detector</a:t>
            </a:r>
            <a:br>
              <a:rPr lang="en-US" sz="1400" spc="-1" dirty="0" smtClean="0">
                <a:solidFill>
                  <a:srgbClr val="000000"/>
                </a:solidFill>
                <a:uFill>
                  <a:solidFill>
                    <a:srgbClr val="FFFFFF"/>
                  </a:solidFill>
                </a:uFill>
                <a:sym typeface="Wingdings" panose="05000000000000000000" pitchFamily="2" charset="2"/>
              </a:rPr>
            </a:br>
            <a:r>
              <a:rPr lang="en-US" sz="1400" spc="-1" dirty="0" smtClean="0">
                <a:solidFill>
                  <a:srgbClr val="000000"/>
                </a:solidFill>
                <a:uFill>
                  <a:solidFill>
                    <a:srgbClr val="FFFFFF"/>
                  </a:solidFill>
                </a:uFill>
                <a:sym typeface="Wingdings" panose="05000000000000000000" pitchFamily="2" charset="2"/>
              </a:rPr>
              <a:t>  </a:t>
            </a:r>
            <a:r>
              <a:rPr lang="en-US" sz="1400" spc="-1" dirty="0">
                <a:solidFill>
                  <a:srgbClr val="000000"/>
                </a:solidFill>
                <a:uFill>
                  <a:solidFill>
                    <a:srgbClr val="FFFFFF"/>
                  </a:solidFill>
                </a:uFill>
                <a:sym typeface="Wingdings" panose="05000000000000000000" pitchFamily="2" charset="2"/>
              </a:rPr>
              <a:t>temporary solution is found, but it needs to be implemented </a:t>
            </a:r>
          </a:p>
          <a:p>
            <a:pPr lvl="2"/>
            <a:r>
              <a:rPr lang="en-US" sz="1400" spc="-1" dirty="0">
                <a:solidFill>
                  <a:srgbClr val="000000"/>
                </a:solidFill>
                <a:uFill>
                  <a:solidFill>
                    <a:srgbClr val="FFFFFF"/>
                  </a:solidFill>
                </a:uFill>
                <a:sym typeface="Wingdings" panose="05000000000000000000" pitchFamily="2" charset="2"/>
              </a:rPr>
              <a:t>Solution for removal of the front blank flange and installation of the bellow is not yet </a:t>
            </a:r>
            <a:r>
              <a:rPr lang="en-US" sz="1400" spc="-1" dirty="0" smtClean="0">
                <a:solidFill>
                  <a:srgbClr val="000000"/>
                </a:solidFill>
                <a:uFill>
                  <a:solidFill>
                    <a:srgbClr val="FFFFFF"/>
                  </a:solidFill>
                </a:uFill>
                <a:sym typeface="Wingdings" panose="05000000000000000000" pitchFamily="2" charset="2"/>
              </a:rPr>
              <a:t>available </a:t>
            </a:r>
            <a:br>
              <a:rPr lang="en-US" sz="1400" spc="-1" dirty="0" smtClean="0">
                <a:solidFill>
                  <a:srgbClr val="000000"/>
                </a:solidFill>
                <a:uFill>
                  <a:solidFill>
                    <a:srgbClr val="FFFFFF"/>
                  </a:solidFill>
                </a:uFill>
                <a:sym typeface="Wingdings" panose="05000000000000000000" pitchFamily="2" charset="2"/>
              </a:rPr>
            </a:br>
            <a:r>
              <a:rPr lang="en-US" sz="1400" spc="-1" dirty="0" smtClean="0">
                <a:solidFill>
                  <a:srgbClr val="000000"/>
                </a:solidFill>
                <a:uFill>
                  <a:solidFill>
                    <a:srgbClr val="FFFFFF"/>
                  </a:solidFill>
                </a:uFill>
                <a:sym typeface="Wingdings" panose="05000000000000000000" pitchFamily="2" charset="2"/>
              </a:rPr>
              <a:t> </a:t>
            </a:r>
            <a:r>
              <a:rPr lang="en-US" sz="1400" spc="-1" dirty="0">
                <a:solidFill>
                  <a:srgbClr val="000000"/>
                </a:solidFill>
                <a:uFill>
                  <a:solidFill>
                    <a:srgbClr val="FFFFFF"/>
                  </a:solidFill>
                </a:uFill>
                <a:sym typeface="Wingdings" panose="05000000000000000000" pitchFamily="2" charset="2"/>
              </a:rPr>
              <a:t>modification of the existing tool is needed </a:t>
            </a:r>
            <a:endParaRPr lang="en-US" sz="1400" spc="-1" dirty="0" smtClean="0">
              <a:solidFill>
                <a:srgbClr val="000000"/>
              </a:solidFill>
              <a:uFill>
                <a:solidFill>
                  <a:srgbClr val="FFFFFF"/>
                </a:solidFill>
              </a:uFill>
              <a:sym typeface="Wingdings" panose="05000000000000000000" pitchFamily="2" charset="2"/>
            </a:endParaRPr>
          </a:p>
          <a:p>
            <a:r>
              <a:rPr lang="en-GB" sz="1400" b="1" dirty="0"/>
              <a:t>DSSC</a:t>
            </a:r>
            <a:endParaRPr lang="en-US" sz="1400" dirty="0"/>
          </a:p>
          <a:p>
            <a:pPr lvl="1"/>
            <a:r>
              <a:rPr lang="en-US" sz="1400" dirty="0" smtClean="0"/>
              <a:t>Integration in HERA South</a:t>
            </a:r>
          </a:p>
          <a:p>
            <a:pPr lvl="2"/>
            <a:r>
              <a:rPr lang="en-US" sz="1400" dirty="0" smtClean="0"/>
              <a:t>PLC crate installation finalized. Vacuum PLC has problems with the connection to the scroll pump, will be checked next week</a:t>
            </a:r>
          </a:p>
        </p:txBody>
      </p:sp>
    </p:spTree>
    <p:extLst>
      <p:ext uri="{BB962C8B-B14F-4D97-AF65-F5344CB8AC3E}">
        <p14:creationId xmlns:p14="http://schemas.microsoft.com/office/powerpoint/2010/main" val="15498205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714" y="464582"/>
            <a:ext cx="10956924" cy="780540"/>
          </a:xfrm>
        </p:spPr>
        <p:txBody>
          <a:bodyPr/>
          <a:lstStyle/>
          <a:p>
            <a:r>
              <a:rPr lang="en-GB" dirty="0"/>
              <a:t>Detectors – DET</a:t>
            </a:r>
          </a:p>
        </p:txBody>
      </p:sp>
      <p:sp>
        <p:nvSpPr>
          <p:cNvPr id="3" name="Content Placeholder 2"/>
          <p:cNvSpPr>
            <a:spLocks noGrp="1"/>
          </p:cNvSpPr>
          <p:nvPr>
            <p:ph idx="1"/>
          </p:nvPr>
        </p:nvSpPr>
        <p:spPr>
          <a:xfrm>
            <a:off x="727076" y="1519243"/>
            <a:ext cx="10469032" cy="4168347"/>
          </a:xfrm>
        </p:spPr>
        <p:txBody>
          <a:bodyPr/>
          <a:lstStyle/>
          <a:p>
            <a:pPr lvl="1"/>
            <a:r>
              <a:rPr lang="en-US" sz="1500" dirty="0"/>
              <a:t>Motion system PLC testing started today (Thu)</a:t>
            </a:r>
          </a:p>
          <a:p>
            <a:pPr lvl="1"/>
            <a:r>
              <a:rPr lang="en-US" sz="1500" dirty="0"/>
              <a:t>Missing limit switches alignment tool, drawings were provided too late from DESY </a:t>
            </a:r>
            <a:r>
              <a:rPr lang="en-US" sz="1500" dirty="0">
                <a:sym typeface="Wingdings"/>
              </a:rPr>
              <a:t> asked AGIPD if we can borrow the tool from </a:t>
            </a:r>
            <a:r>
              <a:rPr lang="en-US" sz="1500" dirty="0" smtClean="0">
                <a:sym typeface="Wingdings"/>
              </a:rPr>
              <a:t>them</a:t>
            </a:r>
            <a:endParaRPr lang="en-US" sz="1500" b="1" dirty="0" smtClean="0"/>
          </a:p>
          <a:p>
            <a:r>
              <a:rPr lang="en-US" sz="1500" b="1" dirty="0" smtClean="0"/>
              <a:t>FastCCD</a:t>
            </a:r>
          </a:p>
          <a:p>
            <a:pPr lvl="1"/>
            <a:r>
              <a:rPr lang="en-US" sz="1500" dirty="0" smtClean="0"/>
              <a:t>Cooling </a:t>
            </a:r>
            <a:r>
              <a:rPr lang="en-US" sz="1500" dirty="0"/>
              <a:t>tested, better thermal connection </a:t>
            </a:r>
            <a:r>
              <a:rPr lang="en-US" sz="1500" dirty="0" smtClean="0"/>
              <a:t>required</a:t>
            </a:r>
          </a:p>
          <a:p>
            <a:pPr lvl="1"/>
            <a:r>
              <a:rPr lang="en-US" sz="1500" dirty="0" smtClean="0"/>
              <a:t>Coupling </a:t>
            </a:r>
            <a:r>
              <a:rPr lang="en-US" sz="1500" dirty="0"/>
              <a:t>improved, sensor reseated, to be the tested Thursday/</a:t>
            </a:r>
            <a:r>
              <a:rPr lang="en-US" sz="1500" dirty="0" smtClean="0"/>
              <a:t>Friday</a:t>
            </a:r>
          </a:p>
          <a:p>
            <a:pPr lvl="2"/>
            <a:r>
              <a:rPr lang="en-US" sz="1500" dirty="0" smtClean="0"/>
              <a:t>Chiller </a:t>
            </a:r>
            <a:r>
              <a:rPr lang="en-US" sz="1500" dirty="0"/>
              <a:t>to be retrofitted with stainless steel parts on </a:t>
            </a:r>
            <a:r>
              <a:rPr lang="en-US" sz="1500" dirty="0" smtClean="0"/>
              <a:t>Friday</a:t>
            </a:r>
          </a:p>
          <a:p>
            <a:pPr lvl="1"/>
            <a:r>
              <a:rPr lang="en-US" sz="1500" dirty="0" smtClean="0"/>
              <a:t>First </a:t>
            </a:r>
            <a:r>
              <a:rPr lang="en-US" sz="1500" dirty="0"/>
              <a:t>image readout on </a:t>
            </a:r>
            <a:r>
              <a:rPr lang="en-US" sz="1500" dirty="0" smtClean="0"/>
              <a:t>Monday</a:t>
            </a:r>
          </a:p>
          <a:p>
            <a:pPr lvl="2"/>
            <a:r>
              <a:rPr lang="en-US" sz="1500" dirty="0" smtClean="0"/>
              <a:t>Activities </a:t>
            </a:r>
            <a:r>
              <a:rPr lang="en-US" sz="1500" dirty="0"/>
              <a:t>on beam-line required some mechanical modifications to FastCCD support and delayed further tests. </a:t>
            </a:r>
            <a:endParaRPr lang="en-US" sz="1500" dirty="0" smtClean="0"/>
          </a:p>
          <a:p>
            <a:pPr lvl="2"/>
            <a:r>
              <a:rPr lang="en-US" sz="1500" dirty="0" smtClean="0"/>
              <a:t>Performance tests to be started as </a:t>
            </a:r>
            <a:r>
              <a:rPr lang="en-US" sz="1500" dirty="0"/>
              <a:t>soon as cooling is </a:t>
            </a:r>
            <a:r>
              <a:rPr lang="en-US" sz="1500" dirty="0" smtClean="0"/>
              <a:t>back</a:t>
            </a:r>
          </a:p>
          <a:p>
            <a:pPr lvl="2"/>
            <a:r>
              <a:rPr lang="en-US" sz="1500" dirty="0" smtClean="0"/>
              <a:t>FastCCD </a:t>
            </a:r>
            <a:r>
              <a:rPr lang="en-US" sz="1500" dirty="0"/>
              <a:t>online </a:t>
            </a:r>
            <a:r>
              <a:rPr lang="en-US" sz="1500" dirty="0" smtClean="0"/>
              <a:t>corrections to be enabled and installed </a:t>
            </a:r>
            <a:r>
              <a:rPr lang="en-US" sz="1500" dirty="0"/>
              <a:t>by </a:t>
            </a:r>
            <a:r>
              <a:rPr lang="en-US" sz="1500" dirty="0" smtClean="0"/>
              <a:t>CAS</a:t>
            </a:r>
          </a:p>
          <a:p>
            <a:pPr lvl="2"/>
            <a:r>
              <a:rPr lang="en-US" sz="1500" dirty="0" smtClean="0"/>
              <a:t>Request </a:t>
            </a:r>
            <a:r>
              <a:rPr lang="en-US" sz="1500" dirty="0"/>
              <a:t>sent to ITDM to add us to SCS data </a:t>
            </a:r>
            <a:r>
              <a:rPr lang="en-US" sz="1500" dirty="0" smtClean="0"/>
              <a:t>aggregator</a:t>
            </a:r>
          </a:p>
          <a:p>
            <a:pPr marL="267840" indent="-267480">
              <a:lnSpc>
                <a:spcPct val="100000"/>
              </a:lnSpc>
              <a:buBlip>
                <a:blip r:embed="rId2"/>
              </a:buBlip>
            </a:pPr>
            <a:r>
              <a:rPr lang="en-US" sz="1500" b="1" spc="-1" dirty="0" smtClean="0">
                <a:solidFill>
                  <a:srgbClr val="000000"/>
                </a:solidFill>
                <a:uFill>
                  <a:solidFill>
                    <a:srgbClr val="FFFFFF"/>
                  </a:solidFill>
                </a:uFill>
              </a:rPr>
              <a:t>JUNGFRAU</a:t>
            </a:r>
            <a:endParaRPr lang="en-US" sz="1500" spc="-1" dirty="0">
              <a:solidFill>
                <a:srgbClr val="000000"/>
              </a:solidFill>
              <a:uFill>
                <a:solidFill>
                  <a:srgbClr val="FFFFFF"/>
                </a:solidFill>
              </a:uFill>
            </a:endParaRPr>
          </a:p>
          <a:p>
            <a:pPr marL="535680" lvl="1" indent="-267120">
              <a:lnSpc>
                <a:spcPct val="100000"/>
              </a:lnSpc>
              <a:buBlip>
                <a:blip r:embed="rId3"/>
              </a:buBlip>
            </a:pPr>
            <a:endParaRPr lang="en-US" sz="1500" spc="-1" dirty="0" smtClean="0">
              <a:solidFill>
                <a:srgbClr val="000000"/>
              </a:solidFill>
              <a:uFill>
                <a:solidFill>
                  <a:srgbClr val="FFFFFF"/>
                </a:solidFill>
              </a:uFill>
              <a:ea typeface="ＭＳ Ｐゴシック"/>
            </a:endParaRPr>
          </a:p>
          <a:p>
            <a:pPr marL="535680" lvl="1" indent="-266760">
              <a:lnSpc>
                <a:spcPct val="100000"/>
              </a:lnSpc>
              <a:buBlip>
                <a:blip r:embed="rId3"/>
              </a:buBlip>
            </a:pPr>
            <a:r>
              <a:rPr lang="en-US" sz="1500" spc="-1" dirty="0" smtClean="0">
                <a:solidFill>
                  <a:srgbClr val="000000"/>
                </a:solidFill>
                <a:uFill>
                  <a:solidFill>
                    <a:srgbClr val="FFFFFF"/>
                  </a:solidFill>
                </a:uFill>
                <a:ea typeface="ＭＳ Ｐゴシック"/>
              </a:rPr>
              <a:t>Beamtime </a:t>
            </a:r>
            <a:r>
              <a:rPr lang="en-US" sz="1500" spc="-1" dirty="0">
                <a:solidFill>
                  <a:srgbClr val="000000"/>
                </a:solidFill>
                <a:uFill>
                  <a:solidFill>
                    <a:srgbClr val="FFFFFF"/>
                  </a:solidFill>
                </a:uFill>
                <a:ea typeface="ＭＳ Ｐゴシック"/>
              </a:rPr>
              <a:t>on 19.11</a:t>
            </a:r>
            <a:r>
              <a:rPr lang="en-US" sz="1500" spc="-1" dirty="0" smtClean="0">
                <a:solidFill>
                  <a:srgbClr val="000000"/>
                </a:solidFill>
                <a:uFill>
                  <a:solidFill>
                    <a:srgbClr val="FFFFFF"/>
                  </a:solidFill>
                </a:uFill>
                <a:ea typeface="ＭＳ Ｐゴシック"/>
              </a:rPr>
              <a:t>. offered by FXE</a:t>
            </a:r>
          </a:p>
          <a:p>
            <a:pPr lvl="2"/>
            <a:r>
              <a:rPr lang="en-US" sz="1500" spc="-1" dirty="0">
                <a:solidFill>
                  <a:srgbClr val="000000"/>
                </a:solidFill>
                <a:uFill>
                  <a:solidFill>
                    <a:srgbClr val="FFFFFF"/>
                  </a:solidFill>
                </a:uFill>
                <a:ea typeface="ＭＳ Ｐゴシック"/>
              </a:rPr>
              <a:t>Test gain calibration </a:t>
            </a:r>
            <a:r>
              <a:rPr lang="en-US" sz="1500" spc="-1" dirty="0" smtClean="0">
                <a:solidFill>
                  <a:srgbClr val="000000"/>
                </a:solidFill>
                <a:uFill>
                  <a:solidFill>
                    <a:srgbClr val="FFFFFF"/>
                  </a:solidFill>
                </a:uFill>
                <a:ea typeface="ＭＳ Ｐゴシック"/>
              </a:rPr>
              <a:t>procedure</a:t>
            </a:r>
            <a:endParaRPr lang="en-US" sz="1500" spc="-1" dirty="0">
              <a:solidFill>
                <a:srgbClr val="000000"/>
              </a:solidFill>
              <a:uFill>
                <a:solidFill>
                  <a:srgbClr val="FFFFFF"/>
                </a:solidFill>
              </a:uFill>
            </a:endParaRPr>
          </a:p>
          <a:p>
            <a:pPr lvl="1"/>
            <a:r>
              <a:rPr lang="en-US" sz="1500" spc="-1" dirty="0" smtClean="0">
                <a:solidFill>
                  <a:srgbClr val="000000"/>
                </a:solidFill>
                <a:uFill>
                  <a:solidFill>
                    <a:srgbClr val="FFFFFF"/>
                  </a:solidFill>
                </a:uFill>
                <a:ea typeface="ＭＳ Ｐゴシック"/>
              </a:rPr>
              <a:t>Replacement </a:t>
            </a:r>
            <a:r>
              <a:rPr lang="en-US" sz="1500" spc="-1" dirty="0">
                <a:solidFill>
                  <a:srgbClr val="000000"/>
                </a:solidFill>
                <a:uFill>
                  <a:solidFill>
                    <a:srgbClr val="FFFFFF"/>
                  </a:solidFill>
                </a:uFill>
                <a:ea typeface="ＭＳ Ｐゴシック"/>
              </a:rPr>
              <a:t>parts for the defective JUNGFRAU 1M at FXE are on the way from PSI</a:t>
            </a:r>
            <a:endParaRPr lang="en-US" sz="1500" spc="-1" dirty="0">
              <a:solidFill>
                <a:srgbClr val="000000"/>
              </a:solidFill>
              <a:uFill>
                <a:solidFill>
                  <a:srgbClr val="FFFFFF"/>
                </a:solidFill>
              </a:uFill>
            </a:endParaRPr>
          </a:p>
        </p:txBody>
      </p:sp>
      <p:sp>
        <p:nvSpPr>
          <p:cNvPr id="4" name="TextBox 3"/>
          <p:cNvSpPr txBox="1"/>
          <p:nvPr/>
        </p:nvSpPr>
        <p:spPr>
          <a:xfrm>
            <a:off x="10915650" y="6400800"/>
            <a:ext cx="914400" cy="914400"/>
          </a:xfrm>
          <a:prstGeom prst="rect">
            <a:avLst/>
          </a:prstGeom>
          <a:noFill/>
        </p:spPr>
        <p:txBody>
          <a:bodyPr wrap="none" rtlCol="0">
            <a:noAutofit/>
          </a:bodyPr>
          <a:lstStyle/>
          <a:p>
            <a:pPr marL="269875" indent="-269875">
              <a:lnSpc>
                <a:spcPct val="112000"/>
              </a:lnSpc>
              <a:buBlip>
                <a:blip r:embed="rId4"/>
              </a:buBlip>
            </a:pPr>
            <a:r>
              <a:rPr lang="en-US" sz="1400" dirty="0" smtClean="0">
                <a:hlinkClick r:id="" action="ppaction://hlinkshowjump?jump=firstslide"/>
              </a:rPr>
              <a:t>Back</a:t>
            </a:r>
            <a:endParaRPr lang="en-US" sz="1400" dirty="0" smtClean="0"/>
          </a:p>
        </p:txBody>
      </p:sp>
    </p:spTree>
    <p:extLst>
      <p:ext uri="{BB962C8B-B14F-4D97-AF65-F5344CB8AC3E}">
        <p14:creationId xmlns:p14="http://schemas.microsoft.com/office/powerpoint/2010/main" val="26274195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664" y="331232"/>
            <a:ext cx="10956924" cy="780540"/>
          </a:xfrm>
        </p:spPr>
        <p:txBody>
          <a:bodyPr/>
          <a:lstStyle/>
          <a:p>
            <a:r>
              <a:rPr lang="en-US" dirty="0" smtClean="0"/>
              <a:t>AE</a:t>
            </a:r>
            <a:endParaRPr lang="en-US" dirty="0"/>
          </a:p>
        </p:txBody>
      </p:sp>
      <p:sp>
        <p:nvSpPr>
          <p:cNvPr id="3" name="Content Placeholder 2"/>
          <p:cNvSpPr>
            <a:spLocks noGrp="1"/>
          </p:cNvSpPr>
          <p:nvPr>
            <p:ph idx="1"/>
          </p:nvPr>
        </p:nvSpPr>
        <p:spPr>
          <a:xfrm>
            <a:off x="190500" y="1185864"/>
            <a:ext cx="11820525" cy="4151268"/>
          </a:xfrm>
        </p:spPr>
        <p:txBody>
          <a:bodyPr/>
          <a:lstStyle/>
          <a:p>
            <a:pPr marL="0" indent="0">
              <a:buNone/>
            </a:pPr>
            <a:r>
              <a:rPr lang="en-US" b="1" dirty="0"/>
              <a:t>SQS</a:t>
            </a:r>
            <a:r>
              <a:rPr lang="en-US" dirty="0"/>
              <a:t>:</a:t>
            </a:r>
          </a:p>
          <a:p>
            <a:pPr lvl="0"/>
            <a:r>
              <a:rPr lang="en-US" dirty="0"/>
              <a:t>Updates related to </a:t>
            </a:r>
            <a:r>
              <a:rPr lang="en-US" dirty="0" err="1"/>
              <a:t>interloop</a:t>
            </a:r>
            <a:r>
              <a:rPr lang="en-US" dirty="0"/>
              <a:t> communication ongoing</a:t>
            </a:r>
          </a:p>
          <a:p>
            <a:pPr lvl="0"/>
            <a:r>
              <a:rPr lang="en-US" dirty="0"/>
              <a:t>Schedule test for MPS on Tuesday</a:t>
            </a:r>
          </a:p>
          <a:p>
            <a:pPr lvl="0"/>
            <a:r>
              <a:rPr lang="en-US" dirty="0"/>
              <a:t>Loop 12 – running, must be commissioned</a:t>
            </a:r>
          </a:p>
          <a:p>
            <a:pPr marL="0" indent="0">
              <a:buNone/>
            </a:pPr>
            <a:r>
              <a:rPr lang="en-US" dirty="0"/>
              <a:t> </a:t>
            </a:r>
            <a:r>
              <a:rPr lang="en-US" b="1" dirty="0" smtClean="0"/>
              <a:t>SCS</a:t>
            </a:r>
            <a:r>
              <a:rPr lang="en-US" dirty="0"/>
              <a:t>:</a:t>
            </a:r>
          </a:p>
          <a:p>
            <a:pPr lvl="0"/>
            <a:r>
              <a:rPr lang="en-US" dirty="0"/>
              <a:t>loop 04 is still running without 3 crates, working on it. </a:t>
            </a:r>
          </a:p>
          <a:p>
            <a:pPr lvl="0"/>
            <a:r>
              <a:rPr lang="en-US" dirty="0"/>
              <a:t>loop 07 – supporting issues, work ongoing</a:t>
            </a:r>
          </a:p>
          <a:p>
            <a:pPr marL="0" indent="0">
              <a:buNone/>
            </a:pPr>
            <a:r>
              <a:rPr lang="en-US" dirty="0"/>
              <a:t> </a:t>
            </a:r>
            <a:r>
              <a:rPr lang="en-US" b="1" dirty="0" smtClean="0"/>
              <a:t>SPB</a:t>
            </a:r>
            <a:r>
              <a:rPr lang="en-US" dirty="0"/>
              <a:t>:</a:t>
            </a:r>
          </a:p>
          <a:p>
            <a:pPr lvl="0"/>
            <a:r>
              <a:rPr lang="en-US" dirty="0"/>
              <a:t>NKB coordinated motion – was reported that it’s unstable but the encoder resolution factor should be set properly. AE has explained it and during some spare time this has to be modified in order to get good performance, as in other instruments.</a:t>
            </a:r>
          </a:p>
          <a:p>
            <a:pPr lvl="0"/>
            <a:r>
              <a:rPr lang="en-US" dirty="0"/>
              <a:t>Loop 5 – updated with new interlock definition</a:t>
            </a:r>
          </a:p>
          <a:p>
            <a:pPr marL="0" indent="0">
              <a:buNone/>
            </a:pPr>
            <a:r>
              <a:rPr lang="en-US" dirty="0"/>
              <a:t> </a:t>
            </a:r>
          </a:p>
        </p:txBody>
      </p:sp>
    </p:spTree>
    <p:extLst>
      <p:ext uri="{BB962C8B-B14F-4D97-AF65-F5344CB8AC3E}">
        <p14:creationId xmlns:p14="http://schemas.microsoft.com/office/powerpoint/2010/main" val="41002310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emf"/></Relationships>
</file>

<file path=ppt/theme/theme1.xml><?xml version="1.0" encoding="utf-8"?>
<a:theme xmlns:a="http://schemas.openxmlformats.org/drawingml/2006/main" name="XFEL_PowerPoint_16x9_v3">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6"/>
        </a:solidFill>
      </a:spPr>
      <a:bodyPr rtlCol="0" anchor="ctr">
        <a:noAutofit/>
      </a:bodyPr>
      <a:lstStyle>
        <a:defPPr algn="ctr">
          <a:lnSpc>
            <a:spcPct val="113000"/>
          </a:lnSpc>
          <a:defRPr sz="1400" dirty="0" err="1" smtClean="0"/>
        </a:defPPr>
      </a:lst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marL="269875" indent="-269875">
          <a:lnSpc>
            <a:spcPct val="112000"/>
          </a:lnSpc>
          <a:buBlip>
            <a:blip xmlns:r="http://schemas.openxmlformats.org/officeDocument/2006/relationships" r:embed="rId1"/>
          </a:buBlip>
          <a:defRPr sz="1400" dirty="0" err="1" smtClean="0"/>
        </a:defPPr>
      </a:lstStyle>
    </a:txDef>
  </a:objectDefaults>
  <a:extraClrSchemeLst/>
  <a:extLst>
    <a:ext uri="{05A4C25C-085E-4340-85A3-A5531E510DB2}">
      <thm15:themeFamily xmlns:thm15="http://schemas.microsoft.com/office/thememl/2012/main" xmlns="" name="XFEL_PowerPoint_16x9.potx" id="{5D9E4C7F-CF90-47AA-9B5A-D1B8A1F64B49}" vid="{107EC11D-EED3-47DC-89A2-C8C245B9F565}"/>
    </a:ext>
  </a:extLst>
</a:theme>
</file>

<file path=ppt/theme/theme2.xml><?xml version="1.0" encoding="utf-8"?>
<a:theme xmlns:a="http://schemas.openxmlformats.org/drawingml/2006/main" name="Office">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XFEL_PowerPoint_16x9_v3</Template>
  <TotalTime>0</TotalTime>
  <Words>867</Words>
  <Application>Microsoft Office PowerPoint</Application>
  <PresentationFormat>Custom</PresentationFormat>
  <Paragraphs>135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XFEL_PowerPoint_16x9_v3</vt:lpstr>
      <vt:lpstr>Joint Operation &amp; Readiness meeting</vt:lpstr>
      <vt:lpstr>Report from PRC</vt:lpstr>
      <vt:lpstr>Dispatch meeting report / PSPO</vt:lpstr>
      <vt:lpstr>HED</vt:lpstr>
      <vt:lpstr>Optical lasers</vt:lpstr>
      <vt:lpstr>Detectors – DET</vt:lpstr>
      <vt:lpstr>Detectors – DET</vt:lpstr>
      <vt:lpstr>Detectors – DET</vt:lpstr>
      <vt:lpstr>AE</vt:lpstr>
      <vt:lpstr>AE</vt:lpstr>
    </vt:vector>
  </TitlesOfParts>
  <Company>DESY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in one line (or two lines)</dc:title>
  <dc:creator>Burger, Claudia</dc:creator>
  <cp:lastModifiedBy>Adriano Violante</cp:lastModifiedBy>
  <cp:revision>187</cp:revision>
  <dcterms:created xsi:type="dcterms:W3CDTF">2016-11-17T10:20:04Z</dcterms:created>
  <dcterms:modified xsi:type="dcterms:W3CDTF">2018-11-16T07:15:29Z</dcterms:modified>
</cp:coreProperties>
</file>