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49" r:id="rId2"/>
    <p:sldId id="405" r:id="rId3"/>
    <p:sldId id="397" r:id="rId4"/>
    <p:sldId id="406" r:id="rId5"/>
    <p:sldId id="411" r:id="rId6"/>
    <p:sldId id="407" r:id="rId7"/>
    <p:sldId id="408" r:id="rId8"/>
    <p:sldId id="409" r:id="rId9"/>
    <p:sldId id="410" r:id="rId10"/>
    <p:sldId id="40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75" userDrawn="1">
          <p15:clr>
            <a:srgbClr val="A4A3A4"/>
          </p15:clr>
        </p15:guide>
        <p15:guide id="2" pos="3727" userDrawn="1">
          <p15:clr>
            <a:srgbClr val="A4A3A4"/>
          </p15:clr>
        </p15:guide>
        <p15:guide id="3" pos="3953" userDrawn="1">
          <p15:clr>
            <a:srgbClr val="A4A3A4"/>
          </p15:clr>
        </p15:guide>
        <p15:guide id="4" pos="7287" userDrawn="1">
          <p15:clr>
            <a:srgbClr val="A4A3A4"/>
          </p15:clr>
        </p15:guide>
        <p15:guide id="5" pos="393" userDrawn="1">
          <p15:clr>
            <a:srgbClr val="A4A3A4"/>
          </p15:clr>
        </p15:guide>
        <p15:guide id="6" orient="horz" pos="37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936" y="-942"/>
      </p:cViewPr>
      <p:guideLst>
        <p:guide orient="horz" pos="1275"/>
        <p:guide orient="horz" pos="3725"/>
        <p:guide pos="3727"/>
        <p:guide pos="3953"/>
        <p:guide pos="7287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7" d="100"/>
          <a:sy n="97" d="100"/>
        </p:scale>
        <p:origin x="25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0AC80-9589-41A1-8ED2-EC2076B0E8E8}" type="datetimeFigureOut">
              <a:rPr lang="de-DE" smtClean="0"/>
              <a:t>23.11.2018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3A726-01A3-41A5-8C71-74C8A626EA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161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92030-5346-4222-B1C0-77ABA51E04BA}" type="datetimeFigureOut">
              <a:rPr lang="de-DE" smtClean="0"/>
              <a:t>23.11.2018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B39C8-6D5D-40E8-8D83-C1E41A39F5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4387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2303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189" y="712232"/>
            <a:ext cx="10956924" cy="7805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2024064"/>
            <a:ext cx="10944224" cy="4151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/>
              <a:t>Level 1</a:t>
            </a:r>
          </a:p>
          <a:p>
            <a:pPr lvl="1"/>
            <a:r>
              <a:rPr lang="en-US" noProof="0" dirty="0"/>
              <a:t>Level </a:t>
            </a:r>
            <a:r>
              <a:rPr lang="en-US" noProof="0" dirty="0" smtClean="0"/>
              <a:t>2</a:t>
            </a:r>
          </a:p>
          <a:p>
            <a:pPr lvl="2"/>
            <a:r>
              <a:rPr lang="en-US" noProof="0" dirty="0" smtClean="0"/>
              <a:t>Level </a:t>
            </a:r>
            <a:r>
              <a:rPr lang="en-US" noProof="0" dirty="0"/>
              <a:t>3</a:t>
            </a:r>
          </a:p>
          <a:p>
            <a:pPr lvl="3"/>
            <a:r>
              <a:rPr lang="en-US" noProof="0" dirty="0"/>
              <a:t>Level </a:t>
            </a:r>
            <a:r>
              <a:rPr lang="en-US" noProof="0" dirty="0" smtClean="0"/>
              <a:t>4</a:t>
            </a:r>
            <a:endParaRPr lang="en-US" noProof="0" dirty="0"/>
          </a:p>
        </p:txBody>
      </p:sp>
      <p:sp>
        <p:nvSpPr>
          <p:cNvPr id="9" name="Textfeld 8"/>
          <p:cNvSpPr txBox="1"/>
          <p:nvPr/>
        </p:nvSpPr>
        <p:spPr>
          <a:xfrm>
            <a:off x="11377083" y="293577"/>
            <a:ext cx="514351" cy="2937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/>
            <a:fld id="{A5DEC3FA-4FB7-4309-A077-6BB31CA8E81A}" type="slidenum">
              <a:rPr lang="en-US" sz="1600" noProof="0" smtClean="0"/>
              <a:pPr algn="r"/>
              <a:t>‹#›</a:t>
            </a:fld>
            <a:endParaRPr lang="en-US" sz="1600" noProof="0" dirty="0"/>
          </a:p>
        </p:txBody>
      </p:sp>
      <p:cxnSp>
        <p:nvCxnSpPr>
          <p:cNvPr id="11" name="Gerader Verbinder 10"/>
          <p:cNvCxnSpPr/>
          <p:nvPr/>
        </p:nvCxnSpPr>
        <p:spPr>
          <a:xfrm>
            <a:off x="623889" y="339297"/>
            <a:ext cx="529272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>
            <a:off x="6275389" y="339297"/>
            <a:ext cx="52927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413956"/>
            <a:ext cx="2275200" cy="120448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623888" y="381001"/>
            <a:ext cx="52927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z="900" baseline="0" dirty="0" smtClean="0"/>
              <a:t>Joint Operation &amp; Readiness meeting, Fri, 8:30 – 9:30</a:t>
            </a:r>
            <a:endParaRPr lang="en-US" sz="900" dirty="0"/>
          </a:p>
        </p:txBody>
      </p:sp>
      <p:sp>
        <p:nvSpPr>
          <p:cNvPr id="8" name="Rechteck 7"/>
          <p:cNvSpPr/>
          <p:nvPr/>
        </p:nvSpPr>
        <p:spPr>
          <a:xfrm>
            <a:off x="6275389" y="381001"/>
            <a:ext cx="5292724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92600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14000"/>
        </a:lnSpc>
        <a:spcBef>
          <a:spcPts val="600"/>
        </a:spcBef>
        <a:buClr>
          <a:schemeClr val="bg2"/>
        </a:buClr>
        <a:buFontTx/>
        <a:buBlip>
          <a:blip r:embed="rId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357188" algn="l" defTabSz="914400" rtl="0" eaLnBrk="1" latinLnBrk="0" hangingPunct="1">
        <a:lnSpc>
          <a:spcPct val="114000"/>
        </a:lnSpc>
        <a:spcBef>
          <a:spcPts val="0"/>
        </a:spcBef>
        <a:buClr>
          <a:schemeClr val="accent2"/>
        </a:buClr>
        <a:buFontTx/>
        <a:buBlip>
          <a:blip r:embed="rId5"/>
        </a:buBlip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82663" indent="-26828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►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263525" algn="l" defTabSz="914400" rtl="0" eaLnBrk="1" latinLnBrk="0" hangingPunct="1">
        <a:lnSpc>
          <a:spcPct val="114000"/>
        </a:lnSpc>
        <a:spcBef>
          <a:spcPts val="0"/>
        </a:spcBef>
        <a:buFont typeface="Symbol" panose="05050102010706020507" pitchFamily="18" charset="2"/>
        <a:buChar char="Þ"/>
        <a:defRPr sz="1400" b="1" kern="1200">
          <a:solidFill>
            <a:srgbClr val="FF0000"/>
          </a:solidFill>
          <a:latin typeface="+mn-lt"/>
          <a:ea typeface="+mn-ea"/>
          <a:cs typeface="+mn-cs"/>
        </a:defRPr>
      </a:lvl4pPr>
      <a:lvl5pPr marL="1166813" indent="0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275" userDrawn="1">
          <p15:clr>
            <a:srgbClr val="F26B43"/>
          </p15:clr>
        </p15:guide>
        <p15:guide id="2" pos="3727" userDrawn="1">
          <p15:clr>
            <a:srgbClr val="F26B43"/>
          </p15:clr>
        </p15:guide>
        <p15:guide id="3" pos="3953" userDrawn="1">
          <p15:clr>
            <a:srgbClr val="F26B43"/>
          </p15:clr>
        </p15:guide>
        <p15:guide id="4" pos="393" userDrawn="1">
          <p15:clr>
            <a:srgbClr val="F26B43"/>
          </p15:clr>
        </p15:guide>
        <p15:guide id="5" pos="7287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2.xml"/><Relationship Id="rId7" Type="http://schemas.openxmlformats.org/officeDocument/2006/relationships/image" Target="../media/image3.emf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slide" Target="slide4.xml"/><Relationship Id="rId10" Type="http://schemas.openxmlformats.org/officeDocument/2006/relationships/slide" Target="slide10.xml"/><Relationship Id="rId4" Type="http://schemas.openxmlformats.org/officeDocument/2006/relationships/slide" Target="slide5.xml"/><Relationship Id="rId9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s://ttfinfo.desy.de/XFELelog/show.jsp?dir=/2018/47/21.11_a&amp;pos=2018-11-21T18:08:5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Operation &amp; Readiness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88" y="1714500"/>
            <a:ext cx="5172755" cy="4460832"/>
          </a:xfrm>
        </p:spPr>
        <p:txBody>
          <a:bodyPr/>
          <a:lstStyle/>
          <a:p>
            <a:r>
              <a:rPr lang="en-US" dirty="0" smtClean="0"/>
              <a:t>Report Operation / Photon Run Coordinator </a:t>
            </a:r>
          </a:p>
          <a:p>
            <a:r>
              <a:rPr lang="en-US" dirty="0" smtClean="0">
                <a:hlinkClick r:id="rId2" action="ppaction://hlinksldjump"/>
              </a:rPr>
              <a:t>Report Dispatch/PSPO</a:t>
            </a:r>
            <a:endParaRPr lang="en-US" dirty="0" smtClean="0"/>
          </a:p>
          <a:p>
            <a:r>
              <a:rPr lang="en-US" dirty="0" smtClean="0"/>
              <a:t>Instruments</a:t>
            </a:r>
          </a:p>
          <a:p>
            <a:pPr lvl="1"/>
            <a:r>
              <a:rPr lang="en-US" dirty="0" smtClean="0"/>
              <a:t>FXE</a:t>
            </a:r>
          </a:p>
          <a:p>
            <a:pPr lvl="1"/>
            <a:r>
              <a:rPr lang="en-US" dirty="0" smtClean="0">
                <a:hlinkClick r:id="rId3" action="ppaction://hlinksldjump"/>
              </a:rPr>
              <a:t>SPB/SFX</a:t>
            </a:r>
            <a:endParaRPr lang="en-US" dirty="0" smtClean="0"/>
          </a:p>
          <a:p>
            <a:pPr lvl="1"/>
            <a:r>
              <a:rPr lang="en-US" dirty="0" smtClean="0"/>
              <a:t>SCS</a:t>
            </a:r>
          </a:p>
          <a:p>
            <a:pPr lvl="1"/>
            <a:r>
              <a:rPr lang="en-US" dirty="0" smtClean="0"/>
              <a:t>SQS</a:t>
            </a:r>
          </a:p>
          <a:p>
            <a:pPr lvl="1"/>
            <a:r>
              <a:rPr lang="en-US" dirty="0" smtClean="0"/>
              <a:t>MID</a:t>
            </a:r>
          </a:p>
          <a:p>
            <a:pPr lvl="1"/>
            <a:r>
              <a:rPr lang="en-US" dirty="0" smtClean="0">
                <a:hlinkClick r:id="rId4" action="ppaction://hlinksldjump"/>
              </a:rPr>
              <a:t>HED</a:t>
            </a:r>
            <a:endParaRPr lang="en-US" dirty="0" smtClean="0"/>
          </a:p>
          <a:p>
            <a:r>
              <a:rPr lang="en-US" dirty="0"/>
              <a:t>Beam transport</a:t>
            </a:r>
          </a:p>
          <a:p>
            <a:pPr lvl="1"/>
            <a:r>
              <a:rPr lang="en-US" dirty="0" smtClean="0"/>
              <a:t>Vacuum</a:t>
            </a:r>
            <a:endParaRPr lang="en-US" dirty="0"/>
          </a:p>
          <a:p>
            <a:pPr lvl="1"/>
            <a:r>
              <a:rPr lang="en-US" dirty="0"/>
              <a:t>X-ray optics</a:t>
            </a:r>
          </a:p>
          <a:p>
            <a:pPr lvl="1"/>
            <a:r>
              <a:rPr lang="en-US" dirty="0" smtClean="0">
                <a:hlinkClick r:id="rId5" action="ppaction://hlinksldjump"/>
              </a:rPr>
              <a:t>Photon diagnostics</a:t>
            </a: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70661" y="1711778"/>
            <a:ext cx="5172755" cy="446083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57188" indent="-357188" algn="l" defTabSz="914400" rtl="0" eaLnBrk="1" latinLnBrk="0" hangingPunct="1">
              <a:lnSpc>
                <a:spcPct val="114000"/>
              </a:lnSpc>
              <a:spcBef>
                <a:spcPts val="600"/>
              </a:spcBef>
              <a:buClr>
                <a:schemeClr val="bg2"/>
              </a:buClr>
              <a:buFontTx/>
              <a:buBlip>
                <a:blip r:embed="rId6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357188" algn="l" defTabSz="914400" rtl="0" eaLnBrk="1" latinLnBrk="0" hangingPunct="1">
              <a:lnSpc>
                <a:spcPct val="114000"/>
              </a:lnSpc>
              <a:spcBef>
                <a:spcPts val="0"/>
              </a:spcBef>
              <a:buClr>
                <a:schemeClr val="accent2"/>
              </a:buClr>
              <a:buFontTx/>
              <a:buBlip>
                <a:blip r:embed="rId7"/>
              </a:buBlip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2663" indent="-268288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►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2538" indent="-263525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Symbol" panose="05050102010706020507" pitchFamily="18" charset="2"/>
              <a:buChar char="Þ"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4pPr>
            <a:lvl5pPr marL="1166813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hlinkClick r:id="rId8" action="ppaction://hlinksldjump"/>
              </a:rPr>
              <a:t>Optical </a:t>
            </a:r>
            <a:r>
              <a:rPr lang="en-US" dirty="0" smtClean="0">
                <a:hlinkClick r:id="rId8" action="ppaction://hlinksldjump"/>
              </a:rPr>
              <a:t>lasers</a:t>
            </a:r>
            <a:endParaRPr lang="en-US" dirty="0"/>
          </a:p>
          <a:p>
            <a:r>
              <a:rPr lang="en-US" dirty="0" smtClean="0">
                <a:hlinkClick r:id="rId9" action="ppaction://hlinksldjump"/>
              </a:rPr>
              <a:t>Detectors</a:t>
            </a:r>
            <a:endParaRPr lang="en-US" dirty="0" smtClean="0"/>
          </a:p>
          <a:p>
            <a:r>
              <a:rPr lang="en-US" dirty="0" smtClean="0"/>
              <a:t>Electronics</a:t>
            </a:r>
          </a:p>
          <a:p>
            <a:pPr lvl="1"/>
            <a:r>
              <a:rPr lang="en-US" dirty="0" smtClean="0">
                <a:hlinkClick r:id="rId10" action="ppaction://hlinksldjump"/>
              </a:rPr>
              <a:t>AE</a:t>
            </a:r>
            <a:endParaRPr lang="en-US" dirty="0" smtClean="0"/>
          </a:p>
          <a:p>
            <a:pPr lvl="1"/>
            <a:r>
              <a:rPr lang="en-US" dirty="0" smtClean="0"/>
              <a:t>EETF</a:t>
            </a:r>
          </a:p>
          <a:p>
            <a:r>
              <a:rPr lang="en-US" dirty="0" smtClean="0"/>
              <a:t>CAS</a:t>
            </a:r>
          </a:p>
          <a:p>
            <a:r>
              <a:rPr lang="en-US" dirty="0" smtClean="0"/>
              <a:t>ITDM</a:t>
            </a:r>
          </a:p>
          <a:p>
            <a:endParaRPr lang="en-US" dirty="0"/>
          </a:p>
          <a:p>
            <a:r>
              <a:rPr lang="en-US" dirty="0" smtClean="0"/>
              <a:t>SRP </a:t>
            </a:r>
            <a:r>
              <a:rPr lang="en-US" dirty="0" smtClean="0">
                <a:sym typeface="Wingdings" panose="05000000000000000000" pitchFamily="2" charset="2"/>
              </a:rPr>
              <a:t> Separate slides</a:t>
            </a:r>
            <a:endParaRPr lang="en-US" dirty="0" smtClean="0"/>
          </a:p>
          <a:p>
            <a:r>
              <a:rPr lang="en-US" dirty="0" smtClean="0"/>
              <a:t>Technical services</a:t>
            </a:r>
          </a:p>
          <a:p>
            <a:endParaRPr lang="en-US" dirty="0"/>
          </a:p>
          <a:p>
            <a:r>
              <a:rPr lang="en-US" dirty="0" err="1" smtClean="0"/>
              <a:t>AoB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8009938"/>
      </p:ext>
    </p:extLst>
  </p:cSld>
  <p:clrMapOvr>
    <a:masterClrMapping/>
  </p:clrMapOvr>
  <p:timing>
    <p:tnLst>
      <p:par>
        <p:cTn id="1" dur="indefinite" restart="never" nodeType="tmRoot">
          <p:childTnLst>
            <p:par>
              <p:cTn id="2"/>
            </p:par>
            <p:par>
              <p:cTn id="3"/>
            </p:par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64" y="245507"/>
            <a:ext cx="10956924" cy="780540"/>
          </a:xfrm>
        </p:spPr>
        <p:txBody>
          <a:bodyPr/>
          <a:lstStyle/>
          <a:p>
            <a:r>
              <a:rPr lang="en-US" dirty="0" smtClean="0"/>
              <a:t>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004889"/>
            <a:ext cx="12087225" cy="4151268"/>
          </a:xfrm>
        </p:spPr>
        <p:txBody>
          <a:bodyPr/>
          <a:lstStyle/>
          <a:p>
            <a:pPr marL="0" indent="0">
              <a:buNone/>
            </a:pPr>
            <a:r>
              <a:rPr lang="en-US" sz="1300" dirty="0" smtClean="0"/>
              <a:t>SQS</a:t>
            </a:r>
            <a:r>
              <a:rPr lang="en-US" sz="1300" dirty="0"/>
              <a:t>:</a:t>
            </a:r>
          </a:p>
          <a:p>
            <a:pPr lvl="0"/>
            <a:r>
              <a:rPr lang="en-US" sz="1300" dirty="0"/>
              <a:t>Loop 04 was updated - </a:t>
            </a:r>
            <a:r>
              <a:rPr lang="en-US" sz="1300" dirty="0" err="1"/>
              <a:t>pico</a:t>
            </a:r>
            <a:r>
              <a:rPr lang="en-US" sz="1300" dirty="0"/>
              <a:t> motors were added, but not tested yet.</a:t>
            </a:r>
          </a:p>
          <a:p>
            <a:pPr lvl="0"/>
            <a:r>
              <a:rPr lang="en-US" sz="1300" dirty="0"/>
              <a:t>Agreed with Patrik G. to work on loop 12 motors next week.</a:t>
            </a:r>
          </a:p>
          <a:p>
            <a:pPr lvl="0"/>
            <a:r>
              <a:rPr lang="en-US" sz="1300" dirty="0"/>
              <a:t>Working with Beckhoff on getting support for servo drives setup.</a:t>
            </a:r>
          </a:p>
          <a:p>
            <a:pPr marL="0" indent="0">
              <a:buNone/>
            </a:pPr>
            <a:r>
              <a:rPr lang="en-US" sz="1300" dirty="0"/>
              <a:t> </a:t>
            </a:r>
            <a:r>
              <a:rPr lang="en-US" sz="1300" dirty="0" smtClean="0"/>
              <a:t>SCS</a:t>
            </a:r>
            <a:r>
              <a:rPr lang="en-US" sz="1300" dirty="0"/>
              <a:t>:</a:t>
            </a:r>
          </a:p>
          <a:p>
            <a:pPr lvl="0"/>
            <a:r>
              <a:rPr lang="en-US" sz="1300" dirty="0"/>
              <a:t>Loop 04 was updated. Remain problems with BKF00320 - it will be checked this week and hopefully installed.</a:t>
            </a:r>
          </a:p>
          <a:p>
            <a:pPr lvl="0"/>
            <a:r>
              <a:rPr lang="en-US" sz="1300" dirty="0"/>
              <a:t>Loop 07 was updated to solve some encoder/motor problems, and include new interlocks (only inside loop).</a:t>
            </a:r>
          </a:p>
          <a:p>
            <a:pPr lvl="0"/>
            <a:r>
              <a:rPr lang="en-US" sz="1300" dirty="0"/>
              <a:t>BKF00206 modified to get scroll pumps running properly.</a:t>
            </a:r>
          </a:p>
          <a:p>
            <a:pPr marL="0" indent="0">
              <a:buNone/>
            </a:pPr>
            <a:r>
              <a:rPr lang="en-US" sz="1300" dirty="0"/>
              <a:t> </a:t>
            </a:r>
            <a:r>
              <a:rPr lang="en-US" sz="1300" dirty="0" smtClean="0"/>
              <a:t>MID</a:t>
            </a:r>
            <a:r>
              <a:rPr lang="en-US" sz="1300" dirty="0"/>
              <a:t>:</a:t>
            </a:r>
          </a:p>
          <a:p>
            <a:pPr lvl="0"/>
            <a:r>
              <a:rPr lang="en-US" sz="1300" dirty="0"/>
              <a:t>Loop 4: Working on issues reproduced in </a:t>
            </a:r>
            <a:r>
              <a:rPr lang="en-US" sz="1300" dirty="0" err="1"/>
              <a:t>Technosoft</a:t>
            </a:r>
            <a:r>
              <a:rPr lang="en-US" sz="1300" dirty="0"/>
              <a:t>, test set up in the lab has been set for this purpose.</a:t>
            </a:r>
          </a:p>
          <a:p>
            <a:pPr lvl="0"/>
            <a:r>
              <a:rPr lang="en-US" sz="1300" dirty="0"/>
              <a:t>Loop 11: initial version deployed, some electrical issues solved. Updated version with interlocks already running in the PLC</a:t>
            </a:r>
          </a:p>
          <a:p>
            <a:pPr marL="0" indent="0">
              <a:buNone/>
            </a:pPr>
            <a:r>
              <a:rPr lang="en-US" sz="1300" dirty="0" smtClean="0"/>
              <a:t>DCSS</a:t>
            </a:r>
            <a:endParaRPr lang="en-US" sz="1300" dirty="0"/>
          </a:p>
          <a:p>
            <a:pPr lvl="0"/>
            <a:r>
              <a:rPr lang="en-US" sz="1300" dirty="0"/>
              <a:t>Tests ongoing. Floating position for motion solved. Homing procedure can be worked around until we can have new framework release</a:t>
            </a:r>
            <a:r>
              <a:rPr lang="en-US" sz="1300" dirty="0" smtClean="0"/>
              <a:t>.</a:t>
            </a:r>
            <a:r>
              <a:rPr lang="en-US" sz="1300" dirty="0"/>
              <a:t> </a:t>
            </a:r>
          </a:p>
          <a:p>
            <a:r>
              <a:rPr lang="en-US" sz="1300" dirty="0"/>
              <a:t>AE-Framework development</a:t>
            </a:r>
          </a:p>
          <a:p>
            <a:pPr lvl="0"/>
            <a:r>
              <a:rPr lang="en-US" sz="1300" dirty="0"/>
              <a:t>Better test system set in the lab. </a:t>
            </a:r>
          </a:p>
          <a:p>
            <a:pPr lvl="0"/>
            <a:r>
              <a:rPr lang="en-US" sz="1300" dirty="0"/>
              <a:t>Next framework release during these days (1.32.0). It will be agreed with CAS to test it with </a:t>
            </a:r>
            <a:r>
              <a:rPr lang="en-US" sz="1300" dirty="0" err="1"/>
              <a:t>Karabo</a:t>
            </a:r>
            <a:r>
              <a:rPr lang="en-US" sz="1300" dirty="0"/>
              <a:t>.</a:t>
            </a:r>
          </a:p>
          <a:p>
            <a:pPr marL="0" indent="0">
              <a:buNone/>
            </a:pPr>
            <a:r>
              <a:rPr lang="en-US" sz="1300" b="1" dirty="0" err="1" smtClean="0"/>
              <a:t>microTCA</a:t>
            </a:r>
            <a:endParaRPr lang="en-US" sz="1300" dirty="0"/>
          </a:p>
          <a:p>
            <a:pPr lvl="0"/>
            <a:r>
              <a:rPr lang="en-US" sz="1300" dirty="0" err="1"/>
              <a:t>MicroTCA</a:t>
            </a:r>
            <a:r>
              <a:rPr lang="en-US" sz="1300" dirty="0"/>
              <a:t> crate in MID experiment hutch install and working – tested with AGIPD detector.</a:t>
            </a:r>
          </a:p>
          <a:p>
            <a:pPr marL="0" indent="0">
              <a:buNone/>
            </a:pPr>
            <a:endParaRPr lang="en-US" sz="1500" dirty="0"/>
          </a:p>
        </p:txBody>
      </p:sp>
      <p:sp>
        <p:nvSpPr>
          <p:cNvPr id="4" name="TextBox 3"/>
          <p:cNvSpPr txBox="1"/>
          <p:nvPr/>
        </p:nvSpPr>
        <p:spPr>
          <a:xfrm>
            <a:off x="10915650" y="640080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69875" indent="-269875">
              <a:lnSpc>
                <a:spcPct val="112000"/>
              </a:lnSpc>
              <a:buBlip>
                <a:blip r:embed="rId2"/>
              </a:buBlip>
            </a:pPr>
            <a:r>
              <a:rPr lang="en-US" sz="1400" dirty="0" smtClean="0">
                <a:hlinkClick r:id="" action="ppaction://hlinkshowjump?jump=firstslide"/>
              </a:rPr>
              <a:t>Back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694684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SPB/SFX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</a:t>
            </a:r>
            <a:r>
              <a:rPr lang="en-US" dirty="0"/>
              <a:t>last two weeks we worked on the KB mirrors alignment. We made significant progress and got much smaller focus in compare to recent user </a:t>
            </a:r>
            <a:r>
              <a:rPr lang="en-US" dirty="0" err="1"/>
              <a:t>beamtimes</a:t>
            </a:r>
            <a:r>
              <a:rPr lang="en-US" dirty="0"/>
              <a:t>. To be continued.</a:t>
            </a:r>
            <a:br>
              <a:rPr lang="en-US" dirty="0"/>
            </a:br>
            <a:r>
              <a:rPr lang="en-US" dirty="0" smtClean="0"/>
              <a:t> </a:t>
            </a:r>
          </a:p>
          <a:p>
            <a:r>
              <a:rPr lang="en-US" dirty="0" smtClean="0"/>
              <a:t>Upcoming </a:t>
            </a:r>
            <a:r>
              <a:rPr lang="en-US" dirty="0"/>
              <a:t>timing tool </a:t>
            </a:r>
            <a:r>
              <a:rPr lang="en-US" dirty="0" err="1"/>
              <a:t>beamtime</a:t>
            </a:r>
            <a:r>
              <a:rPr lang="en-US" dirty="0"/>
              <a:t> (the first week of December):</a:t>
            </a:r>
            <a:br>
              <a:rPr lang="en-US" dirty="0"/>
            </a:br>
            <a:r>
              <a:rPr lang="en-US" dirty="0"/>
              <a:t>      a) Gotthard detectors for timing tool (EHC_PAM)</a:t>
            </a:r>
            <a:br>
              <a:rPr lang="en-US" dirty="0"/>
            </a:br>
            <a:r>
              <a:rPr lang="en-US" dirty="0"/>
              <a:t>             - Module 1: Controller unreachable, not solved so far</a:t>
            </a:r>
            <a:br>
              <a:rPr lang="en-US" dirty="0"/>
            </a:br>
            <a:r>
              <a:rPr lang="en-US" dirty="0"/>
              <a:t>             - Module 2: Controller working and configured, receiver not getting data. ITDM checked network, all looks good.</a:t>
            </a:r>
            <a:br>
              <a:rPr lang="en-US" dirty="0"/>
            </a:br>
            <a:r>
              <a:rPr lang="en-US" dirty="0"/>
              <a:t>      b) Optical setup for timing tool studies is pre-aligned using the alignment laser. The PP-laser required for further work.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15650" y="640080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69875" indent="-269875">
              <a:lnSpc>
                <a:spcPct val="112000"/>
              </a:lnSpc>
              <a:buBlip>
                <a:blip r:embed="rId2"/>
              </a:buBlip>
            </a:pPr>
            <a:r>
              <a:rPr lang="en-US" sz="1400" dirty="0" smtClean="0">
                <a:hlinkClick r:id="" action="ppaction://hlinkshowjump?jump=firstslide"/>
              </a:rPr>
              <a:t>Back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012624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64" y="312182"/>
            <a:ext cx="10956924" cy="780540"/>
          </a:xfrm>
        </p:spPr>
        <p:txBody>
          <a:bodyPr/>
          <a:lstStyle/>
          <a:p>
            <a:r>
              <a:rPr lang="en-US" dirty="0" smtClean="0"/>
              <a:t>Dispatch meeting report / PSPO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1" y="1176339"/>
            <a:ext cx="11172824" cy="5100636"/>
          </a:xfrm>
        </p:spPr>
        <p:txBody>
          <a:bodyPr/>
          <a:lstStyle/>
          <a:p>
            <a:r>
              <a:rPr lang="en-US" dirty="0" smtClean="0"/>
              <a:t>Remind about shutdown activities:</a:t>
            </a:r>
          </a:p>
          <a:p>
            <a:pPr lvl="1"/>
            <a:r>
              <a:rPr lang="en-US" b="1" dirty="0" smtClean="0"/>
              <a:t>Comments</a:t>
            </a:r>
          </a:p>
          <a:p>
            <a:pPr lvl="1"/>
            <a:r>
              <a:rPr lang="en-US" dirty="0" smtClean="0"/>
              <a:t>Collisions/Problems you see</a:t>
            </a:r>
          </a:p>
          <a:p>
            <a:pPr lvl="1"/>
            <a:r>
              <a:rPr lang="en-US" b="1" dirty="0" smtClean="0"/>
              <a:t>New activities of forgotten items where support groups are needed</a:t>
            </a:r>
          </a:p>
          <a:p>
            <a:pPr lvl="1"/>
            <a:endParaRPr lang="en-US" dirty="0"/>
          </a:p>
          <a:p>
            <a:pPr marL="357187" lvl="1" indent="0">
              <a:buNone/>
            </a:pPr>
            <a:r>
              <a:rPr lang="en-US" sz="2000" b="1" dirty="0" smtClean="0"/>
              <a:t>	Let PSPO know!</a:t>
            </a:r>
          </a:p>
          <a:p>
            <a:pPr lvl="1"/>
            <a:endParaRPr lang="en-US" b="1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915650" y="640080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69875" indent="-269875">
              <a:lnSpc>
                <a:spcPct val="112000"/>
              </a:lnSpc>
              <a:buBlip>
                <a:blip r:embed="rId2"/>
              </a:buBlip>
            </a:pPr>
            <a:r>
              <a:rPr lang="en-US" sz="1400" dirty="0" smtClean="0">
                <a:hlinkClick r:id="" action="ppaction://hlinkshowjump?jump=firstslide"/>
              </a:rPr>
              <a:t>Back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8128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1586" y="1050073"/>
            <a:ext cx="10944224" cy="553100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1600" dirty="0" smtClean="0"/>
              <a:t>XGM</a:t>
            </a:r>
            <a:endParaRPr lang="de-DE" sz="1600" dirty="0"/>
          </a:p>
          <a:p>
            <a:pPr lvl="1">
              <a:lnSpc>
                <a:spcPct val="100000"/>
              </a:lnSpc>
            </a:pPr>
            <a:r>
              <a:rPr lang="en-US" sz="1600" b="0" dirty="0"/>
              <a:t>XTD10-XGM: full range gauge died last </a:t>
            </a:r>
            <a:r>
              <a:rPr lang="en-US" sz="1600" b="0" dirty="0" smtClean="0"/>
              <a:t>Friday (16.11.) </a:t>
            </a:r>
            <a:r>
              <a:rPr lang="en-US" sz="1600" b="0" dirty="0">
                <a:sym typeface="Wingdings" panose="05000000000000000000" pitchFamily="2" charset="2"/>
              </a:rPr>
              <a:t> vacuum intervention in tunnel (no beam in north branch for ~3h)  slow signal ok, but pulse-resolved signal has several issues: </a:t>
            </a:r>
            <a:br>
              <a:rPr lang="en-US" sz="1600" b="0" dirty="0">
                <a:sym typeface="Wingdings" panose="05000000000000000000" pitchFamily="2" charset="2"/>
              </a:rPr>
            </a:br>
            <a:r>
              <a:rPr lang="de-DE" sz="1600" b="0" dirty="0"/>
              <a:t>4 </a:t>
            </a:r>
            <a:r>
              <a:rPr lang="de-DE" sz="1600" b="0" dirty="0" err="1"/>
              <a:t>amplifiers</a:t>
            </a:r>
            <a:r>
              <a:rPr lang="de-DE" sz="1600" b="0" dirty="0"/>
              <a:t> </a:t>
            </a:r>
            <a:r>
              <a:rPr lang="de-DE" sz="1600" b="0" dirty="0" err="1"/>
              <a:t>died</a:t>
            </a:r>
            <a:r>
              <a:rPr lang="de-DE" sz="1600" b="0" dirty="0"/>
              <a:t>, </a:t>
            </a:r>
            <a:r>
              <a:rPr lang="de-DE" sz="1600" b="0" dirty="0" err="1"/>
              <a:t>spares</a:t>
            </a:r>
            <a:r>
              <a:rPr lang="de-DE" sz="1600" b="0" dirty="0"/>
              <a:t> (</a:t>
            </a:r>
            <a:r>
              <a:rPr lang="de-DE" sz="1600" b="0" dirty="0" err="1"/>
              <a:t>new</a:t>
            </a:r>
            <a:r>
              <a:rPr lang="de-DE" sz="1600" b="0" dirty="0"/>
              <a:t> !) </a:t>
            </a:r>
            <a:r>
              <a:rPr lang="de-DE" sz="1600" b="0" dirty="0" err="1"/>
              <a:t>have</a:t>
            </a:r>
            <a:r>
              <a:rPr lang="de-DE" sz="1600" b="0" dirty="0"/>
              <a:t> </a:t>
            </a:r>
            <a:r>
              <a:rPr lang="de-DE" sz="1600" b="0" dirty="0" err="1"/>
              <a:t>noise</a:t>
            </a:r>
            <a:r>
              <a:rPr lang="de-DE" sz="1600" b="0" dirty="0"/>
              <a:t>, </a:t>
            </a:r>
            <a:r>
              <a:rPr lang="de-DE" sz="1600" b="0" dirty="0" err="1"/>
              <a:t>and</a:t>
            </a:r>
            <a:r>
              <a:rPr lang="de-DE" sz="1600" b="0" dirty="0"/>
              <a:t> </a:t>
            </a:r>
            <a:r>
              <a:rPr lang="de-DE" sz="1600" b="0" dirty="0" err="1"/>
              <a:t>addl</a:t>
            </a:r>
            <a:r>
              <a:rPr lang="de-DE" sz="1600" b="0" dirty="0"/>
              <a:t>. </a:t>
            </a:r>
            <a:r>
              <a:rPr lang="de-DE" sz="1600" b="0" dirty="0" err="1"/>
              <a:t>ringing</a:t>
            </a:r>
            <a:r>
              <a:rPr lang="de-DE" sz="1600" b="0" dirty="0"/>
              <a:t> on </a:t>
            </a:r>
            <a:r>
              <a:rPr lang="de-DE" sz="1600" b="0" dirty="0" err="1"/>
              <a:t>signal</a:t>
            </a:r>
            <a:endParaRPr lang="de-DE" sz="1600" b="0" dirty="0"/>
          </a:p>
          <a:p>
            <a:pPr lvl="1">
              <a:lnSpc>
                <a:spcPct val="100000"/>
              </a:lnSpc>
            </a:pPr>
            <a:r>
              <a:rPr lang="de-DE" sz="1600" b="0" dirty="0" smtClean="0"/>
              <a:t>XGMs </a:t>
            </a:r>
            <a:r>
              <a:rPr lang="de-DE" sz="1600" b="0" dirty="0"/>
              <a:t>at XTD1+2+9 </a:t>
            </a:r>
            <a:r>
              <a:rPr lang="de-DE" sz="1600" b="0" dirty="0" err="1"/>
              <a:t>and</a:t>
            </a:r>
            <a:r>
              <a:rPr lang="de-DE" sz="1600" b="0" dirty="0"/>
              <a:t> SCS online</a:t>
            </a:r>
          </a:p>
          <a:p>
            <a:pPr lvl="1">
              <a:lnSpc>
                <a:spcPct val="100000"/>
              </a:lnSpc>
            </a:pPr>
            <a:r>
              <a:rPr lang="de-DE" sz="1600" b="0" dirty="0"/>
              <a:t>XTD6-XGM </a:t>
            </a:r>
            <a:r>
              <a:rPr lang="de-DE" sz="1600" b="0" dirty="0" err="1"/>
              <a:t>set</a:t>
            </a:r>
            <a:r>
              <a:rPr lang="de-DE" sz="1600" b="0" dirty="0"/>
              <a:t> offline </a:t>
            </a:r>
            <a:r>
              <a:rPr lang="de-DE" sz="1600" b="0" dirty="0" err="1"/>
              <a:t>until</a:t>
            </a:r>
            <a:r>
              <a:rPr lang="de-DE" sz="1600" b="0" dirty="0"/>
              <a:t> </a:t>
            </a:r>
            <a:r>
              <a:rPr lang="de-DE" sz="1600" b="0" dirty="0" err="1"/>
              <a:t>shutdown</a:t>
            </a:r>
            <a:r>
              <a:rPr lang="de-DE" sz="1600" b="0" dirty="0"/>
              <a:t> </a:t>
            </a:r>
            <a:r>
              <a:rPr lang="de-DE" sz="1600" b="0" dirty="0" err="1"/>
              <a:t>or</a:t>
            </a:r>
            <a:r>
              <a:rPr lang="de-DE" sz="1600" b="0" dirty="0"/>
              <a:t> </a:t>
            </a:r>
            <a:r>
              <a:rPr lang="de-DE" sz="1600" b="0" dirty="0" smtClean="0"/>
              <a:t>HED-</a:t>
            </a:r>
            <a:r>
              <a:rPr lang="de-DE" sz="1600" b="0" dirty="0" err="1" smtClean="0"/>
              <a:t>request</a:t>
            </a:r>
            <a:endParaRPr lang="en-US" sz="1600" b="0" dirty="0" smtClean="0"/>
          </a:p>
          <a:p>
            <a:pPr lvl="1">
              <a:lnSpc>
                <a:spcPct val="100000"/>
              </a:lnSpc>
            </a:pPr>
            <a:r>
              <a:rPr lang="de-DE" sz="1600" b="0" dirty="0" smtClean="0"/>
              <a:t>Initial XGM-operation </a:t>
            </a:r>
            <a:r>
              <a:rPr lang="de-DE" sz="1600" b="0" dirty="0" err="1" smtClean="0"/>
              <a:t>training</a:t>
            </a:r>
            <a:r>
              <a:rPr lang="de-DE" sz="1600" b="0" dirty="0" smtClean="0"/>
              <a:t> for SCS beamline </a:t>
            </a:r>
            <a:r>
              <a:rPr lang="de-DE" sz="1600" b="0" dirty="0" err="1" smtClean="0"/>
              <a:t>staff</a:t>
            </a:r>
            <a:r>
              <a:rPr lang="de-DE" sz="1600" b="0" dirty="0" smtClean="0"/>
              <a:t> (</a:t>
            </a:r>
            <a:r>
              <a:rPr lang="de-DE" sz="1600" b="0" dirty="0" err="1" smtClean="0"/>
              <a:t>more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trainings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to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come</a:t>
            </a:r>
            <a:r>
              <a:rPr lang="de-DE" sz="1600" b="0" dirty="0" smtClean="0"/>
              <a:t>)</a:t>
            </a:r>
            <a:endParaRPr lang="en-US" sz="1600" b="0" dirty="0" smtClean="0"/>
          </a:p>
          <a:p>
            <a:pPr>
              <a:lnSpc>
                <a:spcPct val="100000"/>
              </a:lnSpc>
            </a:pPr>
            <a:r>
              <a:rPr lang="de-DE" sz="1600" dirty="0" err="1" smtClean="0"/>
              <a:t>Wavefront</a:t>
            </a:r>
            <a:endParaRPr lang="de-DE" sz="1600" dirty="0"/>
          </a:p>
          <a:p>
            <a:pPr lvl="1">
              <a:lnSpc>
                <a:spcPct val="100000"/>
              </a:lnSpc>
            </a:pPr>
            <a:r>
              <a:rPr lang="de-DE" sz="1600" b="0" dirty="0"/>
              <a:t>Test </a:t>
            </a:r>
            <a:r>
              <a:rPr lang="de-DE" sz="1600" b="0" dirty="0" err="1"/>
              <a:t>with</a:t>
            </a:r>
            <a:r>
              <a:rPr lang="de-DE" sz="1600" b="0" dirty="0"/>
              <a:t> Hartmann-style </a:t>
            </a:r>
            <a:r>
              <a:rPr lang="de-DE" sz="1600" b="0" dirty="0" err="1"/>
              <a:t>Imagine</a:t>
            </a:r>
            <a:r>
              <a:rPr lang="de-DE" sz="1600" b="0" dirty="0"/>
              <a:t> </a:t>
            </a:r>
            <a:r>
              <a:rPr lang="de-DE" sz="1600" b="0" dirty="0" err="1"/>
              <a:t>Optics</a:t>
            </a:r>
            <a:r>
              <a:rPr lang="de-DE" sz="1600" b="0" dirty="0"/>
              <a:t> </a:t>
            </a:r>
            <a:r>
              <a:rPr lang="de-DE" sz="1600" b="0" dirty="0" err="1"/>
              <a:t>sensor</a:t>
            </a:r>
            <a:r>
              <a:rPr lang="de-DE" sz="1600" b="0" dirty="0"/>
              <a:t> </a:t>
            </a:r>
            <a:r>
              <a:rPr lang="de-DE" sz="1600" b="0" dirty="0" smtClean="0"/>
              <a:t>at SCS: </a:t>
            </a:r>
            <a:br>
              <a:rPr lang="de-DE" sz="1600" b="0" dirty="0" smtClean="0"/>
            </a:br>
            <a:r>
              <a:rPr lang="de-DE" sz="1600" b="0" dirty="0" err="1" smtClean="0"/>
              <a:t>proof</a:t>
            </a:r>
            <a:r>
              <a:rPr lang="de-DE" sz="1600" b="0" dirty="0" smtClean="0"/>
              <a:t>-</a:t>
            </a:r>
            <a:r>
              <a:rPr lang="de-DE" sz="1600" b="0" dirty="0" err="1" smtClean="0"/>
              <a:t>of</a:t>
            </a:r>
            <a:r>
              <a:rPr lang="de-DE" sz="1600" b="0" dirty="0" smtClean="0"/>
              <a:t>-operation, but &gt;50% </a:t>
            </a:r>
            <a:r>
              <a:rPr lang="de-DE" sz="1600" b="0" dirty="0" err="1" smtClean="0"/>
              <a:t>less</a:t>
            </a:r>
            <a:r>
              <a:rPr lang="de-DE" sz="1600" b="0" dirty="0" smtClean="0"/>
              <a:t> time </a:t>
            </a:r>
            <a:r>
              <a:rPr lang="de-DE" sz="1600" b="0" dirty="0" err="1" smtClean="0"/>
              <a:t>than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planned</a:t>
            </a:r>
            <a:endParaRPr lang="de-DE" sz="1600" b="0" dirty="0"/>
          </a:p>
          <a:p>
            <a:pPr>
              <a:lnSpc>
                <a:spcPct val="100000"/>
              </a:lnSpc>
            </a:pPr>
            <a:r>
              <a:rPr lang="de-DE" sz="1600" dirty="0" smtClean="0"/>
              <a:t>PES</a:t>
            </a:r>
            <a:endParaRPr lang="de-DE" sz="1600" dirty="0"/>
          </a:p>
          <a:p>
            <a:pPr lvl="1">
              <a:lnSpc>
                <a:spcPct val="100000"/>
              </a:lnSpc>
            </a:pPr>
            <a:r>
              <a:rPr lang="de-DE" sz="1600" b="0" dirty="0" smtClean="0"/>
              <a:t>Second Hard X-</a:t>
            </a:r>
            <a:r>
              <a:rPr lang="de-DE" sz="1600" b="0" dirty="0" err="1" smtClean="0"/>
              <a:t>ray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review</a:t>
            </a:r>
            <a:r>
              <a:rPr lang="de-DE" sz="1600" b="0" dirty="0" smtClean="0"/>
              <a:t> </a:t>
            </a:r>
            <a:r>
              <a:rPr lang="de-DE" sz="1600" b="0" dirty="0" err="1"/>
              <a:t>meeting</a:t>
            </a:r>
            <a:r>
              <a:rPr lang="de-DE" sz="1600" b="0" dirty="0"/>
              <a:t> </a:t>
            </a:r>
            <a:r>
              <a:rPr lang="de-DE" sz="1600" b="0" dirty="0" err="1" smtClean="0"/>
              <a:t>completed</a:t>
            </a:r>
            <a:endParaRPr lang="de-DE" sz="1600" b="0" dirty="0" smtClean="0"/>
          </a:p>
          <a:p>
            <a:pPr lvl="1">
              <a:lnSpc>
                <a:spcPct val="100000"/>
              </a:lnSpc>
            </a:pPr>
            <a:r>
              <a:rPr lang="de-DE" sz="1600" b="0" dirty="0" smtClean="0"/>
              <a:t>SA3 22.11.18: PES </a:t>
            </a:r>
            <a:r>
              <a:rPr lang="en-US" sz="1600" b="0" dirty="0" smtClean="0"/>
              <a:t>data taking </a:t>
            </a:r>
            <a:r>
              <a:rPr lang="de-DE" sz="1600" b="0" dirty="0" err="1"/>
              <a:t>concurrent</a:t>
            </a:r>
            <a:r>
              <a:rPr lang="de-DE" sz="1600" b="0" dirty="0"/>
              <a:t> </a:t>
            </a:r>
            <a:r>
              <a:rPr lang="en-US" sz="1600" b="0" dirty="0" smtClean="0"/>
              <a:t>with SA3 mono </a:t>
            </a:r>
            <a:br>
              <a:rPr lang="en-US" sz="1600" b="0" dirty="0" smtClean="0"/>
            </a:br>
            <a:r>
              <a:rPr lang="en-US" sz="1600" b="0" dirty="0" smtClean="0"/>
              <a:t>(calibration vs. undulator </a:t>
            </a:r>
            <a:r>
              <a:rPr lang="de-DE" sz="1600" b="0" dirty="0" err="1" smtClean="0"/>
              <a:t>settings</a:t>
            </a:r>
            <a:r>
              <a:rPr lang="de-DE" sz="1600" b="0" dirty="0" smtClean="0"/>
              <a:t> at </a:t>
            </a:r>
            <a:r>
              <a:rPr lang="de-DE" sz="1600" b="0" dirty="0" err="1" smtClean="0"/>
              <a:t>various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photon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energies</a:t>
            </a:r>
            <a:r>
              <a:rPr lang="de-DE" sz="1600" b="0" dirty="0" smtClean="0"/>
              <a:t>)</a:t>
            </a:r>
            <a:endParaRPr lang="de-DE" sz="1600" b="0" dirty="0"/>
          </a:p>
          <a:p>
            <a:pPr>
              <a:lnSpc>
                <a:spcPct val="100000"/>
              </a:lnSpc>
            </a:pPr>
            <a:r>
              <a:rPr lang="de-DE" sz="1600" dirty="0" err="1" smtClean="0"/>
              <a:t>Kmono</a:t>
            </a:r>
            <a:endParaRPr lang="de-DE" sz="1600" dirty="0"/>
          </a:p>
          <a:p>
            <a:pPr lvl="1">
              <a:lnSpc>
                <a:spcPct val="100000"/>
              </a:lnSpc>
            </a:pPr>
            <a:r>
              <a:rPr lang="en-US" sz="1600" b="0" dirty="0" smtClean="0"/>
              <a:t>SASE2: vertical </a:t>
            </a:r>
            <a:r>
              <a:rPr lang="en-US" sz="1600" b="0" dirty="0"/>
              <a:t>undulator offset measurement </a:t>
            </a:r>
            <a:r>
              <a:rPr lang="en-US" sz="1600" b="0" dirty="0" smtClean="0"/>
              <a:t>(w/ </a:t>
            </a:r>
            <a:r>
              <a:rPr lang="en-US" sz="1600" b="0" dirty="0" err="1" smtClean="0"/>
              <a:t>S.Karabekyan</a:t>
            </a:r>
            <a:r>
              <a:rPr lang="en-US" sz="1600" b="0" dirty="0" smtClean="0"/>
              <a:t> </a:t>
            </a:r>
            <a:r>
              <a:rPr lang="en-US" sz="1600" b="0" dirty="0"/>
              <a:t>and </a:t>
            </a:r>
            <a:r>
              <a:rPr lang="en-US" sz="1600" b="0" dirty="0" err="1" smtClean="0"/>
              <a:t>L.Fröhlich</a:t>
            </a:r>
            <a:r>
              <a:rPr lang="en-US" sz="1600" b="0" dirty="0" smtClean="0"/>
              <a:t>). </a:t>
            </a:r>
            <a:br>
              <a:rPr lang="en-US" sz="1600" b="0" dirty="0" smtClean="0"/>
            </a:br>
            <a:r>
              <a:rPr lang="en-US" sz="1600" b="0" dirty="0" smtClean="0"/>
              <a:t>~8 minutes / scan / segment. Automated </a:t>
            </a:r>
            <a:r>
              <a:rPr lang="en-US" sz="1600" b="0" dirty="0"/>
              <a:t>DOOCS scan and fitting, 10 bunches. </a:t>
            </a:r>
            <a:r>
              <a:rPr lang="en-US" sz="1600" b="0" dirty="0" smtClean="0"/>
              <a:t/>
            </a:r>
            <a:br>
              <a:rPr lang="en-US" sz="1600" b="0" dirty="0" smtClean="0"/>
            </a:br>
            <a:r>
              <a:rPr lang="en-US" sz="1600" b="0" dirty="0" smtClean="0"/>
              <a:t>Finding maximum is possible even </a:t>
            </a:r>
            <a:r>
              <a:rPr lang="en-US" sz="1600" b="0" i="1" dirty="0"/>
              <a:t>with</a:t>
            </a:r>
            <a:r>
              <a:rPr lang="en-US" sz="1600" b="0" dirty="0"/>
              <a:t> </a:t>
            </a:r>
            <a:r>
              <a:rPr lang="en-US" sz="1600" b="0" dirty="0" smtClean="0"/>
              <a:t>compression. </a:t>
            </a:r>
            <a:br>
              <a:rPr lang="en-US" sz="1600" b="0" dirty="0" smtClean="0"/>
            </a:br>
            <a:r>
              <a:rPr lang="en-US" sz="1600" b="0" dirty="0" smtClean="0"/>
              <a:t>Procedure </a:t>
            </a:r>
            <a:r>
              <a:rPr lang="en-US" sz="1600" b="0" dirty="0"/>
              <a:t>also </a:t>
            </a:r>
            <a:r>
              <a:rPr lang="en-US" sz="1600" b="0" dirty="0" smtClean="0"/>
              <a:t>ok </a:t>
            </a:r>
            <a:r>
              <a:rPr lang="en-US" sz="1600" b="0" dirty="0"/>
              <a:t>for </a:t>
            </a:r>
            <a:r>
              <a:rPr lang="en-US" sz="1600" b="0" dirty="0" smtClean="0"/>
              <a:t>SASE1</a:t>
            </a:r>
            <a:r>
              <a:rPr lang="en-US" sz="1600" b="0" dirty="0"/>
              <a:t>;</a:t>
            </a:r>
            <a:r>
              <a:rPr lang="en-US" sz="1600" b="0" dirty="0" smtClean="0"/>
              <a:t> at SASE3 to be tested (</a:t>
            </a:r>
            <a:r>
              <a:rPr lang="en-US" sz="1600" b="0" dirty="0" err="1" smtClean="0"/>
              <a:t>Kmono</a:t>
            </a:r>
            <a:r>
              <a:rPr lang="en-US" sz="1600" b="0" dirty="0" smtClean="0"/>
              <a:t> </a:t>
            </a:r>
            <a:r>
              <a:rPr lang="en-US" sz="1600" b="0" dirty="0"/>
              <a:t>uses </a:t>
            </a:r>
            <a:r>
              <a:rPr lang="en-US" sz="1600" b="0" dirty="0" smtClean="0"/>
              <a:t>SA3 harmonics)</a:t>
            </a:r>
          </a:p>
          <a:p>
            <a:pPr lvl="1">
              <a:lnSpc>
                <a:spcPct val="100000"/>
              </a:lnSpc>
            </a:pPr>
            <a:r>
              <a:rPr lang="de-DE" sz="1100" b="0" dirty="0" smtClean="0">
                <a:hlinkClick r:id="rId2"/>
              </a:rPr>
              <a:t>https</a:t>
            </a:r>
            <a:r>
              <a:rPr lang="de-DE" sz="1100" b="0" dirty="0">
                <a:hlinkClick r:id="rId2"/>
              </a:rPr>
              <a:t>://</a:t>
            </a:r>
            <a:r>
              <a:rPr lang="de-DE" sz="1100" b="0" dirty="0" err="1">
                <a:hlinkClick r:id="rId2"/>
              </a:rPr>
              <a:t>ttfinfo.desy.de</a:t>
            </a:r>
            <a:r>
              <a:rPr lang="de-DE" sz="1100" b="0" dirty="0">
                <a:hlinkClick r:id="rId2"/>
              </a:rPr>
              <a:t>/</a:t>
            </a:r>
            <a:r>
              <a:rPr lang="de-DE" sz="1100" b="0" dirty="0" err="1">
                <a:hlinkClick r:id="rId2"/>
              </a:rPr>
              <a:t>XFELelog</a:t>
            </a:r>
            <a:r>
              <a:rPr lang="de-DE" sz="1100" b="0" dirty="0">
                <a:hlinkClick r:id="rId2"/>
              </a:rPr>
              <a:t>/</a:t>
            </a:r>
            <a:r>
              <a:rPr lang="de-DE" sz="1100" b="0" dirty="0" err="1">
                <a:hlinkClick r:id="rId2"/>
              </a:rPr>
              <a:t>show.jsp?dir</a:t>
            </a:r>
            <a:r>
              <a:rPr lang="de-DE" sz="1100" b="0" dirty="0">
                <a:hlinkClick r:id="rId2"/>
              </a:rPr>
              <a:t>=/2018/47/21.11_a&amp;pos=2018-11-21T18:08:54</a:t>
            </a:r>
            <a:endParaRPr lang="de-DE" sz="1600" b="0" dirty="0"/>
          </a:p>
          <a:p>
            <a:pPr lvl="1"/>
            <a:endParaRPr lang="de-DE" sz="1600" dirty="0"/>
          </a:p>
        </p:txBody>
      </p:sp>
      <p:grpSp>
        <p:nvGrpSpPr>
          <p:cNvPr id="10" name="Group 9"/>
          <p:cNvGrpSpPr/>
          <p:nvPr/>
        </p:nvGrpSpPr>
        <p:grpSpPr>
          <a:xfrm>
            <a:off x="7353655" y="2771446"/>
            <a:ext cx="4476395" cy="2741189"/>
            <a:chOff x="6819014" y="2221556"/>
            <a:chExt cx="5068186" cy="3103581"/>
          </a:xfrm>
        </p:grpSpPr>
        <p:grpSp>
          <p:nvGrpSpPr>
            <p:cNvPr id="9" name="Group 8"/>
            <p:cNvGrpSpPr/>
            <p:nvPr/>
          </p:nvGrpSpPr>
          <p:grpSpPr>
            <a:xfrm>
              <a:off x="6819014" y="2221556"/>
              <a:ext cx="5068186" cy="3103581"/>
              <a:chOff x="6819014" y="2221556"/>
              <a:chExt cx="5068186" cy="3103581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377" b="927"/>
              <a:stretch/>
            </p:blipFill>
            <p:spPr bwMode="auto">
              <a:xfrm>
                <a:off x="6819014" y="2221556"/>
                <a:ext cx="5068186" cy="2274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" name="Bent Arrow 5"/>
              <p:cNvSpPr/>
              <p:nvPr/>
            </p:nvSpPr>
            <p:spPr>
              <a:xfrm rot="5400000" flipH="1">
                <a:off x="8485667" y="4099736"/>
                <a:ext cx="724785" cy="1726018"/>
              </a:xfrm>
              <a:prstGeom prst="bentArrow">
                <a:avLst/>
              </a:prstGeom>
              <a:solidFill>
                <a:schemeClr val="accent6"/>
              </a:solidFill>
            </p:spPr>
            <p:txBody>
              <a:bodyPr rtlCol="0" anchor="ctr">
                <a:noAutofit/>
              </a:bodyPr>
              <a:lstStyle/>
              <a:p>
                <a:pPr algn="ctr">
                  <a:lnSpc>
                    <a:spcPct val="113000"/>
                  </a:lnSpc>
                </a:pPr>
                <a:endParaRPr lang="de-DE" sz="1400" dirty="0" err="1" smtClean="0"/>
              </a:p>
            </p:txBody>
          </p:sp>
        </p:grpSp>
        <p:sp>
          <p:nvSpPr>
            <p:cNvPr id="4" name="Rectangle 3"/>
            <p:cNvSpPr/>
            <p:nvPr/>
          </p:nvSpPr>
          <p:spPr>
            <a:xfrm>
              <a:off x="9711069" y="2520101"/>
              <a:ext cx="1885507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/>
                <a:t>First 6 segments have </a:t>
              </a:r>
              <a:r>
                <a:rPr lang="en-US" sz="1200" dirty="0" smtClean="0"/>
                <a:t/>
              </a:r>
              <a:br>
                <a:rPr lang="en-US" sz="1200" dirty="0" smtClean="0"/>
              </a:br>
              <a:r>
                <a:rPr lang="en-US" sz="1200" dirty="0" smtClean="0"/>
                <a:t>offsets </a:t>
              </a:r>
              <a:r>
                <a:rPr lang="en-US" sz="1200" dirty="0"/>
                <a:t>of 200 to 500 </a:t>
              </a:r>
              <a:r>
                <a:rPr lang="en-US" sz="1200" dirty="0" smtClean="0"/>
                <a:t>µm. </a:t>
              </a:r>
              <a:br>
                <a:rPr lang="en-US" sz="1200" dirty="0" smtClean="0"/>
              </a:br>
              <a:r>
                <a:rPr lang="en-US" sz="1200" dirty="0" smtClean="0"/>
                <a:t>Segments </a:t>
              </a:r>
              <a:r>
                <a:rPr lang="en-US" sz="1200" dirty="0"/>
                <a:t>12+21 </a:t>
              </a:r>
              <a:r>
                <a:rPr lang="en-US" sz="1200" dirty="0" smtClean="0"/>
                <a:t/>
              </a:r>
              <a:br>
                <a:rPr lang="en-US" sz="1200" dirty="0" smtClean="0"/>
              </a:br>
              <a:r>
                <a:rPr lang="en-US" sz="1200" dirty="0" smtClean="0"/>
                <a:t>are well centered</a:t>
              </a:r>
              <a:r>
                <a:rPr lang="en-US" sz="1200" dirty="0"/>
                <a:t>. </a:t>
              </a:r>
              <a:r>
                <a:rPr lang="de-DE" sz="1200" dirty="0"/>
                <a:t/>
              </a:r>
              <a:br>
                <a:rPr lang="de-DE" sz="1200" dirty="0"/>
              </a:br>
              <a:endParaRPr lang="de-DE" sz="12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0915650" y="640080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69875" indent="-269875">
              <a:lnSpc>
                <a:spcPct val="112000"/>
              </a:lnSpc>
              <a:buBlip>
                <a:blip r:embed="rId4"/>
              </a:buBlip>
            </a:pPr>
            <a:r>
              <a:rPr lang="en-US" sz="1400" dirty="0" smtClean="0">
                <a:hlinkClick r:id="" action="ppaction://hlinkshowjump?jump=firstslide"/>
              </a:rPr>
              <a:t>Back</a:t>
            </a:r>
            <a:endParaRPr lang="en-US" sz="1400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16437" y="197882"/>
            <a:ext cx="10956924" cy="780540"/>
          </a:xfrm>
        </p:spPr>
        <p:txBody>
          <a:bodyPr/>
          <a:lstStyle/>
          <a:p>
            <a:r>
              <a:rPr lang="en-US" dirty="0" smtClean="0"/>
              <a:t>XPD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79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 TÜV test passed, cabling ongoing (should be finished within 1 more </a:t>
            </a:r>
            <a:r>
              <a:rPr lang="en-US" dirty="0" smtClean="0"/>
              <a:t>week)</a:t>
            </a:r>
          </a:p>
          <a:p>
            <a:r>
              <a:rPr lang="en-US" dirty="0" smtClean="0"/>
              <a:t>OPT </a:t>
            </a:r>
            <a:r>
              <a:rPr lang="en-US" dirty="0"/>
              <a:t>hutch: installations ongoing until end-Nov to get in shape for first 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beam</a:t>
            </a:r>
          </a:p>
          <a:p>
            <a:r>
              <a:rPr lang="en-US" dirty="0" smtClean="0"/>
              <a:t>EXP </a:t>
            </a:r>
            <a:r>
              <a:rPr lang="en-US" dirty="0"/>
              <a:t>hutch: </a:t>
            </a:r>
            <a:r>
              <a:rPr lang="en-US" dirty="0" smtClean="0"/>
              <a:t>foundations </a:t>
            </a:r>
            <a:r>
              <a:rPr lang="en-US" dirty="0"/>
              <a:t>for rails in IA2 are aligned (MEA2) and </a:t>
            </a:r>
            <a:r>
              <a:rPr lang="en-US" dirty="0" smtClean="0"/>
              <a:t>epoxy-grouted</a:t>
            </a:r>
          </a:p>
          <a:p>
            <a:r>
              <a:rPr lang="en-US" dirty="0" smtClean="0"/>
              <a:t>Control </a:t>
            </a:r>
            <a:r>
              <a:rPr lang="en-US" dirty="0"/>
              <a:t>room: monitors have been ordered, number of computers agreed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915650" y="640080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69875" indent="-269875">
              <a:lnSpc>
                <a:spcPct val="112000"/>
              </a:lnSpc>
              <a:buBlip>
                <a:blip r:embed="rId2"/>
              </a:buBlip>
            </a:pPr>
            <a:r>
              <a:rPr lang="en-US" sz="1400" dirty="0" smtClean="0">
                <a:hlinkClick r:id="" action="ppaction://hlinkshowjump?jump=firstslide"/>
              </a:rPr>
              <a:t>Back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69682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64" y="274082"/>
            <a:ext cx="10956924" cy="780540"/>
          </a:xfrm>
        </p:spPr>
        <p:txBody>
          <a:bodyPr/>
          <a:lstStyle/>
          <a:p>
            <a:r>
              <a:rPr lang="en-US" dirty="0" smtClean="0"/>
              <a:t>Optical lasers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89" y="1138239"/>
            <a:ext cx="10944224" cy="415126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SASE 1: 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</a:t>
            </a:r>
            <a:r>
              <a:rPr lang="en-US" dirty="0"/>
              <a:t>high power amplifier alignment (incl. 100kHz) finished.</a:t>
            </a:r>
            <a:br>
              <a:rPr lang="en-US" dirty="0"/>
            </a:br>
            <a:r>
              <a:rPr lang="en-US" dirty="0"/>
              <a:t>- due to set-back from damage, there is too little time left to commission the 100kHz NOPA before the Timing Tool week.</a:t>
            </a:r>
            <a:br>
              <a:rPr lang="en-US" dirty="0"/>
            </a:br>
            <a:r>
              <a:rPr lang="en-US" dirty="0"/>
              <a:t>- the PP-laser will now be prepared for 1.1MHz NOPA operation</a:t>
            </a:r>
            <a:br>
              <a:rPr lang="en-US" dirty="0"/>
            </a:br>
            <a:r>
              <a:rPr lang="en-US" dirty="0"/>
              <a:t>- beam will be passed to instruments at the end of next week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SASE </a:t>
            </a:r>
            <a:r>
              <a:rPr lang="en-US" b="1" dirty="0"/>
              <a:t>2: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</a:t>
            </a:r>
            <a:r>
              <a:rPr lang="en-US" dirty="0"/>
              <a:t>PP-laser layout mask is in preparation, will be placed next week</a:t>
            </a:r>
            <a:br>
              <a:rPr lang="en-US" dirty="0"/>
            </a:br>
            <a:r>
              <a:rPr lang="en-US" dirty="0"/>
              <a:t>- Laser interlock testing is still under way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SASE 3: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</a:t>
            </a:r>
            <a:r>
              <a:rPr lang="en-US" dirty="0"/>
              <a:t>high power amplifier alignment (incl. 100kHz) is continuing.</a:t>
            </a:r>
            <a:br>
              <a:rPr lang="en-US" dirty="0"/>
            </a:br>
            <a:r>
              <a:rPr lang="en-US" dirty="0"/>
              <a:t>- NOPA seed path alignment is continuing</a:t>
            </a:r>
            <a:br>
              <a:rPr lang="en-US" dirty="0"/>
            </a:br>
            <a:r>
              <a:rPr lang="en-US" dirty="0"/>
              <a:t>- no set back so far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15650" y="640080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69875" indent="-269875">
              <a:lnSpc>
                <a:spcPct val="112000"/>
              </a:lnSpc>
              <a:buBlip>
                <a:blip r:embed="rId2"/>
              </a:buBlip>
            </a:pPr>
            <a:r>
              <a:rPr lang="en-US" sz="1400" dirty="0" smtClean="0">
                <a:hlinkClick r:id="" action="ppaction://hlinkshowjump?jump=firstslide"/>
              </a:rPr>
              <a:t>Back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283218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Detectors – DET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51" y="2024068"/>
            <a:ext cx="10447867" cy="4097333"/>
          </a:xfrm>
        </p:spPr>
        <p:txBody>
          <a:bodyPr/>
          <a:lstStyle/>
          <a:p>
            <a:r>
              <a:rPr lang="en-US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</a:t>
            </a:r>
            <a:r>
              <a:rPr lang="en-US" sz="1400" b="1" spc="-1" baseline="30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</a:t>
            </a:r>
            <a:r>
              <a:rPr lang="en-US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AGIPD </a:t>
            </a:r>
            <a:r>
              <a:rPr lang="en-US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SPB</a:t>
            </a:r>
            <a:endParaRPr lang="en-GB" sz="1400" dirty="0" smtClean="0"/>
          </a:p>
          <a:p>
            <a:pPr lvl="1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Testing/debugging MDL devices (cooling and power </a:t>
            </a:r>
            <a:r>
              <a:rPr lang="en-US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procedure)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charset="0"/>
              <a:ea typeface="ＭＳ Ｐゴシック" charset="0"/>
              <a:sym typeface="Wingdings" panose="05000000000000000000" pitchFamily="2" charset="2"/>
            </a:endParaRPr>
          </a:p>
          <a:p>
            <a:pPr lvl="1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Preparation for AGIPD Commissioning (24-25.11) --&gt; plan agreed with SPB</a:t>
            </a:r>
          </a:p>
          <a:p>
            <a:pPr lvl="1"/>
            <a:endParaRPr lang="en-US" sz="14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charset="0"/>
              <a:ea typeface="ＭＳ Ｐゴシック" charset="0"/>
              <a:sym typeface="Wingdings" panose="05000000000000000000" pitchFamily="2" charset="2"/>
            </a:endParaRPr>
          </a:p>
          <a:p>
            <a:r>
              <a:rPr lang="en-US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LPD at FXE</a:t>
            </a:r>
          </a:p>
          <a:p>
            <a:pPr marL="535680" lvl="1" indent="-267120">
              <a:lnSpc>
                <a:spcPct val="100000"/>
              </a:lnSpc>
              <a:buBlip>
                <a:blip r:embed="rId2"/>
              </a:buBlip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ＭＳ Ｐゴシック"/>
              </a:rPr>
              <a:t>Nov 15,2018: The LPD was powered up and connected to FEM via Karabo.  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736920" lvl="2" indent="-200520">
              <a:lnSpc>
                <a:spcPct val="100000"/>
              </a:lnSpc>
              <a:buClr>
                <a:srgbClr val="000000"/>
              </a:buClr>
              <a:buFont typeface="Arial"/>
              <a:buChar char="►"/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ＭＳ Ｐゴシック"/>
              </a:rPr>
              <a:t>There are 13 modules out of 16 that are working fine.</a:t>
            </a:r>
          </a:p>
          <a:p>
            <a:pPr marL="1194120" lvl="3" indent="-200520">
              <a:buClr>
                <a:srgbClr val="000000"/>
              </a:buClr>
              <a:buFont typeface="Times New Roman" pitchFamily="18" charset="0"/>
              <a:buChar char="►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ＭＳ Ｐゴシック"/>
              </a:rPr>
              <a:t>Q2M2 : some cooling leakage happened in the past and the module was removed  physically.</a:t>
            </a:r>
          </a:p>
          <a:p>
            <a:pPr marL="1194120" lvl="3" indent="-200520">
              <a:buClr>
                <a:srgbClr val="000000"/>
              </a:buClr>
              <a:buFont typeface="Times New Roman" pitchFamily="18" charset="0"/>
              <a:buChar char="►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ＭＳ Ｐゴシック"/>
              </a:rPr>
              <a:t>Q3M3 : The  FEM was failed to connect in the past and the problem is still exist. </a:t>
            </a:r>
          </a:p>
          <a:p>
            <a:pPr marL="1194120" lvl="3" indent="-200520">
              <a:buClr>
                <a:srgbClr val="000000"/>
              </a:buClr>
              <a:buFont typeface="Times New Roman" pitchFamily="18" charset="0"/>
              <a:buChar char="►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ＭＳ Ｐゴシック"/>
              </a:rPr>
              <a:t>Q4M3 : shows a fault in the super-module after replacing the switch box B.</a:t>
            </a:r>
          </a:p>
          <a:p>
            <a:pPr marL="1651320" lvl="4" indent="-200520">
              <a:buClr>
                <a:srgbClr val="000000"/>
              </a:buClr>
              <a:buFont typeface="Times New Roman" pitchFamily="18" charset="0"/>
              <a:buChar char="►"/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ＭＳ Ｐゴシック"/>
              </a:rPr>
              <a:t> After taking a dark image, data variation  from tile to tile were noticed and some tiles were saturated.             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535680" lvl="1" indent="-267120">
              <a:lnSpc>
                <a:spcPct val="100000"/>
              </a:lnSpc>
              <a:buBlip>
                <a:blip r:embed="rId2"/>
              </a:buBlip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ＭＳ Ｐゴシック"/>
              </a:rPr>
              <a:t>Still investigating the problem with the Q4M3.  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736920" lvl="2" indent="-200520">
              <a:lnSpc>
                <a:spcPct val="100000"/>
              </a:lnSpc>
              <a:buClr>
                <a:srgbClr val="000000"/>
              </a:buClr>
              <a:buFont typeface="Arial"/>
              <a:buChar char="►"/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ＭＳ Ｐゴシック"/>
              </a:rPr>
              <a:t>The test on the switch box B shows that the output voltages are correct. </a:t>
            </a:r>
          </a:p>
          <a:p>
            <a:pPr marL="736920" lvl="2" indent="-200520">
              <a:lnSpc>
                <a:spcPct val="100000"/>
              </a:lnSpc>
              <a:buClr>
                <a:srgbClr val="000000"/>
              </a:buClr>
              <a:buFont typeface="Arial"/>
              <a:buChar char="►"/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ＭＳ Ｐゴシック"/>
              </a:rPr>
              <a:t>Most probably there is a failure with the power card of the this super-module</a:t>
            </a:r>
            <a:r>
              <a:rPr lang="en-US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ＭＳ Ｐゴシック"/>
              </a:rPr>
              <a:t>.</a:t>
            </a:r>
            <a:endParaRPr lang="en-US" sz="1400" dirty="0">
              <a:solidFill>
                <a:srgbClr val="000000"/>
              </a:solidFill>
              <a:latin typeface="Arial" charset="0"/>
              <a:ea typeface="ＭＳ Ｐゴシック" charset="0"/>
              <a:sym typeface="Wingdings" charset="0"/>
            </a:endParaRPr>
          </a:p>
          <a:p>
            <a:pPr lvl="2"/>
            <a:endParaRPr lang="en-US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endParaRPr lang="en-US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50745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Detectors – DET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51" y="2024068"/>
            <a:ext cx="10469032" cy="4301252"/>
          </a:xfrm>
        </p:spPr>
        <p:txBody>
          <a:bodyPr/>
          <a:lstStyle/>
          <a:p>
            <a:r>
              <a:rPr lang="en-US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2</a:t>
            </a:r>
            <a:r>
              <a:rPr lang="en-US" sz="1400" b="1" spc="-1" baseline="30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nd</a:t>
            </a:r>
            <a:r>
              <a:rPr lang="en-US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n-US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AGIPD MID</a:t>
            </a:r>
          </a:p>
          <a:p>
            <a:pPr lvl="1"/>
            <a:r>
              <a:rPr lang="en-US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  </a:t>
            </a: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Cooling system for e-boxes operational  first tests are successful</a:t>
            </a:r>
          </a:p>
          <a:p>
            <a:pPr lvl="1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Low-level components  for AGIPD interlocks (part of loop 11)  successfully tested (except </a:t>
            </a:r>
            <a:r>
              <a:rPr lang="en-US" sz="1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Julabo</a:t>
            </a: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 chiller)</a:t>
            </a:r>
          </a:p>
          <a:p>
            <a:pPr lvl="1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Loop 11 was updated with interlock conditions -&gt; to be tested </a:t>
            </a:r>
          </a:p>
          <a:p>
            <a:pPr lvl="1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All power, control and DAQ cables were connected to the detector</a:t>
            </a:r>
          </a:p>
          <a:p>
            <a:pPr lvl="1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Electronic boards outside vacuum were successfully powered up</a:t>
            </a:r>
          </a:p>
          <a:p>
            <a:pPr lvl="1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Control system of the detector is operational </a:t>
            </a:r>
          </a:p>
          <a:p>
            <a:pPr lvl="1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C&amp;C system: </a:t>
            </a:r>
            <a:r>
              <a:rPr lang="en-US" sz="1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uTCA</a:t>
            </a: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 crate was installed in the experimental  hutch and successfully used to </a:t>
            </a:r>
            <a:r>
              <a:rPr lang="en-US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trigger AGIPD </a:t>
            </a: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detector.</a:t>
            </a:r>
          </a:p>
          <a:p>
            <a:pPr lvl="1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AGIPD DAQ is operational --. first test images were taken with AGIPD @ </a:t>
            </a:r>
            <a:r>
              <a:rPr lang="en-US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MID</a:t>
            </a:r>
          </a:p>
          <a:p>
            <a:pPr lvl="1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Issues:</a:t>
            </a:r>
          </a:p>
          <a:p>
            <a:pPr lvl="2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Cooling system for in-vacuum part of detector is not yet ready  (damaged connector  the pump has to be replaced)</a:t>
            </a:r>
          </a:p>
          <a:p>
            <a:pPr lvl="2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Current vacuum system will not ensure a safe operation of the cold detector   temporary solution is found, but it needs to be </a:t>
            </a:r>
            <a:r>
              <a:rPr lang="en-US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implemented</a:t>
            </a:r>
          </a:p>
          <a:p>
            <a:r>
              <a:rPr lang="en-GB" sz="1400" b="1" dirty="0"/>
              <a:t>DSSC</a:t>
            </a:r>
            <a:endParaRPr lang="en-US" sz="1400" dirty="0"/>
          </a:p>
          <a:p>
            <a:pPr lvl="1"/>
            <a:r>
              <a:rPr lang="en-US" sz="1400" dirty="0" smtClean="0"/>
              <a:t>Motion </a:t>
            </a:r>
            <a:r>
              <a:rPr lang="en-US" sz="1400" dirty="0"/>
              <a:t>system under test, progress done</a:t>
            </a:r>
            <a:r>
              <a:rPr lang="en-US" sz="1400" dirty="0" smtClean="0"/>
              <a:t>.</a:t>
            </a:r>
          </a:p>
          <a:p>
            <a:pPr lvl="2"/>
            <a:r>
              <a:rPr lang="en-US" sz="1400" dirty="0"/>
              <a:t>Need to fix possible quadrant configuration by next week, since it will not be possible to fully commission the system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5558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Detectors – DET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1" y="1557343"/>
            <a:ext cx="10469032" cy="4168347"/>
          </a:xfrm>
        </p:spPr>
        <p:txBody>
          <a:bodyPr/>
          <a:lstStyle/>
          <a:p>
            <a:pPr lvl="1"/>
            <a:r>
              <a:rPr lang="en-US" sz="1400" dirty="0" smtClean="0"/>
              <a:t>Limit </a:t>
            </a:r>
            <a:r>
              <a:rPr lang="en-US" sz="1400" dirty="0"/>
              <a:t>switches alignment tool borrowed from DESY, system aligned to the best possible.</a:t>
            </a:r>
          </a:p>
          <a:p>
            <a:pPr lvl="1"/>
            <a:r>
              <a:rPr lang="en-US" sz="1400" dirty="0"/>
              <a:t>Vessel will be closed to confirm that the leak at the lateral flanges is cured after the flange surface has been reworked. Vacuum PLC tests will be </a:t>
            </a:r>
            <a:r>
              <a:rPr lang="en-US" sz="1400" dirty="0" err="1"/>
              <a:t>finalised</a:t>
            </a:r>
            <a:r>
              <a:rPr lang="en-US" sz="1400" dirty="0"/>
              <a:t>. </a:t>
            </a:r>
          </a:p>
          <a:p>
            <a:pPr lvl="1"/>
            <a:r>
              <a:rPr lang="en-US" sz="1400" dirty="0"/>
              <a:t>Quadrant mounting tool missing some pieces now available.</a:t>
            </a:r>
          </a:p>
          <a:p>
            <a:pPr lvl="1"/>
            <a:r>
              <a:rPr lang="en-US" sz="1400" dirty="0"/>
              <a:t>Work on external interlock definition (in addition to SIB) started</a:t>
            </a:r>
            <a:r>
              <a:rPr lang="en-US" sz="1400" dirty="0" smtClean="0"/>
              <a:t>.</a:t>
            </a:r>
          </a:p>
          <a:p>
            <a:r>
              <a:rPr lang="en-US" sz="1400" b="1" dirty="0" smtClean="0"/>
              <a:t>FastCCD</a:t>
            </a:r>
          </a:p>
          <a:p>
            <a:pPr lvl="1"/>
            <a:r>
              <a:rPr lang="en-US" sz="1400" dirty="0"/>
              <a:t>Interlock</a:t>
            </a:r>
          </a:p>
          <a:p>
            <a:pPr lvl="2"/>
            <a:r>
              <a:rPr lang="en-US" sz="1400" dirty="0"/>
              <a:t>Installed but needs to be commissioned</a:t>
            </a:r>
          </a:p>
          <a:p>
            <a:pPr lvl="1"/>
            <a:r>
              <a:rPr lang="en-US" sz="1400" dirty="0"/>
              <a:t>Cooling</a:t>
            </a:r>
          </a:p>
          <a:p>
            <a:pPr lvl="2"/>
            <a:r>
              <a:rPr lang="en-US" sz="1400" dirty="0"/>
              <a:t>Could not stabilize the camera temperature after thermal grease application</a:t>
            </a:r>
          </a:p>
          <a:p>
            <a:pPr lvl="2"/>
            <a:r>
              <a:rPr lang="en-US" sz="1400" dirty="0"/>
              <a:t>Working hypothesis is bad connection between cold finger and camera caused by shrinking or bad alignment</a:t>
            </a:r>
          </a:p>
          <a:p>
            <a:pPr lvl="2"/>
            <a:r>
              <a:rPr lang="en-US" sz="1400" dirty="0"/>
              <a:t>Spring loaded mechanism to keep the cold finger in place is being manufactured, installation foreseen on </a:t>
            </a:r>
            <a:r>
              <a:rPr lang="en-US" sz="1400" dirty="0" smtClean="0"/>
              <a:t>Friday</a:t>
            </a:r>
          </a:p>
          <a:p>
            <a:pPr lvl="1"/>
            <a:r>
              <a:rPr lang="en-US" sz="1400" dirty="0"/>
              <a:t>DAQ </a:t>
            </a:r>
          </a:p>
          <a:p>
            <a:pPr lvl="2"/>
            <a:r>
              <a:rPr lang="en-US" sz="1400" dirty="0"/>
              <a:t>Managed to correctly set Bias voltage after reseating clock fiber optics transceiver</a:t>
            </a:r>
          </a:p>
          <a:p>
            <a:pPr lvl="2"/>
            <a:r>
              <a:rPr lang="en-US" sz="1400" dirty="0"/>
              <a:t>Acquisition hangs up after a few frames due to malformed data</a:t>
            </a:r>
          </a:p>
          <a:p>
            <a:pPr lvl="2"/>
            <a:r>
              <a:rPr lang="en-US" sz="1400" dirty="0"/>
              <a:t>After a long debugging session with LBNL we concluded that the most probable cause of the issue is the connection with the data fiber optics </a:t>
            </a:r>
            <a:r>
              <a:rPr lang="en-US" sz="1400" dirty="0" smtClean="0"/>
              <a:t>transceivers</a:t>
            </a:r>
          </a:p>
          <a:p>
            <a:pPr lvl="2"/>
            <a:r>
              <a:rPr lang="en-US" sz="1400" dirty="0"/>
              <a:t>LBNL will send new transceivers and pigtail connectors next week</a:t>
            </a:r>
          </a:p>
          <a:p>
            <a:pPr lvl="2"/>
            <a:r>
              <a:rPr lang="en-US" sz="1400" dirty="0"/>
              <a:t>Commissioning to resume this weekend after removing electronics boards from their housings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lvl="2"/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0915650" y="640080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69875" indent="-269875">
              <a:lnSpc>
                <a:spcPct val="112000"/>
              </a:lnSpc>
              <a:buBlip>
                <a:blip r:embed="rId2"/>
              </a:buBlip>
            </a:pPr>
            <a:r>
              <a:rPr lang="en-US" sz="1400" dirty="0" smtClean="0">
                <a:hlinkClick r:id="" action="ppaction://hlinkshowjump?jump=firstslide"/>
              </a:rPr>
              <a:t>Back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70350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theme/theme1.xml><?xml version="1.0" encoding="utf-8"?>
<a:theme xmlns:a="http://schemas.openxmlformats.org/drawingml/2006/main" name="XFEL_PowerPoint_16x9_v3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</a:spPr>
      <a:bodyPr rtlCol="0" anchor="ctr">
        <a:noAutofit/>
      </a:bodyPr>
      <a:lstStyle>
        <a:defPPr algn="ctr">
          <a:lnSpc>
            <a:spcPct val="113000"/>
          </a:lnSpc>
          <a:defRPr sz="1400" dirty="0" err="1" smtClean="0"/>
        </a:defPPr>
      </a:lst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 marL="269875" indent="-269875">
          <a:lnSpc>
            <a:spcPct val="112000"/>
          </a:lnSpc>
          <a:buBlip>
            <a:blip xmlns:r="http://schemas.openxmlformats.org/officeDocument/2006/relationships" r:embed="rId1"/>
          </a:buBlip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XFEL_PowerPoint_16x9.potx" id="{5D9E4C7F-CF90-47AA-9B5A-D1B8A1F64B49}" vid="{107EC11D-EED3-47DC-89A2-C8C245B9F565}"/>
    </a:ext>
  </a:extLst>
</a:theme>
</file>

<file path=ppt/theme/theme2.xml><?xml version="1.0" encoding="utf-8"?>
<a:theme xmlns:a="http://schemas.openxmlformats.org/drawingml/2006/main" name="Office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XFEL_PowerPoint_16x9_v3</Template>
  <TotalTime>0</TotalTime>
  <Words>774</Words>
  <Application>Microsoft Office PowerPoint</Application>
  <PresentationFormat>Custom</PresentationFormat>
  <Paragraphs>133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XFEL_PowerPoint_16x9_v3</vt:lpstr>
      <vt:lpstr>Joint Operation &amp; Readiness meeting</vt:lpstr>
      <vt:lpstr>SPB/SFX</vt:lpstr>
      <vt:lpstr>Dispatch meeting report / PSPO</vt:lpstr>
      <vt:lpstr>XPD</vt:lpstr>
      <vt:lpstr>HED</vt:lpstr>
      <vt:lpstr>Optical lasers</vt:lpstr>
      <vt:lpstr>Detectors – DET</vt:lpstr>
      <vt:lpstr>Detectors – DET</vt:lpstr>
      <vt:lpstr>Detectors – DET</vt:lpstr>
      <vt:lpstr>AE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in one line (or two lines)</dc:title>
  <dc:creator>Burger, Claudia</dc:creator>
  <cp:lastModifiedBy>Adriano Violante</cp:lastModifiedBy>
  <cp:revision>196</cp:revision>
  <dcterms:created xsi:type="dcterms:W3CDTF">2016-11-17T10:20:04Z</dcterms:created>
  <dcterms:modified xsi:type="dcterms:W3CDTF">2018-11-23T07:05:39Z</dcterms:modified>
</cp:coreProperties>
</file>