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9" r:id="rId2"/>
    <p:sldId id="273" r:id="rId3"/>
    <p:sldId id="290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87" r:id="rId12"/>
    <p:sldId id="288" r:id="rId13"/>
    <p:sldId id="289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-84" y="-13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9" name="Picture 21" descr="HG_LOGO_70_ENG_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G_LOGO_70_ENG_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pic>
        <p:nvPicPr>
          <p:cNvPr id="3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European XFEL Operator Training, Preparation</a:t>
            </a:r>
            <a:r>
              <a:rPr lang="en-US" sz="900" baseline="0" dirty="0" smtClean="0"/>
              <a:t> for ZZ and recovery after access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Thomas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Wamsat</a:t>
            </a:r>
            <a:r>
              <a:rPr lang="en-US" sz="900" dirty="0" smtClean="0"/>
              <a:t>, February 5, 2019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Thomas </a:t>
            </a:r>
            <a:r>
              <a:rPr lang="en-GB" dirty="0" err="1" smtClean="0"/>
              <a:t>Wamsat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February 5, 2019</a:t>
            </a:r>
            <a:endParaRPr lang="en-GB" dirty="0"/>
          </a:p>
        </p:txBody>
      </p:sp>
      <p:sp>
        <p:nvSpPr>
          <p:cNvPr id="7" name="AutoShape 2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63500" y="-13652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215900" y="158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368300" y="1682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11" name="Picture 21" descr="HG_LOGO_70_ENG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ZZ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recovery</a:t>
            </a:r>
            <a:r>
              <a:rPr lang="de-DE" dirty="0" smtClean="0"/>
              <a:t> after </a:t>
            </a:r>
            <a:r>
              <a:rPr lang="de-DE" dirty="0" err="1" smtClean="0"/>
              <a:t>access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Restart XTD1-3-5-7 after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SASE2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Cycle special grounded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case magnets were grounded, unground, switch on and reload file and cycle main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 to re-establish transmission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8195" name="Picture 3" descr="H:\mdi\TW\Vorträge und Poster\XFEL_OP_Training\Interlock_panel_BS_TD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6"/>
          <a:stretch/>
        </p:blipFill>
        <p:spPr bwMode="auto">
          <a:xfrm>
            <a:off x="5701642" y="821397"/>
            <a:ext cx="5806299" cy="44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mdi\TW\Vorträge und Poster\XFEL_OP_Training\Sequ_Join_SA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9"/>
          <a:stretch/>
        </p:blipFill>
        <p:spPr bwMode="auto">
          <a:xfrm>
            <a:off x="6927196" y="2724538"/>
            <a:ext cx="4907965" cy="34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5890438" y="3060971"/>
            <a:ext cx="2881854" cy="3068705"/>
            <a:chOff x="5890438" y="3060971"/>
            <a:chExt cx="2881854" cy="3068705"/>
          </a:xfrm>
        </p:grpSpPr>
        <p:pic>
          <p:nvPicPr>
            <p:cNvPr id="11" name="Picture 4" descr="H:\mdi\TW\Vorträge und Poster\XFEL_OP_Training\SpecialGroundung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11" b="43880"/>
            <a:stretch/>
          </p:blipFill>
          <p:spPr bwMode="auto">
            <a:xfrm>
              <a:off x="5890438" y="3060971"/>
              <a:ext cx="2881854" cy="3068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5890438" y="3412273"/>
              <a:ext cx="2768986" cy="4832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49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XTD2-4-10 (North branch SASE1/3)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</p:grpSpPr>
        <p:pic>
          <p:nvPicPr>
            <p:cNvPr id="6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lipse 6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6146" name="Picture 2" descr="H:\mdi\TW\Vorträge und Poster\XFEL_OP_Training\Sequ_Speperate_SA1and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2"/>
          <a:stretch/>
        </p:blipFill>
        <p:spPr bwMode="auto">
          <a:xfrm>
            <a:off x="5674664" y="1937021"/>
            <a:ext cx="4907965" cy="35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5682098" y="3376962"/>
            <a:ext cx="6214110" cy="2173605"/>
            <a:chOff x="5682098" y="3376962"/>
            <a:chExt cx="6214110" cy="2173605"/>
          </a:xfrm>
        </p:grpSpPr>
        <p:pic>
          <p:nvPicPr>
            <p:cNvPr id="10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376962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6162908" y="4842905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10586221" y="397637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10812962" y="4020982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11043415" y="4024701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11251567" y="412877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11667871" y="416594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Set </a:t>
            </a:r>
            <a:r>
              <a:rPr lang="en-GB" dirty="0"/>
              <a:t>golden orbit in orbit </a:t>
            </a:r>
            <a:r>
              <a:rPr lang="en-GB" dirty="0" smtClean="0"/>
              <a:t>FBs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SASE1/3 from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magnets by </a:t>
            </a:r>
            <a:r>
              <a:rPr lang="en-GB" dirty="0" smtClean="0"/>
              <a:t>clicking </a:t>
            </a:r>
            <a:r>
              <a:rPr lang="en-GB" dirty="0"/>
              <a:t>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Ask MKK for grounding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20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Restart XTD2-4-10 after ZZ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SASE1/3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Cycle special grounded </a:t>
            </a:r>
            <a:r>
              <a:rPr lang="en-GB" dirty="0" smtClean="0"/>
              <a:t>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case magnets were grounded, unground, switch on and reload file and cycle main magnets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 to re-establish transmission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5" name="Picture 2" descr="H:\mdi\TW\Vorträge und Poster\XFEL_OP_Training\Interlock_panel_BS_TD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/>
        </p:blipFill>
        <p:spPr bwMode="auto">
          <a:xfrm>
            <a:off x="5701641" y="821397"/>
            <a:ext cx="5806299" cy="44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mdi\TW\Vorträge und Poster\XFEL_OP_Training\Sequ_Join_SA1and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1"/>
          <a:stretch/>
        </p:blipFill>
        <p:spPr bwMode="auto">
          <a:xfrm>
            <a:off x="6943361" y="2724538"/>
            <a:ext cx="4907965" cy="35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:\mdi\TW\Vorträge und Poster\XFEL_OP_Training\SpecialGroundun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1" b="43880"/>
          <a:stretch/>
        </p:blipFill>
        <p:spPr bwMode="auto">
          <a:xfrm>
            <a:off x="5890438" y="3060971"/>
            <a:ext cx="2881854" cy="3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XTD6 and XTD9</a:t>
            </a:r>
            <a:endParaRPr lang="en-GB" dirty="0"/>
          </a:p>
        </p:txBody>
      </p:sp>
      <p:pic>
        <p:nvPicPr>
          <p:cNvPr id="7170" name="Picture 2" descr="H:\mdi\TW\Vorträge und Poster\XFEL_OP_Training\Interlock_panel_XTD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1"/>
          <a:stretch/>
        </p:blipFill>
        <p:spPr bwMode="auto">
          <a:xfrm>
            <a:off x="5709235" y="829764"/>
            <a:ext cx="5806299" cy="44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No magnets in this areas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For ZZ in XTD6 close BS TD6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For ZZ in XTD9 close BS TD9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7" name="Picture 4" descr="H:\mdi\TW\Vorträge und Poster\XFEL_OP_Training\Interlock_panel_XTD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9"/>
          <a:stretch/>
        </p:blipFill>
        <p:spPr bwMode="auto">
          <a:xfrm>
            <a:off x="5709235" y="829764"/>
            <a:ext cx="5807835" cy="44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Useful hint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Beam warning, as requirement for beam permission, for any interlock section can only be given, when all interlock keys are locked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8" name="Picture 4" descr="H:\mdi\TW\Vorträge und Poster\XFEL_OP_Training\Interlock_panel_Keys_Inj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6"/>
          <a:stretch/>
        </p:blipFill>
        <p:spPr bwMode="auto">
          <a:xfrm>
            <a:off x="5709234" y="829764"/>
            <a:ext cx="5806299" cy="44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4069" y="2834210"/>
            <a:ext cx="2772087" cy="23102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3600" b="1" dirty="0" smtClean="0"/>
              <a:t>Thank you!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sz="3600" b="1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3600" b="1" dirty="0" smtClean="0"/>
              <a:t>Questions?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33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3"/>
            <a:ext cx="10956924" cy="362468"/>
          </a:xfrm>
        </p:spPr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6564" y="1294495"/>
            <a:ext cx="5280805" cy="478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Magnet current during </a:t>
            </a:r>
            <a:r>
              <a:rPr lang="en-GB" dirty="0" smtClean="0"/>
              <a:t>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Injector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Injector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XTL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XTD-1-3-4-7-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XTD-1-3-5-7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XTD-2-4-10-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XTD-2-4-10- after ZZ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ZZ and Restart XTD6 and XTD9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Useful hint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Magnet current during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331609"/>
            <a:ext cx="11432868" cy="4563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Before ZZ with magnets under current, MXL or RCs make a safety audit to ensure that there is no work near the beam pipe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Point out to the colleagues who enter the tunnel that the magnet current is 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Also the shift leaders should point that out while the ZZ team enters the ZZ door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Under this conditions ZZ with magnets under current and without attendance of MKK colleagues is permitted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 </a:t>
            </a:r>
            <a:r>
              <a:rPr lang="en-GB" dirty="0"/>
              <a:t>and XTL all magnet connections are covered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XTD1-3-5-7 and XTD2-4-10 not every magnet connection is covered sufficiently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XTD1-3-5-7 and XTD2-4-10 using a bike with magnets under current is prohibited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3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766564" y="1294495"/>
            <a:ext cx="5280805" cy="478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XTD1-3-5-7 (SASE2 branch)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XTD2-4-10 (SASE1 branch)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XTD6 (SASE2 Photon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XTD9 (SASE1 photon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XTD8 (empty tunnel)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/>
          </a:p>
        </p:txBody>
      </p:sp>
      <p:pic>
        <p:nvPicPr>
          <p:cNvPr id="1027" name="Picture 3" descr="H:\mdi\TW\Vorträge und Poster\XFEL_OP_Training\Interlock_pane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0"/>
          <a:stretch/>
        </p:blipFill>
        <p:spPr bwMode="auto">
          <a:xfrm>
            <a:off x="5330283" y="958625"/>
            <a:ext cx="6386928" cy="49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Injector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4069" y="1108587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 (sequencer)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sequence “Separate Injector from XTL</a:t>
            </a:r>
            <a:r>
              <a:rPr lang="en-GB" dirty="0" smtClean="0"/>
              <a:t>” (required to close BS TD1) 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</a:t>
            </a:r>
            <a:r>
              <a:rPr lang="en-GB" dirty="0"/>
              <a:t>of </a:t>
            </a:r>
            <a:r>
              <a:rPr lang="en-GB" dirty="0" smtClean="0"/>
              <a:t>RF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GUN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A1 and AH1 (with energy manager)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Injector TDS (uncheck RF on/off)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‘Magnet overview’ panel to switch off magnets and ask MKK for grounding (also Dump dipole will be switched off, no effect on XTL beam permission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grpSp>
        <p:nvGrpSpPr>
          <p:cNvPr id="12" name="Gruppieren 11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</p:grpSpPr>
        <p:pic>
          <p:nvPicPr>
            <p:cNvPr id="13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13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7" name="Picture 4" descr="H:\mdi\TW\Vorträge und Poster\XFEL_OP_Training\Interlock_panel_XTL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/>
        </p:blipFill>
        <p:spPr bwMode="auto">
          <a:xfrm>
            <a:off x="5551016" y="804259"/>
            <a:ext cx="6270802" cy="48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di\TW\Vorträge und Poster\XFEL_OP_Training\Interlock_panel_BS_I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/>
        </p:blipFill>
        <p:spPr bwMode="auto">
          <a:xfrm>
            <a:off x="5551016" y="804259"/>
            <a:ext cx="6270802" cy="48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5664820" y="3012163"/>
            <a:ext cx="5906991" cy="2635286"/>
            <a:chOff x="5682098" y="2130003"/>
            <a:chExt cx="5906991" cy="2635286"/>
          </a:xfrm>
        </p:grpSpPr>
        <p:pic>
          <p:nvPicPr>
            <p:cNvPr id="9" name="Picture 3" descr="H:\mdi\TW\Vorträge und Poster\XFEL_OP_Training\LinacEnergyManager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9"/>
            <a:stretch/>
          </p:blipFill>
          <p:spPr bwMode="auto">
            <a:xfrm>
              <a:off x="5682098" y="2130003"/>
              <a:ext cx="5906991" cy="263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6016637" y="3161411"/>
              <a:ext cx="525413" cy="228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2050" name="Picture 2" descr="H:\mdi\TW\Vorträge und Poster\XFEL_OP_Training\Magnet_over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3978487"/>
            <a:ext cx="6214110" cy="21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Ask MKK to unground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on magnets and load file values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BB.62.I1D (use “Dump Switch” panel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</a:t>
            </a:r>
            <a:r>
              <a:rPr lang="en-GB" dirty="0"/>
              <a:t>on RF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GUN (see training “GUN operation”)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A1 and </a:t>
            </a:r>
            <a:r>
              <a:rPr lang="en-GB" dirty="0" smtClean="0"/>
              <a:t>AH1 with energy manager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Injector </a:t>
            </a:r>
            <a:r>
              <a:rPr lang="en-GB" dirty="0" smtClean="0"/>
              <a:t>TDS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sequence “Join Injector with XTL”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Restart Injector after ZZ</a:t>
            </a:r>
          </a:p>
        </p:txBody>
      </p:sp>
      <p:pic>
        <p:nvPicPr>
          <p:cNvPr id="10" name="Picture 4" descr="H:\mdi\TW\Vorträge und Poster\XFEL_OP_Training\Interlock_panel_XTL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/>
        </p:blipFill>
        <p:spPr bwMode="auto">
          <a:xfrm>
            <a:off x="5330283" y="1059523"/>
            <a:ext cx="6270802" cy="48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mdi\TW\Vorträge und Poster\XFEL_OP_Training\Dump_Switch_pane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/>
        </p:blipFill>
        <p:spPr bwMode="auto">
          <a:xfrm>
            <a:off x="5330284" y="1059526"/>
            <a:ext cx="4987986" cy="38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Set </a:t>
            </a:r>
            <a:r>
              <a:rPr lang="en-GB" dirty="0"/>
              <a:t>golden orbit in orbit </a:t>
            </a:r>
            <a:r>
              <a:rPr lang="en-GB" dirty="0" smtClean="0"/>
              <a:t>FBs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Injector from XTL” to keep Injector running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Shut down RF by using “</a:t>
            </a:r>
            <a:r>
              <a:rPr lang="en-GB" dirty="0" err="1" smtClean="0"/>
              <a:t>Linac</a:t>
            </a:r>
            <a:r>
              <a:rPr lang="en-GB" dirty="0" smtClean="0"/>
              <a:t> Energy Manager”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Shut down TDS B2 (press STBY)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</a:t>
            </a:r>
            <a:r>
              <a:rPr lang="en-GB" dirty="0" smtClean="0"/>
              <a:t>magnets by </a:t>
            </a:r>
            <a:r>
              <a:rPr lang="en-GB" dirty="0"/>
              <a:t>c</a:t>
            </a:r>
            <a:r>
              <a:rPr lang="en-GB" dirty="0" smtClean="0"/>
              <a:t>licking 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Ask MKK for grounding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ZZ XTL</a:t>
            </a:r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</p:grpSpPr>
        <p:pic>
          <p:nvPicPr>
            <p:cNvPr id="3074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3076" name="Picture 4" descr="H:\mdi\TW\Vorträge und Poster\XFEL_OP_Training\Sequ_Seperate_In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6"/>
          <a:stretch/>
        </p:blipFill>
        <p:spPr bwMode="auto">
          <a:xfrm>
            <a:off x="5682097" y="2140406"/>
            <a:ext cx="5153363" cy="37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696965" y="2140406"/>
            <a:ext cx="5906991" cy="2635286"/>
            <a:chOff x="5682098" y="2130003"/>
            <a:chExt cx="5906991" cy="2635286"/>
          </a:xfrm>
        </p:grpSpPr>
        <p:pic>
          <p:nvPicPr>
            <p:cNvPr id="3075" name="Picture 3" descr="H:\mdi\TW\Vorträge und Poster\XFEL_OP_Training\LinacEnergyManager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9"/>
            <a:stretch/>
          </p:blipFill>
          <p:spPr bwMode="auto">
            <a:xfrm>
              <a:off x="5682098" y="2130003"/>
              <a:ext cx="5906991" cy="263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6504878" y="3122862"/>
              <a:ext cx="1397620" cy="2963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682098" y="3678486"/>
            <a:ext cx="6214110" cy="2173605"/>
            <a:chOff x="5682098" y="3678486"/>
            <a:chExt cx="6214110" cy="2173605"/>
          </a:xfrm>
        </p:grpSpPr>
        <p:pic>
          <p:nvPicPr>
            <p:cNvPr id="12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678486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6162908" y="5144429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6490011" y="4111083"/>
              <a:ext cx="118945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6954644" y="402187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7478751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8147824" y="399585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8751958" y="3995852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9478535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10065834" y="402187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10236818" y="4077627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7504771" y="4380574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10136457" y="4419603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8688792" y="4380574"/>
              <a:ext cx="200722" cy="780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10385499" y="4081345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7203688" y="399585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6585" y="623025"/>
            <a:ext cx="10956924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Restart XTL after ZZ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Unground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on magnets and load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Cycle all main magnets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Ask Shift leader for beam permission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Restart RF using the ‘</a:t>
            </a:r>
            <a:r>
              <a:rPr lang="en-GB" dirty="0" err="1" smtClean="0"/>
              <a:t>Linac</a:t>
            </a:r>
            <a:r>
              <a:rPr lang="en-GB" dirty="0" smtClean="0"/>
              <a:t> Energy Manager’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See training “LLRF”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“Join Injector with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corrector CBB.62.I1D to correct orbit and re-establish transmission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Switch on orbit FBs to re-establish transmission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pic>
        <p:nvPicPr>
          <p:cNvPr id="4098" name="Picture 2" descr="H:\mdi\TW\Vorträge und Poster\XFEL_OP_Training\Cockpit_IN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2"/>
          <a:stretch/>
        </p:blipFill>
        <p:spPr bwMode="auto">
          <a:xfrm>
            <a:off x="5060722" y="985493"/>
            <a:ext cx="6825806" cy="25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4069" y="1108588"/>
            <a:ext cx="4779307" cy="5270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Save a file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Set </a:t>
            </a:r>
            <a:r>
              <a:rPr lang="en-GB" dirty="0"/>
              <a:t>golden orbit in orbit </a:t>
            </a:r>
            <a:r>
              <a:rPr lang="en-GB" dirty="0" smtClean="0"/>
              <a:t>FBs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 smtClean="0"/>
              <a:t>Use sequence “Separate SASE2 from XTL”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In case of work near beam pipe, switch off and ground magnets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Use ‘Magnet overview’ panel to switch off magnets by </a:t>
            </a:r>
            <a:r>
              <a:rPr lang="en-GB" dirty="0" smtClean="0"/>
              <a:t>clicking </a:t>
            </a:r>
            <a:r>
              <a:rPr lang="en-GB" dirty="0"/>
              <a:t>on each section and press Switch off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r>
              <a:rPr lang="en-GB" dirty="0"/>
              <a:t>Ask MKK for grounding</a:t>
            </a:r>
          </a:p>
          <a:p>
            <a:pPr>
              <a:lnSpc>
                <a:spcPct val="100000"/>
              </a:lnSpc>
              <a:spcBef>
                <a:spcPts val="1000"/>
              </a:spcBef>
              <a:buFont typeface="Wingdings" charset="2"/>
              <a:buChar char="u"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585" y="623025"/>
            <a:ext cx="10956924" cy="362468"/>
          </a:xfrm>
        </p:spPr>
        <p:txBody>
          <a:bodyPr/>
          <a:lstStyle/>
          <a:p>
            <a:r>
              <a:rPr lang="en-GB" dirty="0" smtClean="0"/>
              <a:t>ZZ XTD1-3-5-7 (South branch SASE2)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682098" y="804259"/>
            <a:ext cx="6139720" cy="4756482"/>
            <a:chOff x="5682098" y="804259"/>
            <a:chExt cx="6139720" cy="4756482"/>
          </a:xfrm>
        </p:grpSpPr>
        <p:pic>
          <p:nvPicPr>
            <p:cNvPr id="7" name="Picture 2" descr="H:\mdi\TW\Vorträge und Poster\XFEL_OP_Training\Main_TaskBar_OpAndPorcedur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4"/>
            <a:stretch/>
          </p:blipFill>
          <p:spPr bwMode="auto">
            <a:xfrm>
              <a:off x="5682098" y="804259"/>
              <a:ext cx="6139720" cy="475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8526966" y="1412488"/>
              <a:ext cx="1256371" cy="18585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</p:grpSp>
      <p:pic>
        <p:nvPicPr>
          <p:cNvPr id="5122" name="Picture 2" descr="H:\mdi\TW\Vorträge und Poster\XFEL_OP_Training\Sequ_Seperate_SA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8"/>
          <a:stretch/>
        </p:blipFill>
        <p:spPr bwMode="auto">
          <a:xfrm>
            <a:off x="5682098" y="1939886"/>
            <a:ext cx="4907965" cy="3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682098" y="3376962"/>
            <a:ext cx="6214110" cy="2173605"/>
            <a:chOff x="5682098" y="3376962"/>
            <a:chExt cx="6214110" cy="2173605"/>
          </a:xfrm>
        </p:grpSpPr>
        <p:pic>
          <p:nvPicPr>
            <p:cNvPr id="11" name="Picture 2" descr="H:\mdi\TW\Vorträge und Poster\XFEL_OP_Training\Magnet_over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98" y="3376962"/>
              <a:ext cx="6214110" cy="217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lipse 11"/>
            <p:cNvSpPr/>
            <p:nvPr/>
          </p:nvSpPr>
          <p:spPr>
            <a:xfrm>
              <a:off x="6162908" y="4842905"/>
              <a:ext cx="654206" cy="1784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de-DE" sz="1400" dirty="0" err="1" smtClean="0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11173520" y="3605120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11500624" y="3467148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10556485" y="3745923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10742338" y="3630696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10991381" y="3537768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11333353" y="3522015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11742232" y="3441124"/>
              <a:ext cx="0" cy="1784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714</Words>
  <Application>Microsoft Office PowerPoint</Application>
  <PresentationFormat>Benutzerdefiniert</PresentationFormat>
  <Paragraphs>116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European_XFEL_Template_Presentation_16x9</vt:lpstr>
      <vt:lpstr>Preparation for ZZ and  recovery after access</vt:lpstr>
      <vt:lpstr>Topics</vt:lpstr>
      <vt:lpstr>Magnet current during ZZ</vt:lpstr>
      <vt:lpstr>ZZ areas</vt:lpstr>
      <vt:lpstr>ZZ Injector</vt:lpstr>
      <vt:lpstr>PowerPoint-Präsentation</vt:lpstr>
      <vt:lpstr>PowerPoint-Präsentation</vt:lpstr>
      <vt:lpstr>PowerPoint-Präsentation</vt:lpstr>
      <vt:lpstr>ZZ XTD1-3-5-7 (South branch SASE2)</vt:lpstr>
      <vt:lpstr>Restart XTD1-3-5-7 after ZZ</vt:lpstr>
      <vt:lpstr>ZZ XTD2-4-10 (North branch SASE1/3)</vt:lpstr>
      <vt:lpstr>Restart XTD2-4-10 after ZZ</vt:lpstr>
      <vt:lpstr>ZZ XTD6 and XTD9</vt:lpstr>
      <vt:lpstr>Useful hint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dnoelle</dc:creator>
  <cp:lastModifiedBy>Thomas Wamsat</cp:lastModifiedBy>
  <cp:revision>159</cp:revision>
  <cp:lastPrinted>2017-10-20T13:42:10Z</cp:lastPrinted>
  <dcterms:created xsi:type="dcterms:W3CDTF">2017-10-16T10:32:50Z</dcterms:created>
  <dcterms:modified xsi:type="dcterms:W3CDTF">2019-02-05T08:51:15Z</dcterms:modified>
</cp:coreProperties>
</file>