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399" r:id="rId2"/>
    <p:sldId id="298" r:id="rId3"/>
    <p:sldId id="385" r:id="rId4"/>
    <p:sldId id="386" r:id="rId5"/>
    <p:sldId id="390" r:id="rId6"/>
    <p:sldId id="391" r:id="rId7"/>
    <p:sldId id="392" r:id="rId8"/>
    <p:sldId id="394" r:id="rId9"/>
    <p:sldId id="387" r:id="rId10"/>
    <p:sldId id="388" r:id="rId11"/>
    <p:sldId id="389" r:id="rId12"/>
    <p:sldId id="393" r:id="rId13"/>
    <p:sldId id="396" r:id="rId14"/>
    <p:sldId id="395" r:id="rId15"/>
    <p:sldId id="398" r:id="rId16"/>
    <p:sldId id="383" r:id="rId17"/>
    <p:sldId id="40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60B"/>
    <a:srgbClr val="FF9300"/>
    <a:srgbClr val="1F26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54" autoAdjust="0"/>
    <p:restoredTop sz="89698"/>
  </p:normalViewPr>
  <p:slideViewPr>
    <p:cSldViewPr showGuides="1">
      <p:cViewPr>
        <p:scale>
          <a:sx n="111" d="100"/>
          <a:sy n="111" d="100"/>
        </p:scale>
        <p:origin x="-996" y="186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01.02.2019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01.02.2019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222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668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668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568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949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949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262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262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222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222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668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668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668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5471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668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668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z="1600" dirty="0"/>
              <a:t>&lt;type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talk</a:t>
            </a:r>
            <a:r>
              <a:rPr lang="de-DE" sz="1600" dirty="0"/>
              <a:t>&gt; in</a:t>
            </a:r>
          </a:p>
          <a:p>
            <a:r>
              <a:rPr lang="de-DE" sz="1600" b="0" dirty="0"/>
              <a:t>Helmholtz </a:t>
            </a:r>
            <a:r>
              <a:rPr lang="de-DE" sz="1600" b="0" dirty="0" err="1"/>
              <a:t>program</a:t>
            </a:r>
            <a:r>
              <a:rPr lang="de-DE" sz="1600" b="0" dirty="0"/>
              <a:t>: &lt;p</a:t>
            </a:r>
            <a:r>
              <a:rPr lang="en-GB" sz="1600" b="0" dirty="0" err="1"/>
              <a:t>rogram</a:t>
            </a:r>
            <a:r>
              <a:rPr lang="en-GB" sz="1600" b="0" dirty="0"/>
              <a:t> name&gt; (XXX)</a:t>
            </a:r>
          </a:p>
          <a:p>
            <a:r>
              <a:rPr lang="en-GB" sz="1600" b="0" dirty="0" err="1"/>
              <a:t>PoF</a:t>
            </a:r>
            <a:r>
              <a:rPr lang="en-GB" sz="1600" b="0" dirty="0"/>
              <a:t> III Topic: &lt;topic&gt; OR </a:t>
            </a:r>
            <a:r>
              <a:rPr lang="de-DE" sz="1600" b="0" dirty="0" err="1"/>
              <a:t>PoF</a:t>
            </a:r>
            <a:r>
              <a:rPr lang="de-DE" sz="1600" b="0" dirty="0"/>
              <a:t> III 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: &lt;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&gt; </a:t>
            </a:r>
            <a:endParaRPr lang="en-GB" sz="1600" b="0" dirty="0"/>
          </a:p>
          <a:p>
            <a:r>
              <a:rPr lang="de-DE" sz="1600" b="0" dirty="0"/>
              <a:t>DESY Research Unit: </a:t>
            </a:r>
            <a:r>
              <a:rPr lang="en-GB" sz="1600" b="0" dirty="0"/>
              <a:t>&lt;research unit&gt;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B98CB5A4-07FA-4ADB-94BA-D0065C909A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12" y="6287602"/>
            <a:ext cx="1802188" cy="132766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 userDrawn="1"/>
        </p:nvSpPr>
        <p:spPr>
          <a:xfrm>
            <a:off x="407986" y="3573016"/>
            <a:ext cx="11376025" cy="12961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b="0" dirty="0"/>
          </a:p>
        </p:txBody>
      </p:sp>
      <p:pic>
        <p:nvPicPr>
          <p:cNvPr id="8" name="Grafik 6">
            <a:extLst>
              <a:ext uri="{FF2B5EF4-FFF2-40B4-BE49-F238E27FC236}">
                <a16:creationId xmlns="" xmlns:a16="http://schemas.microsoft.com/office/drawing/2014/main" id="{D6262FCB-25FA-45CE-9A6D-5BC248FD08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368" y="5769120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1 February 2019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1 February 2019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xmlns="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xmlns="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1 February 2019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1 February 2019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1 February 2019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FH Fellow Meeting  |   1 February 2019  |  &lt;Your Name&gt;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1 February 2019  |  &lt;Your Name&gt;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55" y="0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986" y="3573016"/>
            <a:ext cx="11376025" cy="1296144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z="1600" dirty="0"/>
              <a:t>&lt;type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talk</a:t>
            </a:r>
            <a:r>
              <a:rPr lang="de-DE" sz="1600" dirty="0"/>
              <a:t>&gt; in</a:t>
            </a:r>
          </a:p>
          <a:p>
            <a:r>
              <a:rPr lang="de-DE" sz="1600" b="0" dirty="0"/>
              <a:t>Helmholtz </a:t>
            </a:r>
            <a:r>
              <a:rPr lang="de-DE" sz="1600" b="0" dirty="0" err="1"/>
              <a:t>program</a:t>
            </a:r>
            <a:r>
              <a:rPr lang="de-DE" sz="1600" b="0" dirty="0"/>
              <a:t>: &lt;p</a:t>
            </a:r>
            <a:r>
              <a:rPr lang="en-GB" sz="1600" b="0" dirty="0" err="1"/>
              <a:t>rogram</a:t>
            </a:r>
            <a:r>
              <a:rPr lang="en-GB" sz="1600" b="0" dirty="0"/>
              <a:t> name&gt; (XXX)</a:t>
            </a:r>
          </a:p>
          <a:p>
            <a:r>
              <a:rPr lang="en-GB" sz="1600" b="0" dirty="0" err="1"/>
              <a:t>PoF</a:t>
            </a:r>
            <a:r>
              <a:rPr lang="en-GB" sz="1600" b="0" dirty="0"/>
              <a:t> III Topic: &lt;topic&gt; OR </a:t>
            </a:r>
            <a:r>
              <a:rPr lang="de-DE" sz="1600" b="0" dirty="0" err="1"/>
              <a:t>PoF</a:t>
            </a:r>
            <a:r>
              <a:rPr lang="de-DE" sz="1600" b="0" dirty="0"/>
              <a:t> III 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: &lt;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&gt; </a:t>
            </a:r>
            <a:endParaRPr lang="en-GB" sz="1600" b="0" dirty="0"/>
          </a:p>
          <a:p>
            <a:r>
              <a:rPr lang="de-DE" sz="1600" b="0" dirty="0"/>
              <a:t>DESY Research Unit: </a:t>
            </a:r>
            <a:r>
              <a:rPr lang="en-GB" sz="1600" b="0" dirty="0"/>
              <a:t>&lt;research unit&gt;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464" y="4937942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 noProof="0" dirty="0"/>
              <a:t>Textmasterformat bearbeiten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579"/>
            <a:ext cx="793750" cy="794719"/>
          </a:xfrm>
          <a:prstGeom prst="rect">
            <a:avLst/>
          </a:prstGeom>
        </p:spPr>
      </p:pic>
      <p:sp>
        <p:nvSpPr>
          <p:cNvPr id="15" name="Untertitel 2"/>
          <p:cNvSpPr txBox="1">
            <a:spLocks/>
          </p:cNvSpPr>
          <p:nvPr userDrawn="1"/>
        </p:nvSpPr>
        <p:spPr>
          <a:xfrm>
            <a:off x="407987" y="3501008"/>
            <a:ext cx="11376025" cy="15257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b="0" dirty="0"/>
          </a:p>
        </p:txBody>
      </p:sp>
      <p:pic>
        <p:nvPicPr>
          <p:cNvPr id="10" name="Picture 5" descr="https://www.helmholtz.de/fileadmin/user_upload/04_mediathek/Logos_2017/2017_H_Logo_RGB_E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03" y="5922590"/>
            <a:ext cx="3891465" cy="69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185400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1 February 2019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1 February 2019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1 February 2019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1 February 2019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1 February 2019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FH Fellow Meeting  |   1 February 2019  |  &lt;Your Name&gt;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FH Fellow Meeting  |   1 February 2019  |  &lt;Your Name&gt;</a:t>
            </a:r>
            <a:endParaRPr lang="en-US" noProof="0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54528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900" b="1" noProof="0" dirty="0"/>
              <a:t>page </a:t>
            </a:r>
            <a:fld id="{0427E4B2-AC28-443E-BE04-5CD55098A90B}" type="slidenum">
              <a:rPr lang="en-US" sz="900" b="1" noProof="0" smtClean="0"/>
              <a:pPr algn="r"/>
              <a:t>‹#›</a:t>
            </a:fld>
            <a:endParaRPr lang="en-US" sz="900" b="1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D4CD88DD-DBFC-4A36-8842-5A071EC0CA3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17" y="6582959"/>
            <a:ext cx="287966" cy="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62" r:id="rId4"/>
    <p:sldLayoutId id="2147483668" r:id="rId5"/>
    <p:sldLayoutId id="2147483673" r:id="rId6"/>
    <p:sldLayoutId id="2147483670" r:id="rId7"/>
    <p:sldLayoutId id="2147483678" r:id="rId8"/>
    <p:sldLayoutId id="2147483674" r:id="rId9"/>
    <p:sldLayoutId id="2147483679" r:id="rId10"/>
    <p:sldLayoutId id="2147483675" r:id="rId11"/>
    <p:sldLayoutId id="2147483669" r:id="rId12"/>
    <p:sldLayoutId id="2147483676" r:id="rId13"/>
    <p:sldLayoutId id="2147483677" r:id="rId14"/>
    <p:sldLayoutId id="2147483666" r:id="rId15"/>
    <p:sldLayoutId id="2147483667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667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Plasma 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wakefields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as an electron beam cathode</a:t>
            </a: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371" y="2512603"/>
            <a:ext cx="11131559" cy="1852501"/>
          </a:xfrm>
        </p:spPr>
        <p:txBody>
          <a:bodyPr/>
          <a:lstStyle/>
          <a:p>
            <a:r>
              <a:rPr lang="de-DE" dirty="0" smtClean="0">
                <a:latin typeface="Calibri Light" panose="020F0302020204030204" pitchFamily="34" charset="0"/>
              </a:rPr>
              <a:t>Alexander </a:t>
            </a:r>
            <a:r>
              <a:rPr lang="de-DE" dirty="0" err="1" smtClean="0">
                <a:latin typeface="Calibri Light" panose="020F0302020204030204" pitchFamily="34" charset="0"/>
              </a:rPr>
              <a:t>Knetsch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33" y="7134752"/>
            <a:ext cx="5883209" cy="42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6163850"/>
            <a:ext cx="3901820" cy="39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5361" y="3059669"/>
            <a:ext cx="57483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Research Group for Plasma Wakefield Accelerators FLA-PWA</a:t>
            </a:r>
            <a:endParaRPr lang="en-US" i="1" dirty="0" smtClean="0">
              <a:solidFill>
                <a:schemeClr val="tx2"/>
              </a:solidFill>
              <a:latin typeface="Calibri Light" panose="020F0302020204030204" pitchFamily="34" charset="0"/>
              <a:cs typeface="Arial" charset="0"/>
            </a:endParaRPr>
          </a:p>
          <a:p>
            <a:r>
              <a:rPr lang="en-US" i="1" dirty="0" err="1" smtClean="0">
                <a:solidFill>
                  <a:schemeClr val="tx2"/>
                </a:solidFill>
                <a:latin typeface="Calibri Light" panose="020F0302020204030204" pitchFamily="34" charset="0"/>
                <a:cs typeface="Arial" charset="0"/>
              </a:rPr>
              <a:t>Deutsches</a:t>
            </a:r>
            <a:r>
              <a:rPr lang="en-US" i="1" dirty="0" smtClean="0">
                <a:solidFill>
                  <a:schemeClr val="tx2"/>
                </a:solidFill>
                <a:latin typeface="Calibri Light" panose="020F0302020204030204" pitchFamily="34" charset="0"/>
                <a:cs typeface="Arial" charset="0"/>
              </a:rPr>
              <a:t> </a:t>
            </a:r>
            <a:r>
              <a:rPr lang="en-US" i="1" dirty="0" err="1">
                <a:solidFill>
                  <a:schemeClr val="tx2"/>
                </a:solidFill>
                <a:latin typeface="Calibri Light" panose="020F0302020204030204" pitchFamily="34" charset="0"/>
                <a:cs typeface="Arial" charset="0"/>
              </a:rPr>
              <a:t>Elektronen</a:t>
            </a:r>
            <a:r>
              <a:rPr lang="en-US" i="1" dirty="0">
                <a:solidFill>
                  <a:schemeClr val="tx2"/>
                </a:solidFill>
                <a:latin typeface="Calibri Light" panose="020F0302020204030204" pitchFamily="34" charset="0"/>
                <a:cs typeface="Arial" charset="0"/>
              </a:rPr>
              <a:t> Synchrotron, </a:t>
            </a:r>
            <a:r>
              <a:rPr lang="en-US" i="1" dirty="0" smtClean="0">
                <a:solidFill>
                  <a:schemeClr val="tx2"/>
                </a:solidFill>
                <a:latin typeface="Calibri Light" panose="020F0302020204030204" pitchFamily="34" charset="0"/>
                <a:cs typeface="Arial" charset="0"/>
              </a:rPr>
              <a:t>DESY</a:t>
            </a:r>
          </a:p>
          <a:p>
            <a:endParaRPr lang="en-US" i="1" dirty="0">
              <a:solidFill>
                <a:schemeClr val="tx2"/>
              </a:solidFill>
              <a:latin typeface="Calibri Light" panose="020F0302020204030204" pitchFamily="34" charset="0"/>
              <a:cs typeface="Arial" charset="0"/>
            </a:endParaRPr>
          </a:p>
          <a:p>
            <a:r>
              <a:rPr lang="en-US" dirty="0" smtClean="0">
                <a:latin typeface="Calibri Light" panose="020F0302020204030204" pitchFamily="34" charset="0"/>
                <a:cs typeface="Arial" charset="0"/>
              </a:rPr>
              <a:t>FH Fellow meeting, 01.02.2019</a:t>
            </a:r>
            <a:endParaRPr lang="en-US" dirty="0">
              <a:latin typeface="Calibri Light" panose="020F03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19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4751851" y="2101412"/>
            <a:ext cx="6496140" cy="391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23" name="Straight Connector 4"/>
          <p:cNvCxnSpPr/>
          <p:nvPr/>
        </p:nvCxnSpPr>
        <p:spPr bwMode="auto">
          <a:xfrm flipV="1">
            <a:off x="3755228" y="1515963"/>
            <a:ext cx="536536" cy="1"/>
          </a:xfrm>
          <a:prstGeom prst="line">
            <a:avLst/>
          </a:prstGeom>
          <a:ln w="76200"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TextBox 5"/>
          <p:cNvSpPr txBox="1"/>
          <p:nvPr/>
        </p:nvSpPr>
        <p:spPr>
          <a:xfrm>
            <a:off x="4372439" y="1340769"/>
            <a:ext cx="3785564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Drive </a:t>
            </a:r>
            <a:r>
              <a:rPr lang="de-DE" sz="2000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bunch</a:t>
            </a:r>
            <a:r>
              <a:rPr lang="de-DE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electrons</a:t>
            </a:r>
            <a:endParaRPr lang="en-US" sz="2000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874908" y="764705"/>
            <a:ext cx="2880320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 </a:t>
            </a:r>
            <a:r>
              <a:rPr lang="de-DE" sz="2000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Density</a:t>
            </a:r>
            <a:r>
              <a:rPr lang="de-DE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Plasma</a:t>
            </a:r>
            <a:endParaRPr lang="en-US" sz="2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6" name="Straight Connector 4"/>
          <p:cNvCxnSpPr/>
          <p:nvPr/>
        </p:nvCxnSpPr>
        <p:spPr bwMode="auto">
          <a:xfrm flipV="1">
            <a:off x="298035" y="939899"/>
            <a:ext cx="536536" cy="1"/>
          </a:xfrm>
          <a:prstGeom prst="line">
            <a:avLst/>
          </a:prstGeom>
          <a:ln w="76200">
            <a:solidFill>
              <a:srgbClr val="6833ED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3755227" y="2833134"/>
            <a:ext cx="7492764" cy="2805715"/>
            <a:chOff x="409838" y="1569162"/>
            <a:chExt cx="8026156" cy="4233505"/>
          </a:xfrm>
        </p:grpSpPr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38" y="1569162"/>
              <a:ext cx="7465935" cy="423350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1" name="Right Arrow 60"/>
            <p:cNvSpPr/>
            <p:nvPr/>
          </p:nvSpPr>
          <p:spPr bwMode="auto">
            <a:xfrm>
              <a:off x="6758929" y="3220982"/>
              <a:ext cx="1677065" cy="972172"/>
            </a:xfrm>
            <a:prstGeom prst="rightArrow">
              <a:avLst/>
            </a:prstGeom>
            <a:solidFill>
              <a:schemeClr val="bg1"/>
            </a:solidFill>
            <a:ln w="12700" cap="flat" cmpd="sng" algn="ctr">
              <a:solidFill>
                <a:srgbClr val="ABABAB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23444" tIns="23444" rIns="23444" bIns="23444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369246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dirty="0"/>
                <a:t>v ~ c</a:t>
              </a:r>
              <a:endParaRPr lang="en-US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62" name="Curved Left Arrow 61"/>
            <p:cNvSpPr/>
            <p:nvPr/>
          </p:nvSpPr>
          <p:spPr>
            <a:xfrm rot="5400000">
              <a:off x="4256516" y="2943221"/>
              <a:ext cx="647609" cy="2819606"/>
            </a:xfrm>
            <a:prstGeom prst="curvedLeftArrow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3" name="Curved Left Arrow 62"/>
            <p:cNvSpPr/>
            <p:nvPr/>
          </p:nvSpPr>
          <p:spPr>
            <a:xfrm rot="5400000" flipH="1">
              <a:off x="4221912" y="1692813"/>
              <a:ext cx="680607" cy="2927409"/>
            </a:xfrm>
            <a:prstGeom prst="curvedLeftArrow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814674" y="370735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14674" y="338815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14674" y="306896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492000" y="321297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129571" y="2996952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129571" y="322865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29571" y="346036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129571" y="369207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129571" y="392378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492000" y="3515591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492000" y="3818205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170519" y="3356992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170519" y="368284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14674" y="402654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129571" y="415549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465350" y="370735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465350" y="338815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465350" y="306896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465350" y="402654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25390" y="323823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825390" y="3540852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825390" y="3843467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148064" y="3371575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148064" y="369743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cxnSp>
          <p:nvCxnSpPr>
            <p:cNvPr id="88" name="Straight Arrow Connector 87"/>
            <p:cNvCxnSpPr/>
            <p:nvPr/>
          </p:nvCxnSpPr>
          <p:spPr bwMode="auto">
            <a:xfrm>
              <a:off x="2816421" y="4950916"/>
              <a:ext cx="320949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3643859" y="5099046"/>
              <a:ext cx="1743622" cy="55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&gt;</a:t>
              </a:r>
              <a:r>
                <a:rPr lang="de-DE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b="1" dirty="0">
                  <a:latin typeface="Calibri" panose="020F0502020204030204" pitchFamily="34" charset="0"/>
                  <a:cs typeface="Calibri" panose="020F0502020204030204" pitchFamily="34" charset="0"/>
                </a:rPr>
                <a:t>100 µm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227847" y="2101412"/>
            <a:ext cx="3524004" cy="39148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404325" y="2171660"/>
            <a:ext cx="1067607" cy="23582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5231904" y="2226565"/>
            <a:ext cx="480053" cy="126014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3670332" y="2171660"/>
            <a:ext cx="731569" cy="23582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2927649" y="2171660"/>
            <a:ext cx="731569" cy="23582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6052992" y="1967424"/>
            <a:ext cx="427051" cy="644298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rgbClr val="ABABAB"/>
            </a:solidFill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23444" tIns="23444" rIns="23444" bIns="23444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369246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57" name="Titel 1"/>
          <p:cNvSpPr>
            <a:spLocks noGrp="1"/>
          </p:cNvSpPr>
          <p:nvPr>
            <p:ph type="title"/>
          </p:nvPr>
        </p:nvSpPr>
        <p:spPr>
          <a:xfrm>
            <a:off x="527050" y="349611"/>
            <a:ext cx="11137900" cy="451098"/>
          </a:xfrm>
        </p:spPr>
        <p:txBody>
          <a:bodyPr/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Density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Downramp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: The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Concept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7" name="Straight Connector 4"/>
          <p:cNvCxnSpPr/>
          <p:nvPr/>
        </p:nvCxnSpPr>
        <p:spPr bwMode="auto">
          <a:xfrm flipV="1">
            <a:off x="295811" y="1484784"/>
            <a:ext cx="536536" cy="1"/>
          </a:xfrm>
          <a:prstGeom prst="line">
            <a:avLst/>
          </a:prstGeom>
          <a:ln w="76200"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8" name="TextBox 11"/>
          <p:cNvSpPr txBox="1"/>
          <p:nvPr/>
        </p:nvSpPr>
        <p:spPr>
          <a:xfrm>
            <a:off x="911424" y="1268761"/>
            <a:ext cx="2880320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Low </a:t>
            </a:r>
            <a:r>
              <a:rPr lang="de-DE" sz="2000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Density</a:t>
            </a:r>
            <a:r>
              <a:rPr lang="de-DE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Plasma</a:t>
            </a:r>
            <a:endParaRPr lang="en-US" sz="2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035" y="3284985"/>
            <a:ext cx="33016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</a:rPr>
              <a:t>Plasma wavelength decreases with plasma density.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latin typeface="Calibri Light" panose="020F03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</a:rPr>
              <a:t>Rapid change in phase velocity on density ramp.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latin typeface="Calibri Light" panose="020F03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</a:rPr>
              <a:t>Sheath electrons end up in accelerating phase.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latin typeface="Calibri Light" panose="020F03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Symbol" panose="05050102010706020507" pitchFamily="18" charset="2"/>
              </a:rPr>
              <a:t>b</a:t>
            </a:r>
            <a:r>
              <a:rPr lang="en-US" sz="1600" baseline="-25000" dirty="0" smtClean="0">
                <a:latin typeface="Calibri Light" panose="020F0302020204030204" pitchFamily="34" charset="0"/>
              </a:rPr>
              <a:t>e</a:t>
            </a:r>
            <a:r>
              <a:rPr lang="en-US" sz="1600" dirty="0" smtClean="0">
                <a:latin typeface="Symbol" panose="05050102010706020507" pitchFamily="18" charset="2"/>
              </a:rPr>
              <a:t>  </a:t>
            </a:r>
            <a:r>
              <a:rPr lang="en-US" sz="1600" dirty="0">
                <a:latin typeface="Calibri Light" panose="020F0302020204030204" pitchFamily="34" charset="0"/>
              </a:rPr>
              <a:t>&gt;</a:t>
            </a:r>
            <a:r>
              <a:rPr lang="en-US" sz="1600" dirty="0" smtClean="0">
                <a:latin typeface="Calibri Light" panose="020F0302020204030204" pitchFamily="34" charset="0"/>
              </a:rPr>
              <a:t>  </a:t>
            </a:r>
            <a:r>
              <a:rPr lang="en-US" sz="1600" dirty="0" smtClean="0">
                <a:latin typeface="Symbol" panose="05050102010706020507" pitchFamily="18" charset="2"/>
              </a:rPr>
              <a:t>b</a:t>
            </a:r>
            <a:r>
              <a:rPr lang="en-US" sz="1600" baseline="-25000" dirty="0" smtClean="0">
                <a:latin typeface="Symbol" panose="05050102010706020507" pitchFamily="18" charset="2"/>
              </a:rPr>
              <a:t>f </a:t>
            </a:r>
            <a:r>
              <a:rPr lang="en-US" sz="1600" dirty="0" smtClean="0">
                <a:latin typeface="Symbol" panose="05050102010706020507" pitchFamily="18" charset="2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latin typeface="Calibri Light" panose="020F0302020204030204" pitchFamily="34" charset="0"/>
                <a:sym typeface="Wingdings" panose="05000000000000000000" pitchFamily="2" charset="2"/>
              </a:rPr>
              <a:t>Injection.</a:t>
            </a:r>
            <a:r>
              <a:rPr lang="en-US" sz="1600" baseline="-25000" dirty="0" smtClean="0"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latin typeface="Calibri Light" panose="020F0302020204030204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 err="1" smtClean="0">
              <a:latin typeface="Calibri Light" panose="020F0302020204030204" pitchFamily="34" charset="0"/>
            </a:endParaRPr>
          </a:p>
        </p:txBody>
      </p:sp>
      <p:sp>
        <p:nvSpPr>
          <p:cNvPr id="50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1 February 2019  |  </a:t>
            </a:r>
            <a:r>
              <a:rPr lang="en-GB" dirty="0" smtClean="0"/>
              <a:t>Alexander </a:t>
            </a:r>
            <a:r>
              <a:rPr lang="en-GB" dirty="0" err="1" smtClean="0"/>
              <a:t>Knetsch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3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4751851" y="2101412"/>
            <a:ext cx="6496140" cy="391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23" name="Straight Connector 4"/>
          <p:cNvCxnSpPr/>
          <p:nvPr/>
        </p:nvCxnSpPr>
        <p:spPr bwMode="auto">
          <a:xfrm flipV="1">
            <a:off x="3755228" y="1515963"/>
            <a:ext cx="536536" cy="1"/>
          </a:xfrm>
          <a:prstGeom prst="line">
            <a:avLst/>
          </a:prstGeom>
          <a:ln w="76200"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TextBox 5"/>
          <p:cNvSpPr txBox="1"/>
          <p:nvPr/>
        </p:nvSpPr>
        <p:spPr>
          <a:xfrm>
            <a:off x="4372439" y="1340769"/>
            <a:ext cx="3785564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Drive </a:t>
            </a:r>
            <a:r>
              <a:rPr lang="de-DE" sz="2000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bunch</a:t>
            </a:r>
            <a:r>
              <a:rPr lang="de-DE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electrons</a:t>
            </a:r>
            <a:endParaRPr lang="en-US" sz="2000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874908" y="764705"/>
            <a:ext cx="2880320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 </a:t>
            </a:r>
            <a:r>
              <a:rPr lang="de-DE" sz="2000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Density</a:t>
            </a:r>
            <a:r>
              <a:rPr lang="de-DE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Plasma</a:t>
            </a:r>
            <a:endParaRPr lang="en-US" sz="2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6" name="Straight Connector 4"/>
          <p:cNvCxnSpPr/>
          <p:nvPr/>
        </p:nvCxnSpPr>
        <p:spPr bwMode="auto">
          <a:xfrm flipV="1">
            <a:off x="298035" y="939899"/>
            <a:ext cx="536536" cy="1"/>
          </a:xfrm>
          <a:prstGeom prst="line">
            <a:avLst/>
          </a:prstGeom>
          <a:ln w="76200">
            <a:solidFill>
              <a:srgbClr val="6833ED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3755227" y="2833134"/>
            <a:ext cx="7492764" cy="2805715"/>
            <a:chOff x="409838" y="1569162"/>
            <a:chExt cx="8026156" cy="4233505"/>
          </a:xfrm>
        </p:grpSpPr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38" y="1569162"/>
              <a:ext cx="7465935" cy="423350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1" name="Right Arrow 60"/>
            <p:cNvSpPr/>
            <p:nvPr/>
          </p:nvSpPr>
          <p:spPr bwMode="auto">
            <a:xfrm>
              <a:off x="6758929" y="3220982"/>
              <a:ext cx="1677065" cy="972172"/>
            </a:xfrm>
            <a:prstGeom prst="rightArrow">
              <a:avLst/>
            </a:prstGeom>
            <a:solidFill>
              <a:schemeClr val="bg1"/>
            </a:solidFill>
            <a:ln w="12700" cap="flat" cmpd="sng" algn="ctr">
              <a:solidFill>
                <a:srgbClr val="ABABAB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23444" tIns="23444" rIns="23444" bIns="23444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369246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dirty="0"/>
                <a:t>v ~ c</a:t>
              </a:r>
              <a:endParaRPr lang="en-US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62" name="Curved Left Arrow 61"/>
            <p:cNvSpPr/>
            <p:nvPr/>
          </p:nvSpPr>
          <p:spPr>
            <a:xfrm rot="5400000">
              <a:off x="3949901" y="2636606"/>
              <a:ext cx="647609" cy="3432838"/>
            </a:xfrm>
            <a:prstGeom prst="curvedLeftArrow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3" name="Curved Left Arrow 62"/>
            <p:cNvSpPr/>
            <p:nvPr/>
          </p:nvSpPr>
          <p:spPr>
            <a:xfrm rot="5400000" flipH="1">
              <a:off x="3951300" y="1422201"/>
              <a:ext cx="680607" cy="3468634"/>
            </a:xfrm>
            <a:prstGeom prst="curvedLeftArrow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814674" y="370735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14674" y="338815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14674" y="306896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492000" y="321297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129571" y="2996952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129571" y="322865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29571" y="346036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129571" y="369207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129571" y="392378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492000" y="3515591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492000" y="3818205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170519" y="3356992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170519" y="368284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14674" y="402654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129571" y="415549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465350" y="370735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465350" y="338815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465350" y="306896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465350" y="402654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25390" y="323823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825390" y="3540852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825390" y="3843467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148064" y="3371575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148064" y="369743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cxnSp>
          <p:nvCxnSpPr>
            <p:cNvPr id="88" name="Straight Arrow Connector 87"/>
            <p:cNvCxnSpPr/>
            <p:nvPr/>
          </p:nvCxnSpPr>
          <p:spPr bwMode="auto">
            <a:xfrm>
              <a:off x="2816421" y="4950916"/>
              <a:ext cx="320949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3643859" y="5099046"/>
              <a:ext cx="1743622" cy="55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&gt;</a:t>
              </a:r>
              <a:r>
                <a:rPr lang="de-DE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b="1" dirty="0">
                  <a:latin typeface="Calibri" panose="020F0502020204030204" pitchFamily="34" charset="0"/>
                  <a:cs typeface="Calibri" panose="020F0502020204030204" pitchFamily="34" charset="0"/>
                </a:rPr>
                <a:t>100 µm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227847" y="2101412"/>
            <a:ext cx="3524004" cy="39148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132517" y="2171660"/>
            <a:ext cx="1067607" cy="23582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6960096" y="2226565"/>
            <a:ext cx="480053" cy="126014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7493152" y="1967424"/>
            <a:ext cx="427051" cy="644298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rgbClr val="ABABAB"/>
            </a:solidFill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23444" tIns="23444" rIns="23444" bIns="23444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369246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57" name="Titel 1"/>
          <p:cNvSpPr>
            <a:spLocks noGrp="1"/>
          </p:cNvSpPr>
          <p:nvPr>
            <p:ph type="title"/>
          </p:nvPr>
        </p:nvSpPr>
        <p:spPr>
          <a:xfrm>
            <a:off x="527050" y="349611"/>
            <a:ext cx="11137900" cy="451098"/>
          </a:xfrm>
        </p:spPr>
        <p:txBody>
          <a:bodyPr/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Density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Downramp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: The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Concept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7" name="Straight Connector 4"/>
          <p:cNvCxnSpPr/>
          <p:nvPr/>
        </p:nvCxnSpPr>
        <p:spPr bwMode="auto">
          <a:xfrm flipV="1">
            <a:off x="295811" y="1484784"/>
            <a:ext cx="536536" cy="1"/>
          </a:xfrm>
          <a:prstGeom prst="line">
            <a:avLst/>
          </a:prstGeom>
          <a:ln w="76200"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8" name="TextBox 11"/>
          <p:cNvSpPr txBox="1"/>
          <p:nvPr/>
        </p:nvSpPr>
        <p:spPr>
          <a:xfrm>
            <a:off x="911424" y="1268761"/>
            <a:ext cx="2880320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Low </a:t>
            </a:r>
            <a:r>
              <a:rPr lang="de-DE" sz="2000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Density</a:t>
            </a:r>
            <a:r>
              <a:rPr lang="de-DE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Plasma</a:t>
            </a:r>
            <a:endParaRPr lang="en-US" sz="2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074246" y="2170957"/>
            <a:ext cx="1067607" cy="23582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50" name="Straight Connector 4"/>
          <p:cNvCxnSpPr/>
          <p:nvPr/>
        </p:nvCxnSpPr>
        <p:spPr bwMode="auto">
          <a:xfrm flipV="1">
            <a:off x="7625113" y="1515963"/>
            <a:ext cx="536536" cy="1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1" name="TextBox 5"/>
          <p:cNvSpPr txBox="1"/>
          <p:nvPr/>
        </p:nvSpPr>
        <p:spPr>
          <a:xfrm>
            <a:off x="8242325" y="1340769"/>
            <a:ext cx="3785564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Witness</a:t>
            </a:r>
            <a:r>
              <a:rPr lang="de-DE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bunch</a:t>
            </a:r>
            <a:r>
              <a:rPr lang="de-DE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electrons</a:t>
            </a:r>
            <a:endParaRPr lang="en-US" sz="20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2" name="Ellipse 3"/>
          <p:cNvSpPr/>
          <p:nvPr/>
        </p:nvSpPr>
        <p:spPr bwMode="auto">
          <a:xfrm>
            <a:off x="6218183" y="4077072"/>
            <a:ext cx="131193" cy="374985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23444" tIns="23444" rIns="23444" bIns="23444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369246" fontAlgn="base" hangingPunct="0">
              <a:spcBef>
                <a:spcPct val="0"/>
              </a:spcBef>
              <a:spcAft>
                <a:spcPct val="0"/>
              </a:spcAft>
            </a:pPr>
            <a:endParaRPr lang="de-DE" sz="260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53" name="Ellipse 3"/>
          <p:cNvSpPr/>
          <p:nvPr/>
        </p:nvSpPr>
        <p:spPr bwMode="auto">
          <a:xfrm>
            <a:off x="6265221" y="2226564"/>
            <a:ext cx="84155" cy="122315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23444" tIns="23444" rIns="23444" bIns="23444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369246" fontAlgn="base" hangingPunct="0">
              <a:spcBef>
                <a:spcPct val="0"/>
              </a:spcBef>
              <a:spcAft>
                <a:spcPct val="0"/>
              </a:spcAft>
            </a:pPr>
            <a:endParaRPr lang="de-DE" sz="260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5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1 February 2019  |  </a:t>
            </a:r>
            <a:r>
              <a:rPr lang="en-GB" dirty="0" smtClean="0"/>
              <a:t>Alexander </a:t>
            </a:r>
            <a:r>
              <a:rPr lang="en-GB" dirty="0" err="1" smtClean="0"/>
              <a:t>Knetsch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9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4"/>
          <p:cNvCxnSpPr/>
          <p:nvPr/>
        </p:nvCxnSpPr>
        <p:spPr bwMode="auto">
          <a:xfrm flipV="1">
            <a:off x="3755228" y="1515963"/>
            <a:ext cx="536536" cy="1"/>
          </a:xfrm>
          <a:prstGeom prst="line">
            <a:avLst/>
          </a:prstGeom>
          <a:ln w="76200"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TextBox 5"/>
          <p:cNvSpPr txBox="1"/>
          <p:nvPr/>
        </p:nvSpPr>
        <p:spPr>
          <a:xfrm>
            <a:off x="4372439" y="1340769"/>
            <a:ext cx="3785564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Drive </a:t>
            </a:r>
            <a:r>
              <a:rPr lang="de-DE" sz="2000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bunch</a:t>
            </a:r>
            <a:r>
              <a:rPr lang="de-DE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electrons</a:t>
            </a:r>
            <a:endParaRPr lang="en-US" sz="2000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874908" y="1340769"/>
            <a:ext cx="2880320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Plasma</a:t>
            </a:r>
            <a:r>
              <a:rPr lang="de-DE" sz="2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electrons</a:t>
            </a:r>
            <a:endParaRPr lang="en-US" sz="2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6" name="Straight Connector 4"/>
          <p:cNvCxnSpPr/>
          <p:nvPr/>
        </p:nvCxnSpPr>
        <p:spPr bwMode="auto">
          <a:xfrm flipV="1">
            <a:off x="298035" y="1515963"/>
            <a:ext cx="536536" cy="1"/>
          </a:xfrm>
          <a:prstGeom prst="line">
            <a:avLst/>
          </a:prstGeom>
          <a:ln w="76200">
            <a:solidFill>
              <a:srgbClr val="6833ED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Titel 1"/>
          <p:cNvSpPr txBox="1">
            <a:spLocks/>
          </p:cNvSpPr>
          <p:nvPr/>
        </p:nvSpPr>
        <p:spPr>
          <a:xfrm>
            <a:off x="449386" y="367229"/>
            <a:ext cx="11137900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3599723" y="5949280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Accelerating fields: 10 GV/m</a:t>
            </a:r>
            <a:endParaRPr lang="de-DE" sz="1600" b="1" dirty="0" err="1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27847" y="2101412"/>
            <a:ext cx="10074745" cy="39148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3755227" y="2833134"/>
            <a:ext cx="7492764" cy="2805715"/>
            <a:chOff x="409838" y="1569162"/>
            <a:chExt cx="8026156" cy="4233505"/>
          </a:xfrm>
        </p:grpSpPr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38" y="1569162"/>
              <a:ext cx="7465935" cy="423350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1" name="Right Arrow 60"/>
            <p:cNvSpPr/>
            <p:nvPr/>
          </p:nvSpPr>
          <p:spPr bwMode="auto">
            <a:xfrm>
              <a:off x="6758928" y="3220982"/>
              <a:ext cx="1677066" cy="972172"/>
            </a:xfrm>
            <a:prstGeom prst="rightArrow">
              <a:avLst/>
            </a:prstGeom>
            <a:solidFill>
              <a:schemeClr val="bg1"/>
            </a:solidFill>
            <a:ln w="12700" cap="flat" cmpd="sng" algn="ctr">
              <a:solidFill>
                <a:srgbClr val="ABABAB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23444" tIns="23444" rIns="23444" bIns="23444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369246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dirty="0"/>
                <a:t>v ~ c</a:t>
              </a:r>
              <a:endParaRPr lang="en-US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62" name="Curved Left Arrow 61"/>
            <p:cNvSpPr/>
            <p:nvPr/>
          </p:nvSpPr>
          <p:spPr>
            <a:xfrm rot="5400000">
              <a:off x="4032171" y="2718874"/>
              <a:ext cx="647609" cy="3268296"/>
            </a:xfrm>
            <a:prstGeom prst="curvedLeftArrow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3" name="Curved Left Arrow 62"/>
            <p:cNvSpPr/>
            <p:nvPr/>
          </p:nvSpPr>
          <p:spPr>
            <a:xfrm rot="5400000" flipH="1">
              <a:off x="4051468" y="1522370"/>
              <a:ext cx="680608" cy="3268296"/>
            </a:xfrm>
            <a:prstGeom prst="curvedLeftArrow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814674" y="370735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14674" y="338815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14674" y="306896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492000" y="321297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129571" y="2996952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129571" y="322865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29571" y="346036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129571" y="369207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129571" y="392378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492000" y="3515591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492000" y="3818205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170518" y="3356992"/>
              <a:ext cx="322675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1600" dirty="0" smtClean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170519" y="368284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14674" y="402654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129571" y="415549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465350" y="370735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465350" y="338815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465350" y="306896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465350" y="402654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25390" y="323823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825390" y="3540852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825390" y="3843467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148064" y="3371575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148064" y="369743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cxnSp>
          <p:nvCxnSpPr>
            <p:cNvPr id="88" name="Straight Arrow Connector 87"/>
            <p:cNvCxnSpPr/>
            <p:nvPr/>
          </p:nvCxnSpPr>
          <p:spPr bwMode="auto">
            <a:xfrm>
              <a:off x="2816421" y="4950916"/>
              <a:ext cx="320949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3643859" y="5099046"/>
              <a:ext cx="1743622" cy="55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latin typeface="+mj-lt"/>
                  <a:cs typeface="Calibri" panose="020F0502020204030204" pitchFamily="34" charset="0"/>
                </a:rPr>
                <a:t>~</a:t>
              </a:r>
              <a:r>
                <a:rPr lang="de-DE" b="1" dirty="0">
                  <a:latin typeface="Calibri" panose="020F0502020204030204" pitchFamily="34" charset="0"/>
                  <a:cs typeface="Calibri" panose="020F0502020204030204" pitchFamily="34" charset="0"/>
                </a:rPr>
                <a:t> 100 µm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>
            <a:off x="1227847" y="1916832"/>
            <a:ext cx="10020144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1103445" y="2101412"/>
            <a:ext cx="0" cy="391484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266843" y="1967423"/>
            <a:ext cx="3653360" cy="644298"/>
            <a:chOff x="1143003" y="1967423"/>
            <a:chExt cx="2740020" cy="644298"/>
          </a:xfrm>
        </p:grpSpPr>
        <p:grpSp>
          <p:nvGrpSpPr>
            <p:cNvPr id="7" name="Group 6"/>
            <p:cNvGrpSpPr/>
            <p:nvPr/>
          </p:nvGrpSpPr>
          <p:grpSpPr>
            <a:xfrm>
              <a:off x="1691680" y="1967423"/>
              <a:ext cx="2191343" cy="644298"/>
              <a:chOff x="1187624" y="1967423"/>
              <a:chExt cx="2191343" cy="644298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295131" y="2171659"/>
                <a:ext cx="548677" cy="23582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2580617" y="2226565"/>
                <a:ext cx="360040" cy="126014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1744636" y="2171659"/>
                <a:ext cx="548677" cy="23582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187624" y="2171659"/>
                <a:ext cx="548677" cy="23582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Right Arrow 92"/>
              <p:cNvSpPr/>
              <p:nvPr/>
            </p:nvSpPr>
            <p:spPr bwMode="auto">
              <a:xfrm>
                <a:off x="3058679" y="1967423"/>
                <a:ext cx="320288" cy="644298"/>
              </a:xfrm>
              <a:prstGeom prst="rightArrow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ABABAB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23444" tIns="23444" rIns="23444" bIns="23444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369246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endParaRPr>
              </a:p>
            </p:txBody>
          </p:sp>
        </p:grpSp>
        <p:sp>
          <p:nvSpPr>
            <p:cNvPr id="58" name="Oval 57"/>
            <p:cNvSpPr/>
            <p:nvPr/>
          </p:nvSpPr>
          <p:spPr>
            <a:xfrm>
              <a:off x="1143003" y="2171920"/>
              <a:ext cx="548677" cy="2358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00" name="Ellipse 3"/>
          <p:cNvSpPr/>
          <p:nvPr/>
        </p:nvSpPr>
        <p:spPr bwMode="auto">
          <a:xfrm>
            <a:off x="6545046" y="2237602"/>
            <a:ext cx="45719" cy="111278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23444" tIns="23444" rIns="23444" bIns="23444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369246" fontAlgn="base" hangingPunct="0">
              <a:spcBef>
                <a:spcPct val="0"/>
              </a:spcBef>
              <a:spcAft>
                <a:spcPct val="0"/>
              </a:spcAft>
            </a:pPr>
            <a:endParaRPr lang="de-DE" sz="260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3538710" y="2172362"/>
            <a:ext cx="731569" cy="23582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332442" y="4018001"/>
            <a:ext cx="301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+</a:t>
            </a:r>
          </a:p>
        </p:txBody>
      </p:sp>
      <p:sp>
        <p:nvSpPr>
          <p:cNvPr id="103" name="Ellipse 3"/>
          <p:cNvSpPr/>
          <p:nvPr/>
        </p:nvSpPr>
        <p:spPr bwMode="auto">
          <a:xfrm>
            <a:off x="6143270" y="4114316"/>
            <a:ext cx="130930" cy="322796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23444" tIns="23444" rIns="23444" bIns="23444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369246" fontAlgn="base" hangingPunct="0">
              <a:spcBef>
                <a:spcPct val="0"/>
              </a:spcBef>
              <a:spcAft>
                <a:spcPct val="0"/>
              </a:spcAft>
            </a:pPr>
            <a:endParaRPr lang="de-DE" sz="260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108" name="Titel 1"/>
          <p:cNvSpPr>
            <a:spLocks noGrp="1"/>
          </p:cNvSpPr>
          <p:nvPr>
            <p:ph type="title"/>
          </p:nvPr>
        </p:nvSpPr>
        <p:spPr>
          <a:xfrm>
            <a:off x="527050" y="349611"/>
            <a:ext cx="11137900" cy="451098"/>
          </a:xfrm>
        </p:spPr>
        <p:txBody>
          <a:bodyPr/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Trojan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Horse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2" name="Straight Connector 4"/>
          <p:cNvCxnSpPr/>
          <p:nvPr/>
        </p:nvCxnSpPr>
        <p:spPr bwMode="auto">
          <a:xfrm flipV="1">
            <a:off x="7625113" y="1515963"/>
            <a:ext cx="536536" cy="1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3" name="TextBox 5"/>
          <p:cNvSpPr txBox="1"/>
          <p:nvPr/>
        </p:nvSpPr>
        <p:spPr>
          <a:xfrm>
            <a:off x="8242325" y="1340769"/>
            <a:ext cx="3785564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Witness</a:t>
            </a:r>
            <a:r>
              <a:rPr lang="de-DE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bunch</a:t>
            </a:r>
            <a:r>
              <a:rPr lang="de-DE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electrons</a:t>
            </a:r>
            <a:endParaRPr lang="en-US" sz="20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544627" y="1628800"/>
            <a:ext cx="2500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ca. 1 m</a:t>
            </a:r>
            <a:endParaRPr lang="de-DE" sz="1600" dirty="0" err="1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 rot="16200000">
            <a:off x="407699" y="2030411"/>
            <a:ext cx="853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mm</a:t>
            </a:r>
            <a:endParaRPr lang="de-DE" sz="1600" dirty="0" err="1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320136" y="4077072"/>
            <a:ext cx="157363" cy="38657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4" name="Straight Connector 4"/>
          <p:cNvCxnSpPr/>
          <p:nvPr/>
        </p:nvCxnSpPr>
        <p:spPr bwMode="auto">
          <a:xfrm flipV="1">
            <a:off x="7647696" y="980728"/>
            <a:ext cx="536536" cy="1"/>
          </a:xfrm>
          <a:prstGeom prst="line">
            <a:avLst/>
          </a:prstGeom>
          <a:ln w="76200">
            <a:headEnd type="none" w="med" len="med"/>
            <a:tailEnd type="non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6" name="TextBox 5"/>
          <p:cNvSpPr txBox="1"/>
          <p:nvPr/>
        </p:nvSpPr>
        <p:spPr>
          <a:xfrm>
            <a:off x="8256240" y="803633"/>
            <a:ext cx="3785564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Co-</a:t>
            </a:r>
            <a:r>
              <a:rPr lang="de-DE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propagating</a:t>
            </a:r>
            <a:r>
              <a:rPr lang="de-DE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laser</a:t>
            </a:r>
            <a:r>
              <a:rPr lang="de-DE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pulse</a:t>
            </a:r>
            <a:endParaRPr lang="en-US" sz="2000" b="1" dirty="0">
              <a:solidFill>
                <a:schemeClr val="accent2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8" name="Straight Arrow Connector 7"/>
          <p:cNvCxnSpPr>
            <a:endCxn id="73" idx="3"/>
          </p:cNvCxnSpPr>
          <p:nvPr/>
        </p:nvCxnSpPr>
        <p:spPr>
          <a:xfrm flipH="1">
            <a:off x="6933789" y="4292388"/>
            <a:ext cx="29397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1 February 2019  </a:t>
            </a:r>
            <a:r>
              <a:rPr lang="en-GB" dirty="0" smtClean="0"/>
              <a:t>|  Alexander </a:t>
            </a:r>
            <a:r>
              <a:rPr lang="en-GB" dirty="0" err="1" smtClean="0"/>
              <a:t>Knetsch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62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Theoretical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527050" y="817500"/>
            <a:ext cx="11152932" cy="37925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Electron-bunch compression in Trojan Horse injection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5" y="2012308"/>
            <a:ext cx="3463636" cy="155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179" y="1988840"/>
            <a:ext cx="2668895" cy="164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38" y="3564432"/>
            <a:ext cx="6256137" cy="155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960096" y="1599178"/>
            <a:ext cx="460851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Laser ionization front gives a very small phase spread at the injection.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Witness bunch gets longitudinally compressed initially while being </a:t>
            </a:r>
            <a:endParaRPr lang="en-US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Very small electron bunches (few µm)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Very short electron bunches (below 10 </a:t>
            </a:r>
            <a:r>
              <a:rPr lang="en-US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fs</a:t>
            </a: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FWHM)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Low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emittance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(e-2 µm)</a:t>
            </a:r>
            <a:endParaRPr lang="de-DE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de-DE" sz="1600" dirty="0" err="1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1 February 2019  </a:t>
            </a:r>
            <a:r>
              <a:rPr lang="en-GB" dirty="0" smtClean="0"/>
              <a:t>|  Alexander </a:t>
            </a:r>
            <a:r>
              <a:rPr lang="en-GB" dirty="0" err="1" smtClean="0"/>
              <a:t>Knetsch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8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27048" y="2708920"/>
            <a:ext cx="4800867" cy="1871070"/>
            <a:chOff x="2928771" y="1300105"/>
            <a:chExt cx="4137594" cy="2808454"/>
          </a:xfrm>
        </p:grpSpPr>
        <p:pic>
          <p:nvPicPr>
            <p:cNvPr id="9" name="Picture 8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028" y="1516271"/>
              <a:ext cx="3024337" cy="2592288"/>
            </a:xfrm>
            <a:prstGeom prst="rect">
              <a:avLst/>
            </a:prstGeom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771" y="1300105"/>
              <a:ext cx="1113255" cy="2736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6960096" y="1592208"/>
            <a:ext cx="50885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We developed the experimental setup and methods and adapted it for the FACET facility.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We successfully demonstrated the laser-triggered Density 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en-US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ownramp</a:t>
            </a: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Injection.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We found evidence of the transition between Density </a:t>
            </a:r>
            <a:r>
              <a:rPr lang="en-US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Downramp</a:t>
            </a: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-Injection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and Trojan-Horse injection.</a:t>
            </a:r>
            <a:endParaRPr lang="de-DE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de-DE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en-US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&gt;"/>
            </a:pPr>
            <a:endParaRPr lang="de-DE" sz="1600" dirty="0" err="1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988" y="1052736"/>
            <a:ext cx="3342948" cy="164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31" y="4632078"/>
            <a:ext cx="3421152" cy="188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el 1"/>
          <p:cNvSpPr txBox="1">
            <a:spLocks/>
          </p:cNvSpPr>
          <p:nvPr/>
        </p:nvSpPr>
        <p:spPr>
          <a:xfrm>
            <a:off x="527050" y="349611"/>
            <a:ext cx="11137900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Experimental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campaign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Grafi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404664"/>
            <a:ext cx="2012951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1 February 2019  </a:t>
            </a:r>
            <a:r>
              <a:rPr lang="en-GB" dirty="0" smtClean="0"/>
              <a:t>|  Alexander </a:t>
            </a:r>
            <a:r>
              <a:rPr lang="en-GB" dirty="0" err="1" smtClean="0"/>
              <a:t>Knetsch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1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1"/>
          <p:cNvSpPr txBox="1">
            <a:spLocks/>
          </p:cNvSpPr>
          <p:nvPr/>
        </p:nvSpPr>
        <p:spPr>
          <a:xfrm>
            <a:off x="527050" y="349611"/>
            <a:ext cx="11137900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endParaRPr lang="de-DE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556792"/>
            <a:ext cx="2368351" cy="3056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2609830"/>
            <a:ext cx="2247448" cy="2011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DESY fellowship to investigate internal injection methods at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FLASHForward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988840"/>
            <a:ext cx="3440985" cy="2391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1 February 2019  </a:t>
            </a:r>
            <a:r>
              <a:rPr lang="en-GB" dirty="0" smtClean="0"/>
              <a:t>|  Alexander </a:t>
            </a:r>
            <a:r>
              <a:rPr lang="en-GB" dirty="0" err="1" smtClean="0"/>
              <a:t>Knetsch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0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</a:t>
            </a:r>
            <a:r>
              <a:rPr lang="en-US" dirty="0" err="1"/>
              <a:t>Favourite</a:t>
            </a:r>
            <a:r>
              <a:rPr lang="en-US" dirty="0"/>
              <a:t> Plot</a:t>
            </a:r>
            <a:endParaRPr lang="en-GB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Electron spectrometer </a:t>
            </a:r>
            <a:r>
              <a:rPr lang="en-US" dirty="0" smtClean="0"/>
              <a:t>measurement after interaction with laser-ionized plasma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85EAF0B-2602-DE4A-B423-A61D495F59D3}"/>
              </a:ext>
            </a:extLst>
          </p:cNvPr>
          <p:cNvSpPr txBox="1"/>
          <p:nvPr/>
        </p:nvSpPr>
        <p:spPr>
          <a:xfrm>
            <a:off x="3823855" y="150816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600" dirty="0" err="1"/>
          </a:p>
        </p:txBody>
      </p:sp>
      <p:pic>
        <p:nvPicPr>
          <p:cNvPr id="7" name="Picture 2" descr="C:\Users\Knetsch\Promotion\Vorträge und Poster\FLASHForward collaboration meeting 2018\images\vi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262" y="1333190"/>
            <a:ext cx="3249810" cy="243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87488" y="4005064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 Light" panose="020F0302020204030204" pitchFamily="34" charset="0"/>
              </a:rPr>
              <a:t>Longest dataset: 1089 consecutive shots with interaction in every shot.</a:t>
            </a:r>
          </a:p>
          <a:p>
            <a:endParaRPr lang="en-US" dirty="0">
              <a:latin typeface="Calibri Light" panose="020F03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1 February 2019  </a:t>
            </a:r>
            <a:r>
              <a:rPr lang="en-GB" dirty="0" smtClean="0"/>
              <a:t>|  Alexander </a:t>
            </a:r>
            <a:r>
              <a:rPr lang="en-GB" dirty="0" err="1" smtClean="0"/>
              <a:t>Knetsch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1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</a:t>
            </a:r>
            <a:r>
              <a:rPr lang="en-US" dirty="0" err="1"/>
              <a:t>Favourite</a:t>
            </a:r>
            <a:r>
              <a:rPr lang="en-US" dirty="0"/>
              <a:t> Plot</a:t>
            </a:r>
            <a:endParaRPr lang="en-GB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Electron spectrometer </a:t>
            </a:r>
            <a:r>
              <a:rPr lang="en-US" dirty="0" smtClean="0"/>
              <a:t>measurement after interaction with laser-ionized plasma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85EAF0B-2602-DE4A-B423-A61D495F59D3}"/>
              </a:ext>
            </a:extLst>
          </p:cNvPr>
          <p:cNvSpPr txBox="1"/>
          <p:nvPr/>
        </p:nvSpPr>
        <p:spPr>
          <a:xfrm>
            <a:off x="3823855" y="150816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600" dirty="0" err="1"/>
          </a:p>
        </p:txBody>
      </p:sp>
      <p:pic>
        <p:nvPicPr>
          <p:cNvPr id="7" name="Picture 2" descr="C:\Users\Knetsch\Promotion\Vorträge und Poster\FLASHForward collaboration meeting 2018\images\vi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262" y="1333190"/>
            <a:ext cx="3249810" cy="243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1 February 2019  </a:t>
            </a:r>
            <a:r>
              <a:rPr lang="en-GB" dirty="0" smtClean="0"/>
              <a:t>|  Alexander </a:t>
            </a:r>
            <a:r>
              <a:rPr lang="en-GB" dirty="0" err="1" smtClean="0"/>
              <a:t>Knetsch</a:t>
            </a:r>
            <a:endParaRPr lang="en-US" dirty="0"/>
          </a:p>
        </p:txBody>
      </p:sp>
      <p:sp>
        <p:nvSpPr>
          <p:cNvPr id="8" name="Titel 8"/>
          <p:cNvSpPr txBox="1">
            <a:spLocks/>
          </p:cNvSpPr>
          <p:nvPr/>
        </p:nvSpPr>
        <p:spPr>
          <a:xfrm>
            <a:off x="191344" y="4202038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Thank you, for your attention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662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About Me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1 February 2019  </a:t>
            </a:r>
            <a:r>
              <a:rPr lang="en-GB" dirty="0" smtClean="0"/>
              <a:t>|  Alexander </a:t>
            </a:r>
            <a:r>
              <a:rPr lang="en-GB" dirty="0" err="1" smtClean="0"/>
              <a:t>Knetsch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5360" y="1382649"/>
            <a:ext cx="11161240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Rule of thumb: I shoot particle beams and lasers at plasmas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endParaRPr lang="en-US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Bachelor and Master degree in Physics </a:t>
            </a: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at TU Darmstadt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Semester abroad in </a:t>
            </a:r>
            <a:r>
              <a:rPr lang="de-DE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São 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Paulo in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brazil</a:t>
            </a:r>
            <a:endParaRPr lang="en-US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Specialization in Plasma physics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Master thesis: Measuring energy loss of carbon ion beams in dense carbon plasmas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PhD as a travelling scientist 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University of Hamburg, Group of Bernhard </a:t>
            </a:r>
            <a:r>
              <a:rPr lang="en-US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Hidding</a:t>
            </a:r>
            <a:endParaRPr lang="en-US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PWFA experiments at SLAC 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Plasma lens experiments in Jena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LWFA experiment preparations at INFN </a:t>
            </a:r>
            <a:r>
              <a:rPr lang="en-US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Frascati</a:t>
            </a:r>
            <a:endParaRPr lang="en-US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Now: Fellow at DESY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endParaRPr lang="en-US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endParaRPr lang="en-GB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xmlns="" id="{1239D691-2B34-1B45-A2C5-07B9DFABE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Who is Alexander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Knetsch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? Where is he coming from 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196752"/>
            <a:ext cx="3238874" cy="129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3806799"/>
            <a:ext cx="1509713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ttp://www-group.slac.stanford.edu/com/images/slac-logo-secondar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3714433"/>
            <a:ext cx="1237932" cy="42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4396175"/>
            <a:ext cx="2146740" cy="54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5085184"/>
            <a:ext cx="1296144" cy="70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7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Master Thesis</a:t>
            </a:r>
            <a:endParaRPr lang="en-GB" dirty="0"/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1 February 2019  |  </a:t>
            </a:r>
            <a:r>
              <a:rPr lang="en-GB" dirty="0" smtClean="0"/>
              <a:t>Alexander </a:t>
            </a:r>
            <a:r>
              <a:rPr lang="en-GB" dirty="0" err="1" smtClean="0"/>
              <a:t>Knetsch</a:t>
            </a:r>
            <a:endParaRPr lang="en-US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xmlns="" id="{1239D691-2B34-1B45-A2C5-07B9DFABE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 smtClean="0"/>
              <a:t>Shooting Carbon ions at Carbon plasma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515800"/>
            <a:ext cx="4256318" cy="322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3339827"/>
            <a:ext cx="3240387" cy="179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84032" y="5106670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TOF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signal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diamond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detector</a:t>
            </a:r>
            <a:endParaRPr lang="de-DE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7408" y="4751206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a: Experimental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sketch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r>
              <a:rPr lang="de-DE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Foto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interaction</a:t>
            </a:r>
            <a:endParaRPr lang="de-DE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c: TOF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detector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diamond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as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semiconductor</a:t>
            </a:r>
            <a:endParaRPr lang="de-DE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9936" y="1196752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Ions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at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maximum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stopping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power.</a:t>
            </a:r>
          </a:p>
          <a:p>
            <a:pPr marL="285750" indent="-285750">
              <a:buFont typeface="Arial" charset="0"/>
              <a:buChar char="•"/>
            </a:pPr>
            <a:endParaRPr lang="de-DE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Measure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energy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loss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time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flight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endParaRPr lang="de-DE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Harsh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Plasma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environment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detector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close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r>
              <a:rPr lang="de-DE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de-DE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1904" y="980728"/>
            <a:ext cx="5040560" cy="187220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39" y="47131"/>
            <a:ext cx="2128017" cy="84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9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PhD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Thesis at university of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amburg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1 February 2019  |  </a:t>
            </a:r>
            <a:r>
              <a:rPr lang="en-GB" dirty="0" smtClean="0"/>
              <a:t>Alexander </a:t>
            </a:r>
            <a:r>
              <a:rPr lang="en-GB" dirty="0" err="1" smtClean="0"/>
              <a:t>Knetsch</a:t>
            </a:r>
            <a:endParaRPr lang="en-US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xmlns="" id="{1239D691-2B34-1B45-A2C5-07B9DFABE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Shooting electron beams at a plasma and then shooting a laser pulse at it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772816"/>
            <a:ext cx="806767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70" y="208998"/>
            <a:ext cx="1509713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http://www-group.slac.stanford.edu/com/images/slac-logo-secondar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954" y="116632"/>
            <a:ext cx="1237932" cy="42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28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4"/>
          <p:cNvCxnSpPr/>
          <p:nvPr/>
        </p:nvCxnSpPr>
        <p:spPr bwMode="auto">
          <a:xfrm flipV="1">
            <a:off x="3755228" y="1515963"/>
            <a:ext cx="536536" cy="1"/>
          </a:xfrm>
          <a:prstGeom prst="line">
            <a:avLst/>
          </a:prstGeom>
          <a:ln w="76200"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TextBox 5"/>
          <p:cNvSpPr txBox="1"/>
          <p:nvPr/>
        </p:nvSpPr>
        <p:spPr>
          <a:xfrm>
            <a:off x="4372439" y="1340769"/>
            <a:ext cx="3785564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Drive </a:t>
            </a:r>
            <a:r>
              <a:rPr lang="de-DE" sz="2000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bunch</a:t>
            </a:r>
            <a:r>
              <a:rPr lang="de-DE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electrons</a:t>
            </a:r>
            <a:endParaRPr lang="en-US" sz="2000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874908" y="1340769"/>
            <a:ext cx="2880320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Plasma</a:t>
            </a:r>
            <a:r>
              <a:rPr lang="de-DE" sz="2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electrons</a:t>
            </a:r>
            <a:endParaRPr lang="en-US" sz="2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6" name="Straight Connector 4"/>
          <p:cNvCxnSpPr/>
          <p:nvPr/>
        </p:nvCxnSpPr>
        <p:spPr bwMode="auto">
          <a:xfrm flipV="1">
            <a:off x="298035" y="1515963"/>
            <a:ext cx="536536" cy="1"/>
          </a:xfrm>
          <a:prstGeom prst="line">
            <a:avLst/>
          </a:prstGeom>
          <a:ln w="76200">
            <a:solidFill>
              <a:srgbClr val="6833ED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599723" y="5949280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Accelerating fields: 10 GV/m</a:t>
            </a:r>
            <a:endParaRPr lang="de-DE" sz="1600" b="1" dirty="0" err="1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3755227" y="2833134"/>
            <a:ext cx="7492764" cy="2805715"/>
            <a:chOff x="409838" y="1569162"/>
            <a:chExt cx="8026156" cy="4233505"/>
          </a:xfrm>
        </p:grpSpPr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38" y="1569162"/>
              <a:ext cx="7465935" cy="423350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1" name="Right Arrow 60"/>
            <p:cNvSpPr/>
            <p:nvPr/>
          </p:nvSpPr>
          <p:spPr bwMode="auto">
            <a:xfrm>
              <a:off x="6758929" y="3220982"/>
              <a:ext cx="1677065" cy="972172"/>
            </a:xfrm>
            <a:prstGeom prst="rightArrow">
              <a:avLst/>
            </a:prstGeom>
            <a:solidFill>
              <a:schemeClr val="bg1"/>
            </a:solidFill>
            <a:ln w="12700" cap="flat" cmpd="sng" algn="ctr">
              <a:solidFill>
                <a:srgbClr val="ABABAB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23444" tIns="23444" rIns="23444" bIns="23444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369246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dirty="0"/>
                <a:t>v ~ c</a:t>
              </a:r>
              <a:endParaRPr lang="en-US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62" name="Curved Left Arrow 61"/>
            <p:cNvSpPr/>
            <p:nvPr/>
          </p:nvSpPr>
          <p:spPr>
            <a:xfrm rot="5400000">
              <a:off x="4032171" y="2718874"/>
              <a:ext cx="647609" cy="3268296"/>
            </a:xfrm>
            <a:prstGeom prst="curvedLeftArrow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3" name="Curved Left Arrow 62"/>
            <p:cNvSpPr/>
            <p:nvPr/>
          </p:nvSpPr>
          <p:spPr>
            <a:xfrm rot="5400000" flipH="1">
              <a:off x="4051468" y="1522370"/>
              <a:ext cx="680608" cy="3268296"/>
            </a:xfrm>
            <a:prstGeom prst="curvedLeftArrow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814674" y="370735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14674" y="338815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14674" y="306896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492000" y="321297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129571" y="2996952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129571" y="322865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29571" y="346036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129571" y="369207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129571" y="392378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492000" y="3515591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492000" y="3818205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170519" y="3356992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170519" y="368284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14674" y="402654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129571" y="415549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465350" y="370735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465350" y="338815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465350" y="306896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465350" y="402654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25390" y="323823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825390" y="3540852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825390" y="3843467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148064" y="3371575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148064" y="369743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cxnSp>
          <p:nvCxnSpPr>
            <p:cNvPr id="88" name="Straight Arrow Connector 87"/>
            <p:cNvCxnSpPr/>
            <p:nvPr/>
          </p:nvCxnSpPr>
          <p:spPr bwMode="auto">
            <a:xfrm>
              <a:off x="2816421" y="4950916"/>
              <a:ext cx="320949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3643859" y="5099046"/>
              <a:ext cx="1743622" cy="55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~</a:t>
              </a:r>
              <a:r>
                <a:rPr lang="de-DE" b="1" dirty="0">
                  <a:latin typeface="Calibri" panose="020F0502020204030204" pitchFamily="34" charset="0"/>
                  <a:cs typeface="Calibri" panose="020F0502020204030204" pitchFamily="34" charset="0"/>
                </a:rPr>
                <a:t> 100 µm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227847" y="2101412"/>
            <a:ext cx="10074745" cy="39148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060175" y="2171660"/>
            <a:ext cx="731569" cy="23582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3440823" y="2226565"/>
            <a:ext cx="480053" cy="126014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2326182" y="2171660"/>
            <a:ext cx="731569" cy="23582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1583500" y="2171660"/>
            <a:ext cx="731569" cy="23582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4078239" y="1967424"/>
            <a:ext cx="427051" cy="644298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rgbClr val="ABABAB"/>
            </a:solidFill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23444" tIns="23444" rIns="23444" bIns="23444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369246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227847" y="1916832"/>
            <a:ext cx="10020144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103445" y="2101412"/>
            <a:ext cx="0" cy="391484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el 1"/>
          <p:cNvSpPr>
            <a:spLocks noGrp="1"/>
          </p:cNvSpPr>
          <p:nvPr>
            <p:ph type="title"/>
          </p:nvPr>
        </p:nvSpPr>
        <p:spPr>
          <a:xfrm>
            <a:off x="527050" y="349611"/>
            <a:ext cx="11137900" cy="451098"/>
          </a:xfrm>
        </p:spPr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 Plasma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wakefield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accelerator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44627" y="1628800"/>
            <a:ext cx="2500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ca. 1 m</a:t>
            </a:r>
            <a:endParaRPr lang="de-DE" sz="1600" dirty="0" err="1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 rot="16200000">
            <a:off x="407699" y="2030411"/>
            <a:ext cx="853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mm</a:t>
            </a:r>
            <a:endParaRPr lang="de-DE" sz="1600" dirty="0" err="1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1 February 2019  </a:t>
            </a:r>
            <a:r>
              <a:rPr lang="en-GB" dirty="0" smtClean="0"/>
              <a:t>|  Alexander </a:t>
            </a:r>
            <a:r>
              <a:rPr lang="en-GB" dirty="0" err="1" smtClean="0"/>
              <a:t>Knetsch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15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4"/>
          <p:cNvCxnSpPr/>
          <p:nvPr/>
        </p:nvCxnSpPr>
        <p:spPr bwMode="auto">
          <a:xfrm flipV="1">
            <a:off x="3755228" y="1515963"/>
            <a:ext cx="536536" cy="1"/>
          </a:xfrm>
          <a:prstGeom prst="line">
            <a:avLst/>
          </a:prstGeom>
          <a:ln w="76200"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TextBox 5"/>
          <p:cNvSpPr txBox="1"/>
          <p:nvPr/>
        </p:nvSpPr>
        <p:spPr>
          <a:xfrm>
            <a:off x="4372439" y="1340769"/>
            <a:ext cx="3785564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Drive </a:t>
            </a:r>
            <a:r>
              <a:rPr lang="de-DE" sz="2000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bunch</a:t>
            </a:r>
            <a:r>
              <a:rPr lang="de-DE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electrons</a:t>
            </a:r>
            <a:endParaRPr lang="en-US" sz="2000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874908" y="1340769"/>
            <a:ext cx="2880320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Plasma</a:t>
            </a:r>
            <a:r>
              <a:rPr lang="de-DE" sz="2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electrons</a:t>
            </a:r>
            <a:endParaRPr lang="en-US" sz="2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6" name="Straight Connector 4"/>
          <p:cNvCxnSpPr/>
          <p:nvPr/>
        </p:nvCxnSpPr>
        <p:spPr bwMode="auto">
          <a:xfrm flipV="1">
            <a:off x="298035" y="1515963"/>
            <a:ext cx="536536" cy="1"/>
          </a:xfrm>
          <a:prstGeom prst="line">
            <a:avLst/>
          </a:prstGeom>
          <a:ln w="76200">
            <a:solidFill>
              <a:srgbClr val="6833ED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599723" y="5949280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Accelerating fields: 10 GV/m</a:t>
            </a:r>
            <a:endParaRPr lang="de-DE" sz="1600" b="1" dirty="0" err="1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27847" y="2101412"/>
            <a:ext cx="10074745" cy="39148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55574" y="1967424"/>
            <a:ext cx="2921791" cy="644298"/>
            <a:chOff x="1187624" y="1967423"/>
            <a:chExt cx="2191343" cy="644298"/>
          </a:xfrm>
        </p:grpSpPr>
        <p:sp>
          <p:nvSpPr>
            <p:cNvPr id="28" name="Oval 27"/>
            <p:cNvSpPr/>
            <p:nvPr/>
          </p:nvSpPr>
          <p:spPr>
            <a:xfrm>
              <a:off x="2295131" y="2171659"/>
              <a:ext cx="548677" cy="2358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2580617" y="2226565"/>
              <a:ext cx="360040" cy="126014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1744636" y="2171659"/>
              <a:ext cx="548677" cy="2358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1187624" y="2171659"/>
              <a:ext cx="548677" cy="2358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93" name="Right Arrow 92"/>
            <p:cNvSpPr/>
            <p:nvPr/>
          </p:nvSpPr>
          <p:spPr bwMode="auto">
            <a:xfrm>
              <a:off x="3058679" y="1967423"/>
              <a:ext cx="320288" cy="644298"/>
            </a:xfrm>
            <a:prstGeom prst="rightArrow">
              <a:avLst/>
            </a:prstGeom>
            <a:solidFill>
              <a:schemeClr val="bg1"/>
            </a:solidFill>
            <a:ln w="12700" cap="flat" cmpd="sng" algn="ctr">
              <a:solidFill>
                <a:srgbClr val="ABABAB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23444" tIns="23444" rIns="23444" bIns="23444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369246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755227" y="2833134"/>
            <a:ext cx="7492764" cy="2805715"/>
            <a:chOff x="409838" y="1569162"/>
            <a:chExt cx="8026156" cy="4233505"/>
          </a:xfrm>
        </p:grpSpPr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38" y="1569162"/>
              <a:ext cx="7465935" cy="423350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1" name="Right Arrow 60"/>
            <p:cNvSpPr/>
            <p:nvPr/>
          </p:nvSpPr>
          <p:spPr bwMode="auto">
            <a:xfrm>
              <a:off x="6758928" y="3220982"/>
              <a:ext cx="1677066" cy="972172"/>
            </a:xfrm>
            <a:prstGeom prst="rightArrow">
              <a:avLst/>
            </a:prstGeom>
            <a:solidFill>
              <a:schemeClr val="bg1"/>
            </a:solidFill>
            <a:ln w="12700" cap="flat" cmpd="sng" algn="ctr">
              <a:solidFill>
                <a:srgbClr val="ABABAB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23444" tIns="23444" rIns="23444" bIns="23444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369246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dirty="0"/>
                <a:t>v ~ c</a:t>
              </a:r>
              <a:endParaRPr lang="en-US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62" name="Curved Left Arrow 61"/>
            <p:cNvSpPr/>
            <p:nvPr/>
          </p:nvSpPr>
          <p:spPr>
            <a:xfrm rot="5400000">
              <a:off x="4032171" y="2718874"/>
              <a:ext cx="647609" cy="3268296"/>
            </a:xfrm>
            <a:prstGeom prst="curvedLeftArrow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3" name="Curved Left Arrow 62"/>
            <p:cNvSpPr/>
            <p:nvPr/>
          </p:nvSpPr>
          <p:spPr>
            <a:xfrm rot="5400000" flipH="1">
              <a:off x="4051468" y="1522370"/>
              <a:ext cx="680608" cy="3268296"/>
            </a:xfrm>
            <a:prstGeom prst="curvedLeftArrow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814674" y="370735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14674" y="338815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14674" y="306896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492000" y="321297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129571" y="2996952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129571" y="322865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29571" y="346036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129571" y="369207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129571" y="392378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492000" y="3515591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492000" y="3818205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170518" y="3356992"/>
              <a:ext cx="322675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1600" dirty="0" smtClean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170519" y="368284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14674" y="402654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129571" y="415549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465350" y="370735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465350" y="338815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465350" y="306896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465350" y="402654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25390" y="323823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825390" y="3540852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825390" y="3843467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148064" y="3371575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148064" y="369743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cxnSp>
          <p:nvCxnSpPr>
            <p:cNvPr id="88" name="Straight Arrow Connector 87"/>
            <p:cNvCxnSpPr/>
            <p:nvPr/>
          </p:nvCxnSpPr>
          <p:spPr bwMode="auto">
            <a:xfrm>
              <a:off x="2816421" y="4950916"/>
              <a:ext cx="320949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3643859" y="5099046"/>
              <a:ext cx="1743622" cy="55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latin typeface="+mj-lt"/>
                  <a:cs typeface="Calibri" panose="020F0502020204030204" pitchFamily="34" charset="0"/>
                </a:rPr>
                <a:t>~</a:t>
              </a:r>
              <a:r>
                <a:rPr lang="de-DE" b="1" dirty="0">
                  <a:latin typeface="Calibri" panose="020F0502020204030204" pitchFamily="34" charset="0"/>
                  <a:cs typeface="Calibri" panose="020F0502020204030204" pitchFamily="34" charset="0"/>
                </a:rPr>
                <a:t> 100 µm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>
            <a:off x="1227847" y="1916832"/>
            <a:ext cx="10020144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544627" y="1628800"/>
            <a:ext cx="2500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ca. 1 m</a:t>
            </a:r>
            <a:endParaRPr lang="de-DE" sz="1600" dirty="0" err="1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103445" y="2101412"/>
            <a:ext cx="0" cy="391484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 rot="16200000">
            <a:off x="407699" y="2030411"/>
            <a:ext cx="853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mm</a:t>
            </a:r>
            <a:endParaRPr lang="de-DE" sz="1600" dirty="0" err="1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524005" y="2171921"/>
            <a:ext cx="731569" cy="23582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332442" y="4018001"/>
            <a:ext cx="301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+</a:t>
            </a:r>
          </a:p>
        </p:txBody>
      </p:sp>
      <p:sp>
        <p:nvSpPr>
          <p:cNvPr id="100" name="Pfeil nach unten 2"/>
          <p:cNvSpPr/>
          <p:nvPr/>
        </p:nvSpPr>
        <p:spPr bwMode="auto">
          <a:xfrm rot="10800000" flipV="1">
            <a:off x="6562164" y="3824198"/>
            <a:ext cx="212048" cy="499384"/>
          </a:xfrm>
          <a:prstGeom prst="down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23444" tIns="23444" rIns="23444" bIns="23444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369246" fontAlgn="base" hangingPunct="0">
              <a:spcBef>
                <a:spcPct val="0"/>
              </a:spcBef>
              <a:spcAft>
                <a:spcPct val="0"/>
              </a:spcAft>
            </a:pPr>
            <a:endParaRPr lang="de-DE" sz="260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101" name="Pfeil nach unten 2"/>
          <p:cNvSpPr/>
          <p:nvPr/>
        </p:nvSpPr>
        <p:spPr bwMode="auto">
          <a:xfrm flipV="1">
            <a:off x="6562163" y="4254448"/>
            <a:ext cx="212048" cy="499384"/>
          </a:xfrm>
          <a:prstGeom prst="down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23444" tIns="23444" rIns="23444" bIns="23444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369246" fontAlgn="base" hangingPunct="0">
              <a:spcBef>
                <a:spcPct val="0"/>
              </a:spcBef>
              <a:spcAft>
                <a:spcPct val="0"/>
              </a:spcAft>
            </a:pPr>
            <a:endParaRPr lang="de-DE" sz="260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102" name="Pfeil nach unten 2"/>
          <p:cNvSpPr/>
          <p:nvPr/>
        </p:nvSpPr>
        <p:spPr bwMode="auto">
          <a:xfrm rot="16200000">
            <a:off x="6267719" y="4042369"/>
            <a:ext cx="199189" cy="495057"/>
          </a:xfrm>
          <a:prstGeom prst="down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23444" tIns="23444" rIns="23444" bIns="23444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369246" fontAlgn="base" hangingPunct="0">
              <a:spcBef>
                <a:spcPct val="0"/>
              </a:spcBef>
              <a:spcAft>
                <a:spcPct val="0"/>
              </a:spcAft>
            </a:pPr>
            <a:endParaRPr lang="de-DE" sz="260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104" name="Titel 1"/>
          <p:cNvSpPr>
            <a:spLocks noGrp="1"/>
          </p:cNvSpPr>
          <p:nvPr>
            <p:ph type="title"/>
          </p:nvPr>
        </p:nvSpPr>
        <p:spPr>
          <a:xfrm>
            <a:off x="527050" y="349611"/>
            <a:ext cx="11137900" cy="451098"/>
          </a:xfrm>
        </p:spPr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 Plasma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wakefield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accelerator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1 February 2019  </a:t>
            </a:r>
            <a:r>
              <a:rPr lang="en-GB" dirty="0" smtClean="0"/>
              <a:t>|  Alexander </a:t>
            </a:r>
            <a:r>
              <a:rPr lang="en-GB" dirty="0" err="1" smtClean="0"/>
              <a:t>Knetsch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5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4"/>
          <p:cNvCxnSpPr/>
          <p:nvPr/>
        </p:nvCxnSpPr>
        <p:spPr bwMode="auto">
          <a:xfrm flipV="1">
            <a:off x="3755228" y="1515963"/>
            <a:ext cx="536536" cy="1"/>
          </a:xfrm>
          <a:prstGeom prst="line">
            <a:avLst/>
          </a:prstGeom>
          <a:ln w="76200"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TextBox 5"/>
          <p:cNvSpPr txBox="1"/>
          <p:nvPr/>
        </p:nvSpPr>
        <p:spPr>
          <a:xfrm>
            <a:off x="4372439" y="1340769"/>
            <a:ext cx="3785564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Drive </a:t>
            </a:r>
            <a:r>
              <a:rPr lang="de-DE" sz="2000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bunch</a:t>
            </a:r>
            <a:r>
              <a:rPr lang="de-DE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electrons</a:t>
            </a:r>
            <a:endParaRPr lang="en-US" sz="2000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874908" y="1340769"/>
            <a:ext cx="2880320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Plasma</a:t>
            </a:r>
            <a:r>
              <a:rPr lang="de-DE" sz="2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electrons</a:t>
            </a:r>
            <a:endParaRPr lang="en-US" sz="2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6" name="Straight Connector 4"/>
          <p:cNvCxnSpPr/>
          <p:nvPr/>
        </p:nvCxnSpPr>
        <p:spPr bwMode="auto">
          <a:xfrm flipV="1">
            <a:off x="298035" y="1515963"/>
            <a:ext cx="536536" cy="1"/>
          </a:xfrm>
          <a:prstGeom prst="line">
            <a:avLst/>
          </a:prstGeom>
          <a:ln w="76200">
            <a:solidFill>
              <a:srgbClr val="6833ED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Titel 1"/>
          <p:cNvSpPr txBox="1">
            <a:spLocks/>
          </p:cNvSpPr>
          <p:nvPr/>
        </p:nvSpPr>
        <p:spPr>
          <a:xfrm>
            <a:off x="449386" y="367229"/>
            <a:ext cx="11137900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3599723" y="5949280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Accelerating fields: 10 GV/m</a:t>
            </a:r>
            <a:endParaRPr lang="de-DE" sz="1600" b="1" dirty="0" err="1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27847" y="2101412"/>
            <a:ext cx="10074745" cy="39148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3755227" y="2833134"/>
            <a:ext cx="7492764" cy="2805715"/>
            <a:chOff x="409838" y="1569162"/>
            <a:chExt cx="8026156" cy="4233505"/>
          </a:xfrm>
        </p:grpSpPr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38" y="1569162"/>
              <a:ext cx="7465935" cy="423350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1" name="Right Arrow 60"/>
            <p:cNvSpPr/>
            <p:nvPr/>
          </p:nvSpPr>
          <p:spPr bwMode="auto">
            <a:xfrm>
              <a:off x="6758928" y="3220982"/>
              <a:ext cx="1677066" cy="972172"/>
            </a:xfrm>
            <a:prstGeom prst="rightArrow">
              <a:avLst/>
            </a:prstGeom>
            <a:solidFill>
              <a:schemeClr val="bg1"/>
            </a:solidFill>
            <a:ln w="12700" cap="flat" cmpd="sng" algn="ctr">
              <a:solidFill>
                <a:srgbClr val="ABABAB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23444" tIns="23444" rIns="23444" bIns="23444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369246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dirty="0"/>
                <a:t>v ~ c</a:t>
              </a:r>
              <a:endParaRPr lang="en-US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62" name="Curved Left Arrow 61"/>
            <p:cNvSpPr/>
            <p:nvPr/>
          </p:nvSpPr>
          <p:spPr>
            <a:xfrm rot="5400000">
              <a:off x="4032171" y="2718874"/>
              <a:ext cx="647609" cy="3268296"/>
            </a:xfrm>
            <a:prstGeom prst="curvedLeftArrow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3" name="Curved Left Arrow 62"/>
            <p:cNvSpPr/>
            <p:nvPr/>
          </p:nvSpPr>
          <p:spPr>
            <a:xfrm rot="5400000" flipH="1">
              <a:off x="4051468" y="1522370"/>
              <a:ext cx="680608" cy="3268296"/>
            </a:xfrm>
            <a:prstGeom prst="curvedLeftArrow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814674" y="370735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14674" y="338815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14674" y="306896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492000" y="321297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129571" y="2996952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129571" y="322865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29571" y="346036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129571" y="369207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129571" y="392378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492000" y="3515591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492000" y="3818205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170518" y="3356992"/>
              <a:ext cx="322675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1600" dirty="0" smtClean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170519" y="368284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14674" y="402654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129571" y="415549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465350" y="370735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465350" y="338815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465350" y="306896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465350" y="402654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25390" y="323823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825390" y="3540852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825390" y="3843467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148064" y="3371575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148064" y="369743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cxnSp>
          <p:nvCxnSpPr>
            <p:cNvPr id="88" name="Straight Arrow Connector 87"/>
            <p:cNvCxnSpPr/>
            <p:nvPr/>
          </p:nvCxnSpPr>
          <p:spPr bwMode="auto">
            <a:xfrm>
              <a:off x="2816421" y="4950916"/>
              <a:ext cx="320949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3643859" y="5099046"/>
              <a:ext cx="1743622" cy="55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latin typeface="+mj-lt"/>
                  <a:cs typeface="Calibri" panose="020F0502020204030204" pitchFamily="34" charset="0"/>
                </a:rPr>
                <a:t>~</a:t>
              </a:r>
              <a:r>
                <a:rPr lang="de-DE" b="1" dirty="0">
                  <a:latin typeface="Calibri" panose="020F0502020204030204" pitchFamily="34" charset="0"/>
                  <a:cs typeface="Calibri" panose="020F0502020204030204" pitchFamily="34" charset="0"/>
                </a:rPr>
                <a:t> 100 µm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>
            <a:off x="1227847" y="1916832"/>
            <a:ext cx="10020144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1103445" y="2101412"/>
            <a:ext cx="0" cy="391484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266843" y="1967423"/>
            <a:ext cx="3653360" cy="644298"/>
            <a:chOff x="1143003" y="1967423"/>
            <a:chExt cx="2740020" cy="644298"/>
          </a:xfrm>
        </p:grpSpPr>
        <p:grpSp>
          <p:nvGrpSpPr>
            <p:cNvPr id="7" name="Group 6"/>
            <p:cNvGrpSpPr/>
            <p:nvPr/>
          </p:nvGrpSpPr>
          <p:grpSpPr>
            <a:xfrm>
              <a:off x="1691680" y="1967423"/>
              <a:ext cx="2191343" cy="644298"/>
              <a:chOff x="1187624" y="1967423"/>
              <a:chExt cx="2191343" cy="644298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295131" y="2171659"/>
                <a:ext cx="548677" cy="23582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2580617" y="2226565"/>
                <a:ext cx="360040" cy="126014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1744636" y="2171659"/>
                <a:ext cx="548677" cy="23582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187624" y="2171659"/>
                <a:ext cx="548677" cy="23582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Right Arrow 92"/>
              <p:cNvSpPr/>
              <p:nvPr/>
            </p:nvSpPr>
            <p:spPr bwMode="auto">
              <a:xfrm>
                <a:off x="3058679" y="1967423"/>
                <a:ext cx="320288" cy="644298"/>
              </a:xfrm>
              <a:prstGeom prst="rightArrow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ABABAB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23444" tIns="23444" rIns="23444" bIns="23444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369246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endParaRPr>
              </a:p>
            </p:txBody>
          </p:sp>
        </p:grpSp>
        <p:sp>
          <p:nvSpPr>
            <p:cNvPr id="58" name="Oval 57"/>
            <p:cNvSpPr/>
            <p:nvPr/>
          </p:nvSpPr>
          <p:spPr>
            <a:xfrm>
              <a:off x="1143003" y="2171920"/>
              <a:ext cx="548677" cy="2358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00" name="Ellipse 3"/>
          <p:cNvSpPr/>
          <p:nvPr/>
        </p:nvSpPr>
        <p:spPr bwMode="auto">
          <a:xfrm>
            <a:off x="6545046" y="2237602"/>
            <a:ext cx="45719" cy="111278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23444" tIns="23444" rIns="23444" bIns="23444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369246" fontAlgn="base" hangingPunct="0">
              <a:spcBef>
                <a:spcPct val="0"/>
              </a:spcBef>
              <a:spcAft>
                <a:spcPct val="0"/>
              </a:spcAft>
            </a:pPr>
            <a:endParaRPr lang="de-DE" sz="260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3538710" y="2172362"/>
            <a:ext cx="731569" cy="23582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332442" y="4018001"/>
            <a:ext cx="301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+</a:t>
            </a:r>
          </a:p>
        </p:txBody>
      </p:sp>
      <p:sp>
        <p:nvSpPr>
          <p:cNvPr id="103" name="Ellipse 3"/>
          <p:cNvSpPr/>
          <p:nvPr/>
        </p:nvSpPr>
        <p:spPr bwMode="auto">
          <a:xfrm>
            <a:off x="6521314" y="3974711"/>
            <a:ext cx="261860" cy="629207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23444" tIns="23444" rIns="23444" bIns="23444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369246" fontAlgn="base" hangingPunct="0">
              <a:spcBef>
                <a:spcPct val="0"/>
              </a:spcBef>
              <a:spcAft>
                <a:spcPct val="0"/>
              </a:spcAft>
            </a:pPr>
            <a:endParaRPr lang="de-DE" sz="260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104" name="Pfeil nach unten 2"/>
          <p:cNvSpPr/>
          <p:nvPr/>
        </p:nvSpPr>
        <p:spPr bwMode="auto">
          <a:xfrm rot="10800000" flipV="1">
            <a:off x="6562164" y="3824198"/>
            <a:ext cx="212048" cy="499384"/>
          </a:xfrm>
          <a:prstGeom prst="down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23444" tIns="23444" rIns="23444" bIns="23444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369246" fontAlgn="base" hangingPunct="0">
              <a:spcBef>
                <a:spcPct val="0"/>
              </a:spcBef>
              <a:spcAft>
                <a:spcPct val="0"/>
              </a:spcAft>
            </a:pPr>
            <a:endParaRPr lang="de-DE" sz="260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105" name="Pfeil nach unten 2"/>
          <p:cNvSpPr/>
          <p:nvPr/>
        </p:nvSpPr>
        <p:spPr bwMode="auto">
          <a:xfrm flipV="1">
            <a:off x="6562163" y="4254448"/>
            <a:ext cx="212048" cy="499384"/>
          </a:xfrm>
          <a:prstGeom prst="down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23444" tIns="23444" rIns="23444" bIns="23444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369246" fontAlgn="base" hangingPunct="0">
              <a:spcBef>
                <a:spcPct val="0"/>
              </a:spcBef>
              <a:spcAft>
                <a:spcPct val="0"/>
              </a:spcAft>
            </a:pPr>
            <a:endParaRPr lang="de-DE" sz="260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106" name="Pfeil nach unten 2"/>
          <p:cNvSpPr/>
          <p:nvPr/>
        </p:nvSpPr>
        <p:spPr bwMode="auto">
          <a:xfrm rot="16200000">
            <a:off x="6267719" y="4042369"/>
            <a:ext cx="199189" cy="495057"/>
          </a:xfrm>
          <a:prstGeom prst="down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23444" tIns="23444" rIns="23444" bIns="23444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369246" fontAlgn="base" hangingPunct="0">
              <a:spcBef>
                <a:spcPct val="0"/>
              </a:spcBef>
              <a:spcAft>
                <a:spcPct val="0"/>
              </a:spcAft>
            </a:pPr>
            <a:endParaRPr lang="de-DE" sz="260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108" name="Titel 1"/>
          <p:cNvSpPr>
            <a:spLocks noGrp="1"/>
          </p:cNvSpPr>
          <p:nvPr>
            <p:ph type="title"/>
          </p:nvPr>
        </p:nvSpPr>
        <p:spPr>
          <a:xfrm>
            <a:off x="527050" y="349611"/>
            <a:ext cx="11137900" cy="451098"/>
          </a:xfrm>
        </p:spPr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 Plasma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wakefield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accelerator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2" name="Straight Connector 4"/>
          <p:cNvCxnSpPr/>
          <p:nvPr/>
        </p:nvCxnSpPr>
        <p:spPr bwMode="auto">
          <a:xfrm flipV="1">
            <a:off x="7625113" y="1515963"/>
            <a:ext cx="536536" cy="1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3" name="TextBox 5"/>
          <p:cNvSpPr txBox="1"/>
          <p:nvPr/>
        </p:nvSpPr>
        <p:spPr>
          <a:xfrm>
            <a:off x="8242325" y="1340769"/>
            <a:ext cx="3785564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Witness</a:t>
            </a:r>
            <a:r>
              <a:rPr lang="de-DE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bunch</a:t>
            </a:r>
            <a:r>
              <a:rPr lang="de-DE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electrons</a:t>
            </a:r>
            <a:endParaRPr lang="en-US" sz="20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544627" y="1628800"/>
            <a:ext cx="2500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ca. 1 m</a:t>
            </a:r>
            <a:endParaRPr lang="de-DE" sz="1600" dirty="0" err="1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 rot="16200000">
            <a:off x="407699" y="2030411"/>
            <a:ext cx="853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mm</a:t>
            </a:r>
            <a:endParaRPr lang="de-DE" sz="1600" dirty="0" err="1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1 February 2019  |  </a:t>
            </a:r>
            <a:r>
              <a:rPr lang="en-GB" dirty="0" smtClean="0"/>
              <a:t>Alexander </a:t>
            </a:r>
            <a:r>
              <a:rPr lang="en-GB" dirty="0" err="1" smtClean="0"/>
              <a:t>Knetsch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8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407988" y="2473846"/>
            <a:ext cx="11376024" cy="451098"/>
          </a:xfrm>
        </p:spPr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How do we manage to inject electrons ?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1343472" y="3481796"/>
            <a:ext cx="11376025" cy="379252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Re-direct them out of the plasma wake sheath</a:t>
            </a:r>
          </a:p>
          <a:p>
            <a:pPr marL="342900" indent="-342900">
              <a:buAutoNum type="arabicPeriod"/>
            </a:pPr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releasing additional electrons inside the plasma wake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1 February 2019  </a:t>
            </a:r>
            <a:r>
              <a:rPr lang="en-GB" dirty="0" smtClean="0"/>
              <a:t>|  Alexander </a:t>
            </a:r>
            <a:r>
              <a:rPr lang="en-GB" dirty="0" err="1" smtClean="0"/>
              <a:t>Knetsch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4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4751851" y="2101412"/>
            <a:ext cx="6496140" cy="391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27847" y="2101412"/>
            <a:ext cx="3524004" cy="39148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23" name="Straight Connector 4"/>
          <p:cNvCxnSpPr/>
          <p:nvPr/>
        </p:nvCxnSpPr>
        <p:spPr bwMode="auto">
          <a:xfrm flipV="1">
            <a:off x="3755228" y="1515963"/>
            <a:ext cx="536536" cy="1"/>
          </a:xfrm>
          <a:prstGeom prst="line">
            <a:avLst/>
          </a:prstGeom>
          <a:ln w="76200"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TextBox 5"/>
          <p:cNvSpPr txBox="1"/>
          <p:nvPr/>
        </p:nvSpPr>
        <p:spPr>
          <a:xfrm>
            <a:off x="4372439" y="1340769"/>
            <a:ext cx="3785564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Drive </a:t>
            </a:r>
            <a:r>
              <a:rPr lang="de-DE" sz="2000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bunch</a:t>
            </a:r>
            <a:r>
              <a:rPr lang="de-DE" sz="20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electrons</a:t>
            </a:r>
            <a:endParaRPr lang="en-US" sz="2000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3755227" y="2833134"/>
            <a:ext cx="7492764" cy="2805715"/>
            <a:chOff x="409838" y="1569162"/>
            <a:chExt cx="8026156" cy="4233505"/>
          </a:xfrm>
        </p:grpSpPr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38" y="1569162"/>
              <a:ext cx="7465935" cy="423350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1" name="Right Arrow 60"/>
            <p:cNvSpPr/>
            <p:nvPr/>
          </p:nvSpPr>
          <p:spPr bwMode="auto">
            <a:xfrm>
              <a:off x="6758929" y="3220982"/>
              <a:ext cx="1677065" cy="972172"/>
            </a:xfrm>
            <a:prstGeom prst="rightArrow">
              <a:avLst/>
            </a:prstGeom>
            <a:solidFill>
              <a:schemeClr val="bg1"/>
            </a:solidFill>
            <a:ln w="12700" cap="flat" cmpd="sng" algn="ctr">
              <a:solidFill>
                <a:srgbClr val="ABABAB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23444" tIns="23444" rIns="23444" bIns="23444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369246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dirty="0"/>
                <a:t>v ~ c</a:t>
              </a:r>
              <a:endParaRPr lang="en-US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62" name="Curved Left Arrow 61"/>
            <p:cNvSpPr/>
            <p:nvPr/>
          </p:nvSpPr>
          <p:spPr>
            <a:xfrm rot="5400000">
              <a:off x="4032171" y="2718874"/>
              <a:ext cx="647609" cy="3268296"/>
            </a:xfrm>
            <a:prstGeom prst="curvedLeftArrow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3" name="Curved Left Arrow 62"/>
            <p:cNvSpPr/>
            <p:nvPr/>
          </p:nvSpPr>
          <p:spPr>
            <a:xfrm rot="5400000" flipH="1">
              <a:off x="4051468" y="1522370"/>
              <a:ext cx="680608" cy="3268296"/>
            </a:xfrm>
            <a:prstGeom prst="curvedLeftArrow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814674" y="370735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14674" y="338815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14674" y="306896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492000" y="321297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129571" y="2996952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129571" y="322865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29571" y="346036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129571" y="369207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129571" y="392378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492000" y="3515591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492000" y="3818205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170519" y="3356992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170519" y="3682846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14674" y="402654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129571" y="415549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465350" y="3707354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465350" y="338815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465350" y="306896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465350" y="4026549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25390" y="3238238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825390" y="3540852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825390" y="3843467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148064" y="3371575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148064" y="3697430"/>
              <a:ext cx="322674" cy="5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+</a:t>
              </a:r>
            </a:p>
          </p:txBody>
        </p:sp>
        <p:cxnSp>
          <p:nvCxnSpPr>
            <p:cNvPr id="88" name="Straight Arrow Connector 87"/>
            <p:cNvCxnSpPr/>
            <p:nvPr/>
          </p:nvCxnSpPr>
          <p:spPr bwMode="auto">
            <a:xfrm>
              <a:off x="2816421" y="4950916"/>
              <a:ext cx="320949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3643859" y="5099046"/>
              <a:ext cx="1743622" cy="55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~</a:t>
              </a:r>
              <a:r>
                <a:rPr lang="de-DE" b="1" dirty="0">
                  <a:latin typeface="Calibri" panose="020F0502020204030204" pitchFamily="34" charset="0"/>
                  <a:cs typeface="Calibri" panose="020F0502020204030204" pitchFamily="34" charset="0"/>
                </a:rPr>
                <a:t> 100 µm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8" name="Oval 27"/>
          <p:cNvSpPr/>
          <p:nvPr/>
        </p:nvSpPr>
        <p:spPr>
          <a:xfrm>
            <a:off x="3060175" y="2171660"/>
            <a:ext cx="731569" cy="23582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3440823" y="2226565"/>
            <a:ext cx="480053" cy="126014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2326182" y="2171660"/>
            <a:ext cx="731569" cy="23582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1583500" y="2171660"/>
            <a:ext cx="731569" cy="23582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4078239" y="1967424"/>
            <a:ext cx="427051" cy="644298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rgbClr val="ABABAB"/>
            </a:solidFill>
            <a:prstDash val="solid"/>
            <a:miter lim="400000"/>
            <a:headEnd type="none" w="med" len="med"/>
            <a:tailEnd type="none" w="med" len="med"/>
          </a:ln>
          <a:effectLst/>
          <a:extLst/>
        </p:spPr>
        <p:txBody>
          <a:bodyPr vert="horz" wrap="square" lIns="23444" tIns="23444" rIns="23444" bIns="23444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369246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57" name="Titel 1"/>
          <p:cNvSpPr>
            <a:spLocks noGrp="1"/>
          </p:cNvSpPr>
          <p:nvPr>
            <p:ph type="title"/>
          </p:nvPr>
        </p:nvSpPr>
        <p:spPr>
          <a:xfrm>
            <a:off x="527050" y="349611"/>
            <a:ext cx="11137900" cy="451098"/>
          </a:xfrm>
        </p:spPr>
        <p:txBody>
          <a:bodyPr/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Density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Downramp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: The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Concept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11"/>
          <p:cNvSpPr txBox="1"/>
          <p:nvPr/>
        </p:nvSpPr>
        <p:spPr>
          <a:xfrm>
            <a:off x="874908" y="764705"/>
            <a:ext cx="2880320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 </a:t>
            </a:r>
            <a:r>
              <a:rPr lang="de-DE" sz="2000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Density</a:t>
            </a:r>
            <a:r>
              <a:rPr lang="de-DE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Plasma</a:t>
            </a:r>
            <a:endParaRPr lang="en-US" sz="2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54" name="Straight Connector 4"/>
          <p:cNvCxnSpPr/>
          <p:nvPr/>
        </p:nvCxnSpPr>
        <p:spPr bwMode="auto">
          <a:xfrm flipV="1">
            <a:off x="298035" y="939899"/>
            <a:ext cx="536536" cy="1"/>
          </a:xfrm>
          <a:prstGeom prst="line">
            <a:avLst/>
          </a:prstGeom>
          <a:ln w="76200">
            <a:solidFill>
              <a:srgbClr val="6833ED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5" name="Straight Connector 4"/>
          <p:cNvCxnSpPr/>
          <p:nvPr/>
        </p:nvCxnSpPr>
        <p:spPr bwMode="auto">
          <a:xfrm flipV="1">
            <a:off x="295811" y="1484784"/>
            <a:ext cx="536536" cy="1"/>
          </a:xfrm>
          <a:prstGeom prst="line">
            <a:avLst/>
          </a:prstGeom>
          <a:ln w="76200"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6" name="TextBox 11"/>
          <p:cNvSpPr txBox="1"/>
          <p:nvPr/>
        </p:nvSpPr>
        <p:spPr>
          <a:xfrm>
            <a:off x="911424" y="1268761"/>
            <a:ext cx="2880320" cy="350389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l"/>
            <a:r>
              <a:rPr lang="de-DE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Low </a:t>
            </a:r>
            <a:r>
              <a:rPr lang="de-DE" sz="2000" dirty="0" err="1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Density</a:t>
            </a:r>
            <a:r>
              <a:rPr lang="de-DE" sz="2000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Plasma</a:t>
            </a:r>
            <a:endParaRPr lang="en-US" sz="2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GB" dirty="0"/>
              <a:t>FH Fellow Meeting  |   1 February 2019  </a:t>
            </a:r>
            <a:r>
              <a:rPr lang="en-GB" dirty="0" smtClean="0"/>
              <a:t>|  Alexander </a:t>
            </a:r>
            <a:r>
              <a:rPr lang="en-GB" dirty="0" err="1" smtClean="0"/>
              <a:t>Knetsch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70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_PowerPoint_16x9_en(2)">
  <a:themeElements>
    <a:clrScheme name="Benutzerdefiniert 63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xmlns="" name="DESY_PowerPoint_16x9_en.potx" id="{14073260-8C2D-4AB2-A81C-2042420C348F}" vid="{AD62EC48-8461-453D-92FA-1EE04F54074A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DESY_PowerPoint_16x9_en(2)</Template>
  <TotalTime>0</TotalTime>
  <Words>929</Words>
  <Application>Microsoft Office PowerPoint</Application>
  <PresentationFormat>Custom</PresentationFormat>
  <Paragraphs>340</Paragraphs>
  <Slides>17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DESY_PowerPoint_16x9_en(2)</vt:lpstr>
      <vt:lpstr>Plasma wakefields as an electron beam cathode</vt:lpstr>
      <vt:lpstr>About Me</vt:lpstr>
      <vt:lpstr>Master Thesis</vt:lpstr>
      <vt:lpstr>PhD Thesis at university of Hamburg</vt:lpstr>
      <vt:lpstr>What is a Plasma wakefield accelerator ? </vt:lpstr>
      <vt:lpstr>What is a Plasma wakefield accelerator ? </vt:lpstr>
      <vt:lpstr>What is a Plasma wakefield accelerator ? </vt:lpstr>
      <vt:lpstr>How do we manage to inject electrons ? </vt:lpstr>
      <vt:lpstr>Density Downramp Injection: The Concept.</vt:lpstr>
      <vt:lpstr>Density Downramp Injection: The Concept.</vt:lpstr>
      <vt:lpstr>Density Downramp Injection: The Concept.</vt:lpstr>
      <vt:lpstr>Trojan Horse Injection</vt:lpstr>
      <vt:lpstr>Theoretical results</vt:lpstr>
      <vt:lpstr>PowerPoint Presentation</vt:lpstr>
      <vt:lpstr>PowerPoint Presentation</vt:lpstr>
      <vt:lpstr>My Favourite Plot</vt:lpstr>
      <vt:lpstr>My Favourite Plot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Nele Mueller</dc:creator>
  <cp:lastModifiedBy>Knetsch, Alexander</cp:lastModifiedBy>
  <cp:revision>333</cp:revision>
  <cp:lastPrinted>2018-01-17T15:12:21Z</cp:lastPrinted>
  <dcterms:created xsi:type="dcterms:W3CDTF">2017-10-27T13:42:35Z</dcterms:created>
  <dcterms:modified xsi:type="dcterms:W3CDTF">2019-02-01T11:45:12Z</dcterms:modified>
</cp:coreProperties>
</file>