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318" r:id="rId3"/>
    <p:sldId id="308" r:id="rId4"/>
    <p:sldId id="314" r:id="rId5"/>
    <p:sldId id="329" r:id="rId6"/>
    <p:sldId id="334" r:id="rId7"/>
    <p:sldId id="330" r:id="rId8"/>
    <p:sldId id="315" r:id="rId9"/>
    <p:sldId id="333" r:id="rId10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008000"/>
    <a:srgbClr val="E5FFFB"/>
    <a:srgbClr val="D8DFEC"/>
    <a:srgbClr val="D2D5E4"/>
    <a:srgbClr val="50AAE6"/>
    <a:srgbClr val="5A6EB4"/>
    <a:srgbClr val="A00078"/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4" autoAdjust="0"/>
    <p:restoredTop sz="91212" autoAdjust="0"/>
  </p:normalViewPr>
  <p:slideViewPr>
    <p:cSldViewPr showGuides="1">
      <p:cViewPr varScale="1">
        <p:scale>
          <a:sx n="168" d="100"/>
          <a:sy n="168" d="100"/>
        </p:scale>
        <p:origin x="216" y="120"/>
      </p:cViewPr>
      <p:guideLst>
        <p:guide orient="horz" pos="1620"/>
        <p:guide pos="288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E9-4594-B5B0-71B1E2BBF40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E9-4594-B5B0-71B1E2BBF40F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E9-4594-B5B0-71B1E2BBF4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E9-4594-B5B0-71B1E2BBF40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7E9-4594-B5B0-71B1E2BBF40F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7E9-4594-B5B0-71B1E2BBF40F}"/>
              </c:ext>
            </c:extLst>
          </c:dPt>
          <c:cat>
            <c:strRef>
              <c:f>Tabelle1!$B$11:$B$16</c:f>
              <c:strCache>
                <c:ptCount val="6"/>
                <c:pt idx="0">
                  <c:v>ARD ST2</c:v>
                </c:pt>
                <c:pt idx="1">
                  <c:v>ARD ST3</c:v>
                </c:pt>
                <c:pt idx="2">
                  <c:v>ARD ST4</c:v>
                </c:pt>
                <c:pt idx="3">
                  <c:v>DTS ST1</c:v>
                </c:pt>
                <c:pt idx="4">
                  <c:v>DTS ST2</c:v>
                </c:pt>
                <c:pt idx="5">
                  <c:v>DTS ST3</c:v>
                </c:pt>
              </c:strCache>
            </c:strRef>
          </c:cat>
          <c:val>
            <c:numRef>
              <c:f>Tabelle1!$C$11:$C$16</c:f>
              <c:numCache>
                <c:formatCode>General</c:formatCode>
                <c:ptCount val="6"/>
                <c:pt idx="0">
                  <c:v>6.8</c:v>
                </c:pt>
                <c:pt idx="1">
                  <c:v>42.5</c:v>
                </c:pt>
                <c:pt idx="2">
                  <c:v>13.2</c:v>
                </c:pt>
                <c:pt idx="3">
                  <c:v>6</c:v>
                </c:pt>
                <c:pt idx="4">
                  <c:v>10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E9-4594-B5B0-71B1E2BB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3139"/>
            <a:ext cx="307626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88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D99B0-9538-4AA1-98EA-85DB055578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98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F:\RU5_pictur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55726"/>
            <a:ext cx="9000999" cy="24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4896911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 smtClean="0"/>
              <a:t>KIT</a:t>
            </a:r>
            <a:r>
              <a:rPr lang="de-DE" sz="800" baseline="0" dirty="0" smtClean="0"/>
              <a:t> </a:t>
            </a:r>
            <a:r>
              <a:rPr lang="de-DE" sz="800" dirty="0" smtClean="0"/>
              <a:t>– The</a:t>
            </a:r>
            <a:r>
              <a:rPr lang="de-DE" sz="800" baseline="0" dirty="0" smtClean="0"/>
              <a:t> Research University in </a:t>
            </a:r>
            <a:r>
              <a:rPr lang="de-DE" sz="800" baseline="0" dirty="0" err="1" smtClean="0"/>
              <a:t>the</a:t>
            </a:r>
            <a:r>
              <a:rPr lang="de-DE" sz="800" baseline="0" dirty="0" smtClean="0"/>
              <a:t> Helmholtz </a:t>
            </a:r>
            <a:r>
              <a:rPr lang="de-DE" sz="800" baseline="0" dirty="0" err="1" smtClean="0"/>
              <a:t>Association</a:t>
            </a:r>
            <a:endParaRPr 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4" y="2505522"/>
            <a:ext cx="512234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Helmholtz Research Field Matter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487322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5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0" y="345600"/>
            <a:ext cx="1606012" cy="7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3964" r="10625" b="23964"/>
          <a:stretch/>
        </p:blipFill>
        <p:spPr>
          <a:xfrm>
            <a:off x="6804472" y="345600"/>
            <a:ext cx="2016000" cy="40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59563" y="250031"/>
            <a:ext cx="2089150" cy="431958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90525" y="250031"/>
            <a:ext cx="6116638" cy="4319588"/>
          </a:xfrm>
        </p:spPr>
        <p:txBody>
          <a:bodyPr vert="eaVert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92113" y="898922"/>
            <a:ext cx="4102100" cy="3670697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6613" y="898922"/>
            <a:ext cx="4102100" cy="3670697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Click on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symbol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an </a:t>
            </a:r>
            <a:r>
              <a:rPr lang="de-DE" noProof="0" dirty="0" err="1" smtClean="0"/>
              <a:t>image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6" y="288132"/>
            <a:ext cx="6911975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98922"/>
            <a:ext cx="8356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4833938"/>
            <a:ext cx="3254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pic>
        <p:nvPicPr>
          <p:cNvPr id="12" name="Picture 9" descr="KITlogo_4c_frutig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00" y="248400"/>
            <a:ext cx="1079666" cy="4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baseline="0"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 baseline="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 baseline="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203598"/>
            <a:ext cx="8389937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KIT Plans for </a:t>
            </a:r>
            <a:r>
              <a:rPr lang="en-US" sz="2200" b="1" dirty="0" err="1" smtClean="0">
                <a:solidFill>
                  <a:schemeClr val="tx2"/>
                </a:solidFill>
              </a:rPr>
              <a:t>PoF</a:t>
            </a:r>
            <a:r>
              <a:rPr lang="en-US" sz="2200" b="1" smtClean="0">
                <a:solidFill>
                  <a:schemeClr val="tx2"/>
                </a:solidFill>
              </a:rPr>
              <a:t>-IV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818183"/>
            <a:ext cx="8370888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de-DE" sz="1200" dirty="0" smtClean="0">
                <a:solidFill>
                  <a:srgbClr val="000000"/>
                </a:solidFill>
              </a:rPr>
              <a:t>Marc Weber</a:t>
            </a:r>
            <a:endParaRPr lang="en-US" altLang="de-DE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articipation </a:t>
            </a:r>
            <a:r>
              <a:rPr lang="en-US" dirty="0"/>
              <a:t>of KIT </a:t>
            </a:r>
            <a:r>
              <a:rPr lang="en-US" dirty="0" smtClean="0"/>
              <a:t>in Matter</a:t>
            </a:r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6873" y="4167896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KIT </a:t>
            </a:r>
            <a:r>
              <a:rPr lang="en-GB" dirty="0" smtClean="0"/>
              <a:t>participation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5A8884-86C2-3A4E-8FA6-4F4585BA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02" y="843558"/>
            <a:ext cx="3062266" cy="3801944"/>
          </a:xfrm>
          <a:prstGeom prst="rect">
            <a:avLst/>
          </a:prstGeom>
        </p:spPr>
      </p:pic>
      <p:pic>
        <p:nvPicPr>
          <p:cNvPr id="9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4540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04" y="2859782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291830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5686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1391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3439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5" y="2571750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5" y="2839503"/>
            <a:ext cx="359659" cy="1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KIT ARD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PoF</a:t>
            </a:r>
            <a:r>
              <a:rPr lang="de-DE" dirty="0"/>
              <a:t>-IV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043608" y="4258772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participate</a:t>
            </a:r>
            <a:r>
              <a:rPr lang="de-DE" dirty="0" smtClean="0"/>
              <a:t> in ST2, ST3 </a:t>
            </a:r>
            <a:r>
              <a:rPr lang="de-DE" dirty="0" err="1" smtClean="0"/>
              <a:t>and</a:t>
            </a:r>
            <a:r>
              <a:rPr lang="de-DE" dirty="0" smtClean="0"/>
              <a:t> ST4</a:t>
            </a:r>
            <a:endParaRPr lang="de-DE" dirty="0"/>
          </a:p>
        </p:txBody>
      </p:sp>
      <p:pic>
        <p:nvPicPr>
          <p:cNvPr id="9" name="Picture 9" descr="KITlogo_4c_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3" y="4295895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56"/>
          <a:stretch/>
        </p:blipFill>
        <p:spPr bwMode="auto">
          <a:xfrm>
            <a:off x="1130017" y="1563638"/>
            <a:ext cx="6682343" cy="838733"/>
          </a:xfrm>
          <a:prstGeom prst="rect">
            <a:avLst/>
          </a:prstGeom>
          <a:noFill/>
        </p:spPr>
      </p:pic>
      <p:pic>
        <p:nvPicPr>
          <p:cNvPr id="6" name="Picture 9" descr="KITlogo_4c_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8" y="2351038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ITlogo_4c_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49" y="2356441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KITlogo_4c_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37" y="2351038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KIT DTS </a:t>
            </a:r>
            <a:r>
              <a:rPr lang="de-DE" dirty="0" err="1" smtClean="0"/>
              <a:t>activities</a:t>
            </a:r>
            <a:r>
              <a:rPr lang="de-DE" dirty="0" smtClean="0"/>
              <a:t> in </a:t>
            </a:r>
            <a:r>
              <a:rPr lang="de-DE" dirty="0" err="1" smtClean="0"/>
              <a:t>PoF</a:t>
            </a:r>
            <a:r>
              <a:rPr lang="de-DE" dirty="0" smtClean="0"/>
              <a:t>-IV</a:t>
            </a:r>
            <a:endParaRPr lang="de-DE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635" y="771550"/>
            <a:ext cx="6673556" cy="3671888"/>
          </a:xfrm>
          <a:prstGeom prst="rect">
            <a:avLst/>
          </a:prstGeom>
        </p:spPr>
      </p:pic>
      <p:sp>
        <p:nvSpPr>
          <p:cNvPr id="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  <p:pic>
        <p:nvPicPr>
          <p:cNvPr id="17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3" y="4295895"/>
            <a:ext cx="648072" cy="2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43608" y="425877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participate</a:t>
            </a:r>
            <a:r>
              <a:rPr lang="de-DE" dirty="0" smtClean="0"/>
              <a:t> in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subtopic</a:t>
            </a:r>
            <a:endParaRPr lang="de-DE" dirty="0"/>
          </a:p>
        </p:txBody>
      </p:sp>
      <p:pic>
        <p:nvPicPr>
          <p:cNvPr id="18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43" y="1779927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94" y="2276860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43" y="2761565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6" y="3270726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83" y="1771389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21" y="2574375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83" y="3377361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02" y="1757384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KITlogo_4c_frut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02" y="2586960"/>
            <a:ext cx="334178" cy="1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Infrastructure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Hochauflösende Supraleitende Sensoren (HSS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Karlsruhe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&amp; </a:t>
            </a:r>
            <a:r>
              <a:rPr lang="de-DE" dirty="0" err="1"/>
              <a:t>Photonics</a:t>
            </a:r>
            <a:r>
              <a:rPr lang="de-DE" dirty="0"/>
              <a:t> (</a:t>
            </a:r>
            <a:r>
              <a:rPr lang="de-DE" dirty="0" smtClean="0"/>
              <a:t>KCOP) </a:t>
            </a:r>
          </a:p>
          <a:p>
            <a:r>
              <a:rPr lang="de-DE" dirty="0" err="1" smtClean="0"/>
              <a:t>Interconnects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ackaging</a:t>
            </a:r>
            <a:r>
              <a:rPr lang="de-DE" dirty="0" smtClean="0"/>
              <a:t> Lab </a:t>
            </a:r>
          </a:p>
          <a:p>
            <a:r>
              <a:rPr lang="de-DE" dirty="0" smtClean="0"/>
              <a:t>KIT-Centrum Elementarteilchen- und Astroteilchenphysik  (KCETA)</a:t>
            </a:r>
          </a:p>
          <a:p>
            <a:r>
              <a:rPr lang="de-DE" dirty="0" smtClean="0"/>
              <a:t>KARA, </a:t>
            </a:r>
            <a:r>
              <a:rPr lang="de-DE" dirty="0" err="1" smtClean="0"/>
              <a:t>cSTART</a:t>
            </a:r>
            <a:r>
              <a:rPr lang="de-DE" dirty="0" smtClean="0"/>
              <a:t>, Athena, Flute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2" y="3718571"/>
            <a:ext cx="3404824" cy="9572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2" y="2859782"/>
            <a:ext cx="1579059" cy="815548"/>
          </a:xfrm>
          <a:prstGeom prst="rect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97" y="3718571"/>
            <a:ext cx="1522396" cy="973918"/>
          </a:xfrm>
          <a:prstGeom prst="rect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894906" y="3668503"/>
            <a:ext cx="1474524" cy="27699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78037"/>
                </a:solidFill>
              </a:rPr>
              <a:t>FLUTE</a:t>
            </a:r>
            <a:endParaRPr lang="en-US" sz="1200" b="1" dirty="0">
              <a:solidFill>
                <a:srgbClr val="F78037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790" y="2859782"/>
            <a:ext cx="1454684" cy="815548"/>
          </a:xfrm>
          <a:prstGeom prst="rect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22" y="3418743"/>
            <a:ext cx="653410" cy="207601"/>
          </a:xfrm>
          <a:prstGeom prst="rect">
            <a:avLst/>
          </a:prstGeom>
        </p:spPr>
      </p:pic>
      <p:sp>
        <p:nvSpPr>
          <p:cNvPr id="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8"/>
          <a:stretch/>
        </p:blipFill>
        <p:spPr>
          <a:xfrm>
            <a:off x="1795957" y="2859782"/>
            <a:ext cx="1209830" cy="818490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5977456" y="3013701"/>
            <a:ext cx="3032364" cy="1743487"/>
            <a:chOff x="2886168" y="1375023"/>
            <a:chExt cx="4032148" cy="1815152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2886168" y="1375023"/>
              <a:ext cx="3914996" cy="1811556"/>
              <a:chOff x="2886168" y="1375023"/>
              <a:chExt cx="3914996" cy="1811556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886168" y="1419622"/>
                <a:ext cx="3816526" cy="1766957"/>
                <a:chOff x="2886168" y="1419622"/>
                <a:chExt cx="3816526" cy="1766957"/>
              </a:xfrm>
            </p:grpSpPr>
            <p:pic>
              <p:nvPicPr>
                <p:cNvPr id="4" name="Grafik 3"/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096" b="1"/>
                <a:stretch/>
              </p:blipFill>
              <p:spPr>
                <a:xfrm>
                  <a:off x="2987824" y="1419622"/>
                  <a:ext cx="3714870" cy="1766956"/>
                </a:xfrm>
                <a:prstGeom prst="rect">
                  <a:avLst/>
                </a:prstGeom>
              </p:spPr>
            </p:pic>
            <p:sp>
              <p:nvSpPr>
                <p:cNvPr id="14" name="Rechteck 13"/>
                <p:cNvSpPr/>
                <p:nvPr/>
              </p:nvSpPr>
              <p:spPr>
                <a:xfrm>
                  <a:off x="2891419" y="2864830"/>
                  <a:ext cx="812287" cy="3217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Rechteck 14"/>
                <p:cNvSpPr/>
                <p:nvPr/>
              </p:nvSpPr>
              <p:spPr>
                <a:xfrm rot="21379489">
                  <a:off x="2886168" y="2768064"/>
                  <a:ext cx="708399" cy="141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7" name="Rechteck 16"/>
              <p:cNvSpPr/>
              <p:nvPr/>
            </p:nvSpPr>
            <p:spPr>
              <a:xfrm rot="537932">
                <a:off x="6001408" y="1375023"/>
                <a:ext cx="799756" cy="288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Rechteck 18"/>
            <p:cNvSpPr/>
            <p:nvPr/>
          </p:nvSpPr>
          <p:spPr>
            <a:xfrm rot="5400000">
              <a:off x="6397809" y="2669668"/>
              <a:ext cx="476040" cy="564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41" y="3364403"/>
            <a:ext cx="1464245" cy="267682"/>
          </a:xfrm>
          <a:prstGeom prst="rect">
            <a:avLst/>
          </a:prstGeom>
        </p:spPr>
      </p:pic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73872"/>
              </p:ext>
            </p:extLst>
          </p:nvPr>
        </p:nvGraphicFramePr>
        <p:xfrm>
          <a:off x="6610398" y="2344559"/>
          <a:ext cx="1680772" cy="63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11" imgW="9696171" imgH="3676650" progId="Acrobat.Document.2017">
                  <p:embed/>
                </p:oleObj>
              </mc:Choice>
              <mc:Fallback>
                <p:oleObj name="Acrobat Document" r:id="rId11" imgW="9696171" imgH="367665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10398" y="2344559"/>
                        <a:ext cx="1680772" cy="637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83518"/>
            <a:ext cx="8356600" cy="4104456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Beam dynamics and diagnostics</a:t>
            </a:r>
          </a:p>
          <a:p>
            <a:pPr lvl="1"/>
            <a:r>
              <a:rPr lang="en-US" dirty="0" smtClean="0"/>
              <a:t>for short electron and photon pulses into fs range</a:t>
            </a:r>
          </a:p>
          <a:p>
            <a:pPr lvl="1"/>
            <a:r>
              <a:rPr lang="en-US" dirty="0" smtClean="0"/>
              <a:t>for high repetition rates up to 500 MHz</a:t>
            </a:r>
          </a:p>
          <a:p>
            <a:r>
              <a:rPr lang="en-US" dirty="0" smtClean="0"/>
              <a:t>Machine learning for accelerators</a:t>
            </a:r>
          </a:p>
          <a:p>
            <a:r>
              <a:rPr lang="en-US" dirty="0" smtClean="0"/>
              <a:t>Simulation </a:t>
            </a:r>
            <a:r>
              <a:rPr lang="en-US" dirty="0" err="1" smtClean="0"/>
              <a:t>eg</a:t>
            </a:r>
            <a:r>
              <a:rPr lang="en-US" dirty="0" smtClean="0"/>
              <a:t>. CSR &amp; impedance effects (</a:t>
            </a:r>
            <a:r>
              <a:rPr lang="en-US" dirty="0" err="1" smtClean="0"/>
              <a:t>Inovesa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</a:t>
            </a:r>
            <a:r>
              <a:rPr lang="en-US" dirty="0"/>
              <a:t>power </a:t>
            </a:r>
            <a:r>
              <a:rPr lang="en-US" dirty="0" smtClean="0"/>
              <a:t>RF into the 100 GHz range</a:t>
            </a:r>
          </a:p>
          <a:p>
            <a:r>
              <a:rPr lang="en-US" dirty="0" smtClean="0"/>
              <a:t>Pulse power technology</a:t>
            </a:r>
          </a:p>
          <a:p>
            <a:r>
              <a:rPr lang="en-US" dirty="0" smtClean="0"/>
              <a:t>Superconducting magnets and </a:t>
            </a:r>
            <a:r>
              <a:rPr lang="en-US" dirty="0" err="1" smtClean="0"/>
              <a:t>undulators</a:t>
            </a:r>
            <a:endParaRPr lang="en-US" dirty="0" smtClean="0"/>
          </a:p>
          <a:p>
            <a:r>
              <a:rPr lang="en-US" dirty="0" smtClean="0"/>
              <a:t>High-temperature superconducting materials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- and vacuum technology</a:t>
            </a:r>
          </a:p>
        </p:txBody>
      </p:sp>
      <p:pic>
        <p:nvPicPr>
          <p:cNvPr id="9" name="Picture 7" descr="C:\Users\mh8675\bwSyncAndShare\Erik.BW.sync\ATP-writeup\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9501"/>
            <a:ext cx="1152128" cy="95784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h8675\bwSyncAndShare\Erik.BW.sync\ATP-writeup\pictures_2\KIT_ATP_technology_vacuum_fcc_EuroCirCol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15" y="3987232"/>
            <a:ext cx="964037" cy="69819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7" y="3987233"/>
            <a:ext cx="1854701" cy="6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mh8675\bwSyncAndShare\Erik.BW.sync\ATP-writeup\pictures_2\KIT_ATP_technology_magnet_compact_TGU_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64" y="2697791"/>
            <a:ext cx="1005538" cy="85135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/>
          <p:nvPr/>
        </p:nvPicPr>
        <p:blipFill>
          <a:blip r:embed="rId6"/>
          <a:stretch/>
        </p:blipFill>
        <p:spPr>
          <a:xfrm>
            <a:off x="7452320" y="3579862"/>
            <a:ext cx="1488780" cy="1105560"/>
          </a:xfrm>
          <a:prstGeom prst="rect">
            <a:avLst/>
          </a:prstGeom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64" y="1779662"/>
            <a:ext cx="1005538" cy="8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88" y="915566"/>
            <a:ext cx="15348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90526" y="288132"/>
            <a:ext cx="6911975" cy="421481"/>
          </a:xfrm>
        </p:spPr>
        <p:txBody>
          <a:bodyPr/>
          <a:lstStyle/>
          <a:p>
            <a:r>
              <a:rPr lang="de-DE" dirty="0" err="1" smtClean="0"/>
              <a:t>Competences</a:t>
            </a:r>
            <a:r>
              <a:rPr lang="de-DE" dirty="0" smtClean="0"/>
              <a:t>  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1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Competences</a:t>
            </a:r>
            <a:r>
              <a:rPr lang="de-DE" dirty="0" smtClean="0"/>
              <a:t>  DTS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771550"/>
            <a:ext cx="8356600" cy="3670697"/>
          </a:xfrm>
        </p:spPr>
        <p:txBody>
          <a:bodyPr/>
          <a:lstStyle/>
          <a:p>
            <a:r>
              <a:rPr lang="de-DE" dirty="0" smtClean="0"/>
              <a:t>HV CMOS </a:t>
            </a:r>
            <a:r>
              <a:rPr lang="de-DE" dirty="0" err="1" smtClean="0"/>
              <a:t>sensors</a:t>
            </a:r>
            <a:endParaRPr lang="de-DE" dirty="0" smtClean="0"/>
          </a:p>
          <a:p>
            <a:r>
              <a:rPr lang="de-DE" dirty="0"/>
              <a:t>Radiation-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 smtClean="0"/>
              <a:t>sensors</a:t>
            </a:r>
            <a:endParaRPr lang="de-DE" dirty="0" smtClean="0"/>
          </a:p>
          <a:p>
            <a:r>
              <a:rPr lang="de-DE" dirty="0" err="1" smtClean="0"/>
              <a:t>Cryo</a:t>
            </a:r>
            <a:r>
              <a:rPr lang="de-DE" dirty="0" smtClean="0"/>
              <a:t>-sensors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 smtClean="0"/>
          </a:p>
          <a:p>
            <a:r>
              <a:rPr lang="de-DE" dirty="0" smtClean="0"/>
              <a:t>ASIC design</a:t>
            </a:r>
          </a:p>
          <a:p>
            <a:endParaRPr lang="de-DE" dirty="0" smtClean="0"/>
          </a:p>
          <a:p>
            <a:r>
              <a:rPr lang="de-DE" dirty="0" err="1" smtClean="0"/>
              <a:t>Interconnects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endParaRPr lang="de-DE" dirty="0" smtClean="0"/>
          </a:p>
          <a:p>
            <a:r>
              <a:rPr lang="de-DE" dirty="0" smtClean="0"/>
              <a:t>Silicon </a:t>
            </a:r>
            <a:r>
              <a:rPr lang="de-DE" dirty="0" err="1" smtClean="0"/>
              <a:t>photonics</a:t>
            </a:r>
            <a:endParaRPr lang="de-DE" dirty="0" smtClean="0"/>
          </a:p>
          <a:p>
            <a:r>
              <a:rPr lang="de-DE" dirty="0"/>
              <a:t>Data </a:t>
            </a:r>
            <a:r>
              <a:rPr lang="en-GB" dirty="0"/>
              <a:t>acquisition systems</a:t>
            </a:r>
          </a:p>
          <a:p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eg</a:t>
            </a:r>
            <a:r>
              <a:rPr lang="de-DE" sz="1800" dirty="0" smtClean="0"/>
              <a:t>. FPGA/GPU)</a:t>
            </a:r>
            <a:endParaRPr lang="de-DE" sz="1800" dirty="0"/>
          </a:p>
          <a:p>
            <a:endParaRPr lang="en-GB" dirty="0"/>
          </a:p>
          <a:p>
            <a:r>
              <a:rPr lang="en-GB" dirty="0" smtClean="0"/>
              <a:t>Detector systems in application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/>
          <a:stretch/>
        </p:blipFill>
        <p:spPr>
          <a:xfrm>
            <a:off x="6772288" y="52230"/>
            <a:ext cx="2342707" cy="1800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734" r="18138" b="35507"/>
          <a:stretch/>
        </p:blipFill>
        <p:spPr>
          <a:xfrm>
            <a:off x="6772287" y="1884377"/>
            <a:ext cx="2342707" cy="18082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244" y="3724552"/>
            <a:ext cx="2345750" cy="1325860"/>
          </a:xfrm>
          <a:prstGeom prst="rect">
            <a:avLst/>
          </a:prstGeom>
        </p:spPr>
      </p:pic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 smtClean="0"/>
              <a:t>Marc Weber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Anticipated</a:t>
            </a:r>
            <a:r>
              <a:rPr lang="de-DE" dirty="0" smtClean="0"/>
              <a:t> FTE </a:t>
            </a:r>
            <a:r>
              <a:rPr lang="de-DE" dirty="0" err="1" smtClean="0"/>
              <a:t>distribution</a:t>
            </a:r>
            <a:r>
              <a:rPr lang="de-DE" dirty="0" smtClean="0"/>
              <a:t> in </a:t>
            </a:r>
            <a:r>
              <a:rPr lang="de-DE" dirty="0" err="1" smtClean="0"/>
              <a:t>PoF</a:t>
            </a:r>
            <a:r>
              <a:rPr lang="de-DE" dirty="0" smtClean="0"/>
              <a:t>-IV</a:t>
            </a:r>
            <a:endParaRPr lang="de-DE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6" y="4821758"/>
            <a:ext cx="8368397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smtClean="0"/>
              <a:t>Marc Weber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23528" y="4155926"/>
            <a:ext cx="546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84 FTE </a:t>
            </a:r>
            <a:r>
              <a:rPr lang="de-DE" sz="1600" dirty="0" smtClean="0"/>
              <a:t>(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, </a:t>
            </a:r>
            <a:r>
              <a:rPr lang="de-DE" sz="1600" dirty="0" err="1" smtClean="0"/>
              <a:t>engineers</a:t>
            </a:r>
            <a:r>
              <a:rPr lang="de-DE" sz="1600" dirty="0" smtClean="0"/>
              <a:t>, </a:t>
            </a:r>
            <a:r>
              <a:rPr lang="de-DE" sz="1600" dirty="0" err="1" smtClean="0"/>
              <a:t>technicians</a:t>
            </a:r>
            <a:r>
              <a:rPr lang="de-DE" sz="1600" dirty="0" smtClean="0"/>
              <a:t>,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third</a:t>
            </a:r>
            <a:r>
              <a:rPr lang="de-DE" sz="1600" dirty="0" smtClean="0"/>
              <a:t>-party)</a:t>
            </a:r>
            <a:endParaRPr lang="de-DE" sz="160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112679"/>
              </p:ext>
            </p:extLst>
          </p:nvPr>
        </p:nvGraphicFramePr>
        <p:xfrm>
          <a:off x="1907704" y="1006113"/>
          <a:ext cx="4950296" cy="29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9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PoF</a:t>
            </a:r>
            <a:r>
              <a:rPr lang="de-DE" dirty="0"/>
              <a:t>-IV Evaluation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Marc Weber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571" y="898525"/>
            <a:ext cx="6117684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Master_16zu9Forma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KIT-PPT_Master_16zu9_2016</Template>
  <TotalTime>0</TotalTime>
  <Words>203</Words>
  <Application>Microsoft Office PowerPoint</Application>
  <PresentationFormat>Bildschirmpräsentation (16:9)</PresentationFormat>
  <Paragraphs>48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KIT-Master_16zu9Format</vt:lpstr>
      <vt:lpstr>Acrobat Document</vt:lpstr>
      <vt:lpstr>PowerPoint-Präsentation</vt:lpstr>
      <vt:lpstr>Participation of KIT in Matter</vt:lpstr>
      <vt:lpstr>KIT ARD activities in PoF-IV</vt:lpstr>
      <vt:lpstr>KIT DTS activities in PoF-IV</vt:lpstr>
      <vt:lpstr>Infrastructure and environment</vt:lpstr>
      <vt:lpstr>Competences  ARD</vt:lpstr>
      <vt:lpstr>Competences  DTS</vt:lpstr>
      <vt:lpstr>Anticipated FTE distribution in PoF-IV</vt:lpstr>
      <vt:lpstr>Timeline for PoF-IV Evaluation</vt:lpstr>
    </vt:vector>
  </TitlesOfParts>
  <Company>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Kopf, Eva Juliane (SEK)</dc:creator>
  <cp:lastModifiedBy>Baier, Saskia (IPE)</cp:lastModifiedBy>
  <cp:revision>274</cp:revision>
  <cp:lastPrinted>2018-02-02T18:00:27Z</cp:lastPrinted>
  <dcterms:created xsi:type="dcterms:W3CDTF">2017-08-22T14:11:13Z</dcterms:created>
  <dcterms:modified xsi:type="dcterms:W3CDTF">2018-12-11T11:30:37Z</dcterms:modified>
</cp:coreProperties>
</file>