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theme/theme9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10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1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12.xml" ContentType="application/vnd.openxmlformats-officedocument.theme+xml"/>
  <Override PartName="/ppt/slideLayouts/slideLayout25.xml" ContentType="application/vnd.openxmlformats-officedocument.presentationml.slideLayout+xml"/>
  <Override PartName="/ppt/theme/theme1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14.xml" ContentType="application/vnd.openxmlformats-officedocument.theme+xml"/>
  <Override PartName="/ppt/slideLayouts/slideLayout28.xml" ContentType="application/vnd.openxmlformats-officedocument.presentationml.slideLayout+xml"/>
  <Override PartName="/ppt/theme/theme15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  <p:sldMasterId id="2147483650" r:id="rId2"/>
    <p:sldMasterId id="2147483652" r:id="rId3"/>
    <p:sldMasterId id="2147483654" r:id="rId4"/>
    <p:sldMasterId id="2147483658" r:id="rId5"/>
    <p:sldMasterId id="2147483670" r:id="rId6"/>
    <p:sldMasterId id="2147483660" r:id="rId7"/>
    <p:sldMasterId id="2147483673" r:id="rId8"/>
    <p:sldMasterId id="2147483662" r:id="rId9"/>
    <p:sldMasterId id="2147483676" r:id="rId10"/>
    <p:sldMasterId id="2147483668" r:id="rId11"/>
    <p:sldMasterId id="2147483679" r:id="rId12"/>
    <p:sldMasterId id="2147483664" r:id="rId13"/>
    <p:sldMasterId id="2147483682" r:id="rId14"/>
    <p:sldMasterId id="2147483666" r:id="rId15"/>
    <p:sldMasterId id="2147483685" r:id="rId16"/>
  </p:sldMasterIdLst>
  <p:notesMasterIdLst>
    <p:notesMasterId r:id="rId28"/>
  </p:notesMasterIdLst>
  <p:handoutMasterIdLst>
    <p:handoutMasterId r:id="rId29"/>
  </p:handoutMasterIdLst>
  <p:sldIdLst>
    <p:sldId id="274" r:id="rId17"/>
    <p:sldId id="289" r:id="rId18"/>
    <p:sldId id="292" r:id="rId19"/>
    <p:sldId id="290" r:id="rId20"/>
    <p:sldId id="291" r:id="rId21"/>
    <p:sldId id="285" r:id="rId22"/>
    <p:sldId id="277" r:id="rId23"/>
    <p:sldId id="279" r:id="rId24"/>
    <p:sldId id="280" r:id="rId25"/>
    <p:sldId id="287" r:id="rId26"/>
    <p:sldId id="283" r:id="rId27"/>
  </p:sldIdLst>
  <p:sldSz cx="9144000" cy="5143500" type="screen16x9"/>
  <p:notesSz cx="7315200" cy="96012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A0"/>
    <a:srgbClr val="000000"/>
    <a:srgbClr val="0A2D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7" autoAdjust="0"/>
    <p:restoredTop sz="94918" autoAdjust="0"/>
  </p:normalViewPr>
  <p:slideViewPr>
    <p:cSldViewPr snapToObjects="1" showGuides="1">
      <p:cViewPr>
        <p:scale>
          <a:sx n="71" d="100"/>
          <a:sy n="71" d="100"/>
        </p:scale>
        <p:origin x="-1526" y="-547"/>
      </p:cViewPr>
      <p:guideLst>
        <p:guide orient="horz" pos="2982"/>
        <p:guide orient="horz" pos="855"/>
        <p:guide orient="horz" pos="826"/>
        <p:guide pos="226"/>
        <p:guide pos="5534"/>
        <p:guide pos="2812"/>
        <p:guide pos="2744"/>
        <p:guide pos="1435"/>
        <p:guide pos="4325"/>
        <p:guide pos="4173"/>
        <p:guide pos="159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59" d="100"/>
          <a:sy n="59" d="100"/>
        </p:scale>
        <p:origin x="-2702" y="-91"/>
      </p:cViewPr>
      <p:guideLst>
        <p:guide orient="horz" pos="3024"/>
        <p:guide pos="2304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5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427" y="0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025E2-6E8B-4396-8C47-CF6C28613608}" type="datetimeFigureOut">
              <a:rPr lang="de-DE" smtClean="0"/>
              <a:t>12.12.2018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427" y="9120172"/>
            <a:ext cx="3170138" cy="4795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94909B-14F6-4928-9013-A60BC4B37A3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58914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3E6A6037-A285-4C9E-B04C-6DCA60BD155D}" type="datetimeFigureOut">
              <a:rPr lang="de-DE" smtClean="0"/>
              <a:t>12.12.2018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58788" y="720725"/>
            <a:ext cx="6397625" cy="3598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01BAFD-BDF1-4073-A261-64C06A00B82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57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60000" y="1285200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2113200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49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875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47213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179878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4372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10570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824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21296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4444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957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reeform 4"/>
          <p:cNvSpPr/>
          <p:nvPr/>
        </p:nvSpPr>
        <p:spPr>
          <a:xfrm>
            <a:off x="-6307" y="4733923"/>
            <a:ext cx="1273856" cy="3047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2" y="0"/>
                </a:moveTo>
                <a:lnTo>
                  <a:pt x="16610" y="150"/>
                </a:lnTo>
                <a:lnTo>
                  <a:pt x="21600" y="21330"/>
                </a:lnTo>
                <a:lnTo>
                  <a:pt x="0" y="21600"/>
                </a:lnTo>
                <a:lnTo>
                  <a:pt x="42" y="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4" name="Grafik 2" descr="Grafik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" y="4877999"/>
            <a:ext cx="9143983" cy="271462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Title Text"/>
          <p:cNvSpPr txBox="1">
            <a:spLocks noGrp="1"/>
          </p:cNvSpPr>
          <p:nvPr>
            <p:ph type="title"/>
          </p:nvPr>
        </p:nvSpPr>
        <p:spPr>
          <a:xfrm>
            <a:off x="359999" y="219599"/>
            <a:ext cx="8424001" cy="371932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0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32645" y="4914000"/>
            <a:ext cx="139837" cy="127001"/>
          </a:xfrm>
          <a:prstGeom prst="rect">
            <a:avLst/>
          </a:prstGeom>
        </p:spPr>
        <p:txBody>
          <a:bodyPr lIns="0" tIns="0" rIns="0" bIns="0" anchor="t"/>
          <a:lstStyle>
            <a:lvl1pPr>
              <a:defRPr sz="90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sp>
        <p:nvSpPr>
          <p:cNvPr id="20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8775" y="691200"/>
            <a:ext cx="8424000" cy="26640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defTabSz="179999">
              <a:lnSpc>
                <a:spcPts val="1800"/>
              </a:lnSpc>
              <a:spcBef>
                <a:spcPts val="1100"/>
              </a:spcBef>
              <a:buSzTx/>
              <a:buFontTx/>
              <a:buNone/>
              <a:tabLst>
                <a:tab pos="177800" algn="l"/>
                <a:tab pos="355600" algn="l"/>
              </a:tabLst>
              <a:defRPr sz="2000">
                <a:solidFill>
                  <a:schemeClr val="accent2"/>
                </a:solidFill>
              </a:defRPr>
            </a:lvl1pPr>
            <a:lvl2pPr marL="437243" indent="-256268" defTabSz="179999">
              <a:lnSpc>
                <a:spcPts val="1800"/>
              </a:lnSpc>
              <a:spcBef>
                <a:spcPts val="1100"/>
              </a:spcBef>
              <a:buFontTx/>
              <a:buChar char="▪"/>
              <a:tabLst>
                <a:tab pos="177800" algn="l"/>
                <a:tab pos="355600" algn="l"/>
              </a:tabLst>
              <a:defRPr sz="2000">
                <a:solidFill>
                  <a:schemeClr val="accent2"/>
                </a:solidFill>
              </a:defRPr>
            </a:lvl2pPr>
            <a:lvl3pPr marL="618898" indent="-258535" defTabSz="179999">
              <a:lnSpc>
                <a:spcPts val="1800"/>
              </a:lnSpc>
              <a:spcBef>
                <a:spcPts val="1100"/>
              </a:spcBef>
              <a:buFontTx/>
              <a:buChar char="▪"/>
              <a:tabLst>
                <a:tab pos="177800" algn="l"/>
                <a:tab pos="355600" algn="l"/>
              </a:tabLst>
              <a:defRPr sz="2000">
                <a:solidFill>
                  <a:schemeClr val="accent2"/>
                </a:solidFill>
              </a:defRPr>
            </a:lvl3pPr>
            <a:lvl4pPr marL="789214" indent="-249464" defTabSz="179999">
              <a:lnSpc>
                <a:spcPts val="1800"/>
              </a:lnSpc>
              <a:spcBef>
                <a:spcPts val="1100"/>
              </a:spcBef>
              <a:buFontTx/>
              <a:buChar char="▪"/>
              <a:tabLst>
                <a:tab pos="177800" algn="l"/>
                <a:tab pos="355600" algn="l"/>
              </a:tabLst>
              <a:defRPr sz="2000">
                <a:solidFill>
                  <a:schemeClr val="accent2"/>
                </a:solidFill>
              </a:defRPr>
            </a:lvl4pPr>
            <a:lvl5pPr marL="1122589" indent="-408214" defTabSz="179999">
              <a:lnSpc>
                <a:spcPts val="1800"/>
              </a:lnSpc>
              <a:spcBef>
                <a:spcPts val="1100"/>
              </a:spcBef>
              <a:buFontTx/>
              <a:buChar char="▪"/>
              <a:tabLst>
                <a:tab pos="177800" algn="l"/>
                <a:tab pos="355600" algn="l"/>
              </a:tabLst>
              <a:defRPr sz="2000"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8394209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0C0FA78D-B199-42CF-88EF-8BE2F9D0E5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7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5" name="Datumsplatzhalter 2"/>
          <p:cNvSpPr>
            <a:spLocks noGrp="1"/>
          </p:cNvSpPr>
          <p:nvPr>
            <p:ph type="dt" sz="half" idx="15"/>
          </p:nvPr>
        </p:nvSpPr>
        <p:spPr>
          <a:xfrm>
            <a:off x="6865938" y="4914000"/>
            <a:ext cx="694420" cy="162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6781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6" y="150019"/>
            <a:ext cx="8557895" cy="726281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09524" y="4906576"/>
            <a:ext cx="598394" cy="180000"/>
          </a:xfrm>
          <a:ln/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PAGE </a:t>
            </a:r>
            <a:fld id="{F35164B6-5B5C-4D57-91C6-379885D5A5FE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‹Nr.›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TextBox 5"/>
          <p:cNvSpPr txBox="1"/>
          <p:nvPr userDrawn="1"/>
        </p:nvSpPr>
        <p:spPr>
          <a:xfrm>
            <a:off x="6696236" y="4869858"/>
            <a:ext cx="19223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Friederike</a:t>
            </a:r>
            <a:r>
              <a:rPr lang="en-US" sz="900" baseline="0" dirty="0" smtClean="0">
                <a:solidFill>
                  <a:schemeClr val="bg1"/>
                </a:solidFill>
              </a:rPr>
              <a:t> Januschek</a:t>
            </a:r>
            <a:r>
              <a:rPr lang="en-US" sz="900" dirty="0" smtClean="0">
                <a:solidFill>
                  <a:schemeClr val="bg1"/>
                </a:solidFill>
              </a:rPr>
              <a:t>, 12.12.2018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20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425" y="0"/>
            <a:ext cx="8229600" cy="857250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546759" y="4885061"/>
            <a:ext cx="514400" cy="180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SEITE </a:t>
            </a:r>
            <a:fld id="{0C0FA78D-B199-42CF-88EF-8BE2F9D0E55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cxnSp>
        <p:nvCxnSpPr>
          <p:cNvPr id="5" name="Gerade Verbindung 7"/>
          <p:cNvCxnSpPr/>
          <p:nvPr userDrawn="1"/>
        </p:nvCxnSpPr>
        <p:spPr>
          <a:xfrm>
            <a:off x="469900" y="728735"/>
            <a:ext cx="8191500" cy="1190"/>
          </a:xfrm>
          <a:prstGeom prst="line">
            <a:avLst/>
          </a:prstGeom>
          <a:ln w="9525">
            <a:solidFill>
              <a:srgbClr val="004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5"/>
          <p:cNvSpPr txBox="1"/>
          <p:nvPr userDrawn="1"/>
        </p:nvSpPr>
        <p:spPr>
          <a:xfrm>
            <a:off x="6684993" y="4869858"/>
            <a:ext cx="19223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Friederike</a:t>
            </a:r>
            <a:r>
              <a:rPr lang="en-US" sz="900" baseline="0" dirty="0" smtClean="0">
                <a:solidFill>
                  <a:schemeClr val="bg1"/>
                </a:solidFill>
              </a:rPr>
              <a:t> Januschek</a:t>
            </a:r>
            <a:r>
              <a:rPr lang="en-US" sz="900" dirty="0" smtClean="0">
                <a:solidFill>
                  <a:schemeClr val="bg1"/>
                </a:solidFill>
              </a:rPr>
              <a:t>, 12.12.2018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570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5425" y="0"/>
            <a:ext cx="8229600" cy="857250"/>
          </a:xfrm>
        </p:spPr>
        <p:txBody>
          <a:bodyPr/>
          <a:lstStyle>
            <a:lvl1pPr algn="ctr">
              <a:defRPr sz="28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472011" y="4869858"/>
            <a:ext cx="514400" cy="1800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SEITE </a:t>
            </a:r>
            <a:fld id="{0C0FA78D-B199-42CF-88EF-8BE2F9D0E55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cxnSp>
        <p:nvCxnSpPr>
          <p:cNvPr id="5" name="Gerade Verbindung 7"/>
          <p:cNvCxnSpPr/>
          <p:nvPr userDrawn="1"/>
        </p:nvCxnSpPr>
        <p:spPr>
          <a:xfrm>
            <a:off x="469900" y="728735"/>
            <a:ext cx="8191500" cy="1190"/>
          </a:xfrm>
          <a:prstGeom prst="line">
            <a:avLst/>
          </a:prstGeom>
          <a:ln w="9525">
            <a:solidFill>
              <a:srgbClr val="0047B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6696236" y="4869858"/>
            <a:ext cx="19223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chemeClr val="bg1"/>
                </a:solidFill>
              </a:rPr>
              <a:t>Friederike</a:t>
            </a:r>
            <a:r>
              <a:rPr lang="en-US" sz="900" baseline="0" dirty="0" smtClean="0">
                <a:solidFill>
                  <a:schemeClr val="bg1"/>
                </a:solidFill>
              </a:rPr>
              <a:t> Januschek</a:t>
            </a:r>
            <a:r>
              <a:rPr lang="en-US" sz="900" dirty="0" smtClean="0">
                <a:solidFill>
                  <a:schemeClr val="bg1"/>
                </a:solidFill>
              </a:rPr>
              <a:t>, 12.12.2018</a:t>
            </a:r>
            <a:endParaRPr lang="de-DE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1764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982FE-D3A3-46AC-87B4-77862CD1387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7616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916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5773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752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8156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027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02368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797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816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442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600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all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78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056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4527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heme" Target="../theme/theme1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10" Type="http://schemas.openxmlformats.org/officeDocument/2006/relationships/image" Target="../media/image20.emf"/><Relationship Id="rId4" Type="http://schemas.openxmlformats.org/officeDocument/2006/relationships/slideLayout" Target="../slideLayouts/slideLayout21.xml"/><Relationship Id="rId9" Type="http://schemas.openxmlformats.org/officeDocument/2006/relationships/image" Target="../media/image6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2.png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theme" Target="../theme/theme1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5.png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theme" Target="../theme/theme16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6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6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435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00"/>
            <a:ext cx="9149927" cy="515160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8800"/>
            <a:ext cx="1633538" cy="216694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  <p:grpSp>
        <p:nvGrpSpPr>
          <p:cNvPr id="7" name="Gruppieren 6"/>
          <p:cNvGrpSpPr/>
          <p:nvPr userDrawn="1"/>
        </p:nvGrpSpPr>
        <p:grpSpPr>
          <a:xfrm>
            <a:off x="6819173" y="297754"/>
            <a:ext cx="1966052" cy="391711"/>
            <a:chOff x="6819173" y="297754"/>
            <a:chExt cx="1966052" cy="391711"/>
          </a:xfrm>
        </p:grpSpPr>
        <p:pic>
          <p:nvPicPr>
            <p:cNvPr id="10" name="Grafik 9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170" t="20449" r="-9716" b="21256"/>
            <a:stretch/>
          </p:blipFill>
          <p:spPr>
            <a:xfrm>
              <a:off x="6819173" y="297754"/>
              <a:ext cx="1966052" cy="391711"/>
            </a:xfrm>
            <a:prstGeom prst="rect">
              <a:avLst/>
            </a:prstGeom>
          </p:spPr>
        </p:pic>
        <p:sp>
          <p:nvSpPr>
            <p:cNvPr id="14" name="Rechteck 13"/>
            <p:cNvSpPr/>
            <p:nvPr userDrawn="1"/>
          </p:nvSpPr>
          <p:spPr>
            <a:xfrm>
              <a:off x="8280412" y="339502"/>
              <a:ext cx="504813" cy="324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5" name="Grafik 1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838"/>
          <a:stretch/>
        </p:blipFill>
        <p:spPr>
          <a:xfrm>
            <a:off x="0" y="4830554"/>
            <a:ext cx="9149928" cy="31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4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6" r:id="rId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468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5A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90" r:id="rId2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6306" y="4733924"/>
            <a:ext cx="1273854" cy="304733"/>
          </a:xfrm>
          <a:custGeom>
            <a:avLst/>
            <a:gdLst>
              <a:gd name="connsiteX0" fmla="*/ 6306 w 1273854"/>
              <a:gd name="connsiteY0" fmla="*/ 0 h 510802"/>
              <a:gd name="connsiteX1" fmla="*/ 1040524 w 1273854"/>
              <a:gd name="connsiteY1" fmla="*/ 6306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6306 w 1273854"/>
              <a:gd name="connsiteY0" fmla="*/ 0 h 510802"/>
              <a:gd name="connsiteX1" fmla="*/ 937654 w 1273854"/>
              <a:gd name="connsiteY1" fmla="*/ 9094 h 510802"/>
              <a:gd name="connsiteX2" fmla="*/ 1273854 w 1273854"/>
              <a:gd name="connsiteY2" fmla="*/ 504496 h 510802"/>
              <a:gd name="connsiteX3" fmla="*/ 0 w 1273854"/>
              <a:gd name="connsiteY3" fmla="*/ 510802 h 510802"/>
              <a:gd name="connsiteX4" fmla="*/ 6306 w 1273854"/>
              <a:gd name="connsiteY4" fmla="*/ 0 h 510802"/>
              <a:gd name="connsiteX0" fmla="*/ 4401 w 1273854"/>
              <a:gd name="connsiteY0" fmla="*/ 4848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4848 h 501708"/>
              <a:gd name="connsiteX0" fmla="*/ 4401 w 1273854"/>
              <a:gd name="connsiteY0" fmla="*/ 0 h 508014"/>
              <a:gd name="connsiteX1" fmla="*/ 937654 w 1273854"/>
              <a:gd name="connsiteY1" fmla="*/ 6306 h 508014"/>
              <a:gd name="connsiteX2" fmla="*/ 1273854 w 1273854"/>
              <a:gd name="connsiteY2" fmla="*/ 501708 h 508014"/>
              <a:gd name="connsiteX3" fmla="*/ 0 w 1273854"/>
              <a:gd name="connsiteY3" fmla="*/ 508014 h 508014"/>
              <a:gd name="connsiteX4" fmla="*/ 4401 w 1273854"/>
              <a:gd name="connsiteY4" fmla="*/ 0 h 508014"/>
              <a:gd name="connsiteX0" fmla="*/ 4401 w 1273854"/>
              <a:gd name="connsiteY0" fmla="*/ 7636 h 501708"/>
              <a:gd name="connsiteX1" fmla="*/ 937654 w 1273854"/>
              <a:gd name="connsiteY1" fmla="*/ 0 h 501708"/>
              <a:gd name="connsiteX2" fmla="*/ 1273854 w 1273854"/>
              <a:gd name="connsiteY2" fmla="*/ 495402 h 501708"/>
              <a:gd name="connsiteX3" fmla="*/ 0 w 1273854"/>
              <a:gd name="connsiteY3" fmla="*/ 501708 h 501708"/>
              <a:gd name="connsiteX4" fmla="*/ 4401 w 1273854"/>
              <a:gd name="connsiteY4" fmla="*/ 7636 h 501708"/>
              <a:gd name="connsiteX0" fmla="*/ 2496 w 1273854"/>
              <a:gd name="connsiteY0" fmla="*/ 0 h 505225"/>
              <a:gd name="connsiteX1" fmla="*/ 937654 w 1273854"/>
              <a:gd name="connsiteY1" fmla="*/ 3517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  <a:gd name="connsiteX0" fmla="*/ 2496 w 1273854"/>
              <a:gd name="connsiteY0" fmla="*/ 0 h 505225"/>
              <a:gd name="connsiteX1" fmla="*/ 979564 w 1273854"/>
              <a:gd name="connsiteY1" fmla="*/ 3516 h 505225"/>
              <a:gd name="connsiteX2" fmla="*/ 1273854 w 1273854"/>
              <a:gd name="connsiteY2" fmla="*/ 498919 h 505225"/>
              <a:gd name="connsiteX3" fmla="*/ 0 w 1273854"/>
              <a:gd name="connsiteY3" fmla="*/ 505225 h 505225"/>
              <a:gd name="connsiteX4" fmla="*/ 2496 w 1273854"/>
              <a:gd name="connsiteY4" fmla="*/ 0 h 50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3854" h="505225">
                <a:moveTo>
                  <a:pt x="2496" y="0"/>
                </a:moveTo>
                <a:lnTo>
                  <a:pt x="979564" y="3516"/>
                </a:lnTo>
                <a:lnTo>
                  <a:pt x="1273854" y="498919"/>
                </a:lnTo>
                <a:lnTo>
                  <a:pt x="0" y="505225"/>
                </a:lnTo>
                <a:lnTo>
                  <a:pt x="2496" y="0"/>
                </a:lnTo>
                <a:close/>
              </a:path>
            </a:pathLst>
          </a:custGeom>
          <a:solidFill>
            <a:srgbClr val="005A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2" y="4776264"/>
            <a:ext cx="504056" cy="359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02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91" r:id="rId3"/>
    <p:sldLayoutId id="2147483692" r:id="rId4"/>
    <p:sldLayoutId id="2147483693" r:id="rId5"/>
    <p:sldLayoutId id="2147483694" r:id="rId6"/>
    <p:sldLayoutId id="2147483695" r:id="rId7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2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4878000"/>
            <a:ext cx="9143949" cy="271461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546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600"/>
            <a:ext cx="9149929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7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" y="4878000"/>
            <a:ext cx="9143949" cy="271460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33553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3999" cy="51434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4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3999" cy="514349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7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99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0"/>
            <a:ext cx="9144000" cy="271463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00"/>
            <a:ext cx="9149929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78000"/>
            <a:ext cx="9144000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0499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00"/>
            <a:ext cx="9149928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45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4878000"/>
            <a:ext cx="9143983" cy="271462"/>
          </a:xfrm>
          <a:prstGeom prst="rect">
            <a:avLst/>
          </a:prstGeom>
        </p:spPr>
      </p:pic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2"/>
          </p:nvPr>
        </p:nvSpPr>
        <p:spPr>
          <a:xfrm>
            <a:off x="6865938" y="4914000"/>
            <a:ext cx="694420" cy="162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12.12.2018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4"/>
          </p:nvPr>
        </p:nvSpPr>
        <p:spPr>
          <a:xfrm>
            <a:off x="8258082" y="4914000"/>
            <a:ext cx="514400" cy="180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EA7858BA-97FF-467B-88B5-B4FF2FCC31FE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3240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hf hdr="0" ftr="0"/>
  <p:txStyles>
    <p:titleStyle>
      <a:lvl1pPr algn="l" defTabSz="914400" rtl="0" eaLnBrk="1" latinLnBrk="0" hangingPunct="1">
        <a:spcBef>
          <a:spcPct val="0"/>
        </a:spcBef>
        <a:buNone/>
        <a:defRPr sz="2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chemeClr val="accent3"/>
        </a:buClr>
        <a:buFont typeface="Wingdings" panose="05000000000000000000" pitchFamily="2" charset="2"/>
        <a:buChar char="§"/>
        <a:tabLst>
          <a:tab pos="180000" algn="l"/>
          <a:tab pos="360000" algn="l"/>
        </a:tabLst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chemeClr val="accent3"/>
        </a:buClr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601"/>
            <a:ext cx="9149930" cy="5151600"/>
          </a:xfrm>
          <a:prstGeom prst="rect">
            <a:avLst/>
          </a:prstGeom>
        </p:spPr>
      </p:pic>
      <p:sp>
        <p:nvSpPr>
          <p:cNvPr id="13" name="Textfeld 12"/>
          <p:cNvSpPr txBox="1"/>
          <p:nvPr userDrawn="1"/>
        </p:nvSpPr>
        <p:spPr>
          <a:xfrm>
            <a:off x="6865200" y="4903200"/>
            <a:ext cx="101916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900" dirty="0" smtClean="0">
                <a:solidFill>
                  <a:schemeClr val="accent2"/>
                </a:solidFill>
              </a:rPr>
              <a:t>www.helmholtz.de</a:t>
            </a:r>
            <a:endParaRPr lang="de-DE" sz="9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9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image" Target="../media/image20.emf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ti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                   Matter and </a:t>
            </a:r>
            <a:br>
              <a:rPr lang="en-US" dirty="0" smtClean="0"/>
            </a:br>
            <a:r>
              <a:rPr lang="en-US" dirty="0" smtClean="0"/>
              <a:t>                    Technologies</a:t>
            </a:r>
            <a:endParaRPr lang="de-DE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360000" y="2499742"/>
            <a:ext cx="5868000" cy="1044116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</a:pPr>
            <a:r>
              <a:rPr lang="en-US" sz="3600" dirty="0" smtClean="0"/>
              <a:t>Cross-cutting Activities</a:t>
            </a:r>
          </a:p>
          <a:p>
            <a:pPr>
              <a:lnSpc>
                <a:spcPts val="2200"/>
              </a:lnSpc>
            </a:pPr>
            <a:endParaRPr lang="en-US" sz="1800" dirty="0" smtClean="0"/>
          </a:p>
          <a:p>
            <a:pPr>
              <a:lnSpc>
                <a:spcPts val="2200"/>
              </a:lnSpc>
            </a:pPr>
            <a:endParaRPr lang="en-US" sz="1800" dirty="0" smtClean="0"/>
          </a:p>
          <a:p>
            <a:pPr>
              <a:lnSpc>
                <a:spcPts val="2200"/>
              </a:lnSpc>
            </a:pPr>
            <a:r>
              <a:rPr lang="en-US" sz="1800" dirty="0" smtClean="0"/>
              <a:t>Friederike Januschek (DESY)</a:t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0"/>
          <a:stretch/>
        </p:blipFill>
        <p:spPr>
          <a:xfrm>
            <a:off x="351901" y="1330371"/>
            <a:ext cx="1303775" cy="654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912260" y="1023578"/>
            <a:ext cx="2104353" cy="3636404"/>
            <a:chOff x="6749721" y="1077284"/>
            <a:chExt cx="1875600" cy="347471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857" t="20658" r="10896" b="14781"/>
            <a:stretch/>
          </p:blipFill>
          <p:spPr bwMode="auto">
            <a:xfrm>
              <a:off x="6749721" y="2355726"/>
              <a:ext cx="1875600" cy="1019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9999" y="1077284"/>
              <a:ext cx="1875045" cy="1278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003"/>
            <a:stretch/>
          </p:blipFill>
          <p:spPr bwMode="auto">
            <a:xfrm>
              <a:off x="6754176" y="3363838"/>
              <a:ext cx="1866691" cy="1188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" name="Group 9"/>
          <p:cNvGrpSpPr/>
          <p:nvPr/>
        </p:nvGrpSpPr>
        <p:grpSpPr>
          <a:xfrm>
            <a:off x="6897630" y="4876577"/>
            <a:ext cx="2225118" cy="270000"/>
            <a:chOff x="1655676" y="3938760"/>
            <a:chExt cx="4680520" cy="529208"/>
          </a:xfrm>
        </p:grpSpPr>
        <p:sp>
          <p:nvSpPr>
            <p:cNvPr id="9" name="Rectangle 8"/>
            <p:cNvSpPr/>
            <p:nvPr/>
          </p:nvSpPr>
          <p:spPr>
            <a:xfrm>
              <a:off x="1655676" y="3938760"/>
              <a:ext cx="4680520" cy="5292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695190" y="3975906"/>
              <a:ext cx="4539453" cy="457200"/>
              <a:chOff x="1013231" y="3338791"/>
              <a:chExt cx="4886347" cy="514246"/>
            </a:xfrm>
            <a:solidFill>
              <a:schemeClr val="bg1"/>
            </a:solidFill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53252" y="3395880"/>
                <a:ext cx="854743" cy="434102"/>
              </a:xfrm>
              <a:prstGeom prst="rect">
                <a:avLst/>
              </a:prstGeom>
              <a:grpFill/>
            </p:spPr>
          </p:pic>
          <p:pic>
            <p:nvPicPr>
              <p:cNvPr id="14" name="Picture 13"/>
              <p:cNvPicPr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20409" y="3499780"/>
                <a:ext cx="628487" cy="146157"/>
              </a:xfrm>
              <a:prstGeom prst="rect">
                <a:avLst/>
              </a:prstGeom>
              <a:grpFill/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52148" y="3395837"/>
                <a:ext cx="1404131" cy="457200"/>
              </a:xfrm>
              <a:prstGeom prst="rect">
                <a:avLst/>
              </a:prstGeom>
              <a:grpFill/>
            </p:spPr>
          </p:pic>
          <p:pic>
            <p:nvPicPr>
              <p:cNvPr id="16" name="Picture 6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3079" y="3499780"/>
                <a:ext cx="536499" cy="209392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7452" y="3473858"/>
                <a:ext cx="704350" cy="235313"/>
              </a:xfrm>
              <a:prstGeom prst="rect">
                <a:avLst/>
              </a:prstGeom>
              <a:grpFill/>
            </p:spPr>
          </p:pic>
          <p:pic>
            <p:nvPicPr>
              <p:cNvPr id="18" name="Picture 2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3231" y="3338791"/>
                <a:ext cx="464976" cy="464976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7419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lock Arc 10"/>
          <p:cNvSpPr/>
          <p:nvPr/>
        </p:nvSpPr>
        <p:spPr>
          <a:xfrm>
            <a:off x="640080" y="2046785"/>
            <a:ext cx="7810500" cy="5268761"/>
          </a:xfrm>
          <a:prstGeom prst="blockArc">
            <a:avLst>
              <a:gd name="adj1" fmla="val 11089029"/>
              <a:gd name="adj2" fmla="val 21150582"/>
              <a:gd name="adj3" fmla="val 13053"/>
            </a:avLst>
          </a:prstGeom>
          <a:solidFill>
            <a:schemeClr val="accent6">
              <a:lumMod val="60000"/>
              <a:lumOff val="40000"/>
            </a:scheme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DER Vorschlag von materie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en-US" sz="2200" b="1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selected Proposals</a:t>
            </a:r>
            <a:endParaRPr lang="en-US" sz="22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8775" y="3794760"/>
            <a:ext cx="2248370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AMALEA:</a:t>
            </a:r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b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“Machine learning” </a:t>
            </a:r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for Matte</a:t>
            </a:r>
            <a:r>
              <a:rPr kumimoji="0" lang="en-US" sz="12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r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0985" y="1693871"/>
            <a:ext cx="2357375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b="1" dirty="0" err="1" smtClean="0">
                <a:solidFill>
                  <a:srgbClr val="FF0000"/>
                </a:solidFill>
              </a:rPr>
              <a:t>PlasmedX</a:t>
            </a:r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/>
            </a:r>
            <a:b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1200" b="1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Medical Imaging meets Plasma</a:t>
            </a:r>
            <a:endParaRPr kumimoji="0" lang="en-US" sz="1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93349" y="3816694"/>
            <a:ext cx="1842810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smtClean="0"/>
              <a:t>LUXE</a:t>
            </a:r>
            <a:br>
              <a:rPr lang="en-US" sz="1200" smtClean="0"/>
            </a:br>
            <a:r>
              <a:rPr lang="en-US" sz="1200" smtClean="0"/>
              <a:t>Pushing the limits of QED</a:t>
            </a: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38719" y="2528534"/>
            <a:ext cx="2294409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ADCMAPP</a:t>
            </a:r>
            <a:br>
              <a:rPr lang="en-US" sz="1200" dirty="0" smtClean="0"/>
            </a:br>
            <a:r>
              <a:rPr lang="en-US" sz="1200" dirty="0" smtClean="0"/>
              <a:t>Analysis and Data Center for AP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6684" y="2518682"/>
            <a:ext cx="2088070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smtClean="0"/>
              <a:t>HBC</a:t>
            </a:r>
            <a:br>
              <a:rPr lang="en-US" sz="1200" smtClean="0"/>
            </a:br>
            <a:r>
              <a:rPr lang="en-US" sz="1200" smtClean="0"/>
              <a:t>Brilliant Sources for Neutrons</a:t>
            </a:r>
            <a:endParaRPr kumimoji="0" lang="en-US" sz="1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11141" y="3154680"/>
            <a:ext cx="2241958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err="1" smtClean="0"/>
              <a:t>PhoDaMaS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smtClean="0"/>
              <a:t>Ultrafast real-time data analysis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3064" y="3180696"/>
            <a:ext cx="3211775" cy="461663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r>
              <a:rPr lang="en-US" sz="1200" dirty="0" smtClean="0"/>
              <a:t>SX-</a:t>
            </a:r>
            <a:r>
              <a:rPr lang="en-US" sz="1200" dirty="0" err="1" smtClean="0"/>
              <a:t>FragS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de-DE" sz="1200" dirty="0" smtClean="0"/>
              <a:t>Serial </a:t>
            </a:r>
            <a:r>
              <a:rPr lang="de-DE" sz="1200" dirty="0" err="1" smtClean="0"/>
              <a:t>Crystallography</a:t>
            </a:r>
            <a:r>
              <a:rPr lang="de-DE" sz="1200" dirty="0" smtClean="0"/>
              <a:t> </a:t>
            </a:r>
            <a:r>
              <a:rPr lang="de-DE" sz="1200" dirty="0" err="1" smtClean="0"/>
              <a:t>for</a:t>
            </a:r>
            <a:r>
              <a:rPr lang="de-DE" sz="1200" dirty="0" smtClean="0"/>
              <a:t> </a:t>
            </a:r>
            <a:r>
              <a:rPr lang="de-DE" sz="1200" dirty="0" err="1" smtClean="0"/>
              <a:t>Fragmentscreening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02463" y="3549135"/>
            <a:ext cx="97718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Big Data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98048" y="3676890"/>
            <a:ext cx="118237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Algorithms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41924" y="3861555"/>
            <a:ext cx="84894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LASER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49623" y="3990102"/>
            <a:ext cx="93871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Photons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697040" y="4197535"/>
            <a:ext cx="151579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Pushing limits</a:t>
            </a:r>
            <a:endParaRPr kumimoji="0" lang="en-US" sz="1800" b="0" i="0" u="none" strike="noStrike" cap="none" spc="0" normalizeH="0" baseline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911062" y="3923374"/>
            <a:ext cx="1028485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Materials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36650" y="4382292"/>
            <a:ext cx="10156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Compact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1198" y="4496500"/>
            <a:ext cx="133626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FillTx/>
                <a:latin typeface="Arial"/>
                <a:ea typeface="Arial"/>
                <a:cs typeface="Arial"/>
                <a:sym typeface="Arial"/>
              </a:rPr>
              <a:t>Applications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10323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SUmmary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PAGE </a:t>
            </a:r>
            <a:fld id="{F35164B6-5B5C-4D57-91C6-379885D5A5FE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11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876300"/>
            <a:ext cx="83889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Multiple cross-topic activities (see feedback from parallel sessions).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/>
              <a:t>In general cross-cutting </a:t>
            </a:r>
            <a:r>
              <a:rPr lang="en-US" sz="1600" dirty="0" smtClean="0"/>
              <a:t>activities </a:t>
            </a:r>
            <a:r>
              <a:rPr lang="en-US" sz="1600" dirty="0"/>
              <a:t>expected </a:t>
            </a:r>
            <a:r>
              <a:rPr lang="en-US" sz="1600" smtClean="0"/>
              <a:t>from us in </a:t>
            </a:r>
            <a:r>
              <a:rPr lang="en-US" sz="1600" dirty="0"/>
              <a:t>Material Research, </a:t>
            </a:r>
            <a:r>
              <a:rPr lang="en-US" sz="1600" dirty="0" err="1"/>
              <a:t>Digitalisation</a:t>
            </a:r>
            <a:r>
              <a:rPr lang="en-US" sz="1600" dirty="0"/>
              <a:t>, Structural Biology, Radiation Research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Cross-program activities going on and will be further strengthened through DMA.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Workshop between DMA and Information in January to identify areas of common interest and develop ideas for cross-research field projects.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/>
              <a:t>Innovationpool</a:t>
            </a:r>
            <a:r>
              <a:rPr lang="en-US" sz="1600" dirty="0" smtClean="0"/>
              <a:t>/Matter forum call has received excellent proposals and could fund two proposals, which are cross-topic, cross-program (and cross-research field)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/>
              <a:t>Cross-cutting activities as defined by the proposal template need to be somehow </a:t>
            </a:r>
            <a:r>
              <a:rPr lang="en-US" sz="1600" dirty="0" err="1" smtClean="0"/>
              <a:t>formalised</a:t>
            </a:r>
            <a:r>
              <a:rPr lang="en-US" sz="1600" dirty="0" smtClean="0"/>
              <a:t> and have in some way budget/FTE associated with them</a:t>
            </a:r>
          </a:p>
        </p:txBody>
      </p:sp>
    </p:spTree>
    <p:extLst>
      <p:ext uri="{BB962C8B-B14F-4D97-AF65-F5344CB8AC3E}">
        <p14:creationId xmlns:p14="http://schemas.microsoft.com/office/powerpoint/2010/main" val="2720134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Innovationspool Materie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sz="2200" b="1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Cross-Cutting activities</a:t>
            </a:r>
            <a:endParaRPr lang="en-US" sz="22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111" y="1239602"/>
            <a:ext cx="7520508" cy="280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 smtClean="0"/>
              <a:t>Activities that cannot be associated to a single </a:t>
            </a:r>
            <a:r>
              <a:rPr lang="en-US" sz="1600" dirty="0" smtClean="0"/>
              <a:t>program </a:t>
            </a:r>
            <a:r>
              <a:rPr lang="en-US" sz="1600" dirty="0" smtClean="0"/>
              <a:t>(or research field), but which are encompassed by a common strategy and coordinated work </a:t>
            </a:r>
            <a:r>
              <a:rPr lang="en-US" sz="1600" dirty="0" smtClean="0"/>
              <a:t>program.</a:t>
            </a:r>
            <a:endParaRPr lang="en-US" sz="1600" dirty="0" smtClean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 smtClean="0"/>
              <a:t>In the </a:t>
            </a:r>
            <a:r>
              <a:rPr lang="en-US" sz="1600" dirty="0" smtClean="0"/>
              <a:t>program </a:t>
            </a:r>
            <a:r>
              <a:rPr lang="en-US" sz="1600" dirty="0" smtClean="0"/>
              <a:t>proposal, only such cross-cutting activities can/should be mentioned that are somehow </a:t>
            </a:r>
            <a:r>
              <a:rPr lang="en-US" sz="1600" dirty="0" err="1" smtClean="0"/>
              <a:t>formalised</a:t>
            </a:r>
            <a:r>
              <a:rPr lang="en-US" sz="1600" dirty="0" smtClean="0"/>
              <a:t> </a:t>
            </a:r>
            <a:r>
              <a:rPr lang="en-US" sz="1600" dirty="0" smtClean="0"/>
              <a:t>(e.g. by a cooperation agreement).</a:t>
            </a:r>
            <a:endParaRPr lang="en-US" sz="16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More generally, we should also cover/mention here cross-topic,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cross-program,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cross-research area activities.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As a new tool in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PoF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IV the Matter Forum has been planned to foster innovative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cross-program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activities. For 2019/2020 this has been already partially established and moneywise doubled in the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Innovationpool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 for which the first projects have been selected in October.</a:t>
            </a:r>
          </a:p>
        </p:txBody>
      </p:sp>
    </p:spTree>
    <p:extLst>
      <p:ext uri="{BB962C8B-B14F-4D97-AF65-F5344CB8AC3E}">
        <p14:creationId xmlns:p14="http://schemas.microsoft.com/office/powerpoint/2010/main" val="533121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Innovatioool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sz="2200" b="1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Cross-Cutting activities As in the FPZs</a:t>
            </a:r>
            <a:endParaRPr lang="en-US" sz="22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3111" y="1311610"/>
            <a:ext cx="7520508" cy="19389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Cross-cutting activities mentioned in the FPZs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are (preliminary)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42900" indent="-34290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Material research (Information, Energy, …)</a:t>
            </a:r>
          </a:p>
          <a:p>
            <a:pPr marL="342900" indent="-34290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Digitalisation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(Information, Incubator, …)</a:t>
            </a:r>
          </a:p>
          <a:p>
            <a:pPr marL="342900" indent="-34290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ym typeface="Arial"/>
              </a:rPr>
              <a:t>Structural biology (Health, Information)</a:t>
            </a:r>
          </a:p>
          <a:p>
            <a:pPr marL="342900" indent="-34290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Radiation Research (Health, Energy)</a:t>
            </a:r>
            <a:endParaRPr lang="en-US" sz="160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971600" y="3649434"/>
            <a:ext cx="5724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In </a:t>
            </a:r>
            <a:r>
              <a:rPr lang="de-DE" dirty="0" err="1" smtClean="0"/>
              <a:t>these</a:t>
            </a:r>
            <a:r>
              <a:rPr lang="de-DE" dirty="0" smtClean="0"/>
              <a:t> </a:t>
            </a:r>
            <a:r>
              <a:rPr lang="de-DE" dirty="0" err="1" smtClean="0"/>
              <a:t>fields</a:t>
            </a:r>
            <a:r>
              <a:rPr lang="de-DE" dirty="0" smtClean="0"/>
              <a:t> </a:t>
            </a:r>
            <a:r>
              <a:rPr lang="de-DE" dirty="0" err="1" smtClean="0"/>
              <a:t>cross-cutting</a:t>
            </a:r>
            <a:r>
              <a:rPr lang="de-DE" dirty="0" smtClean="0"/>
              <a:t> </a:t>
            </a:r>
            <a:r>
              <a:rPr lang="de-DE" dirty="0" err="1" smtClean="0"/>
              <a:t>activities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Matter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BMBF.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12941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Innovationspool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sz="2200" b="1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Cross-Cutting activities and MT</a:t>
            </a:r>
            <a:endParaRPr lang="en-US" sz="22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9493" y="1563638"/>
            <a:ext cx="7520508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/>
              <a:t>MT is designed as a program with strong connections within its topics and to the other Matter programs MML and MU.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>
                <a:sym typeface="Arial"/>
              </a:rPr>
              <a:t>MT is an enabler of the science in MU and MML.</a:t>
            </a:r>
          </a:p>
          <a:p>
            <a:pPr marL="342900" indent="-342900" hangingPunct="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Examples for cross-cutting activities in its broader sense are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KAPTURE/KALYPSO, </a:t>
            </a:r>
            <a:r>
              <a:rPr lang="de-DE" sz="1600" dirty="0"/>
              <a:t>MicroTCA.4  </a:t>
            </a:r>
            <a:r>
              <a:rPr lang="de-DE" sz="1600" dirty="0" err="1" smtClean="0"/>
              <a:t>and</a:t>
            </a:r>
            <a:r>
              <a:rPr lang="de-DE" sz="1600" dirty="0" smtClean="0"/>
              <a:t> in </a:t>
            </a:r>
            <a:r>
              <a:rPr lang="de-DE" sz="1600" dirty="0" err="1" smtClean="0"/>
              <a:t>general</a:t>
            </a:r>
            <a:r>
              <a:rPr lang="de-DE" sz="1600" dirty="0" smtClean="0"/>
              <a:t> </a:t>
            </a:r>
            <a:r>
              <a:rPr lang="de-DE" sz="1600" dirty="0" err="1" smtClean="0"/>
              <a:t>accelerator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 smtClean="0"/>
              <a:t>development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MML </a:t>
            </a:r>
            <a:r>
              <a:rPr lang="de-DE" sz="1600" dirty="0" err="1" smtClean="0"/>
              <a:t>and</a:t>
            </a:r>
            <a:r>
              <a:rPr lang="de-DE" sz="1600" dirty="0" smtClean="0"/>
              <a:t> MU.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23478"/>
            <a:ext cx="1908440" cy="1354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9657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Innovationspool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sz="2200" b="1" cap="all" dirty="0" smtClean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DMA and its Cross-cutting activities</a:t>
            </a:r>
            <a:endParaRPr lang="en-US" sz="22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3548" y="1194877"/>
            <a:ext cx="8110001" cy="34163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/>
              <a:t>Similarly to ARD and DTS the subjects of research in DMA are by its nature relevant to MU and MML and an enabler of the research there.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1600" dirty="0" smtClean="0"/>
              <a:t>Activities which previously took place in MU/MML and ARD/DTS will be bundled and expanded within DMA, thus there are obvious </a:t>
            </a:r>
            <a:r>
              <a:rPr lang="en-US" sz="1600" dirty="0" smtClean="0"/>
              <a:t>cross-program </a:t>
            </a:r>
            <a:r>
              <a:rPr lang="en-US" sz="1600" dirty="0" smtClean="0"/>
              <a:t>implications.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600" dirty="0" smtClean="0">
                <a:sym typeface="Arial"/>
              </a:rPr>
              <a:t>DMA </a:t>
            </a:r>
            <a:r>
              <a:rPr lang="de-DE" sz="1600" dirty="0" err="1" smtClean="0">
                <a:sym typeface="Arial"/>
              </a:rPr>
              <a:t>has</a:t>
            </a:r>
            <a:r>
              <a:rPr lang="de-DE" sz="1600" dirty="0" smtClean="0">
                <a:sym typeface="Arial"/>
              </a:rPr>
              <a:t> a strong </a:t>
            </a:r>
            <a:r>
              <a:rPr lang="de-DE" sz="1600" dirty="0" err="1" smtClean="0">
                <a:sym typeface="Arial"/>
              </a:rPr>
              <a:t>thematic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connection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to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the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more</a:t>
            </a:r>
            <a:r>
              <a:rPr lang="de-DE" sz="1600" dirty="0" smtClean="0">
                <a:sym typeface="Arial"/>
              </a:rPr>
              <a:t> fundamental/</a:t>
            </a:r>
            <a:r>
              <a:rPr lang="de-DE" sz="1600" dirty="0" err="1" smtClean="0">
                <a:sym typeface="Arial"/>
              </a:rPr>
              <a:t>less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applied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research</a:t>
            </a:r>
            <a:r>
              <a:rPr lang="de-DE" sz="1600" dirty="0" smtClean="0">
                <a:sym typeface="Arial"/>
              </a:rPr>
              <a:t> in </a:t>
            </a:r>
            <a:r>
              <a:rPr lang="de-DE" sz="1600" dirty="0" err="1" smtClean="0">
                <a:sym typeface="Arial"/>
              </a:rPr>
              <a:t>the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research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field</a:t>
            </a:r>
            <a:r>
              <a:rPr lang="de-DE" sz="1600" dirty="0" smtClean="0">
                <a:sym typeface="Arial"/>
              </a:rPr>
              <a:t> Information (</a:t>
            </a:r>
            <a:r>
              <a:rPr lang="de-DE" sz="1600" dirty="0" err="1" smtClean="0">
                <a:sym typeface="Arial"/>
              </a:rPr>
              <a:t>currently</a:t>
            </a:r>
            <a:r>
              <a:rPr lang="de-DE" sz="1600" dirty="0" smtClean="0">
                <a:sym typeface="Arial"/>
              </a:rPr>
              <a:t> Key Technologies) </a:t>
            </a:r>
            <a:r>
              <a:rPr lang="de-DE" sz="1600" dirty="0" err="1" smtClean="0">
                <a:sym typeface="Arial"/>
              </a:rPr>
              <a:t>as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well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as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the</a:t>
            </a:r>
            <a:r>
              <a:rPr lang="de-DE" sz="1600" dirty="0" smtClean="0">
                <a:sym typeface="Arial"/>
              </a:rPr>
              <a:t> Helmholtz </a:t>
            </a:r>
            <a:r>
              <a:rPr lang="de-DE" sz="1600" dirty="0" err="1" smtClean="0">
                <a:sym typeface="Arial"/>
              </a:rPr>
              <a:t>Incubator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and</a:t>
            </a:r>
            <a:r>
              <a:rPr lang="de-DE" sz="1600" dirty="0" smtClean="0">
                <a:sym typeface="Arial"/>
              </a:rPr>
              <a:t> </a:t>
            </a:r>
            <a:r>
              <a:rPr lang="de-DE" sz="1600" dirty="0" err="1" smtClean="0">
                <a:sym typeface="Arial"/>
              </a:rPr>
              <a:t>other</a:t>
            </a:r>
            <a:r>
              <a:rPr lang="de-DE" sz="1600" dirty="0" smtClean="0">
                <a:sym typeface="Arial"/>
              </a:rPr>
              <a:t> initiatives. </a:t>
            </a:r>
          </a:p>
          <a:p>
            <a:pPr marL="342900" marR="0" indent="-342900" algn="l" defTabSz="9144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There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will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be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DMA-Information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workshop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for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scientific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exchange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and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development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of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first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ideas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regarding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scientific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cooperation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within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projects</a:t>
            </a:r>
            <a:r>
              <a:rPr lang="de-DE" sz="1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 </a:t>
            </a:r>
            <a:r>
              <a:rPr lang="de-DE" sz="1600" dirty="0" err="1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January</a:t>
            </a:r>
            <a:r>
              <a:rPr lang="de-DE" sz="1600" dirty="0" smtClea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lang="en-US" sz="1600" dirty="0" smtClea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020" y="190037"/>
            <a:ext cx="2385148" cy="116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17304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Innovationspool</a:t>
            </a:r>
            <a:r>
              <a:rPr lang="en-US" dirty="0" smtClean="0"/>
              <a:t> </a:t>
            </a:r>
            <a:r>
              <a:rPr lang="en-US" dirty="0" err="1" smtClean="0"/>
              <a:t>Materie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"/>
          </p:nvPr>
        </p:nvSpPr>
        <p:spPr>
          <a:xfrm>
            <a:off x="358775" y="458330"/>
            <a:ext cx="8424000" cy="266401"/>
          </a:xfrm>
        </p:spPr>
        <p:txBody>
          <a:bodyPr/>
          <a:lstStyle/>
          <a:p>
            <a:r>
              <a:rPr lang="en-US" sz="2200" b="1" cap="all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Innovationpool</a:t>
            </a:r>
            <a:endParaRPr lang="en-US" sz="2200" b="1" cap="all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087324"/>
            <a:ext cx="5040560" cy="30469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 err="1" smtClean="0"/>
              <a:t>Innovationpool</a:t>
            </a:r>
            <a:r>
              <a:rPr lang="en-US" sz="1600" dirty="0" smtClean="0"/>
              <a:t> </a:t>
            </a:r>
            <a:r>
              <a:rPr lang="en-US" sz="1600" dirty="0"/>
              <a:t>(</a:t>
            </a:r>
            <a:r>
              <a:rPr lang="en-US" sz="1600" dirty="0" smtClean="0"/>
              <a:t>BMBF): 1% of LK I “Matter Forum” doubled by BMBF, i.e. </a:t>
            </a:r>
            <a:r>
              <a:rPr lang="en-US" sz="1600" dirty="0" smtClean="0"/>
              <a:t>4M</a:t>
            </a:r>
            <a:r>
              <a:rPr lang="en-US" sz="1600" dirty="0" smtClean="0"/>
              <a:t>€ per year. BMBF asked for project proposals on a relatively short </a:t>
            </a:r>
            <a:r>
              <a:rPr lang="en-US" sz="1600" dirty="0" smtClean="0"/>
              <a:t>timescale.</a:t>
            </a:r>
            <a:endParaRPr lang="en-US" sz="1600" dirty="0" smtClean="0"/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 smtClean="0"/>
              <a:t>Proposals were prioritized first within programs, then for Matter and finally decided on by the </a:t>
            </a:r>
            <a:r>
              <a:rPr lang="en-US" sz="1600" dirty="0" err="1" smtClean="0"/>
              <a:t>Forschungsbereichsplattform</a:t>
            </a:r>
            <a:r>
              <a:rPr lang="en-US" sz="1600" dirty="0" smtClean="0"/>
              <a:t>, i.e. together with BMBF. </a:t>
            </a: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indent="-3429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1600" dirty="0" smtClean="0">
                <a:sym typeface="Arial"/>
              </a:rPr>
              <a:t>Will be continued for 2020 and likely also within </a:t>
            </a:r>
            <a:r>
              <a:rPr lang="en-US" sz="1600" dirty="0" err="1" smtClean="0">
                <a:sym typeface="Arial"/>
              </a:rPr>
              <a:t>PoF</a:t>
            </a:r>
            <a:r>
              <a:rPr lang="en-US" sz="1600" dirty="0" smtClean="0">
                <a:sym typeface="Arial"/>
              </a:rPr>
              <a:t> </a:t>
            </a:r>
            <a:r>
              <a:rPr lang="en-US" sz="1600" dirty="0" smtClean="0">
                <a:sym typeface="Arial"/>
              </a:rPr>
              <a:t>IV.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92" y="1063896"/>
            <a:ext cx="3743908" cy="291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3998648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Procedure within MT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FFFFFF"/>
                </a:solidFill>
              </a:rPr>
              <a:t>PAGE </a:t>
            </a:r>
            <a:fld id="{F35164B6-5B5C-4D57-91C6-379885D5A5FE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7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854" y="1095586"/>
            <a:ext cx="711874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Six MT proposals were submitted for review.</a:t>
            </a:r>
          </a:p>
          <a:p>
            <a:endParaRPr lang="en-US" sz="1600" dirty="0" smtClean="0"/>
          </a:p>
          <a:p>
            <a:r>
              <a:rPr lang="en-US" sz="1600" dirty="0" smtClean="0"/>
              <a:t>Procedure agreed within the program MT to prioritize the projects based on: </a:t>
            </a:r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Scientific quality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Innovation potential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Strategic position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Degree of cross-center/ cross-program/ cross-research area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69854" y="329183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 ranking was decided on by the MT management board and all projects were presented to the </a:t>
            </a:r>
            <a:r>
              <a:rPr lang="en-US" sz="1600" dirty="0" err="1" smtClean="0"/>
              <a:t>Forschungsbereichsplattform</a:t>
            </a:r>
            <a:r>
              <a:rPr lang="en-US" sz="1600" dirty="0"/>
              <a:t> </a:t>
            </a:r>
            <a:r>
              <a:rPr lang="en-US" sz="1600" dirty="0" smtClean="0"/>
              <a:t>which decided to fund the top two projects.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52666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smtClean="0"/>
              <a:t>Pilot study for Imaging with compact plasma-based accelerators</a:t>
            </a:r>
            <a:endParaRPr lang="en-US" sz="2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PAGE </a:t>
            </a:r>
            <a:fld id="{F35164B6-5B5C-4D57-91C6-379885D5A5FE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8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0825" y="807554"/>
            <a:ext cx="46925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Coordinating institute: DESY, Jens Osterhoff</a:t>
            </a:r>
          </a:p>
          <a:p>
            <a:r>
              <a:rPr lang="en-US" sz="1400" dirty="0" smtClean="0"/>
              <a:t>DESY, HZDR, KIT, </a:t>
            </a:r>
            <a:r>
              <a:rPr lang="en-US" sz="1400" dirty="0" err="1" smtClean="0"/>
              <a:t>UniHH</a:t>
            </a:r>
            <a:r>
              <a:rPr lang="en-US" sz="1400" dirty="0" smtClean="0"/>
              <a:t>, HMGU (research area health)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779662"/>
            <a:ext cx="843942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compact Roentgen source driven by a plasma based accelerator will be used to track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the</a:t>
            </a:r>
            <a:r>
              <a:rPr lang="en-US" sz="1400" dirty="0"/>
              <a:t> position of Gold </a:t>
            </a:r>
            <a:r>
              <a:rPr lang="en-US" sz="1400" dirty="0" err="1"/>
              <a:t>nano</a:t>
            </a:r>
            <a:r>
              <a:rPr lang="en-US" sz="1400" dirty="0"/>
              <a:t>-clusters for medical imaging in mouse </a:t>
            </a:r>
            <a:r>
              <a:rPr lang="en-US" sz="1400" dirty="0" smtClean="0"/>
              <a:t>phantoms</a:t>
            </a:r>
          </a:p>
          <a:p>
            <a:endParaRPr lang="en-US" sz="1400" dirty="0"/>
          </a:p>
          <a:p>
            <a:pPr marL="285750" indent="-285750">
              <a:buFontTx/>
              <a:buChar char="-"/>
            </a:pPr>
            <a:r>
              <a:rPr lang="en-US" sz="1400" dirty="0" smtClean="0"/>
              <a:t>Ultimate </a:t>
            </a:r>
            <a:r>
              <a:rPr lang="en-US" sz="1400" dirty="0"/>
              <a:t>goal: application of technique to e.g. track drugs in the human body (</a:t>
            </a:r>
            <a:r>
              <a:rPr lang="en-US" sz="1400" dirty="0" err="1"/>
              <a:t>Pharmakokinetik</a:t>
            </a:r>
            <a:r>
              <a:rPr lang="en-US" sz="1400" dirty="0"/>
              <a:t>)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en-US" sz="1400" dirty="0" smtClean="0"/>
              <a:t>and </a:t>
            </a:r>
            <a:r>
              <a:rPr lang="en-US" sz="1400" dirty="0"/>
              <a:t>to </a:t>
            </a:r>
            <a:r>
              <a:rPr lang="en-US" sz="1400" dirty="0" err="1"/>
              <a:t>visialize</a:t>
            </a:r>
            <a:r>
              <a:rPr lang="en-US" sz="1400" dirty="0"/>
              <a:t> tumors </a:t>
            </a:r>
            <a:r>
              <a:rPr lang="en-US" sz="1400" dirty="0" smtClean="0"/>
              <a:t>early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Compact system, eventually suited for clinical use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High rate system possible with today’s technologies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Gold </a:t>
            </a:r>
            <a:r>
              <a:rPr lang="en-US" sz="1400" dirty="0" err="1" smtClean="0"/>
              <a:t>nano</a:t>
            </a:r>
            <a:r>
              <a:rPr lang="en-US" sz="1400" dirty="0" smtClean="0"/>
              <a:t>-clusters are a promising technology for imaging in medicine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Know-how from accelerator (DESY, HZDR), detectors (KIT) and medicine (HMGU) come together to </a:t>
            </a:r>
            <a:br>
              <a:rPr lang="en-US" sz="1400" dirty="0" smtClean="0"/>
            </a:br>
            <a:r>
              <a:rPr lang="en-US" sz="1400" dirty="0" smtClean="0"/>
              <a:t>demonstrate the principle of the system. </a:t>
            </a:r>
            <a:endParaRPr lang="en-US" sz="14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841766"/>
            <a:ext cx="1224145" cy="937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 rot="20439833">
            <a:off x="760877" y="1854115"/>
            <a:ext cx="223587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/>
                </a:solidFill>
              </a:rPr>
              <a:t>Cross-center</a:t>
            </a:r>
            <a:endParaRPr lang="de-DE" sz="2400" b="1" dirty="0">
              <a:solidFill>
                <a:schemeClr val="accent6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 rot="20439833">
            <a:off x="1876906" y="2532845"/>
            <a:ext cx="223587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/>
                </a:solidFill>
              </a:rPr>
              <a:t>Cross-topic</a:t>
            </a:r>
            <a:endParaRPr lang="de-DE" sz="2400" b="1" dirty="0">
              <a:solidFill>
                <a:schemeClr val="accent6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 rot="20439833">
            <a:off x="2810390" y="3044907"/>
            <a:ext cx="3218759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/>
                </a:solidFill>
              </a:rPr>
              <a:t>Cross-research </a:t>
            </a:r>
            <a:r>
              <a:rPr lang="de-DE" sz="2400" b="1" dirty="0" err="1" smtClean="0">
                <a:solidFill>
                  <a:schemeClr val="accent6"/>
                </a:solidFill>
              </a:rPr>
              <a:t>field</a:t>
            </a:r>
            <a:endParaRPr lang="de-DE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1459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/>
              <a:t>Amalea – Accelerating Machine Learning for Physics</a:t>
            </a:r>
            <a:endParaRPr lang="en-US" sz="200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FFFFFF"/>
                </a:solidFill>
              </a:rPr>
              <a:t>PAGE </a:t>
            </a:r>
            <a:fld id="{F35164B6-5B5C-4D57-91C6-379885D5A5FE}" type="slidenum">
              <a:rPr lang="de-DE" smtClean="0">
                <a:solidFill>
                  <a:srgbClr val="FFFFFF"/>
                </a:solidFill>
              </a:rPr>
              <a:pPr>
                <a:defRPr/>
              </a:pPr>
              <a:t>9</a:t>
            </a:fld>
            <a:endParaRPr lang="de-DE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3508" y="807554"/>
            <a:ext cx="35759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Coordinating institute: DESY, Frank Gaede</a:t>
            </a:r>
          </a:p>
          <a:p>
            <a:r>
              <a:rPr lang="en-US" sz="1400" smtClean="0"/>
              <a:t>DESY, HZDR, KIT, HZB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1635646"/>
            <a:ext cx="8087342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/>
              <a:t>Build up a consortium of physicists from </a:t>
            </a:r>
            <a:br>
              <a:rPr lang="en-US" sz="1400" smtClean="0"/>
            </a:br>
            <a:r>
              <a:rPr lang="en-US" sz="1400" smtClean="0"/>
              <a:t>Photon Science, particle physics, accelerator physics </a:t>
            </a:r>
            <a:br>
              <a:rPr lang="en-US" sz="1400" smtClean="0"/>
            </a:br>
            <a:r>
              <a:rPr lang="en-US" sz="1400" smtClean="0"/>
              <a:t>to explore systematically novel machine-learning algorithms: </a:t>
            </a:r>
          </a:p>
          <a:p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Fast, efficient feature extraction from complex data at high rate </a:t>
            </a:r>
            <a:br>
              <a:rPr lang="en-US" sz="1400" smtClean="0"/>
            </a:br>
            <a:r>
              <a:rPr lang="en-US" sz="1400" smtClean="0"/>
              <a:t>(e.g. XFEL detectors, LHC detector, XFEL accelerator, BESSY accelerator)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Data reduction in a nearly-online fashion, highly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Development of a tool kit for scientists in matter to easily use ML tools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Build-up of an IT infrastructure at DESY and HZDR to provide powerful, flexible, fast turn-around</a:t>
            </a:r>
            <a:br>
              <a:rPr lang="en-US" sz="1400" smtClean="0"/>
            </a:br>
            <a:r>
              <a:rPr lang="en-US" sz="1400" smtClean="0"/>
              <a:t>computing platforms for algorithm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smtClean="0"/>
              <a:t>Connect to recent incubator projects (in particular HAICU)</a:t>
            </a:r>
            <a:endParaRPr lang="en-US" sz="1400"/>
          </a:p>
        </p:txBody>
      </p:sp>
      <p:grpSp>
        <p:nvGrpSpPr>
          <p:cNvPr id="6" name="Group 5"/>
          <p:cNvGrpSpPr/>
          <p:nvPr/>
        </p:nvGrpSpPr>
        <p:grpSpPr>
          <a:xfrm>
            <a:off x="6660232" y="534259"/>
            <a:ext cx="2148490" cy="2269900"/>
            <a:chOff x="6227446" y="534259"/>
            <a:chExt cx="2581276" cy="2684856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29" r="10487"/>
            <a:stretch/>
          </p:blipFill>
          <p:spPr bwMode="auto">
            <a:xfrm>
              <a:off x="6227446" y="534259"/>
              <a:ext cx="2581275" cy="1332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22" b="16931"/>
            <a:stretch/>
          </p:blipFill>
          <p:spPr bwMode="auto">
            <a:xfrm>
              <a:off x="6227446" y="1851670"/>
              <a:ext cx="2581276" cy="13674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6588224" y="2787774"/>
            <a:ext cx="218361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smtClean="0"/>
              <a:t>Helmholtz Alliance Physics at the Terascale</a:t>
            </a:r>
            <a:endParaRPr lang="en-US" sz="80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424" y="531605"/>
            <a:ext cx="2194808" cy="1320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 rot="20439833">
            <a:off x="760877" y="1854115"/>
            <a:ext cx="223587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/>
                </a:solidFill>
              </a:rPr>
              <a:t>Cross-center</a:t>
            </a:r>
            <a:endParaRPr lang="de-DE" sz="2400" b="1" dirty="0">
              <a:solidFill>
                <a:schemeClr val="accent6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 rot="20439833">
            <a:off x="1706803" y="2583247"/>
            <a:ext cx="2235874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/>
                </a:solidFill>
              </a:rPr>
              <a:t>Cross-topic</a:t>
            </a:r>
            <a:endParaRPr lang="de-DE" sz="2400" b="1" dirty="0">
              <a:solidFill>
                <a:schemeClr val="accent6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 rot="20439833">
            <a:off x="3017949" y="3048255"/>
            <a:ext cx="2432441" cy="46166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2400" b="1" dirty="0" smtClean="0">
                <a:solidFill>
                  <a:schemeClr val="accent6"/>
                </a:solidFill>
              </a:rPr>
              <a:t>Cross-</a:t>
            </a:r>
            <a:r>
              <a:rPr lang="de-DE" sz="2400" b="1" dirty="0" err="1" smtClean="0">
                <a:solidFill>
                  <a:schemeClr val="accent6"/>
                </a:solidFill>
              </a:rPr>
              <a:t>program</a:t>
            </a:r>
            <a:endParaRPr lang="de-DE" sz="2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267232"/>
      </p:ext>
    </p:extLst>
  </p:cSld>
  <p:clrMapOvr>
    <a:masterClrMapping/>
  </p:clrMapOvr>
</p:sld>
</file>

<file path=ppt/theme/theme1.xml><?xml version="1.0" encoding="utf-8"?>
<a:theme xmlns:a="http://schemas.openxmlformats.org/drawingml/2006/main" name="1_Titelfolie_ENGLISCH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Inhaltsfolie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Inhaltsfolie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itel_Verkehr und Weltraum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Inhaltsfolie_Verkehr und Weltraum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itel_Schlüsseltechnologien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Inhaltsfolie_Schlüsseltechnologien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wischen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Zwischenfoliel_Variant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el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Inhaltsfolie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itel_Erde und Umwel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Inhaltsfolie_Erde und Umwel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itel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</Words>
  <Application>Microsoft Office PowerPoint</Application>
  <PresentationFormat>Bildschirmpräsentation (16:9)</PresentationFormat>
  <Paragraphs>105</Paragraphs>
  <Slides>11</Slides>
  <Notes>1</Notes>
  <HiddenSlides>0</HiddenSlides>
  <MMClips>0</MMClips>
  <ScaleCrop>false</ScaleCrop>
  <HeadingPairs>
    <vt:vector size="4" baseType="variant">
      <vt:variant>
        <vt:lpstr>Design</vt:lpstr>
      </vt:variant>
      <vt:variant>
        <vt:i4>16</vt:i4>
      </vt:variant>
      <vt:variant>
        <vt:lpstr>Folientitel</vt:lpstr>
      </vt:variant>
      <vt:variant>
        <vt:i4>11</vt:i4>
      </vt:variant>
    </vt:vector>
  </HeadingPairs>
  <TitlesOfParts>
    <vt:vector size="27" baseType="lpstr">
      <vt:lpstr>1_Titelfolie_ENGLISCH</vt:lpstr>
      <vt:lpstr>Zwischenfolie</vt:lpstr>
      <vt:lpstr>Zwischenfoliel_Variante</vt:lpstr>
      <vt:lpstr>Inhaltsfolie</vt:lpstr>
      <vt:lpstr>Titel_Energie</vt:lpstr>
      <vt:lpstr>Inhaltsfolie_Energie</vt:lpstr>
      <vt:lpstr>Titel_Erde und Umwelt</vt:lpstr>
      <vt:lpstr>Inhaltsfolie_Erde und Umwelt</vt:lpstr>
      <vt:lpstr>Titel_Gesundheit</vt:lpstr>
      <vt:lpstr>Inhaltsfolie_Gesundheit</vt:lpstr>
      <vt:lpstr>Titel_Materie</vt:lpstr>
      <vt:lpstr>Inhaltsfolie_Materie</vt:lpstr>
      <vt:lpstr>Titel_Verkehr und Weltraum</vt:lpstr>
      <vt:lpstr>Inhaltsfolie_Verkehr und Weltraum</vt:lpstr>
      <vt:lpstr>Titel_Schlüsseltechnologien</vt:lpstr>
      <vt:lpstr>Inhaltsfolie_Schlüsseltechnologien</vt:lpstr>
      <vt:lpstr>                    Matter and                      Technologies</vt:lpstr>
      <vt:lpstr>Innovationspool Materie</vt:lpstr>
      <vt:lpstr>Innovatioool Materie</vt:lpstr>
      <vt:lpstr>Innovationspool Materie</vt:lpstr>
      <vt:lpstr>Innovationspool Materie</vt:lpstr>
      <vt:lpstr>Innovationspool Materie</vt:lpstr>
      <vt:lpstr>Procedure within MT</vt:lpstr>
      <vt:lpstr>Pilot study for Imaging with compact plasma-based accelerators</vt:lpstr>
      <vt:lpstr>Amalea – Accelerating Machine Learning for Physics</vt:lpstr>
      <vt:lpstr>DER Vorschlag von materie</vt:lpstr>
      <vt:lpstr>SUmmary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Bernd Göbel</dc:creator>
  <cp:lastModifiedBy>Friederike Januschek</cp:lastModifiedBy>
  <cp:revision>235</cp:revision>
  <cp:lastPrinted>2017-11-14T14:35:41Z</cp:lastPrinted>
  <dcterms:created xsi:type="dcterms:W3CDTF">2017-08-27T12:31:56Z</dcterms:created>
  <dcterms:modified xsi:type="dcterms:W3CDTF">2018-12-12T08:12:06Z</dcterms:modified>
</cp:coreProperties>
</file>