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349" r:id="rId2"/>
    <p:sldId id="397" r:id="rId3"/>
    <p:sldId id="401" r:id="rId4"/>
    <p:sldId id="400" r:id="rId5"/>
    <p:sldId id="402" r:id="rId6"/>
    <p:sldId id="403" r:id="rId7"/>
    <p:sldId id="404" r:id="rId8"/>
    <p:sldId id="405" r:id="rId9"/>
    <p:sldId id="398" r:id="rId10"/>
    <p:sldId id="40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275" userDrawn="1">
          <p15:clr>
            <a:srgbClr val="A4A3A4"/>
          </p15:clr>
        </p15:guide>
        <p15:guide id="2" pos="3727" userDrawn="1">
          <p15:clr>
            <a:srgbClr val="A4A3A4"/>
          </p15:clr>
        </p15:guide>
        <p15:guide id="3" pos="3953" userDrawn="1">
          <p15:clr>
            <a:srgbClr val="A4A3A4"/>
          </p15:clr>
        </p15:guide>
        <p15:guide id="4" pos="7287" userDrawn="1">
          <p15:clr>
            <a:srgbClr val="A4A3A4"/>
          </p15:clr>
        </p15:guide>
        <p15:guide id="5" pos="393" userDrawn="1">
          <p15:clr>
            <a:srgbClr val="A4A3A4"/>
          </p15:clr>
        </p15:guide>
        <p15:guide id="6" orient="horz" pos="372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35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-936" y="-822"/>
      </p:cViewPr>
      <p:guideLst>
        <p:guide orient="horz" pos="1275"/>
        <p:guide orient="horz" pos="3725"/>
        <p:guide pos="3727"/>
        <p:guide pos="3953"/>
        <p:guide pos="7287"/>
        <p:guide pos="39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97" d="100"/>
          <a:sy n="97" d="100"/>
        </p:scale>
        <p:origin x="257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50AC80-9589-41A1-8ED2-EC2076B0E8E8}" type="datetimeFigureOut">
              <a:rPr lang="de-DE" smtClean="0"/>
              <a:t>30.11.2018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83A726-01A3-41A5-8C71-74C8A626EA4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61616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492030-5346-4222-B1C0-77ABA51E04BA}" type="datetimeFigureOut">
              <a:rPr lang="de-DE" smtClean="0"/>
              <a:t>30.11.2018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1B39C8-6D5D-40E8-8D83-C1E41A39F5E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4387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6286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858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430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002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 noProof="0" smtClean="0"/>
              <a:t>Titelmasterformat durch Klicken bearbeiten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02303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1189" y="712232"/>
            <a:ext cx="10956924" cy="78054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2024064"/>
            <a:ext cx="10944224" cy="415126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noProof="0" dirty="0"/>
              <a:t>Level 1</a:t>
            </a:r>
          </a:p>
          <a:p>
            <a:pPr lvl="1"/>
            <a:r>
              <a:rPr lang="en-US" noProof="0" dirty="0"/>
              <a:t>Level </a:t>
            </a:r>
            <a:r>
              <a:rPr lang="en-US" noProof="0" dirty="0" smtClean="0"/>
              <a:t>2</a:t>
            </a:r>
          </a:p>
          <a:p>
            <a:pPr lvl="2"/>
            <a:r>
              <a:rPr lang="en-US" noProof="0" dirty="0" smtClean="0"/>
              <a:t>Level </a:t>
            </a:r>
            <a:r>
              <a:rPr lang="en-US" noProof="0" dirty="0"/>
              <a:t>3</a:t>
            </a:r>
          </a:p>
          <a:p>
            <a:pPr lvl="3"/>
            <a:r>
              <a:rPr lang="en-US" noProof="0" dirty="0"/>
              <a:t>Level </a:t>
            </a:r>
            <a:r>
              <a:rPr lang="en-US" noProof="0" dirty="0" smtClean="0"/>
              <a:t>4</a:t>
            </a:r>
            <a:endParaRPr lang="en-US" noProof="0" dirty="0"/>
          </a:p>
        </p:txBody>
      </p:sp>
      <p:sp>
        <p:nvSpPr>
          <p:cNvPr id="9" name="Textfeld 8"/>
          <p:cNvSpPr txBox="1"/>
          <p:nvPr/>
        </p:nvSpPr>
        <p:spPr>
          <a:xfrm>
            <a:off x="11377083" y="293577"/>
            <a:ext cx="514351" cy="293798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/>
            <a:fld id="{A5DEC3FA-4FB7-4309-A077-6BB31CA8E81A}" type="slidenum">
              <a:rPr lang="en-US" sz="1600" noProof="0" smtClean="0"/>
              <a:pPr algn="r"/>
              <a:t>‹#›</a:t>
            </a:fld>
            <a:endParaRPr lang="en-US" sz="1600" noProof="0" dirty="0"/>
          </a:p>
        </p:txBody>
      </p:sp>
      <p:cxnSp>
        <p:nvCxnSpPr>
          <p:cNvPr id="11" name="Gerader Verbinder 10"/>
          <p:cNvCxnSpPr/>
          <p:nvPr/>
        </p:nvCxnSpPr>
        <p:spPr>
          <a:xfrm>
            <a:off x="623889" y="339297"/>
            <a:ext cx="5292724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/>
          <p:cNvCxnSpPr/>
          <p:nvPr/>
        </p:nvCxnSpPr>
        <p:spPr>
          <a:xfrm>
            <a:off x="6275389" y="339297"/>
            <a:ext cx="5292726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88" y="6413956"/>
            <a:ext cx="2275200" cy="120448"/>
          </a:xfrm>
          <a:prstGeom prst="rect">
            <a:avLst/>
          </a:prstGeom>
        </p:spPr>
      </p:pic>
      <p:sp>
        <p:nvSpPr>
          <p:cNvPr id="7" name="Rechteck 6"/>
          <p:cNvSpPr/>
          <p:nvPr/>
        </p:nvSpPr>
        <p:spPr>
          <a:xfrm>
            <a:off x="623888" y="381001"/>
            <a:ext cx="5292725" cy="2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sz="900" baseline="0" dirty="0" smtClean="0"/>
              <a:t>Joint Operation &amp; Readiness meeting, Fri, 8:30 – 9:30</a:t>
            </a:r>
            <a:endParaRPr lang="en-US" sz="900" dirty="0"/>
          </a:p>
        </p:txBody>
      </p:sp>
      <p:sp>
        <p:nvSpPr>
          <p:cNvPr id="8" name="Rechteck 7"/>
          <p:cNvSpPr/>
          <p:nvPr/>
        </p:nvSpPr>
        <p:spPr>
          <a:xfrm>
            <a:off x="6275389" y="381001"/>
            <a:ext cx="5292724" cy="2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926006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7188" indent="-357188" algn="l" defTabSz="914400" rtl="0" eaLnBrk="1" latinLnBrk="0" hangingPunct="1">
        <a:lnSpc>
          <a:spcPct val="114000"/>
        </a:lnSpc>
        <a:spcBef>
          <a:spcPts val="600"/>
        </a:spcBef>
        <a:buClr>
          <a:schemeClr val="bg2"/>
        </a:buClr>
        <a:buFontTx/>
        <a:buBlip>
          <a:blip r:embed="rId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14375" indent="-357188" algn="l" defTabSz="914400" rtl="0" eaLnBrk="1" latinLnBrk="0" hangingPunct="1">
        <a:lnSpc>
          <a:spcPct val="114000"/>
        </a:lnSpc>
        <a:spcBef>
          <a:spcPts val="0"/>
        </a:spcBef>
        <a:buClr>
          <a:schemeClr val="accent2"/>
        </a:buClr>
        <a:buFontTx/>
        <a:buBlip>
          <a:blip r:embed="rId5"/>
        </a:buBlip>
        <a:defRPr sz="16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982663" indent="-268288" algn="l" defTabSz="914400" rtl="0" eaLnBrk="1" latinLnBrk="0" hangingPunct="1">
        <a:lnSpc>
          <a:spcPct val="114000"/>
        </a:lnSpc>
        <a:spcBef>
          <a:spcPts val="0"/>
        </a:spcBef>
        <a:buFont typeface="Arial" panose="020B0604020202020204" pitchFamily="34" charset="0"/>
        <a:buChar char="►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52538" indent="-263525" algn="l" defTabSz="914400" rtl="0" eaLnBrk="1" latinLnBrk="0" hangingPunct="1">
        <a:lnSpc>
          <a:spcPct val="114000"/>
        </a:lnSpc>
        <a:spcBef>
          <a:spcPts val="0"/>
        </a:spcBef>
        <a:buFont typeface="Symbol" panose="05050102010706020507" pitchFamily="18" charset="2"/>
        <a:buChar char="Þ"/>
        <a:defRPr sz="1400" b="1" kern="1200">
          <a:solidFill>
            <a:srgbClr val="FF0000"/>
          </a:solidFill>
          <a:latin typeface="+mn-lt"/>
          <a:ea typeface="+mn-ea"/>
          <a:cs typeface="+mn-cs"/>
        </a:defRPr>
      </a:lvl4pPr>
      <a:lvl5pPr marL="1166813" indent="0" algn="l" defTabSz="914400" rtl="0" eaLnBrk="1" latinLnBrk="0" hangingPunct="1">
        <a:lnSpc>
          <a:spcPct val="114000"/>
        </a:lnSpc>
        <a:spcBef>
          <a:spcPts val="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1275" userDrawn="1">
          <p15:clr>
            <a:srgbClr val="F26B43"/>
          </p15:clr>
        </p15:guide>
        <p15:guide id="2" pos="3727" userDrawn="1">
          <p15:clr>
            <a:srgbClr val="F26B43"/>
          </p15:clr>
        </p15:guide>
        <p15:guide id="3" pos="3953" userDrawn="1">
          <p15:clr>
            <a:srgbClr val="F26B43"/>
          </p15:clr>
        </p15:guide>
        <p15:guide id="4" pos="393" userDrawn="1">
          <p15:clr>
            <a:srgbClr val="F26B43"/>
          </p15:clr>
        </p15:guide>
        <p15:guide id="5" pos="7287" userDrawn="1">
          <p15:clr>
            <a:srgbClr val="F26B43"/>
          </p15:clr>
        </p15:guide>
        <p15:guide id="6" orient="horz" pos="372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3.xml"/><Relationship Id="rId7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1.emf"/><Relationship Id="rId4" Type="http://schemas.openxmlformats.org/officeDocument/2006/relationships/slide" Target="slide4.xml"/><Relationship Id="rId9" Type="http://schemas.openxmlformats.org/officeDocument/2006/relationships/slide" Target="slide1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Joint Operation &amp; Readiness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888" y="1714500"/>
            <a:ext cx="5172755" cy="4460832"/>
          </a:xfrm>
        </p:spPr>
        <p:txBody>
          <a:bodyPr/>
          <a:lstStyle/>
          <a:p>
            <a:r>
              <a:rPr lang="en-US" dirty="0" smtClean="0"/>
              <a:t>Report Operation / Photon Run Coordinator </a:t>
            </a:r>
          </a:p>
          <a:p>
            <a:r>
              <a:rPr lang="en-US" dirty="0" smtClean="0">
                <a:hlinkClick r:id="rId2" action="ppaction://hlinksldjump"/>
              </a:rPr>
              <a:t>Report Dispatch/PSPO</a:t>
            </a:r>
            <a:endParaRPr lang="en-US" dirty="0" smtClean="0"/>
          </a:p>
          <a:p>
            <a:r>
              <a:rPr lang="en-US" dirty="0" smtClean="0"/>
              <a:t>Instruments</a:t>
            </a:r>
          </a:p>
          <a:p>
            <a:pPr lvl="1"/>
            <a:r>
              <a:rPr lang="en-US" dirty="0" smtClean="0"/>
              <a:t>FXE</a:t>
            </a:r>
          </a:p>
          <a:p>
            <a:pPr lvl="1"/>
            <a:r>
              <a:rPr lang="en-US" dirty="0" smtClean="0"/>
              <a:t>SPB/SFX</a:t>
            </a:r>
          </a:p>
          <a:p>
            <a:pPr lvl="1"/>
            <a:r>
              <a:rPr lang="en-US" dirty="0" smtClean="0"/>
              <a:t>SCS</a:t>
            </a:r>
          </a:p>
          <a:p>
            <a:pPr lvl="1"/>
            <a:r>
              <a:rPr lang="en-US" dirty="0" smtClean="0"/>
              <a:t>SQS</a:t>
            </a:r>
          </a:p>
          <a:p>
            <a:pPr lvl="1"/>
            <a:r>
              <a:rPr lang="en-US" dirty="0" smtClean="0"/>
              <a:t>MID</a:t>
            </a:r>
          </a:p>
          <a:p>
            <a:pPr lvl="1"/>
            <a:r>
              <a:rPr lang="en-US" dirty="0" smtClean="0">
                <a:hlinkClick r:id="rId3" action="ppaction://hlinksldjump"/>
              </a:rPr>
              <a:t>HED</a:t>
            </a:r>
            <a:endParaRPr lang="en-US" dirty="0" smtClean="0"/>
          </a:p>
          <a:p>
            <a:r>
              <a:rPr lang="en-US" dirty="0"/>
              <a:t>Beam transport</a:t>
            </a:r>
          </a:p>
          <a:p>
            <a:pPr lvl="1"/>
            <a:r>
              <a:rPr lang="en-US" dirty="0" smtClean="0"/>
              <a:t>Vacuum</a:t>
            </a:r>
            <a:endParaRPr lang="en-US" dirty="0"/>
          </a:p>
          <a:p>
            <a:pPr lvl="1"/>
            <a:r>
              <a:rPr lang="en-US" dirty="0"/>
              <a:t>X-ray optics</a:t>
            </a:r>
          </a:p>
          <a:p>
            <a:pPr lvl="1"/>
            <a:r>
              <a:rPr lang="en-US" dirty="0" smtClean="0">
                <a:hlinkClick r:id="rId4" action="ppaction://hlinksldjump"/>
              </a:rPr>
              <a:t>Photon diagnostics</a:t>
            </a:r>
            <a:endParaRPr lang="en-US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270661" y="1711778"/>
            <a:ext cx="5172755" cy="446083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357188" indent="-357188" algn="l" defTabSz="914400" rtl="0" eaLnBrk="1" latinLnBrk="0" hangingPunct="1">
              <a:lnSpc>
                <a:spcPct val="114000"/>
              </a:lnSpc>
              <a:spcBef>
                <a:spcPts val="600"/>
              </a:spcBef>
              <a:buClr>
                <a:schemeClr val="bg2"/>
              </a:buClr>
              <a:buFontTx/>
              <a:buBlip>
                <a:blip r:embed="rId5"/>
              </a:buBlip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4375" indent="-357188" algn="l" defTabSz="914400" rtl="0" eaLnBrk="1" latinLnBrk="0" hangingPunct="1">
              <a:lnSpc>
                <a:spcPct val="114000"/>
              </a:lnSpc>
              <a:spcBef>
                <a:spcPts val="0"/>
              </a:spcBef>
              <a:buClr>
                <a:schemeClr val="accent2"/>
              </a:buClr>
              <a:buFontTx/>
              <a:buBlip>
                <a:blip r:embed="rId6"/>
              </a:buBlip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82663" indent="-268288" algn="l" defTabSz="914400" rtl="0" eaLnBrk="1" latinLnBrk="0" hangingPunct="1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►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52538" indent="-263525" algn="l" defTabSz="914400" rtl="0" eaLnBrk="1" latinLnBrk="0" hangingPunct="1">
              <a:lnSpc>
                <a:spcPct val="114000"/>
              </a:lnSpc>
              <a:spcBef>
                <a:spcPts val="0"/>
              </a:spcBef>
              <a:buFont typeface="Symbol" panose="05050102010706020507" pitchFamily="18" charset="2"/>
              <a:buChar char="Þ"/>
              <a:defRPr sz="1400" b="1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4pPr>
            <a:lvl5pPr marL="1166813" indent="0" algn="l" defTabSz="914400" rtl="0" eaLnBrk="1" latinLnBrk="0" hangingPunct="1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Optical </a:t>
            </a:r>
            <a:r>
              <a:rPr lang="en-US" dirty="0" smtClean="0"/>
              <a:t>lasers</a:t>
            </a:r>
            <a:endParaRPr lang="en-US" dirty="0"/>
          </a:p>
          <a:p>
            <a:r>
              <a:rPr lang="en-US" dirty="0" smtClean="0">
                <a:hlinkClick r:id="rId7" action="ppaction://hlinksldjump"/>
              </a:rPr>
              <a:t>Detectors</a:t>
            </a:r>
            <a:endParaRPr lang="en-US" dirty="0" smtClean="0"/>
          </a:p>
          <a:p>
            <a:r>
              <a:rPr lang="en-US" dirty="0" smtClean="0"/>
              <a:t>Electronics</a:t>
            </a:r>
          </a:p>
          <a:p>
            <a:pPr lvl="1"/>
            <a:r>
              <a:rPr lang="en-US" dirty="0" smtClean="0">
                <a:hlinkClick r:id="rId8" action="ppaction://hlinksldjump"/>
              </a:rPr>
              <a:t>AE</a:t>
            </a:r>
            <a:endParaRPr lang="en-US" dirty="0" smtClean="0"/>
          </a:p>
          <a:p>
            <a:pPr lvl="1"/>
            <a:r>
              <a:rPr lang="en-US" dirty="0" smtClean="0"/>
              <a:t>EETF</a:t>
            </a:r>
          </a:p>
          <a:p>
            <a:r>
              <a:rPr lang="en-US" dirty="0" smtClean="0"/>
              <a:t>CAS</a:t>
            </a:r>
          </a:p>
          <a:p>
            <a:r>
              <a:rPr lang="en-US" dirty="0" smtClean="0"/>
              <a:t>ITDM</a:t>
            </a:r>
          </a:p>
          <a:p>
            <a:endParaRPr lang="en-US" dirty="0"/>
          </a:p>
          <a:p>
            <a:r>
              <a:rPr lang="en-US" dirty="0" smtClean="0"/>
              <a:t>SRP </a:t>
            </a:r>
            <a:r>
              <a:rPr lang="en-US" dirty="0" smtClean="0">
                <a:sym typeface="Wingdings" panose="05000000000000000000" pitchFamily="2" charset="2"/>
              </a:rPr>
              <a:t> Separate slides</a:t>
            </a:r>
            <a:endParaRPr lang="en-US" dirty="0" smtClean="0"/>
          </a:p>
          <a:p>
            <a:r>
              <a:rPr lang="en-US" dirty="0" smtClean="0">
                <a:hlinkClick r:id="rId9" action="ppaction://hlinksldjump"/>
              </a:rPr>
              <a:t>Technical services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AoB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08009938"/>
      </p:ext>
    </p:extLst>
  </p:cSld>
  <p:clrMapOvr>
    <a:masterClrMapping/>
  </p:clrMapOvr>
  <p:timing>
    <p:tnLst>
      <p:par>
        <p:cTn id="1" dur="indefinite" restart="never" nodeType="tmRoot">
          <p:childTnLst>
            <p:par>
              <p:cTn id="2"/>
            </p:par>
            <p:par>
              <p:cTn id="3"/>
            </p:par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089" y="226457"/>
            <a:ext cx="10956924" cy="780540"/>
          </a:xfrm>
        </p:spPr>
        <p:txBody>
          <a:bodyPr/>
          <a:lstStyle/>
          <a:p>
            <a:r>
              <a:rPr lang="en-US" dirty="0" smtClean="0"/>
              <a:t>TS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664" y="427811"/>
            <a:ext cx="6919912" cy="6211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915650" y="6400800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marL="269875" indent="-269875">
              <a:lnSpc>
                <a:spcPct val="112000"/>
              </a:lnSpc>
              <a:buBlip>
                <a:blip r:embed="rId3"/>
              </a:buBlip>
            </a:pPr>
            <a:r>
              <a:rPr lang="en-US" sz="1400" dirty="0" smtClean="0">
                <a:hlinkClick r:id="" action="ppaction://hlinkshowjump?jump=firstslide"/>
              </a:rPr>
              <a:t>Back</a:t>
            </a: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934529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564" y="216932"/>
            <a:ext cx="10956924" cy="780540"/>
          </a:xfrm>
        </p:spPr>
        <p:txBody>
          <a:bodyPr/>
          <a:lstStyle/>
          <a:p>
            <a:r>
              <a:rPr lang="en-US" dirty="0" smtClean="0"/>
              <a:t>Dispatch meeting report / PSPO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551" y="1176339"/>
            <a:ext cx="11172824" cy="5100636"/>
          </a:xfrm>
        </p:spPr>
        <p:txBody>
          <a:bodyPr/>
          <a:lstStyle/>
          <a:p>
            <a:pPr marL="357188" lvl="1">
              <a:spcBef>
                <a:spcPts val="600"/>
              </a:spcBef>
              <a:buClr>
                <a:schemeClr val="bg2"/>
              </a:buClr>
              <a:buSzPct val="156000"/>
              <a:buFont typeface="Arial" panose="020B0604020202020204" pitchFamily="34" charset="0"/>
              <a:buChar char="•"/>
            </a:pPr>
            <a:r>
              <a:rPr lang="en-US" sz="1800" dirty="0" smtClean="0"/>
              <a:t>installation of electronics and cabling  for new equipment will only happen in the shutdowns!</a:t>
            </a:r>
          </a:p>
          <a:p>
            <a:pPr marL="357188" lvl="1">
              <a:spcBef>
                <a:spcPts val="600"/>
              </a:spcBef>
              <a:buClr>
                <a:schemeClr val="bg2"/>
              </a:buClr>
              <a:buSzPct val="156000"/>
              <a:buFont typeface="Arial" panose="020B0604020202020204" pitchFamily="34" charset="0"/>
              <a:buChar char="•"/>
            </a:pPr>
            <a:r>
              <a:rPr lang="en-US" sz="1800" dirty="0"/>
              <a:t>S</a:t>
            </a:r>
            <a:r>
              <a:rPr lang="en-US" sz="1800" dirty="0" smtClean="0"/>
              <a:t>upport </a:t>
            </a:r>
            <a:r>
              <a:rPr lang="en-US" sz="1800" dirty="0"/>
              <a:t>from the users </a:t>
            </a:r>
            <a:r>
              <a:rPr lang="en-US" sz="1800" dirty="0" smtClean="0"/>
              <a:t>group is really precious due to the operation activities</a:t>
            </a:r>
            <a:endParaRPr lang="en-US" sz="1800" dirty="0"/>
          </a:p>
          <a:p>
            <a:pPr marL="0" indent="0">
              <a:buSzPct val="156000"/>
              <a:buNone/>
            </a:pPr>
            <a:endParaRPr lang="en-US" b="1" dirty="0" smtClean="0"/>
          </a:p>
          <a:p>
            <a:pPr>
              <a:buSzPct val="156000"/>
              <a:buFont typeface="Arial" panose="020B0604020202020204" pitchFamily="34" charset="0"/>
              <a:buChar char="•"/>
            </a:pPr>
            <a:r>
              <a:rPr lang="en-US" b="1" dirty="0" smtClean="0"/>
              <a:t>Planning of the Electronics and cabling activities for 2019 is extremely important</a:t>
            </a:r>
          </a:p>
          <a:p>
            <a:pPr lvl="1">
              <a:buSzPct val="156000"/>
              <a:buFont typeface="Arial" panose="020B0604020202020204" pitchFamily="34" charset="0"/>
              <a:buChar char="•"/>
            </a:pPr>
            <a:r>
              <a:rPr lang="en-US" sz="1800" b="0" dirty="0" smtClean="0"/>
              <a:t>Proper allocation of resources (EET, AE)</a:t>
            </a:r>
          </a:p>
          <a:p>
            <a:pPr lvl="1">
              <a:buSzPct val="156000"/>
              <a:buFont typeface="Arial" panose="020B0604020202020204" pitchFamily="34" charset="0"/>
              <a:buChar char="•"/>
            </a:pPr>
            <a:r>
              <a:rPr lang="en-US" sz="1800" b="0" dirty="0" smtClean="0"/>
              <a:t>Cost control (Tendering of cables production and/or installation on time)</a:t>
            </a:r>
          </a:p>
          <a:p>
            <a:pPr lvl="1">
              <a:buSzPct val="156000"/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SzPct val="156000"/>
              <a:buFont typeface="Arial" panose="020B0604020202020204" pitchFamily="34" charset="0"/>
              <a:buChar char="•"/>
            </a:pPr>
            <a:r>
              <a:rPr lang="en-US" b="1" dirty="0" smtClean="0"/>
              <a:t>There is the need of input form the Experiment Groups:</a:t>
            </a:r>
          </a:p>
          <a:p>
            <a:pPr lvl="1">
              <a:buSzPct val="156000"/>
              <a:buFont typeface="Arial" panose="020B0604020202020204" pitchFamily="34" charset="0"/>
              <a:buChar char="•"/>
            </a:pPr>
            <a:r>
              <a:rPr lang="en-US" sz="1800" b="0" dirty="0" smtClean="0"/>
              <a:t>When CRDs are realistically expected to land in the “INBOX” (Electronics and cabling planning and production takes several months! )</a:t>
            </a:r>
          </a:p>
          <a:p>
            <a:pPr lvl="1">
              <a:buSzPct val="156000"/>
              <a:buFont typeface="Arial" panose="020B0604020202020204" pitchFamily="34" charset="0"/>
              <a:buChar char="•"/>
            </a:pPr>
            <a:r>
              <a:rPr lang="en-US" sz="1800" b="0" dirty="0" smtClean="0"/>
              <a:t>When are the components supposed to be commissioned (realistically)</a:t>
            </a:r>
          </a:p>
          <a:p>
            <a:pPr lvl="1">
              <a:buSzPct val="156000"/>
              <a:buFont typeface="Arial" panose="020B0604020202020204" pitchFamily="34" charset="0"/>
              <a:buChar char="•"/>
            </a:pPr>
            <a:r>
              <a:rPr lang="en-US" sz="1800" b="0" dirty="0"/>
              <a:t>Priority </a:t>
            </a:r>
            <a:r>
              <a:rPr lang="en-US" sz="1800" b="0" dirty="0" smtClean="0"/>
              <a:t>list</a:t>
            </a:r>
            <a:endParaRPr lang="en-US" sz="1800" b="1" dirty="0" smtClean="0"/>
          </a:p>
          <a:p>
            <a:pPr>
              <a:buSzPct val="156000"/>
              <a:buFont typeface="Arial" panose="020B0604020202020204" pitchFamily="34" charset="0"/>
              <a:buChar char="•"/>
            </a:pPr>
            <a:r>
              <a:rPr lang="en-US" b="1" dirty="0" smtClean="0"/>
              <a:t>Iteration with PSPO/AE/EET/ITDM for the consolidation of a time plan is needed.</a:t>
            </a:r>
          </a:p>
          <a:p>
            <a:pPr lvl="1">
              <a:buSzPct val="156000"/>
              <a:buFont typeface="Arial" panose="020B0604020202020204" pitchFamily="34" charset="0"/>
              <a:buChar char="•"/>
            </a:pPr>
            <a:endParaRPr lang="en-US" sz="1800" b="1" dirty="0"/>
          </a:p>
          <a:p>
            <a:pPr>
              <a:buSzPct val="156000"/>
              <a:buFont typeface="Arial" panose="020B0604020202020204" pitchFamily="34" charset="0"/>
              <a:buChar char="•"/>
            </a:pPr>
            <a:r>
              <a:rPr lang="en-US" b="1" dirty="0" smtClean="0"/>
              <a:t>Right now, the information available is not sufficient for a proper planning 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0915650" y="6400800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marL="269875" indent="-269875">
              <a:lnSpc>
                <a:spcPct val="112000"/>
              </a:lnSpc>
              <a:buBlip>
                <a:blip r:embed="rId2"/>
              </a:buBlip>
            </a:pPr>
            <a:r>
              <a:rPr lang="en-US" sz="1400" dirty="0" smtClean="0">
                <a:hlinkClick r:id="" action="ppaction://hlinkshowjump?jump=firstslide"/>
              </a:rPr>
              <a:t>Back</a:t>
            </a: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48128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0714" y="283607"/>
            <a:ext cx="10956924" cy="780540"/>
          </a:xfrm>
        </p:spPr>
        <p:txBody>
          <a:bodyPr/>
          <a:lstStyle/>
          <a:p>
            <a:r>
              <a:rPr lang="en-US" dirty="0" smtClean="0"/>
              <a:t>HED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789" y="1109664"/>
            <a:ext cx="10944224" cy="415126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OPT hutch: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got </a:t>
            </a:r>
            <a:r>
              <a:rPr lang="en-US" dirty="0"/>
              <a:t>beam permission</a:t>
            </a:r>
          </a:p>
          <a:p>
            <a:r>
              <a:rPr lang="en-US" dirty="0" smtClean="0"/>
              <a:t>2 </a:t>
            </a:r>
            <a:r>
              <a:rPr lang="en-US" dirty="0"/>
              <a:t>out of 4 sections under vacuum, ion pumps running.</a:t>
            </a:r>
          </a:p>
          <a:p>
            <a:r>
              <a:rPr lang="en-US" dirty="0" smtClean="0"/>
              <a:t>last </a:t>
            </a:r>
            <a:r>
              <a:rPr lang="en-US" dirty="0"/>
              <a:t>component installed, only vacuum pipes and bellows missing</a:t>
            </a:r>
          </a:p>
          <a:p>
            <a:r>
              <a:rPr lang="en-US" dirty="0" smtClean="0"/>
              <a:t>YAG </a:t>
            </a:r>
            <a:r>
              <a:rPr lang="en-US" dirty="0"/>
              <a:t>screen mounted, will be installed in next days</a:t>
            </a:r>
          </a:p>
          <a:p>
            <a:r>
              <a:rPr lang="en-US" dirty="0" smtClean="0"/>
              <a:t>safety </a:t>
            </a:r>
            <a:r>
              <a:rPr lang="en-US" dirty="0"/>
              <a:t>shutter modifications finished, re-assembly planned for Monday </a:t>
            </a:r>
            <a:r>
              <a:rPr lang="en-US" dirty="0" smtClean="0"/>
              <a:t>Dec 3</a:t>
            </a:r>
            <a:endParaRPr lang="en-US" dirty="0"/>
          </a:p>
          <a:p>
            <a:r>
              <a:rPr lang="en-US" dirty="0"/>
              <a:t>Planning for beam in OPT hutch on Wed, Dec 5 (SRP test)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EXP hutch:</a:t>
            </a:r>
          </a:p>
          <a:p>
            <a:r>
              <a:rPr lang="en-US" dirty="0" smtClean="0"/>
              <a:t>successful </a:t>
            </a:r>
            <a:r>
              <a:rPr lang="en-US" dirty="0"/>
              <a:t>commissioning of large roughing pump (found 1 leak in </a:t>
            </a:r>
            <a:r>
              <a:rPr lang="en-US" dirty="0" smtClean="0"/>
              <a:t>transfer </a:t>
            </a:r>
            <a:r>
              <a:rPr lang="en-US" dirty="0"/>
              <a:t>vacuum line)</a:t>
            </a:r>
          </a:p>
          <a:p>
            <a:r>
              <a:rPr lang="en-US" dirty="0" smtClean="0"/>
              <a:t>rails </a:t>
            </a:r>
            <a:r>
              <a:rPr lang="en-US" dirty="0"/>
              <a:t>for IA2 delivered, ready to install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915650" y="6400800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marL="269875" indent="-269875">
              <a:lnSpc>
                <a:spcPct val="112000"/>
              </a:lnSpc>
              <a:buBlip>
                <a:blip r:embed="rId2"/>
              </a:buBlip>
            </a:pPr>
            <a:r>
              <a:rPr lang="en-US" sz="1400" dirty="0" smtClean="0">
                <a:hlinkClick r:id="" action="ppaction://hlinkshowjump?jump=firstslide"/>
              </a:rPr>
              <a:t>Back</a:t>
            </a: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115176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3889" y="1401283"/>
            <a:ext cx="10944224" cy="527504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de-DE" dirty="0" smtClean="0"/>
              <a:t>XGM</a:t>
            </a:r>
            <a:endParaRPr lang="de-DE" dirty="0"/>
          </a:p>
          <a:p>
            <a:pPr lvl="1">
              <a:lnSpc>
                <a:spcPct val="100000"/>
              </a:lnSpc>
            </a:pPr>
            <a:r>
              <a:rPr lang="en-US" dirty="0" smtClean="0"/>
              <a:t>XTD6 </a:t>
            </a:r>
            <a:r>
              <a:rPr lang="en-US" dirty="0"/>
              <a:t>XGM is still set to </a:t>
            </a:r>
            <a:r>
              <a:rPr lang="en-US" dirty="0" smtClean="0"/>
              <a:t>offline, all </a:t>
            </a:r>
            <a:r>
              <a:rPr lang="en-US" dirty="0"/>
              <a:t>other XGMs are </a:t>
            </a:r>
            <a:r>
              <a:rPr lang="en-US" dirty="0" smtClean="0"/>
              <a:t>online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“Fresh bunch” </a:t>
            </a:r>
            <a:r>
              <a:rPr lang="en-US" dirty="0"/>
              <a:t>meeting: New servers </a:t>
            </a:r>
            <a:r>
              <a:rPr lang="en-US" dirty="0" smtClean="0"/>
              <a:t>by </a:t>
            </a:r>
            <a:r>
              <a:rPr lang="en-US" dirty="0"/>
              <a:t>DESY </a:t>
            </a:r>
            <a:r>
              <a:rPr lang="en-US" dirty="0" smtClean="0"/>
              <a:t>colleagues, first tests </a:t>
            </a:r>
            <a:r>
              <a:rPr lang="en-US" dirty="0"/>
              <a:t>at XTD1 XGM in </a:t>
            </a:r>
            <a:r>
              <a:rPr lang="en-US" dirty="0" smtClean="0"/>
              <a:t>SASE2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If </a:t>
            </a:r>
            <a:r>
              <a:rPr lang="en-US" dirty="0"/>
              <a:t>possible (not urgent</a:t>
            </a:r>
            <a:r>
              <a:rPr lang="en-US" dirty="0" smtClean="0"/>
              <a:t>):</a:t>
            </a:r>
          </a:p>
          <a:p>
            <a:pPr lvl="2">
              <a:lnSpc>
                <a:spcPct val="100000"/>
              </a:lnSpc>
            </a:pPr>
            <a:r>
              <a:rPr lang="en-US" dirty="0" smtClean="0"/>
              <a:t>Tests </a:t>
            </a:r>
            <a:r>
              <a:rPr lang="en-US" dirty="0"/>
              <a:t>on XTD10 XGM with </a:t>
            </a:r>
            <a:r>
              <a:rPr lang="en-US" dirty="0" smtClean="0"/>
              <a:t>beam (but </a:t>
            </a:r>
            <a:r>
              <a:rPr lang="en-US" dirty="0"/>
              <a:t>we have to set it </a:t>
            </a:r>
            <a:r>
              <a:rPr lang="en-US" dirty="0" smtClean="0"/>
              <a:t>offline)</a:t>
            </a:r>
          </a:p>
          <a:p>
            <a:pPr lvl="2">
              <a:lnSpc>
                <a:spcPct val="100000"/>
              </a:lnSpc>
            </a:pPr>
            <a:r>
              <a:rPr lang="en-US" dirty="0" smtClean="0"/>
              <a:t>ZZ </a:t>
            </a:r>
            <a:r>
              <a:rPr lang="en-US" dirty="0"/>
              <a:t>to XTD10 XGM before </a:t>
            </a:r>
            <a:r>
              <a:rPr lang="en-US" dirty="0" smtClean="0"/>
              <a:t>shutdown</a:t>
            </a:r>
            <a:endParaRPr lang="de-DE" dirty="0" smtClean="0"/>
          </a:p>
          <a:p>
            <a:pPr>
              <a:lnSpc>
                <a:spcPct val="100000"/>
              </a:lnSpc>
            </a:pPr>
            <a:r>
              <a:rPr lang="de-DE" dirty="0" smtClean="0"/>
              <a:t>PES</a:t>
            </a:r>
          </a:p>
          <a:p>
            <a:pPr lvl="1">
              <a:lnSpc>
                <a:spcPct val="100000"/>
              </a:lnSpc>
            </a:pPr>
            <a:r>
              <a:rPr lang="de-DE" dirty="0" err="1" smtClean="0"/>
              <a:t>Draft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/>
              <a:t> TDR </a:t>
            </a:r>
            <a:r>
              <a:rPr lang="de-DE" dirty="0" smtClean="0"/>
              <a:t>for Hard X-</a:t>
            </a:r>
            <a:r>
              <a:rPr lang="de-DE" dirty="0" err="1" smtClean="0"/>
              <a:t>ray</a:t>
            </a:r>
            <a:r>
              <a:rPr lang="de-DE" dirty="0" smtClean="0"/>
              <a:t> PES</a:t>
            </a:r>
          </a:p>
          <a:p>
            <a:pPr lvl="1">
              <a:lnSpc>
                <a:spcPct val="100000"/>
              </a:lnSpc>
            </a:pPr>
            <a:r>
              <a:rPr lang="de-DE" dirty="0" smtClean="0"/>
              <a:t>SA3 22.11.18: PES </a:t>
            </a:r>
            <a:r>
              <a:rPr lang="en-US" dirty="0" smtClean="0"/>
              <a:t>data taking </a:t>
            </a:r>
            <a:r>
              <a:rPr lang="de-DE" dirty="0" err="1"/>
              <a:t>concurrent</a:t>
            </a:r>
            <a:r>
              <a:rPr lang="de-DE" dirty="0"/>
              <a:t> </a:t>
            </a:r>
            <a:r>
              <a:rPr lang="en-US" dirty="0" smtClean="0"/>
              <a:t>with SA3 mono at 870eV</a:t>
            </a:r>
            <a:br>
              <a:rPr lang="en-US" dirty="0" smtClean="0"/>
            </a:br>
            <a:r>
              <a:rPr lang="en-US" dirty="0" smtClean="0"/>
              <a:t>(calibration vs. undulator </a:t>
            </a:r>
            <a:r>
              <a:rPr lang="de-DE" dirty="0" err="1" smtClean="0"/>
              <a:t>settings</a:t>
            </a:r>
            <a:r>
              <a:rPr lang="de-DE" dirty="0" smtClean="0"/>
              <a:t> at </a:t>
            </a:r>
            <a:r>
              <a:rPr lang="de-DE" dirty="0" err="1" smtClean="0"/>
              <a:t>various</a:t>
            </a:r>
            <a:r>
              <a:rPr lang="de-DE" dirty="0" smtClean="0"/>
              <a:t> </a:t>
            </a:r>
            <a:r>
              <a:rPr lang="de-DE" dirty="0" err="1" smtClean="0"/>
              <a:t>photon</a:t>
            </a:r>
            <a:r>
              <a:rPr lang="de-DE" dirty="0" smtClean="0"/>
              <a:t> </a:t>
            </a:r>
            <a:r>
              <a:rPr lang="de-DE" dirty="0" err="1" smtClean="0"/>
              <a:t>energies</a:t>
            </a:r>
            <a:r>
              <a:rPr lang="de-DE" dirty="0" smtClean="0"/>
              <a:t>, </a:t>
            </a:r>
            <a:r>
              <a:rPr lang="de-DE" dirty="0" err="1" smtClean="0"/>
              <a:t>mapping</a:t>
            </a:r>
            <a:r>
              <a:rPr lang="de-DE" dirty="0" smtClean="0"/>
              <a:t> </a:t>
            </a:r>
            <a:r>
              <a:rPr lang="de-DE" dirty="0" err="1" smtClean="0"/>
              <a:t>function</a:t>
            </a:r>
            <a:r>
              <a:rPr lang="de-DE" dirty="0" smtClean="0"/>
              <a:t> </a:t>
            </a:r>
            <a:r>
              <a:rPr lang="de-DE" dirty="0" err="1" smtClean="0"/>
              <a:t>ToF</a:t>
            </a:r>
            <a:r>
              <a:rPr lang="de-DE" dirty="0" err="1" smtClean="0">
                <a:sym typeface="Wingdings" panose="05000000000000000000" pitchFamily="2" charset="2"/>
              </a:rPr>
              <a:t></a:t>
            </a:r>
            <a:r>
              <a:rPr lang="de-DE" dirty="0" err="1" smtClean="0"/>
              <a:t>energy</a:t>
            </a:r>
            <a:r>
              <a:rPr lang="de-DE" dirty="0" smtClean="0"/>
              <a:t>)</a:t>
            </a:r>
          </a:p>
          <a:p>
            <a:pPr>
              <a:lnSpc>
                <a:spcPct val="100000"/>
              </a:lnSpc>
            </a:pPr>
            <a:r>
              <a:rPr lang="de-DE" dirty="0" err="1" smtClean="0"/>
              <a:t>Others</a:t>
            </a:r>
            <a:endParaRPr lang="de-DE" dirty="0"/>
          </a:p>
          <a:p>
            <a:pPr lvl="1">
              <a:lnSpc>
                <a:spcPct val="100000"/>
              </a:lnSpc>
            </a:pPr>
            <a:r>
              <a:rPr lang="de-DE" dirty="0" smtClean="0"/>
              <a:t>PAM </a:t>
            </a:r>
            <a:r>
              <a:rPr lang="de-DE" dirty="0" err="1" smtClean="0"/>
              <a:t>commissioning</a:t>
            </a:r>
            <a:r>
              <a:rPr lang="de-DE" dirty="0" smtClean="0"/>
              <a:t> at SPB/SFX</a:t>
            </a:r>
            <a:endParaRPr lang="de-DE" dirty="0"/>
          </a:p>
          <a:p>
            <a:pPr lvl="1">
              <a:lnSpc>
                <a:spcPct val="100000"/>
              </a:lnSpc>
            </a:pPr>
            <a:r>
              <a:rPr lang="de-DE" dirty="0" smtClean="0"/>
              <a:t>HIREX in </a:t>
            </a:r>
            <a:r>
              <a:rPr lang="de-DE" dirty="0" err="1" smtClean="0"/>
              <a:t>parasitic</a:t>
            </a:r>
            <a:r>
              <a:rPr lang="de-DE" dirty="0" smtClean="0"/>
              <a:t> </a:t>
            </a:r>
            <a:r>
              <a:rPr lang="de-DE" dirty="0" err="1" smtClean="0"/>
              <a:t>operation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FXE</a:t>
            </a:r>
          </a:p>
          <a:p>
            <a:pPr lvl="1">
              <a:lnSpc>
                <a:spcPct val="100000"/>
              </a:lnSpc>
            </a:pPr>
            <a:r>
              <a:rPr lang="de-DE" dirty="0" err="1" smtClean="0"/>
              <a:t>Requests</a:t>
            </a:r>
            <a:r>
              <a:rPr lang="de-DE" dirty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CAS:</a:t>
            </a:r>
          </a:p>
          <a:p>
            <a:pPr lvl="2">
              <a:lnSpc>
                <a:spcPct val="100000"/>
              </a:lnSpc>
            </a:pPr>
            <a:r>
              <a:rPr lang="de-DE" dirty="0"/>
              <a:t>S</a:t>
            </a:r>
            <a:r>
              <a:rPr lang="de-DE" dirty="0" smtClean="0"/>
              <a:t>tatus </a:t>
            </a:r>
            <a:r>
              <a:rPr lang="de-DE" dirty="0" err="1" smtClean="0"/>
              <a:t>screen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input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all beamlines, </a:t>
            </a:r>
            <a:r>
              <a:rPr lang="de-DE" dirty="0" err="1" smtClean="0"/>
              <a:t>across</a:t>
            </a:r>
            <a:r>
              <a:rPr lang="de-DE" dirty="0" smtClean="0"/>
              <a:t> 4 </a:t>
            </a:r>
            <a:r>
              <a:rPr lang="de-DE" dirty="0" err="1" smtClean="0"/>
              <a:t>topics</a:t>
            </a:r>
            <a:endParaRPr lang="de-DE" dirty="0" smtClean="0"/>
          </a:p>
          <a:p>
            <a:pPr lvl="2">
              <a:lnSpc>
                <a:spcPct val="100000"/>
              </a:lnSpc>
            </a:pPr>
            <a:r>
              <a:rPr lang="de-DE" dirty="0" err="1" smtClean="0"/>
              <a:t>Bunch</a:t>
            </a:r>
            <a:r>
              <a:rPr lang="de-DE" dirty="0" smtClean="0"/>
              <a:t> </a:t>
            </a:r>
            <a:r>
              <a:rPr lang="de-DE" dirty="0" err="1" smtClean="0"/>
              <a:t>pattern</a:t>
            </a:r>
            <a:r>
              <a:rPr lang="de-DE" dirty="0" smtClean="0"/>
              <a:t> </a:t>
            </a:r>
            <a:r>
              <a:rPr lang="de-DE" dirty="0" err="1" smtClean="0"/>
              <a:t>table</a:t>
            </a:r>
            <a:r>
              <a:rPr lang="de-DE" dirty="0" smtClean="0"/>
              <a:t> in </a:t>
            </a:r>
            <a:r>
              <a:rPr lang="de-DE" dirty="0" err="1" smtClean="0"/>
              <a:t>karabo</a:t>
            </a:r>
            <a:endParaRPr lang="de-DE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73089" y="264557"/>
            <a:ext cx="10956924" cy="780540"/>
          </a:xfrm>
        </p:spPr>
        <p:txBody>
          <a:bodyPr/>
          <a:lstStyle/>
          <a:p>
            <a:r>
              <a:rPr lang="en-US" dirty="0" smtClean="0"/>
              <a:t>XPD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915650" y="6400800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marL="269875" indent="-269875">
              <a:lnSpc>
                <a:spcPct val="112000"/>
              </a:lnSpc>
              <a:buBlip>
                <a:blip r:embed="rId2"/>
              </a:buBlip>
            </a:pPr>
            <a:r>
              <a:rPr lang="en-US" sz="1400" dirty="0" smtClean="0">
                <a:hlinkClick r:id="" action="ppaction://hlinkshowjump?jump=firstslide"/>
              </a:rPr>
              <a:t>Back</a:t>
            </a: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51519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Detectors – DET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8051" y="2024068"/>
            <a:ext cx="10447867" cy="4097333"/>
          </a:xfrm>
        </p:spPr>
        <p:txBody>
          <a:bodyPr/>
          <a:lstStyle/>
          <a:p>
            <a:r>
              <a:rPr lang="en-US" sz="16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1</a:t>
            </a:r>
            <a:r>
              <a:rPr lang="en-US" sz="1600" b="1" spc="-1" baseline="3000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st</a:t>
            </a:r>
            <a:r>
              <a:rPr lang="en-US" sz="16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r>
              <a:rPr lang="en-US" sz="16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AGIPD </a:t>
            </a:r>
            <a:r>
              <a:rPr lang="en-US" sz="16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SPB</a:t>
            </a:r>
            <a:endParaRPr lang="en-GB" sz="1600" dirty="0"/>
          </a:p>
          <a:p>
            <a:pPr lvl="1"/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charset="0"/>
                <a:ea typeface="ＭＳ Ｐゴシック" charset="0"/>
                <a:sym typeface="Wingdings" panose="05000000000000000000" pitchFamily="2" charset="2"/>
              </a:rPr>
              <a:t>Issue with MC_LIVE signal (again) is observed  DESY informed, debugging requires access to electronics in 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charset="0"/>
                <a:ea typeface="ＭＳ Ｐゴシック" charset="0"/>
                <a:sym typeface="Wingdings" panose="05000000000000000000" pitchFamily="2" charset="2"/>
              </a:rPr>
              <a:t>wing 2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charset="0"/>
                <a:ea typeface="ＭＳ Ｐゴシック" charset="0"/>
                <a:sym typeface="Wingdings" panose="05000000000000000000" pitchFamily="2" charset="2"/>
              </a:rPr>
              <a:t>, to be scheduled with SPB during the winter shutdown</a:t>
            </a:r>
          </a:p>
          <a:p>
            <a:pPr lvl="1"/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charset="0"/>
                <a:ea typeface="ＭＳ Ｐゴシック" charset="0"/>
                <a:sym typeface="Wingdings" panose="05000000000000000000" pitchFamily="2" charset="2"/>
              </a:rPr>
              <a:t>Commissioning beam:</a:t>
            </a:r>
          </a:p>
          <a:p>
            <a:pPr lvl="2"/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charset="0"/>
                <a:ea typeface="ＭＳ Ｐゴシック" charset="0"/>
                <a:sym typeface="Wingdings" panose="05000000000000000000" pitchFamily="2" charset="2"/>
              </a:rPr>
              <a:t>There was no time to perform timing scan for AGIPD  other task took longer than 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charset="0"/>
                <a:ea typeface="ＭＳ Ｐゴシック" charset="0"/>
                <a:sym typeface="Wingdings" panose="05000000000000000000" pitchFamily="2" charset="2"/>
              </a:rPr>
              <a:t>expected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charset="0"/>
                <a:ea typeface="ＭＳ Ｐゴシック" charset="0"/>
                <a:sym typeface="Wingdings" panose="05000000000000000000" pitchFamily="2" charset="2"/>
              </a:rPr>
              <a:t> (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 charset="0"/>
                <a:ea typeface="ＭＳ Ｐゴシック" charset="0"/>
                <a:sym typeface="Wingdings" panose="05000000000000000000" pitchFamily="2" charset="2"/>
              </a:rPr>
              <a:t>beam stability)</a:t>
            </a:r>
            <a:endParaRPr lang="en-US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 charset="0"/>
              <a:ea typeface="ＭＳ Ｐゴシック" charset="0"/>
              <a:sym typeface="Wingdings" panose="05000000000000000000" pitchFamily="2" charset="2"/>
            </a:endParaRPr>
          </a:p>
          <a:p>
            <a:r>
              <a:rPr lang="en-US" sz="16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LPD at FXE</a:t>
            </a:r>
            <a:endParaRPr lang="en-US" sz="1600" dirty="0">
              <a:solidFill>
                <a:srgbClr val="000000"/>
              </a:solidFill>
              <a:latin typeface="Arial" charset="0"/>
              <a:ea typeface="ＭＳ Ｐゴシック" charset="0"/>
              <a:sym typeface="Wingdings" charset="0"/>
            </a:endParaRPr>
          </a:p>
          <a:p>
            <a:pPr marL="535680" lvl="1" indent="-267120">
              <a:lnSpc>
                <a:spcPct val="100000"/>
              </a:lnSpc>
              <a:buBlip>
                <a:blip r:embed="rId2"/>
              </a:buBlip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ＭＳ Ｐゴシック"/>
              </a:rPr>
              <a:t>Debugging the software of the middle layer device after the update( with Astrid and </a:t>
            </a:r>
            <a:r>
              <a:rPr lang="en-US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ＭＳ Ｐゴシック"/>
              </a:rPr>
              <a:t>Tian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ＭＳ Ｐゴシック"/>
              </a:rPr>
              <a:t>)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ＭＳ Ｐゴシック"/>
              </a:rPr>
              <a:t>.</a:t>
            </a:r>
            <a:endParaRPr lang="en-US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pPr marL="535680" lvl="1" indent="-267120">
              <a:lnSpc>
                <a:spcPct val="100000"/>
              </a:lnSpc>
              <a:buBlip>
                <a:blip r:embed="rId2"/>
              </a:buBlip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ＭＳ Ｐゴシック"/>
              </a:rPr>
              <a:t>Further investigating the problem of the super-module Q4M3.  </a:t>
            </a:r>
          </a:p>
          <a:p>
            <a:pPr marL="535680" lvl="1" indent="-267120">
              <a:lnSpc>
                <a:spcPct val="100000"/>
              </a:lnSpc>
              <a:buBlip>
                <a:blip r:embed="rId2"/>
              </a:buBlip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ＭＳ Ｐゴシック"/>
              </a:rPr>
              <a:t> Feedback report from RAL about the main cause of the overheating failures occurred in the switch boxes.</a:t>
            </a:r>
          </a:p>
          <a:p>
            <a:pPr marL="992880" lvl="2" indent="-267120">
              <a:buFont typeface="Times New Roman" pitchFamily="18" charset="0"/>
              <a:buChar char="►"/>
            </a:pP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ＭＳ Ｐゴシック"/>
              </a:rPr>
              <a:t>The main cause was due to the poor contact between the wires and the associated crimps resulting in  a drop of 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ＭＳ Ｐゴシック"/>
              </a:rPr>
              <a:t>5.8 W </a:t>
            </a:r>
            <a:r>
              <a:rPr lang="en-US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ＭＳ Ｐゴシック"/>
              </a:rPr>
              <a:t>at the wire/crimp interface which heated up the cable insulation above its specific operating temperature. </a:t>
            </a:r>
            <a:endParaRPr lang="en-US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  <a:p>
            <a:endParaRPr lang="en-US" sz="16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</p:spTree>
    <p:extLst>
      <p:ext uri="{BB962C8B-B14F-4D97-AF65-F5344CB8AC3E}">
        <p14:creationId xmlns:p14="http://schemas.microsoft.com/office/powerpoint/2010/main" val="127392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9" y="340757"/>
            <a:ext cx="10956924" cy="780540"/>
          </a:xfrm>
        </p:spPr>
        <p:txBody>
          <a:bodyPr/>
          <a:lstStyle/>
          <a:p>
            <a:r>
              <a:rPr lang="en-GB" dirty="0" smtClean="0"/>
              <a:t>Detectors – DET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8026" y="1271593"/>
            <a:ext cx="10469032" cy="4301252"/>
          </a:xfrm>
        </p:spPr>
        <p:txBody>
          <a:bodyPr/>
          <a:lstStyle/>
          <a:p>
            <a:r>
              <a:rPr lang="en-US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2</a:t>
            </a:r>
            <a:r>
              <a:rPr lang="en-US" sz="1400" b="1" spc="-1" baseline="3000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nd</a:t>
            </a:r>
            <a:r>
              <a:rPr lang="en-US" sz="1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 </a:t>
            </a:r>
            <a:r>
              <a:rPr lang="en-US" sz="1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AGIPD MID</a:t>
            </a:r>
          </a:p>
          <a:p>
            <a:pPr lvl="1"/>
            <a:r>
              <a:rPr lang="en-US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  </a:t>
            </a:r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Cooling “in-vacuum” </a:t>
            </a:r>
          </a:p>
          <a:p>
            <a:pPr lvl="2"/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after leak was detected at ~+</a:t>
            </a:r>
            <a:r>
              <a:rPr lang="en-US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5° C </a:t>
            </a:r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(on cooling blocks), the new connectors were installed on the pipes and connected to the distributor</a:t>
            </a:r>
          </a:p>
          <a:p>
            <a:pPr lvl="2"/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Julabo PLC control   several issues were discovered  </a:t>
            </a:r>
            <a:r>
              <a:rPr lang="en-US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concerning the wiring </a:t>
            </a:r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of the chiller to PLC, AE fixed the problems and chiller can be controlled via </a:t>
            </a:r>
            <a:r>
              <a:rPr lang="en-US" sz="14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Beckhoff</a:t>
            </a:r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 PLC</a:t>
            </a:r>
          </a:p>
          <a:p>
            <a:pPr lvl="2"/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Detector was cooled down to -</a:t>
            </a:r>
            <a:r>
              <a:rPr lang="en-US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24° C</a:t>
            </a:r>
            <a:endParaRPr lang="en-US" sz="1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sym typeface="Wingdings" panose="05000000000000000000" pitchFamily="2" charset="2"/>
            </a:endParaRPr>
          </a:p>
          <a:p>
            <a:pPr lvl="2"/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Work on isolation of the cooling circuit </a:t>
            </a:r>
            <a:r>
              <a:rPr lang="en-US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is ongoing </a:t>
            </a:r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 to be finished today</a:t>
            </a:r>
          </a:p>
          <a:p>
            <a:pPr lvl="1"/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Valve was installed on the scroll pump to avoid accidental venting of the system in case of power cut</a:t>
            </a:r>
          </a:p>
          <a:p>
            <a:pPr lvl="1"/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Online raw preview is operational</a:t>
            </a:r>
          </a:p>
          <a:p>
            <a:pPr lvl="1"/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First tests of automatic power procedure were done  the same performance as at SPB, it can be used to power LV electronics (“up to FPGAs)</a:t>
            </a:r>
          </a:p>
          <a:p>
            <a:pPr lvl="1"/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Next </a:t>
            </a:r>
            <a:r>
              <a:rPr lang="en-US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step</a:t>
            </a:r>
          </a:p>
          <a:p>
            <a:pPr lvl="2"/>
            <a:r>
              <a:rPr lang="en-US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power </a:t>
            </a:r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FEMs (ASIC and HV</a:t>
            </a:r>
            <a:r>
              <a:rPr lang="en-US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)</a:t>
            </a:r>
            <a:endParaRPr lang="en-US" sz="1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sym typeface="Wingdings" panose="05000000000000000000" pitchFamily="2" charset="2"/>
            </a:endParaRPr>
          </a:p>
          <a:p>
            <a:pPr lvl="1"/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Issues:</a:t>
            </a:r>
          </a:p>
          <a:p>
            <a:pPr lvl="2">
              <a:lnSpc>
                <a:spcPct val="100000"/>
              </a:lnSpc>
            </a:pPr>
            <a:r>
              <a:rPr lang="en-US" sz="1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Installation and commissioning  of the cooling system (in-vacuum) was very challenging and took much more time than </a:t>
            </a:r>
            <a:r>
              <a:rPr lang="en-US" sz="1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sym typeface="Wingdings" panose="05000000000000000000" pitchFamily="2" charset="2"/>
              </a:rPr>
              <a:t>expected</a:t>
            </a:r>
          </a:p>
          <a:p>
            <a:r>
              <a:rPr lang="en-GB" sz="1400" b="1" dirty="0" smtClean="0"/>
              <a:t>DSSC</a:t>
            </a:r>
          </a:p>
          <a:p>
            <a:pPr lvl="1"/>
            <a:r>
              <a:rPr lang="en-US" sz="1400" dirty="0"/>
              <a:t>Motion system testing progressed well, coordinated motion of two stages possible. Definition of not-so-small holes in the windmill configuration possible, cross problematic</a:t>
            </a:r>
            <a:r>
              <a:rPr lang="en-US" sz="1400" dirty="0" smtClean="0"/>
              <a:t>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4747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64" y="340757"/>
            <a:ext cx="10956924" cy="780540"/>
          </a:xfrm>
        </p:spPr>
        <p:txBody>
          <a:bodyPr/>
          <a:lstStyle/>
          <a:p>
            <a:r>
              <a:rPr lang="en-GB" dirty="0"/>
              <a:t>Detectors – DET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1" y="1128718"/>
            <a:ext cx="10469032" cy="4168347"/>
          </a:xfrm>
        </p:spPr>
        <p:txBody>
          <a:bodyPr/>
          <a:lstStyle/>
          <a:p>
            <a:pPr lvl="1"/>
            <a:r>
              <a:rPr lang="en-US" dirty="0"/>
              <a:t>Vessel closed and tested for leaks. Leak found on the lateral flange, under investigation. No obvious problem observed at visual inspection.</a:t>
            </a:r>
          </a:p>
          <a:p>
            <a:pPr lvl="1"/>
            <a:r>
              <a:rPr lang="en-US" dirty="0"/>
              <a:t>Vacuum system PLC tested, some few not-understood issues (scroll pump and pressure gauges) do not preclude the operation of the system. </a:t>
            </a:r>
          </a:p>
          <a:p>
            <a:pPr lvl="1"/>
            <a:r>
              <a:rPr lang="en-US" dirty="0"/>
              <a:t>Work on external interlock definition (in addition to SIB) ongoing.</a:t>
            </a:r>
          </a:p>
          <a:p>
            <a:pPr lvl="1"/>
            <a:r>
              <a:rPr lang="en-US" dirty="0"/>
              <a:t>Work on chiller and related control started. </a:t>
            </a:r>
          </a:p>
          <a:p>
            <a:r>
              <a:rPr lang="en-US" sz="1600" b="1" dirty="0" smtClean="0"/>
              <a:t>FastCCD</a:t>
            </a:r>
          </a:p>
          <a:p>
            <a:pPr lvl="1"/>
            <a:r>
              <a:rPr lang="en-US" dirty="0"/>
              <a:t>Cooling</a:t>
            </a:r>
          </a:p>
          <a:p>
            <a:pPr lvl="2"/>
            <a:r>
              <a:rPr lang="en-US" dirty="0"/>
              <a:t>Installed 3 new temperature sensors on the </a:t>
            </a:r>
            <a:r>
              <a:rPr lang="en-US" dirty="0" smtClean="0"/>
              <a:t>system to find the bad thermal contract </a:t>
            </a:r>
            <a:r>
              <a:rPr lang="en-US" dirty="0"/>
              <a:t>and run a new cooling test</a:t>
            </a:r>
          </a:p>
          <a:p>
            <a:pPr lvl="2"/>
            <a:r>
              <a:rPr lang="en-US" dirty="0"/>
              <a:t>Two </a:t>
            </a:r>
            <a:r>
              <a:rPr lang="en-US" dirty="0" smtClean="0"/>
              <a:t>welded connections </a:t>
            </a:r>
            <a:r>
              <a:rPr lang="en-US" dirty="0"/>
              <a:t>on the long aluminum pipe that cools the detector head are probably responsible for the largest temperature gradient </a:t>
            </a:r>
            <a:r>
              <a:rPr lang="en-US" dirty="0" smtClean="0"/>
              <a:t>(ΔT =150 K)</a:t>
            </a:r>
            <a:endParaRPr lang="en-US" dirty="0"/>
          </a:p>
          <a:p>
            <a:pPr lvl="2"/>
            <a:r>
              <a:rPr lang="en-US" dirty="0"/>
              <a:t>Copper bridge designed to overcome the issue to be tested Thursday night</a:t>
            </a:r>
          </a:p>
          <a:p>
            <a:pPr lvl="1"/>
            <a:r>
              <a:rPr lang="en-US" dirty="0"/>
              <a:t>DAQ </a:t>
            </a:r>
          </a:p>
          <a:p>
            <a:pPr lvl="2"/>
            <a:r>
              <a:rPr lang="en-US" dirty="0"/>
              <a:t>Mechanical tolerances make it impossible to </a:t>
            </a:r>
            <a:r>
              <a:rPr lang="en-US" dirty="0" smtClean="0"/>
              <a:t>reliably install </a:t>
            </a:r>
            <a:r>
              <a:rPr lang="en-US" dirty="0"/>
              <a:t>the electronics boards we </a:t>
            </a:r>
            <a:r>
              <a:rPr lang="en-US" dirty="0" smtClean="0"/>
              <a:t>have. </a:t>
            </a:r>
          </a:p>
          <a:p>
            <a:pPr lvl="3"/>
            <a:r>
              <a:rPr lang="en-US" sz="1600" dirty="0"/>
              <a:t>New electronic boards with </a:t>
            </a:r>
            <a:r>
              <a:rPr lang="en-US" sz="1600" dirty="0" smtClean="0"/>
              <a:t>pigtails requested from LBNL, </a:t>
            </a:r>
            <a:r>
              <a:rPr lang="en-US" sz="1600" dirty="0"/>
              <a:t>held at customs for a day, they should arrive soon</a:t>
            </a:r>
          </a:p>
          <a:p>
            <a:pPr lvl="2"/>
            <a:r>
              <a:rPr lang="en-US" dirty="0" smtClean="0"/>
              <a:t>Malformed </a:t>
            </a:r>
            <a:r>
              <a:rPr lang="en-US" dirty="0"/>
              <a:t>data crash the FastCCD DAQ </a:t>
            </a:r>
            <a:r>
              <a:rPr lang="en-US" dirty="0" smtClean="0"/>
              <a:t>device, investigation in progress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38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Detectors – DET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/>
              <a:t>After a long debugging session with LBNL we concluded that the most probable cause of the issue is the connection with the data fiber optics transceivers</a:t>
            </a:r>
          </a:p>
          <a:p>
            <a:pPr lvl="2"/>
            <a:r>
              <a:rPr lang="en-US" dirty="0" smtClean="0"/>
              <a:t>LBNL </a:t>
            </a:r>
            <a:r>
              <a:rPr lang="en-US" dirty="0"/>
              <a:t>will send new transceivers and pigtail connectors next week</a:t>
            </a:r>
          </a:p>
          <a:p>
            <a:pPr lvl="2"/>
            <a:r>
              <a:rPr lang="en-US" dirty="0"/>
              <a:t>Commissioning to resume this weekend after removing electronics boards from their </a:t>
            </a:r>
            <a:r>
              <a:rPr lang="en-US" dirty="0" smtClean="0"/>
              <a:t>housings</a:t>
            </a:r>
            <a:endParaRPr lang="en-US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915650" y="6400800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marL="269875" indent="-269875">
              <a:lnSpc>
                <a:spcPct val="112000"/>
              </a:lnSpc>
              <a:buBlip>
                <a:blip r:embed="rId2"/>
              </a:buBlip>
            </a:pPr>
            <a:r>
              <a:rPr lang="en-US" sz="1400" dirty="0" smtClean="0">
                <a:hlinkClick r:id="" action="ppaction://hlinkshowjump?jump=firstslide"/>
              </a:rPr>
              <a:t>Back</a:t>
            </a: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811335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089" y="264557"/>
            <a:ext cx="10956924" cy="780540"/>
          </a:xfrm>
        </p:spPr>
        <p:txBody>
          <a:bodyPr/>
          <a:lstStyle/>
          <a:p>
            <a:r>
              <a:rPr lang="en-US" dirty="0" smtClean="0"/>
              <a:t>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7689" y="1042989"/>
            <a:ext cx="10944224" cy="4151268"/>
          </a:xfrm>
        </p:spPr>
        <p:txBody>
          <a:bodyPr/>
          <a:lstStyle/>
          <a:p>
            <a:pPr marL="0" indent="0">
              <a:buNone/>
            </a:pPr>
            <a:r>
              <a:rPr lang="en-US" sz="1400" b="1" dirty="0"/>
              <a:t>SQS</a:t>
            </a:r>
            <a:r>
              <a:rPr lang="en-US" sz="1400" dirty="0"/>
              <a:t>: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400" dirty="0" err="1"/>
              <a:t>Steinmeyer</a:t>
            </a:r>
            <a:r>
              <a:rPr lang="en-US" sz="1400" dirty="0"/>
              <a:t> stages running. Soft limits define so that the motors will not drive up to the limit switches.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400" dirty="0"/>
              <a:t>SQS loop 9 is running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400" dirty="0"/>
              <a:t>Following week commissioning of different motors in SQS 12</a:t>
            </a:r>
            <a:r>
              <a:rPr lang="en-US" sz="1400" dirty="0" smtClean="0"/>
              <a:t>.</a:t>
            </a:r>
            <a:r>
              <a:rPr lang="en-US" sz="1400" dirty="0"/>
              <a:t> </a:t>
            </a:r>
          </a:p>
          <a:p>
            <a:pPr marL="0" indent="0">
              <a:buNone/>
            </a:pPr>
            <a:r>
              <a:rPr lang="en-US" sz="1400" b="1" dirty="0"/>
              <a:t>SCS</a:t>
            </a:r>
            <a:r>
              <a:rPr lang="en-US" sz="1400" dirty="0"/>
              <a:t>: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400" dirty="0"/>
              <a:t>Loop 04 – needs to be updated, waiting for SCS to allow the intervention of the loop. Inside it the Huber Chiller should be configured.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400" dirty="0" err="1"/>
              <a:t>Smaract</a:t>
            </a:r>
            <a:r>
              <a:rPr lang="en-US" sz="1400" dirty="0"/>
              <a:t> stages running – still to clarify if one spare card is damaged.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400" dirty="0"/>
              <a:t>Supporting, working and developing with Sample Environment framework for Nano motion stages.</a:t>
            </a:r>
          </a:p>
          <a:p>
            <a:pPr marL="0" indent="0">
              <a:buNone/>
            </a:pPr>
            <a:r>
              <a:rPr lang="en-US" sz="1400" b="1" dirty="0" smtClean="0"/>
              <a:t>MID</a:t>
            </a:r>
            <a:r>
              <a:rPr lang="en-US" sz="1400" dirty="0"/>
              <a:t>: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400" dirty="0"/>
              <a:t>Reported issue in MID MONO, which was solved when the default parameters were restored. Still investigating this issue.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400" dirty="0"/>
              <a:t>Loop 11 – running after fixing electrical problems in </a:t>
            </a:r>
            <a:r>
              <a:rPr lang="en-US" sz="1400" dirty="0" err="1"/>
              <a:t>Julabo</a:t>
            </a:r>
            <a:r>
              <a:rPr lang="en-US" sz="1400" dirty="0"/>
              <a:t> Chiller.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400" dirty="0"/>
              <a:t>Loop 7 – Firmware prepared, finishing cables connection. Running by end of this week.</a:t>
            </a:r>
          </a:p>
          <a:p>
            <a:pPr marL="0" indent="0">
              <a:buNone/>
            </a:pPr>
            <a:r>
              <a:rPr lang="en-US" sz="1400" b="1" dirty="0" smtClean="0"/>
              <a:t>DSSC</a:t>
            </a:r>
            <a:endParaRPr lang="en-US" sz="1400" b="1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400" dirty="0"/>
              <a:t>Supporting commissioning of Vacuum and Motion</a:t>
            </a:r>
            <a:r>
              <a:rPr lang="en-US" sz="1400" dirty="0" smtClean="0"/>
              <a:t>.</a:t>
            </a:r>
            <a:r>
              <a:rPr lang="en-US" sz="1400" dirty="0"/>
              <a:t> </a:t>
            </a:r>
          </a:p>
          <a:p>
            <a:pPr marL="0" indent="0">
              <a:buNone/>
            </a:pPr>
            <a:r>
              <a:rPr lang="en-US" sz="1400" b="1" dirty="0"/>
              <a:t>AE-Framework development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400" dirty="0"/>
              <a:t>New framework release done 1.31.4. Will include new SD as SD_LED or SD_LEAKVALVE.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10915650" y="6400800"/>
            <a:ext cx="914400" cy="914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marL="269875" indent="-269875">
              <a:lnSpc>
                <a:spcPct val="112000"/>
              </a:lnSpc>
              <a:buBlip>
                <a:blip r:embed="rId2"/>
              </a:buBlip>
            </a:pPr>
            <a:r>
              <a:rPr lang="en-US" sz="1400" dirty="0" smtClean="0">
                <a:hlinkClick r:id="" action="ppaction://hlinkshowjump?jump=firstslide"/>
              </a:rPr>
              <a:t>Back</a:t>
            </a: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28017352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theme/theme1.xml><?xml version="1.0" encoding="utf-8"?>
<a:theme xmlns:a="http://schemas.openxmlformats.org/drawingml/2006/main" name="XFEL_PowerPoint_16x9_v3">
  <a:themeElements>
    <a:clrScheme name="Benutzerdefiniert 59">
      <a:dk1>
        <a:srgbClr val="000000"/>
      </a:dk1>
      <a:lt1>
        <a:sysClr val="window" lastClr="FFFFFF"/>
      </a:lt1>
      <a:dk2>
        <a:srgbClr val="B2B2B2"/>
      </a:dk2>
      <a:lt2>
        <a:srgbClr val="F39200"/>
      </a:lt2>
      <a:accent1>
        <a:srgbClr val="0D1546"/>
      </a:accent1>
      <a:accent2>
        <a:srgbClr val="559DBB"/>
      </a:accent2>
      <a:accent3>
        <a:srgbClr val="81B0C8"/>
      </a:accent3>
      <a:accent4>
        <a:srgbClr val="A4C3D6"/>
      </a:accent4>
      <a:accent5>
        <a:srgbClr val="C5D6E4"/>
      </a:accent5>
      <a:accent6>
        <a:srgbClr val="E3EBF2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6"/>
        </a:solidFill>
      </a:spPr>
      <a:bodyPr rtlCol="0" anchor="ctr">
        <a:noAutofit/>
      </a:bodyPr>
      <a:lstStyle>
        <a:defPPr algn="ctr">
          <a:lnSpc>
            <a:spcPct val="113000"/>
          </a:lnSpc>
          <a:defRPr sz="1400" dirty="0" err="1" smtClean="0"/>
        </a:defPPr>
      </a:lst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noAutofit/>
      </a:bodyPr>
      <a:lstStyle>
        <a:defPPr marL="269875" indent="-269875">
          <a:lnSpc>
            <a:spcPct val="112000"/>
          </a:lnSpc>
          <a:buBlip>
            <a:blip xmlns:r="http://schemas.openxmlformats.org/officeDocument/2006/relationships" r:embed="rId1"/>
          </a:buBlip>
          <a:defRPr sz="1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XFEL_PowerPoint_16x9.potx" id="{5D9E4C7F-CF90-47AA-9B5A-D1B8A1F64B49}" vid="{107EC11D-EED3-47DC-89A2-C8C245B9F565}"/>
    </a:ext>
  </a:extLst>
</a:theme>
</file>

<file path=ppt/theme/theme2.xml><?xml version="1.0" encoding="utf-8"?>
<a:theme xmlns:a="http://schemas.openxmlformats.org/drawingml/2006/main" name="Office">
  <a:themeElements>
    <a:clrScheme name="Benutzerdefiniert 59">
      <a:dk1>
        <a:srgbClr val="000000"/>
      </a:dk1>
      <a:lt1>
        <a:sysClr val="window" lastClr="FFFFFF"/>
      </a:lt1>
      <a:dk2>
        <a:srgbClr val="B2B2B2"/>
      </a:dk2>
      <a:lt2>
        <a:srgbClr val="F39200"/>
      </a:lt2>
      <a:accent1>
        <a:srgbClr val="0D1546"/>
      </a:accent1>
      <a:accent2>
        <a:srgbClr val="559DBB"/>
      </a:accent2>
      <a:accent3>
        <a:srgbClr val="81B0C8"/>
      </a:accent3>
      <a:accent4>
        <a:srgbClr val="A4C3D6"/>
      </a:accent4>
      <a:accent5>
        <a:srgbClr val="C5D6E4"/>
      </a:accent5>
      <a:accent6>
        <a:srgbClr val="E3EBF2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Benutzerdefiniert 59">
      <a:dk1>
        <a:srgbClr val="000000"/>
      </a:dk1>
      <a:lt1>
        <a:sysClr val="window" lastClr="FFFFFF"/>
      </a:lt1>
      <a:dk2>
        <a:srgbClr val="B2B2B2"/>
      </a:dk2>
      <a:lt2>
        <a:srgbClr val="F39200"/>
      </a:lt2>
      <a:accent1>
        <a:srgbClr val="0D1546"/>
      </a:accent1>
      <a:accent2>
        <a:srgbClr val="559DBB"/>
      </a:accent2>
      <a:accent3>
        <a:srgbClr val="81B0C8"/>
      </a:accent3>
      <a:accent4>
        <a:srgbClr val="A4C3D6"/>
      </a:accent4>
      <a:accent5>
        <a:srgbClr val="C5D6E4"/>
      </a:accent5>
      <a:accent6>
        <a:srgbClr val="E3EBF2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XFEL_PowerPoint_16x9_v3</Template>
  <TotalTime>0</TotalTime>
  <Words>954</Words>
  <Application>Microsoft Office PowerPoint</Application>
  <PresentationFormat>Custom</PresentationFormat>
  <Paragraphs>138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XFEL_PowerPoint_16x9_v3</vt:lpstr>
      <vt:lpstr>Joint Operation &amp; Readiness meeting</vt:lpstr>
      <vt:lpstr>Dispatch meeting report / PSPO</vt:lpstr>
      <vt:lpstr>HED</vt:lpstr>
      <vt:lpstr>XPD</vt:lpstr>
      <vt:lpstr>Detectors – DET</vt:lpstr>
      <vt:lpstr>Detectors – DET</vt:lpstr>
      <vt:lpstr>Detectors – DET</vt:lpstr>
      <vt:lpstr>Detectors – DET</vt:lpstr>
      <vt:lpstr>AE</vt:lpstr>
      <vt:lpstr>TS</vt:lpstr>
    </vt:vector>
  </TitlesOfParts>
  <Company>DESY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in one line (or two lines)</dc:title>
  <dc:creator>Burger, Claudia</dc:creator>
  <cp:lastModifiedBy>Adriano Violante</cp:lastModifiedBy>
  <cp:revision>206</cp:revision>
  <dcterms:created xsi:type="dcterms:W3CDTF">2016-11-17T10:20:04Z</dcterms:created>
  <dcterms:modified xsi:type="dcterms:W3CDTF">2018-11-30T07:19:08Z</dcterms:modified>
</cp:coreProperties>
</file>