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349" r:id="rId2"/>
    <p:sldId id="397" r:id="rId3"/>
    <p:sldId id="401" r:id="rId4"/>
    <p:sldId id="400" r:id="rId5"/>
    <p:sldId id="402" r:id="rId6"/>
    <p:sldId id="403" r:id="rId7"/>
    <p:sldId id="404" r:id="rId8"/>
    <p:sldId id="405" r:id="rId9"/>
    <p:sldId id="398" r:id="rId10"/>
    <p:sldId id="40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936" y="-822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30.11.2018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30.11.2018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4151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</a:t>
            </a:r>
            <a:r>
              <a:rPr lang="en-US" noProof="0" dirty="0" smtClean="0"/>
              <a:t>2</a:t>
            </a:r>
          </a:p>
          <a:p>
            <a:pPr lvl="2"/>
            <a:r>
              <a:rPr lang="en-US" noProof="0" dirty="0" smtClean="0"/>
              <a:t>Level </a:t>
            </a:r>
            <a:r>
              <a:rPr lang="en-US" noProof="0" dirty="0"/>
              <a:t>3</a:t>
            </a:r>
          </a:p>
          <a:p>
            <a:pPr lvl="3"/>
            <a:r>
              <a:rPr lang="en-US" noProof="0" dirty="0"/>
              <a:t>Level </a:t>
            </a:r>
            <a:r>
              <a:rPr lang="en-US" noProof="0" dirty="0" smtClean="0"/>
              <a:t>4</a:t>
            </a:r>
            <a:endParaRPr lang="en-US" noProof="0" dirty="0"/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baseline="0" dirty="0" smtClean="0"/>
              <a:t>Joint Operation &amp; Readiness meeting, Fri, 8:30 – 9:30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600"/>
        </a:spcBef>
        <a:buClr>
          <a:schemeClr val="bg2"/>
        </a:buClr>
        <a:buFontTx/>
        <a:buBlip>
          <a:blip r:embed="rId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5"/>
        </a:buBlip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263525" algn="l" defTabSz="914400" rtl="0" eaLnBrk="1" latinLnBrk="0" hangingPunct="1">
        <a:lnSpc>
          <a:spcPct val="114000"/>
        </a:lnSpc>
        <a:spcBef>
          <a:spcPts val="0"/>
        </a:spcBef>
        <a:buFont typeface="Symbol" panose="05050102010706020507" pitchFamily="18" charset="2"/>
        <a:buChar char="Þ"/>
        <a:defRPr sz="1400" b="1" kern="1200">
          <a:solidFill>
            <a:srgbClr val="FF0000"/>
          </a:solidFill>
          <a:latin typeface="+mn-lt"/>
          <a:ea typeface="+mn-ea"/>
          <a:cs typeface="+mn-cs"/>
        </a:defRPr>
      </a:lvl4pPr>
      <a:lvl5pPr marL="1166813" indent="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9.xml"/><Relationship Id="rId3" Type="http://schemas.openxmlformats.org/officeDocument/2006/relationships/slide" Target="slide3.xml"/><Relationship Id="rId7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1.emf"/><Relationship Id="rId4" Type="http://schemas.openxmlformats.org/officeDocument/2006/relationships/slide" Target="slide4.xml"/><Relationship Id="rId9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Operation &amp; Readiness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1714500"/>
            <a:ext cx="5172755" cy="4460832"/>
          </a:xfrm>
        </p:spPr>
        <p:txBody>
          <a:bodyPr/>
          <a:lstStyle/>
          <a:p>
            <a:r>
              <a:rPr lang="en-US" dirty="0" smtClean="0"/>
              <a:t>Report Operation / Photon Run Coordinator </a:t>
            </a:r>
          </a:p>
          <a:p>
            <a:r>
              <a:rPr lang="en-US" dirty="0" smtClean="0">
                <a:hlinkClick r:id="rId2" action="ppaction://hlinksldjump"/>
              </a:rPr>
              <a:t>Report Dispatch/PSPO</a:t>
            </a:r>
            <a:endParaRPr lang="en-US" dirty="0" smtClean="0"/>
          </a:p>
          <a:p>
            <a:r>
              <a:rPr lang="en-US" dirty="0" smtClean="0"/>
              <a:t>Instruments</a:t>
            </a:r>
          </a:p>
          <a:p>
            <a:pPr lvl="1"/>
            <a:r>
              <a:rPr lang="en-US" dirty="0" smtClean="0"/>
              <a:t>FXE</a:t>
            </a:r>
          </a:p>
          <a:p>
            <a:pPr lvl="1"/>
            <a:r>
              <a:rPr lang="en-US" dirty="0" smtClean="0"/>
              <a:t>SPB/SFX</a:t>
            </a:r>
          </a:p>
          <a:p>
            <a:pPr lvl="1"/>
            <a:r>
              <a:rPr lang="en-US" dirty="0" smtClean="0"/>
              <a:t>SCS</a:t>
            </a:r>
          </a:p>
          <a:p>
            <a:pPr lvl="1"/>
            <a:r>
              <a:rPr lang="en-US" dirty="0" smtClean="0"/>
              <a:t>SQS</a:t>
            </a:r>
          </a:p>
          <a:p>
            <a:pPr lvl="1"/>
            <a:r>
              <a:rPr lang="en-US" dirty="0" smtClean="0"/>
              <a:t>MID</a:t>
            </a:r>
          </a:p>
          <a:p>
            <a:pPr lvl="1"/>
            <a:r>
              <a:rPr lang="en-US" dirty="0" smtClean="0">
                <a:hlinkClick r:id="rId3" action="ppaction://hlinksldjump"/>
              </a:rPr>
              <a:t>HED</a:t>
            </a:r>
            <a:endParaRPr lang="en-US" dirty="0" smtClean="0"/>
          </a:p>
          <a:p>
            <a:r>
              <a:rPr lang="en-US" dirty="0"/>
              <a:t>Beam transport</a:t>
            </a:r>
          </a:p>
          <a:p>
            <a:pPr lvl="1"/>
            <a:r>
              <a:rPr lang="en-US" dirty="0" smtClean="0"/>
              <a:t>Vacuum</a:t>
            </a:r>
            <a:endParaRPr lang="en-US" dirty="0"/>
          </a:p>
          <a:p>
            <a:pPr lvl="1"/>
            <a:r>
              <a:rPr lang="en-US" dirty="0"/>
              <a:t>X-ray optics</a:t>
            </a:r>
          </a:p>
          <a:p>
            <a:pPr lvl="1"/>
            <a:r>
              <a:rPr lang="en-US" dirty="0" smtClean="0">
                <a:hlinkClick r:id="rId4" action="ppaction://hlinksldjump"/>
              </a:rPr>
              <a:t>Photon diagnostics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70661" y="1711778"/>
            <a:ext cx="5172755" cy="44608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2"/>
              </a:buClr>
              <a:buFontTx/>
              <a:buBlip>
                <a:blip r:embed="rId5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6"/>
              </a:buBlip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2538" indent="-26352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Þ"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4pPr>
            <a:lvl5pPr marL="1166813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Optical </a:t>
            </a:r>
            <a:r>
              <a:rPr lang="en-US" dirty="0" smtClean="0"/>
              <a:t>lasers</a:t>
            </a:r>
            <a:endParaRPr lang="en-US" dirty="0"/>
          </a:p>
          <a:p>
            <a:r>
              <a:rPr lang="en-US" dirty="0" smtClean="0">
                <a:hlinkClick r:id="rId7" action="ppaction://hlinksldjump"/>
              </a:rPr>
              <a:t>Detectors</a:t>
            </a:r>
            <a:endParaRPr lang="en-US" dirty="0" smtClean="0"/>
          </a:p>
          <a:p>
            <a:r>
              <a:rPr lang="en-US" dirty="0" smtClean="0"/>
              <a:t>Electronics</a:t>
            </a:r>
          </a:p>
          <a:p>
            <a:pPr lvl="1"/>
            <a:r>
              <a:rPr lang="en-US" dirty="0" smtClean="0">
                <a:hlinkClick r:id="rId8" action="ppaction://hlinksldjump"/>
              </a:rPr>
              <a:t>AE</a:t>
            </a:r>
            <a:endParaRPr lang="en-US" dirty="0" smtClean="0"/>
          </a:p>
          <a:p>
            <a:pPr lvl="1"/>
            <a:r>
              <a:rPr lang="en-US" dirty="0" smtClean="0"/>
              <a:t>EETF</a:t>
            </a:r>
          </a:p>
          <a:p>
            <a:r>
              <a:rPr lang="en-US" dirty="0" smtClean="0"/>
              <a:t>CAS</a:t>
            </a:r>
          </a:p>
          <a:p>
            <a:r>
              <a:rPr lang="en-US" dirty="0" smtClean="0"/>
              <a:t>ITDM</a:t>
            </a:r>
          </a:p>
          <a:p>
            <a:endParaRPr lang="en-US" dirty="0"/>
          </a:p>
          <a:p>
            <a:r>
              <a:rPr lang="en-US" dirty="0" smtClean="0"/>
              <a:t>SRP </a:t>
            </a:r>
            <a:r>
              <a:rPr lang="en-US" dirty="0" smtClean="0">
                <a:sym typeface="Wingdings" panose="05000000000000000000" pitchFamily="2" charset="2"/>
              </a:rPr>
              <a:t> Separate slides</a:t>
            </a:r>
            <a:endParaRPr lang="en-US" dirty="0" smtClean="0"/>
          </a:p>
          <a:p>
            <a:r>
              <a:rPr lang="en-US" dirty="0" smtClean="0">
                <a:hlinkClick r:id="rId9" action="ppaction://hlinksldjump"/>
              </a:rPr>
              <a:t>Technical services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AoB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8009938"/>
      </p:ext>
    </p:extLst>
  </p:cSld>
  <p:clrMapOvr>
    <a:masterClrMapping/>
  </p:clrMapOvr>
  <p:timing>
    <p:tnLst>
      <p:par>
        <p:cTn id="1" dur="indefinite" restart="never" nodeType="tmRoot">
          <p:childTnLst>
            <p:par>
              <p:cTn id="2"/>
            </p:par>
            <p:par>
              <p:cTn id="3"/>
            </p:par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89" y="226457"/>
            <a:ext cx="10956924" cy="780540"/>
          </a:xfrm>
        </p:spPr>
        <p:txBody>
          <a:bodyPr/>
          <a:lstStyle/>
          <a:p>
            <a:r>
              <a:rPr lang="en-US" dirty="0" smtClean="0"/>
              <a:t>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664" y="427811"/>
            <a:ext cx="6919912" cy="6211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915650" y="64008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r>
              <a:rPr lang="en-US" sz="1400" dirty="0" smtClean="0">
                <a:hlinkClick r:id="" action="ppaction://hlinkshowjump?jump=firstslide"/>
              </a:rPr>
              <a:t>Back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934529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564" y="216932"/>
            <a:ext cx="10956924" cy="780540"/>
          </a:xfrm>
        </p:spPr>
        <p:txBody>
          <a:bodyPr/>
          <a:lstStyle/>
          <a:p>
            <a:r>
              <a:rPr lang="en-US" dirty="0" smtClean="0"/>
              <a:t>Dispatch meeting report / PSPO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551" y="1176339"/>
            <a:ext cx="11172824" cy="5100636"/>
          </a:xfrm>
        </p:spPr>
        <p:txBody>
          <a:bodyPr/>
          <a:lstStyle/>
          <a:p>
            <a:pPr marL="357188" lvl="1">
              <a:spcBef>
                <a:spcPts val="600"/>
              </a:spcBef>
              <a:buClr>
                <a:schemeClr val="bg2"/>
              </a:buClr>
              <a:buSzPct val="156000"/>
              <a:buFont typeface="Arial" panose="020B0604020202020204" pitchFamily="34" charset="0"/>
              <a:buChar char="•"/>
            </a:pPr>
            <a:r>
              <a:rPr lang="en-US" sz="1800" dirty="0" smtClean="0"/>
              <a:t>installation of electronics and cabling  for new equipment will only happen in the shutdowns!</a:t>
            </a:r>
          </a:p>
          <a:p>
            <a:pPr marL="357188" lvl="1">
              <a:spcBef>
                <a:spcPts val="600"/>
              </a:spcBef>
              <a:buClr>
                <a:schemeClr val="bg2"/>
              </a:buClr>
              <a:buSzPct val="156000"/>
              <a:buFont typeface="Arial" panose="020B0604020202020204" pitchFamily="34" charset="0"/>
              <a:buChar char="•"/>
            </a:pPr>
            <a:r>
              <a:rPr lang="en-US" sz="1800" dirty="0"/>
              <a:t>S</a:t>
            </a:r>
            <a:r>
              <a:rPr lang="en-US" sz="1800" dirty="0" smtClean="0"/>
              <a:t>upport </a:t>
            </a:r>
            <a:r>
              <a:rPr lang="en-US" sz="1800" dirty="0"/>
              <a:t>from the users </a:t>
            </a:r>
            <a:r>
              <a:rPr lang="en-US" sz="1800" dirty="0" smtClean="0"/>
              <a:t>group is really precious due to the operation activities</a:t>
            </a:r>
            <a:endParaRPr lang="en-US" sz="1800" dirty="0"/>
          </a:p>
          <a:p>
            <a:pPr marL="0" indent="0">
              <a:buSzPct val="156000"/>
              <a:buNone/>
            </a:pPr>
            <a:endParaRPr lang="en-US" b="1" dirty="0" smtClean="0"/>
          </a:p>
          <a:p>
            <a:pPr>
              <a:buSzPct val="156000"/>
              <a:buFont typeface="Arial" panose="020B0604020202020204" pitchFamily="34" charset="0"/>
              <a:buChar char="•"/>
            </a:pPr>
            <a:r>
              <a:rPr lang="en-US" b="1" dirty="0" smtClean="0"/>
              <a:t>Planning of the Electronics and cabling activities for 2019 is extremely important</a:t>
            </a:r>
          </a:p>
          <a:p>
            <a:pPr lvl="1">
              <a:buSzPct val="156000"/>
              <a:buFont typeface="Arial" panose="020B0604020202020204" pitchFamily="34" charset="0"/>
              <a:buChar char="•"/>
            </a:pPr>
            <a:r>
              <a:rPr lang="en-US" sz="1800" b="0" dirty="0" smtClean="0"/>
              <a:t>Proper allocation of resources (EET, AE)</a:t>
            </a:r>
          </a:p>
          <a:p>
            <a:pPr lvl="1">
              <a:buSzPct val="156000"/>
              <a:buFont typeface="Arial" panose="020B0604020202020204" pitchFamily="34" charset="0"/>
              <a:buChar char="•"/>
            </a:pPr>
            <a:r>
              <a:rPr lang="en-US" sz="1800" b="0" dirty="0" smtClean="0"/>
              <a:t>Cost control (Tendering of cables production and/or installation on time)</a:t>
            </a:r>
          </a:p>
          <a:p>
            <a:pPr lvl="1">
              <a:buSzPct val="156000"/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SzPct val="156000"/>
              <a:buFont typeface="Arial" panose="020B0604020202020204" pitchFamily="34" charset="0"/>
              <a:buChar char="•"/>
            </a:pPr>
            <a:r>
              <a:rPr lang="en-US" b="1" dirty="0" smtClean="0"/>
              <a:t>There is the need of input form the Experiment Groups:</a:t>
            </a:r>
          </a:p>
          <a:p>
            <a:pPr lvl="1">
              <a:buSzPct val="156000"/>
              <a:buFont typeface="Arial" panose="020B0604020202020204" pitchFamily="34" charset="0"/>
              <a:buChar char="•"/>
            </a:pPr>
            <a:r>
              <a:rPr lang="en-US" sz="1800" b="0" dirty="0" smtClean="0"/>
              <a:t>When CRDs are realistically expected to land in the “INBOX” (Electronics and cabling planning and production takes several months! )</a:t>
            </a:r>
          </a:p>
          <a:p>
            <a:pPr lvl="1">
              <a:buSzPct val="156000"/>
              <a:buFont typeface="Arial" panose="020B0604020202020204" pitchFamily="34" charset="0"/>
              <a:buChar char="•"/>
            </a:pPr>
            <a:r>
              <a:rPr lang="en-US" sz="1800" b="0" dirty="0" smtClean="0"/>
              <a:t>When are the components supposed to be commissioned (realistically)</a:t>
            </a:r>
          </a:p>
          <a:p>
            <a:pPr lvl="1">
              <a:buSzPct val="156000"/>
              <a:buFont typeface="Arial" panose="020B0604020202020204" pitchFamily="34" charset="0"/>
              <a:buChar char="•"/>
            </a:pPr>
            <a:r>
              <a:rPr lang="en-US" sz="1800" b="0" dirty="0"/>
              <a:t>Priority </a:t>
            </a:r>
            <a:r>
              <a:rPr lang="en-US" sz="1800" b="0" dirty="0" smtClean="0"/>
              <a:t>list</a:t>
            </a:r>
            <a:endParaRPr lang="en-US" sz="1800" b="1" dirty="0" smtClean="0"/>
          </a:p>
          <a:p>
            <a:pPr>
              <a:buSzPct val="156000"/>
              <a:buFont typeface="Arial" panose="020B0604020202020204" pitchFamily="34" charset="0"/>
              <a:buChar char="•"/>
            </a:pPr>
            <a:r>
              <a:rPr lang="en-US" b="1" dirty="0" smtClean="0"/>
              <a:t>Iteration with PSPO/AE/EET/ITDM for the consolidation of a time plan is needed.</a:t>
            </a:r>
          </a:p>
          <a:p>
            <a:pPr lvl="1">
              <a:buSzPct val="156000"/>
              <a:buFont typeface="Arial" panose="020B0604020202020204" pitchFamily="34" charset="0"/>
              <a:buChar char="•"/>
            </a:pPr>
            <a:endParaRPr lang="en-US" sz="1800" b="1" dirty="0"/>
          </a:p>
          <a:p>
            <a:pPr>
              <a:buSzPct val="156000"/>
              <a:buFont typeface="Arial" panose="020B0604020202020204" pitchFamily="34" charset="0"/>
              <a:buChar char="•"/>
            </a:pPr>
            <a:r>
              <a:rPr lang="en-US" b="1" dirty="0" smtClean="0"/>
              <a:t>Right now, the information available is not sufficient for a proper planning 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0915650" y="64008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dirty="0" smtClean="0">
                <a:hlinkClick r:id="" action="ppaction://hlinkshowjump?jump=firstslide"/>
              </a:rPr>
              <a:t>Back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48128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714" y="283607"/>
            <a:ext cx="10956924" cy="780540"/>
          </a:xfrm>
        </p:spPr>
        <p:txBody>
          <a:bodyPr/>
          <a:lstStyle/>
          <a:p>
            <a:r>
              <a:rPr lang="en-US" dirty="0" smtClean="0"/>
              <a:t>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789" y="1109664"/>
            <a:ext cx="10944224" cy="415126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OPT hutch: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got </a:t>
            </a:r>
            <a:r>
              <a:rPr lang="en-US" dirty="0"/>
              <a:t>beam permission</a:t>
            </a:r>
          </a:p>
          <a:p>
            <a:r>
              <a:rPr lang="en-US" dirty="0" smtClean="0"/>
              <a:t>2 </a:t>
            </a:r>
            <a:r>
              <a:rPr lang="en-US" dirty="0"/>
              <a:t>out of 4 sections under vacuum, ion pumps running.</a:t>
            </a:r>
          </a:p>
          <a:p>
            <a:r>
              <a:rPr lang="en-US" dirty="0" smtClean="0"/>
              <a:t>last </a:t>
            </a:r>
            <a:r>
              <a:rPr lang="en-US" dirty="0"/>
              <a:t>component installed, only vacuum pipes and bellows missing</a:t>
            </a:r>
          </a:p>
          <a:p>
            <a:r>
              <a:rPr lang="en-US" dirty="0" smtClean="0"/>
              <a:t>YAG </a:t>
            </a:r>
            <a:r>
              <a:rPr lang="en-US" dirty="0"/>
              <a:t>screen mounted, will be installed in next days</a:t>
            </a:r>
          </a:p>
          <a:p>
            <a:r>
              <a:rPr lang="en-US" dirty="0" smtClean="0"/>
              <a:t>safety </a:t>
            </a:r>
            <a:r>
              <a:rPr lang="en-US" dirty="0"/>
              <a:t>shutter modifications finished, re-assembly planned for Monday </a:t>
            </a:r>
            <a:r>
              <a:rPr lang="en-US" dirty="0" smtClean="0"/>
              <a:t>Dec 3</a:t>
            </a:r>
            <a:endParaRPr lang="en-US" dirty="0"/>
          </a:p>
          <a:p>
            <a:r>
              <a:rPr lang="en-US" dirty="0"/>
              <a:t>Planning for beam in OPT hutch on Wed, Dec 5 (SRP test)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EXP hutch:</a:t>
            </a:r>
          </a:p>
          <a:p>
            <a:r>
              <a:rPr lang="en-US" dirty="0" smtClean="0"/>
              <a:t>successful </a:t>
            </a:r>
            <a:r>
              <a:rPr lang="en-US" dirty="0"/>
              <a:t>commissioning of large roughing pump (found 1 leak in </a:t>
            </a:r>
            <a:r>
              <a:rPr lang="en-US" dirty="0" smtClean="0"/>
              <a:t>transfer </a:t>
            </a:r>
            <a:r>
              <a:rPr lang="en-US" dirty="0"/>
              <a:t>vacuum line)</a:t>
            </a:r>
          </a:p>
          <a:p>
            <a:r>
              <a:rPr lang="en-US" dirty="0" smtClean="0"/>
              <a:t>rails </a:t>
            </a:r>
            <a:r>
              <a:rPr lang="en-US" dirty="0"/>
              <a:t>for IA2 delivered, ready to install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15650" y="64008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dirty="0" smtClean="0">
                <a:hlinkClick r:id="" action="ppaction://hlinkshowjump?jump=firstslide"/>
              </a:rPr>
              <a:t>Back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115176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3889" y="1401283"/>
            <a:ext cx="10944224" cy="527504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de-DE" dirty="0" smtClean="0"/>
              <a:t>XGM</a:t>
            </a:r>
            <a:endParaRPr lang="de-DE" dirty="0"/>
          </a:p>
          <a:p>
            <a:pPr lvl="1">
              <a:lnSpc>
                <a:spcPct val="100000"/>
              </a:lnSpc>
            </a:pPr>
            <a:r>
              <a:rPr lang="en-US" dirty="0" smtClean="0"/>
              <a:t>XTD6 </a:t>
            </a:r>
            <a:r>
              <a:rPr lang="en-US" dirty="0"/>
              <a:t>XGM is still set to </a:t>
            </a:r>
            <a:r>
              <a:rPr lang="en-US" dirty="0" smtClean="0"/>
              <a:t>offline, all </a:t>
            </a:r>
            <a:r>
              <a:rPr lang="en-US" dirty="0"/>
              <a:t>other XGMs are </a:t>
            </a:r>
            <a:r>
              <a:rPr lang="en-US" dirty="0" smtClean="0"/>
              <a:t>online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“Fresh bunch” </a:t>
            </a:r>
            <a:r>
              <a:rPr lang="en-US" dirty="0"/>
              <a:t>meeting: New servers </a:t>
            </a:r>
            <a:r>
              <a:rPr lang="en-US" dirty="0" smtClean="0"/>
              <a:t>by </a:t>
            </a:r>
            <a:r>
              <a:rPr lang="en-US" dirty="0"/>
              <a:t>DESY </a:t>
            </a:r>
            <a:r>
              <a:rPr lang="en-US" dirty="0" smtClean="0"/>
              <a:t>colleagues, first tests </a:t>
            </a:r>
            <a:r>
              <a:rPr lang="en-US" dirty="0"/>
              <a:t>at XTD1 XGM in </a:t>
            </a:r>
            <a:r>
              <a:rPr lang="en-US" dirty="0" smtClean="0"/>
              <a:t>SASE2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If </a:t>
            </a:r>
            <a:r>
              <a:rPr lang="en-US" dirty="0"/>
              <a:t>possible (not urgent</a:t>
            </a:r>
            <a:r>
              <a:rPr lang="en-US" dirty="0" smtClean="0"/>
              <a:t>):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Tests </a:t>
            </a:r>
            <a:r>
              <a:rPr lang="en-US" dirty="0"/>
              <a:t>on XTD10 XGM with </a:t>
            </a:r>
            <a:r>
              <a:rPr lang="en-US" dirty="0" smtClean="0"/>
              <a:t>beam (but </a:t>
            </a:r>
            <a:r>
              <a:rPr lang="en-US" dirty="0"/>
              <a:t>we have to set it </a:t>
            </a:r>
            <a:r>
              <a:rPr lang="en-US" dirty="0" smtClean="0"/>
              <a:t>offline)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ZZ </a:t>
            </a:r>
            <a:r>
              <a:rPr lang="en-US" dirty="0"/>
              <a:t>to XTD10 XGM before </a:t>
            </a:r>
            <a:r>
              <a:rPr lang="en-US" dirty="0" smtClean="0"/>
              <a:t>shutdown</a:t>
            </a:r>
            <a:endParaRPr lang="de-DE" dirty="0" smtClean="0"/>
          </a:p>
          <a:p>
            <a:pPr>
              <a:lnSpc>
                <a:spcPct val="100000"/>
              </a:lnSpc>
            </a:pPr>
            <a:r>
              <a:rPr lang="de-DE" dirty="0" smtClean="0"/>
              <a:t>PES</a:t>
            </a:r>
          </a:p>
          <a:p>
            <a:pPr lvl="1">
              <a:lnSpc>
                <a:spcPct val="100000"/>
              </a:lnSpc>
            </a:pPr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/>
              <a:t> TDR </a:t>
            </a:r>
            <a:r>
              <a:rPr lang="de-DE" dirty="0" smtClean="0"/>
              <a:t>for Hard X-</a:t>
            </a:r>
            <a:r>
              <a:rPr lang="de-DE" dirty="0" err="1" smtClean="0"/>
              <a:t>ray</a:t>
            </a:r>
            <a:r>
              <a:rPr lang="de-DE" dirty="0" smtClean="0"/>
              <a:t> PES</a:t>
            </a:r>
          </a:p>
          <a:p>
            <a:pPr lvl="1">
              <a:lnSpc>
                <a:spcPct val="100000"/>
              </a:lnSpc>
            </a:pPr>
            <a:r>
              <a:rPr lang="de-DE" dirty="0" smtClean="0"/>
              <a:t>SA3 22.11.18: PES </a:t>
            </a:r>
            <a:r>
              <a:rPr lang="en-US" dirty="0" smtClean="0"/>
              <a:t>data taking </a:t>
            </a:r>
            <a:r>
              <a:rPr lang="de-DE" dirty="0" err="1"/>
              <a:t>concurrent</a:t>
            </a:r>
            <a:r>
              <a:rPr lang="de-DE" dirty="0"/>
              <a:t> </a:t>
            </a:r>
            <a:r>
              <a:rPr lang="en-US" dirty="0" smtClean="0"/>
              <a:t>with SA3 mono at 870eV</a:t>
            </a:r>
            <a:br>
              <a:rPr lang="en-US" dirty="0" smtClean="0"/>
            </a:br>
            <a:r>
              <a:rPr lang="en-US" dirty="0" smtClean="0"/>
              <a:t>(calibration vs. undulator </a:t>
            </a:r>
            <a:r>
              <a:rPr lang="de-DE" dirty="0" err="1" smtClean="0"/>
              <a:t>settings</a:t>
            </a:r>
            <a:r>
              <a:rPr lang="de-DE" dirty="0" smtClean="0"/>
              <a:t> at </a:t>
            </a:r>
            <a:r>
              <a:rPr lang="de-DE" dirty="0" err="1" smtClean="0"/>
              <a:t>various</a:t>
            </a:r>
            <a:r>
              <a:rPr lang="de-DE" dirty="0" smtClean="0"/>
              <a:t> </a:t>
            </a:r>
            <a:r>
              <a:rPr lang="de-DE" dirty="0" err="1" smtClean="0"/>
              <a:t>photon</a:t>
            </a:r>
            <a:r>
              <a:rPr lang="de-DE" dirty="0" smtClean="0"/>
              <a:t> </a:t>
            </a:r>
            <a:r>
              <a:rPr lang="de-DE" dirty="0" err="1" smtClean="0"/>
              <a:t>energies</a:t>
            </a:r>
            <a:r>
              <a:rPr lang="de-DE" dirty="0" smtClean="0"/>
              <a:t>, </a:t>
            </a:r>
            <a:r>
              <a:rPr lang="de-DE" dirty="0" err="1" smtClean="0"/>
              <a:t>mapping</a:t>
            </a:r>
            <a:r>
              <a:rPr lang="de-DE" dirty="0" smtClean="0"/>
              <a:t> </a:t>
            </a:r>
            <a:r>
              <a:rPr lang="de-DE" dirty="0" err="1" smtClean="0"/>
              <a:t>function</a:t>
            </a:r>
            <a:r>
              <a:rPr lang="de-DE" dirty="0" smtClean="0"/>
              <a:t> </a:t>
            </a:r>
            <a:r>
              <a:rPr lang="de-DE" dirty="0" err="1" smtClean="0"/>
              <a:t>ToF</a:t>
            </a:r>
            <a:r>
              <a:rPr lang="de-DE" dirty="0" err="1" smtClean="0">
                <a:sym typeface="Wingdings" panose="05000000000000000000" pitchFamily="2" charset="2"/>
              </a:rPr>
              <a:t></a:t>
            </a:r>
            <a:r>
              <a:rPr lang="de-DE" dirty="0" err="1" smtClean="0"/>
              <a:t>energy</a:t>
            </a:r>
            <a:r>
              <a:rPr lang="de-DE" dirty="0" smtClean="0"/>
              <a:t>)</a:t>
            </a:r>
          </a:p>
          <a:p>
            <a:pPr>
              <a:lnSpc>
                <a:spcPct val="100000"/>
              </a:lnSpc>
            </a:pPr>
            <a:r>
              <a:rPr lang="de-DE" dirty="0" err="1" smtClean="0"/>
              <a:t>Others</a:t>
            </a:r>
            <a:endParaRPr lang="de-DE" dirty="0"/>
          </a:p>
          <a:p>
            <a:pPr lvl="1">
              <a:lnSpc>
                <a:spcPct val="100000"/>
              </a:lnSpc>
            </a:pPr>
            <a:r>
              <a:rPr lang="de-DE" dirty="0" smtClean="0"/>
              <a:t>PAM </a:t>
            </a:r>
            <a:r>
              <a:rPr lang="de-DE" dirty="0" err="1" smtClean="0"/>
              <a:t>commissioning</a:t>
            </a:r>
            <a:r>
              <a:rPr lang="de-DE" dirty="0" smtClean="0"/>
              <a:t> at SPB/SFX</a:t>
            </a:r>
            <a:endParaRPr lang="de-DE" dirty="0"/>
          </a:p>
          <a:p>
            <a:pPr lvl="1">
              <a:lnSpc>
                <a:spcPct val="100000"/>
              </a:lnSpc>
            </a:pPr>
            <a:r>
              <a:rPr lang="de-DE" dirty="0" smtClean="0"/>
              <a:t>HIREX in </a:t>
            </a:r>
            <a:r>
              <a:rPr lang="de-DE" dirty="0" err="1" smtClean="0"/>
              <a:t>parasitic</a:t>
            </a:r>
            <a:r>
              <a:rPr lang="de-DE" dirty="0" smtClean="0"/>
              <a:t> </a:t>
            </a:r>
            <a:r>
              <a:rPr lang="de-DE" dirty="0" err="1" smtClean="0"/>
              <a:t>operation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FXE</a:t>
            </a:r>
          </a:p>
          <a:p>
            <a:pPr lvl="1">
              <a:lnSpc>
                <a:spcPct val="100000"/>
              </a:lnSpc>
            </a:pPr>
            <a:r>
              <a:rPr lang="de-DE" dirty="0" err="1" smtClean="0"/>
              <a:t>Requests</a:t>
            </a:r>
            <a:r>
              <a:rPr lang="de-DE" dirty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CAS:</a:t>
            </a:r>
          </a:p>
          <a:p>
            <a:pPr lvl="2">
              <a:lnSpc>
                <a:spcPct val="100000"/>
              </a:lnSpc>
            </a:pPr>
            <a:r>
              <a:rPr lang="de-DE" dirty="0"/>
              <a:t>S</a:t>
            </a:r>
            <a:r>
              <a:rPr lang="de-DE" dirty="0" smtClean="0"/>
              <a:t>tatus </a:t>
            </a:r>
            <a:r>
              <a:rPr lang="de-DE" dirty="0" err="1" smtClean="0"/>
              <a:t>screen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input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all beamlines, </a:t>
            </a:r>
            <a:r>
              <a:rPr lang="de-DE" dirty="0" err="1" smtClean="0"/>
              <a:t>across</a:t>
            </a:r>
            <a:r>
              <a:rPr lang="de-DE" dirty="0" smtClean="0"/>
              <a:t> 4 </a:t>
            </a:r>
            <a:r>
              <a:rPr lang="de-DE" dirty="0" err="1" smtClean="0"/>
              <a:t>topics</a:t>
            </a:r>
            <a:endParaRPr lang="de-DE" dirty="0" smtClean="0"/>
          </a:p>
          <a:p>
            <a:pPr lvl="2">
              <a:lnSpc>
                <a:spcPct val="100000"/>
              </a:lnSpc>
            </a:pPr>
            <a:r>
              <a:rPr lang="de-DE" dirty="0" err="1" smtClean="0"/>
              <a:t>Bunch</a:t>
            </a:r>
            <a:r>
              <a:rPr lang="de-DE" dirty="0" smtClean="0"/>
              <a:t> </a:t>
            </a:r>
            <a:r>
              <a:rPr lang="de-DE" dirty="0" err="1" smtClean="0"/>
              <a:t>pattern</a:t>
            </a:r>
            <a:r>
              <a:rPr lang="de-DE" dirty="0" smtClean="0"/>
              <a:t> </a:t>
            </a:r>
            <a:r>
              <a:rPr lang="de-DE" dirty="0" err="1" smtClean="0"/>
              <a:t>table</a:t>
            </a:r>
            <a:r>
              <a:rPr lang="de-DE" dirty="0" smtClean="0"/>
              <a:t> in </a:t>
            </a:r>
            <a:r>
              <a:rPr lang="de-DE" dirty="0" err="1" smtClean="0"/>
              <a:t>karabo</a:t>
            </a:r>
            <a:endParaRPr lang="de-DE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73089" y="264557"/>
            <a:ext cx="10956924" cy="780540"/>
          </a:xfrm>
        </p:spPr>
        <p:txBody>
          <a:bodyPr/>
          <a:lstStyle/>
          <a:p>
            <a:r>
              <a:rPr lang="en-US" dirty="0" smtClean="0"/>
              <a:t>XPD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915650" y="64008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dirty="0" smtClean="0">
                <a:hlinkClick r:id="" action="ppaction://hlinkshowjump?jump=firstslide"/>
              </a:rPr>
              <a:t>Back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51519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Detectors – DET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1" y="2024068"/>
            <a:ext cx="10447867" cy="4097333"/>
          </a:xfrm>
        </p:spPr>
        <p:txBody>
          <a:bodyPr/>
          <a:lstStyle/>
          <a:p>
            <a:r>
              <a:rPr lang="en-US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</a:t>
            </a:r>
            <a:r>
              <a:rPr lang="en-US" sz="1600" b="1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</a:t>
            </a:r>
            <a:r>
              <a:rPr lang="en-US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16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AGIPD </a:t>
            </a:r>
            <a:r>
              <a:rPr lang="en-US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SPB</a:t>
            </a:r>
            <a:endParaRPr lang="en-GB" sz="1600" dirty="0"/>
          </a:p>
          <a:p>
            <a:pPr lvl="1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Issue with MC_LIVE signal (again) is observed  DESY informed, debugging requires access to electronics in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wing 2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, to be scheduled with SPB during the winter shutdown</a:t>
            </a:r>
          </a:p>
          <a:p>
            <a:pPr lvl="1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Commissioning beam:</a:t>
            </a:r>
          </a:p>
          <a:p>
            <a:pPr lvl="2"/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There was no time to perform timing scan for AGIPD  other task took longer than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expected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 (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beam stability)</a:t>
            </a:r>
            <a:endParaRPr lang="en-US" b="1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 charset="0"/>
              <a:ea typeface="ＭＳ Ｐゴシック" charset="0"/>
              <a:sym typeface="Wingdings" panose="05000000000000000000" pitchFamily="2" charset="2"/>
            </a:endParaRPr>
          </a:p>
          <a:p>
            <a:r>
              <a:rPr lang="en-US" sz="16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LPD at FXE</a:t>
            </a:r>
            <a:endParaRPr lang="en-US" sz="1600" dirty="0">
              <a:solidFill>
                <a:srgbClr val="000000"/>
              </a:solidFill>
              <a:latin typeface="Arial" charset="0"/>
              <a:ea typeface="ＭＳ Ｐゴシック" charset="0"/>
              <a:sym typeface="Wingdings" charset="0"/>
            </a:endParaRPr>
          </a:p>
          <a:p>
            <a:pPr marL="535680" lvl="1" indent="-267120">
              <a:lnSpc>
                <a:spcPct val="100000"/>
              </a:lnSpc>
              <a:buBlip>
                <a:blip r:embed="rId2"/>
              </a:buBlip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Debugging the software of the middle layer device after the update( with Astrid and </a:t>
            </a:r>
            <a:r>
              <a:rPr lang="en-US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Tian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)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.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35680" lvl="1" indent="-267120">
              <a:lnSpc>
                <a:spcPct val="100000"/>
              </a:lnSpc>
              <a:buBlip>
                <a:blip r:embed="rId2"/>
              </a:buBlip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Further investigating the problem of the super-module Q4M3.  </a:t>
            </a:r>
          </a:p>
          <a:p>
            <a:pPr marL="535680" lvl="1" indent="-267120">
              <a:lnSpc>
                <a:spcPct val="100000"/>
              </a:lnSpc>
              <a:buBlip>
                <a:blip r:embed="rId2"/>
              </a:buBlip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 Feedback report from RAL about the main cause of the overheating failures occurred in the switch boxes.</a:t>
            </a:r>
          </a:p>
          <a:p>
            <a:pPr marL="992880" lvl="2" indent="-267120">
              <a:buFont typeface="Times New Roman" pitchFamily="18" charset="0"/>
              <a:buChar char="►"/>
            </a:pP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The main cause was due to the poor contact between the wires and the associated crimps resulting in  a drop of </a:t>
            </a:r>
            <a:r>
              <a:rPr lang="en-US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5.8 W </a:t>
            </a:r>
            <a:r>
              <a:rPr lang="en-US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at the wire/crimp interface which heated up the cable insulation above its specific operating temperature. </a:t>
            </a:r>
            <a:endParaRPr lang="en-US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16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127392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9" y="340757"/>
            <a:ext cx="10956924" cy="780540"/>
          </a:xfrm>
        </p:spPr>
        <p:txBody>
          <a:bodyPr/>
          <a:lstStyle/>
          <a:p>
            <a:r>
              <a:rPr lang="en-GB" dirty="0" smtClean="0"/>
              <a:t>Detectors – DET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026" y="1271593"/>
            <a:ext cx="10469032" cy="4301252"/>
          </a:xfrm>
        </p:spPr>
        <p:txBody>
          <a:bodyPr/>
          <a:lstStyle/>
          <a:p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2</a:t>
            </a:r>
            <a:r>
              <a:rPr lang="en-US" sz="1400" b="1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nd</a:t>
            </a:r>
            <a:r>
              <a:rPr lang="en-US" sz="14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n-US" sz="14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AGIPD MID</a:t>
            </a:r>
          </a:p>
          <a:p>
            <a:pPr lvl="1"/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 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Cooling “in-vacuum” </a:t>
            </a:r>
          </a:p>
          <a:p>
            <a:pPr lvl="2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after leak was detected at ~+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5° C 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(on cooling blocks), the new connectors were installed on the pipes and connected to the distributor</a:t>
            </a:r>
          </a:p>
          <a:p>
            <a:pPr lvl="2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Julabo PLC control   several issues were discovered  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concerning the wiring 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of the chiller to PLC, AE fixed the problems and chiller can be controlled via </a:t>
            </a:r>
            <a:r>
              <a:rPr lang="en-US" sz="14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Beckhoff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PLC</a:t>
            </a:r>
          </a:p>
          <a:p>
            <a:pPr lvl="2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Detector was cooled down to -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24° C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sym typeface="Wingdings" panose="05000000000000000000" pitchFamily="2" charset="2"/>
            </a:endParaRPr>
          </a:p>
          <a:p>
            <a:pPr lvl="2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Work on isolation of the cooling circuit 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is ongoing 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 to be finished today</a:t>
            </a:r>
          </a:p>
          <a:p>
            <a:pPr lvl="1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Valve was installed on the scroll pump to avoid accidental venting of the system in case of power cut</a:t>
            </a:r>
          </a:p>
          <a:p>
            <a:pPr lvl="1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Online raw preview is operational</a:t>
            </a:r>
          </a:p>
          <a:p>
            <a:pPr lvl="1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First tests of automatic power procedure were done  the same performance as at SPB, it can be used to power LV electronics (“up to FPGAs)</a:t>
            </a:r>
          </a:p>
          <a:p>
            <a:pPr lvl="1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Next 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step</a:t>
            </a:r>
          </a:p>
          <a:p>
            <a:pPr lvl="2"/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power </a:t>
            </a: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FEMs (ASIC and HV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)</a:t>
            </a:r>
            <a:endParaRPr lang="en-US" sz="14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sym typeface="Wingdings" panose="05000000000000000000" pitchFamily="2" charset="2"/>
            </a:endParaRPr>
          </a:p>
          <a:p>
            <a:pPr lvl="1"/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Issues:</a:t>
            </a:r>
          </a:p>
          <a:p>
            <a:pPr lvl="2">
              <a:lnSpc>
                <a:spcPct val="100000"/>
              </a:lnSpc>
            </a:pPr>
            <a:r>
              <a:rPr lang="en-US" sz="14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Installation and commissioning  of the cooling system (in-vacuum) was very challenging and took much more time than </a:t>
            </a:r>
            <a:r>
              <a:rPr lang="en-US" sz="14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expected</a:t>
            </a:r>
          </a:p>
          <a:p>
            <a:r>
              <a:rPr lang="en-GB" sz="1400" b="1" dirty="0" smtClean="0"/>
              <a:t>DSSC</a:t>
            </a:r>
          </a:p>
          <a:p>
            <a:pPr lvl="1"/>
            <a:r>
              <a:rPr lang="en-US" sz="1400" dirty="0"/>
              <a:t>Motion system testing progressed well, coordinated motion of two stages possible. Definition of not-so-small holes in the windmill configuration possible, cross problematic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747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64" y="340757"/>
            <a:ext cx="10956924" cy="780540"/>
          </a:xfrm>
        </p:spPr>
        <p:txBody>
          <a:bodyPr/>
          <a:lstStyle/>
          <a:p>
            <a:r>
              <a:rPr lang="en-GB" dirty="0"/>
              <a:t>Detectors – 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1" y="1128718"/>
            <a:ext cx="10469032" cy="4168347"/>
          </a:xfrm>
        </p:spPr>
        <p:txBody>
          <a:bodyPr/>
          <a:lstStyle/>
          <a:p>
            <a:pPr lvl="1"/>
            <a:r>
              <a:rPr lang="en-US" dirty="0"/>
              <a:t>Vessel closed and tested for leaks. Leak found on the lateral flange, under investigation. No obvious problem observed at visual inspection.</a:t>
            </a:r>
          </a:p>
          <a:p>
            <a:pPr lvl="1"/>
            <a:r>
              <a:rPr lang="en-US" dirty="0"/>
              <a:t>Vacuum system PLC tested, some few not-understood issues (scroll pump and pressure gauges) do not preclude the operation of the system. </a:t>
            </a:r>
          </a:p>
          <a:p>
            <a:pPr lvl="1"/>
            <a:r>
              <a:rPr lang="en-US" dirty="0"/>
              <a:t>Work on external interlock definition (in addition to SIB) ongoing.</a:t>
            </a:r>
          </a:p>
          <a:p>
            <a:pPr lvl="1"/>
            <a:r>
              <a:rPr lang="en-US" dirty="0"/>
              <a:t>Work on chiller and related control started. </a:t>
            </a:r>
          </a:p>
          <a:p>
            <a:r>
              <a:rPr lang="en-US" sz="1600" b="1" dirty="0" smtClean="0"/>
              <a:t>FastCCD</a:t>
            </a:r>
          </a:p>
          <a:p>
            <a:pPr lvl="1"/>
            <a:r>
              <a:rPr lang="en-US" dirty="0"/>
              <a:t>Cooling</a:t>
            </a:r>
          </a:p>
          <a:p>
            <a:pPr lvl="2"/>
            <a:r>
              <a:rPr lang="en-US" dirty="0"/>
              <a:t>Installed 3 new temperature sensors on the </a:t>
            </a:r>
            <a:r>
              <a:rPr lang="en-US" dirty="0" smtClean="0"/>
              <a:t>system to find the bad thermal contract </a:t>
            </a:r>
            <a:r>
              <a:rPr lang="en-US" dirty="0"/>
              <a:t>and run a new cooling test</a:t>
            </a:r>
          </a:p>
          <a:p>
            <a:pPr lvl="2"/>
            <a:r>
              <a:rPr lang="en-US" dirty="0"/>
              <a:t>Two </a:t>
            </a:r>
            <a:r>
              <a:rPr lang="en-US" dirty="0" smtClean="0"/>
              <a:t>welded connections </a:t>
            </a:r>
            <a:r>
              <a:rPr lang="en-US" dirty="0"/>
              <a:t>on the long aluminum pipe that cools the detector head are probably responsible for the largest temperature gradient </a:t>
            </a:r>
            <a:r>
              <a:rPr lang="en-US" dirty="0" smtClean="0"/>
              <a:t>(ΔT =150 K)</a:t>
            </a:r>
            <a:endParaRPr lang="en-US" dirty="0"/>
          </a:p>
          <a:p>
            <a:pPr lvl="2"/>
            <a:r>
              <a:rPr lang="en-US" dirty="0"/>
              <a:t>Copper bridge designed to overcome the issue to be tested Thursday night</a:t>
            </a:r>
          </a:p>
          <a:p>
            <a:pPr lvl="1"/>
            <a:r>
              <a:rPr lang="en-US" dirty="0"/>
              <a:t>DAQ </a:t>
            </a:r>
          </a:p>
          <a:p>
            <a:pPr lvl="2"/>
            <a:r>
              <a:rPr lang="en-US" dirty="0"/>
              <a:t>Mechanical tolerances make it impossible to </a:t>
            </a:r>
            <a:r>
              <a:rPr lang="en-US" dirty="0" smtClean="0"/>
              <a:t>reliably install </a:t>
            </a:r>
            <a:r>
              <a:rPr lang="en-US" dirty="0"/>
              <a:t>the electronics boards we </a:t>
            </a:r>
            <a:r>
              <a:rPr lang="en-US" dirty="0" smtClean="0"/>
              <a:t>have. </a:t>
            </a:r>
          </a:p>
          <a:p>
            <a:pPr lvl="3"/>
            <a:r>
              <a:rPr lang="en-US" sz="1600" dirty="0"/>
              <a:t>New electronic boards with </a:t>
            </a:r>
            <a:r>
              <a:rPr lang="en-US" sz="1600" dirty="0" smtClean="0"/>
              <a:t>pigtails requested from LBNL, </a:t>
            </a:r>
            <a:r>
              <a:rPr lang="en-US" sz="1600" dirty="0"/>
              <a:t>held at customs for a day, they should arrive soon</a:t>
            </a:r>
          </a:p>
          <a:p>
            <a:pPr lvl="2"/>
            <a:r>
              <a:rPr lang="en-US" dirty="0" smtClean="0"/>
              <a:t>Malformed </a:t>
            </a:r>
            <a:r>
              <a:rPr lang="en-US" dirty="0"/>
              <a:t>data crash the FastCCD DAQ </a:t>
            </a:r>
            <a:r>
              <a:rPr lang="en-US" dirty="0" smtClean="0"/>
              <a:t>device, investigation in progress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38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Detectors – 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/>
              <a:t>After a long debugging session with LBNL we concluded that the most probable cause of the issue is the connection with the data fiber optics transceivers</a:t>
            </a:r>
          </a:p>
          <a:p>
            <a:pPr lvl="2"/>
            <a:r>
              <a:rPr lang="en-US" dirty="0" smtClean="0"/>
              <a:t>LBNL </a:t>
            </a:r>
            <a:r>
              <a:rPr lang="en-US" dirty="0"/>
              <a:t>will send new transceivers and pigtail connectors next week</a:t>
            </a:r>
          </a:p>
          <a:p>
            <a:pPr lvl="2"/>
            <a:r>
              <a:rPr lang="en-US" dirty="0"/>
              <a:t>Commissioning to resume this weekend after removing electronics boards from their </a:t>
            </a:r>
            <a:r>
              <a:rPr lang="en-US" dirty="0" smtClean="0"/>
              <a:t>housings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915650" y="64008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dirty="0" smtClean="0">
                <a:hlinkClick r:id="" action="ppaction://hlinkshowjump?jump=firstslide"/>
              </a:rPr>
              <a:t>Back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811335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89" y="264557"/>
            <a:ext cx="10956924" cy="780540"/>
          </a:xfrm>
        </p:spPr>
        <p:txBody>
          <a:bodyPr/>
          <a:lstStyle/>
          <a:p>
            <a:r>
              <a:rPr lang="en-US" dirty="0" smtClean="0"/>
              <a:t>AE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689" y="1042989"/>
            <a:ext cx="10944224" cy="4151268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/>
              <a:t>SQS</a:t>
            </a:r>
            <a:r>
              <a:rPr lang="en-US" sz="1400" dirty="0"/>
              <a:t>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400" dirty="0" err="1"/>
              <a:t>Steinmeyer</a:t>
            </a:r>
            <a:r>
              <a:rPr lang="en-US" sz="1400" dirty="0"/>
              <a:t> stages running. Soft limits define so that the motors will not drive up to the limit switches.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400" dirty="0"/>
              <a:t>SQS loop 9 is running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400" dirty="0"/>
              <a:t>Following week commissioning of different motors in SQS 12</a:t>
            </a:r>
            <a:r>
              <a:rPr lang="en-US" sz="1400" dirty="0" smtClean="0"/>
              <a:t>.</a:t>
            </a: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400" b="1" dirty="0"/>
              <a:t>SCS</a:t>
            </a:r>
            <a:r>
              <a:rPr lang="en-US" sz="1400" dirty="0"/>
              <a:t>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400" dirty="0"/>
              <a:t>Loop 04 – needs to be updated, waiting for SCS to allow the intervention of the loop. Inside it the Huber Chiller should be configured.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400" dirty="0" err="1"/>
              <a:t>Smaract</a:t>
            </a:r>
            <a:r>
              <a:rPr lang="en-US" sz="1400" dirty="0"/>
              <a:t> stages running – still to clarify if one spare card is damaged.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400" dirty="0"/>
              <a:t>Supporting, working and developing with Sample Environment framework for Nano motion stages.</a:t>
            </a:r>
          </a:p>
          <a:p>
            <a:pPr marL="0" indent="0">
              <a:buNone/>
            </a:pPr>
            <a:r>
              <a:rPr lang="en-US" sz="1400" b="1" dirty="0" smtClean="0"/>
              <a:t>MID</a:t>
            </a:r>
            <a:r>
              <a:rPr lang="en-US" sz="1400" dirty="0"/>
              <a:t>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400" dirty="0"/>
              <a:t>Reported issue in MID MONO, which was solved when the default parameters were restored. Still investigating this issue.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400" dirty="0"/>
              <a:t>Loop 11 – running after fixing electrical problems in </a:t>
            </a:r>
            <a:r>
              <a:rPr lang="en-US" sz="1400" dirty="0" err="1"/>
              <a:t>Julabo</a:t>
            </a:r>
            <a:r>
              <a:rPr lang="en-US" sz="1400" dirty="0"/>
              <a:t> Chiller.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400" dirty="0"/>
              <a:t>Loop 7 – Firmware prepared, finishing cables connection. Running by end of this week.</a:t>
            </a:r>
          </a:p>
          <a:p>
            <a:pPr marL="0" indent="0">
              <a:buNone/>
            </a:pPr>
            <a:r>
              <a:rPr lang="en-US" sz="1400" b="1" dirty="0" smtClean="0"/>
              <a:t>DSSC</a:t>
            </a:r>
            <a:endParaRPr lang="en-US" sz="1400" b="1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400" dirty="0"/>
              <a:t>Supporting commissioning of Vacuum and Motion</a:t>
            </a:r>
            <a:r>
              <a:rPr lang="en-US" sz="1400" dirty="0" smtClean="0"/>
              <a:t>.</a:t>
            </a:r>
            <a:r>
              <a:rPr lang="en-US" sz="1400" dirty="0"/>
              <a:t> </a:t>
            </a:r>
          </a:p>
          <a:p>
            <a:pPr marL="0" indent="0">
              <a:buNone/>
            </a:pPr>
            <a:r>
              <a:rPr lang="en-US" sz="1400" b="1" dirty="0"/>
              <a:t>AE-Framework development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400" dirty="0"/>
              <a:t>New framework release done 1.31.4. Will include new SD as SD_LED or SD_LEAKVALVE.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10915650" y="64008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dirty="0" smtClean="0">
                <a:hlinkClick r:id="" action="ppaction://hlinkshowjump?jump=firstslide"/>
              </a:rPr>
              <a:t>Back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8017352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_PowerPoint_16x9_v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</Template>
  <TotalTime>0</TotalTime>
  <Words>954</Words>
  <Application>Microsoft Office PowerPoint</Application>
  <PresentationFormat>Custom</PresentationFormat>
  <Paragraphs>138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XFEL_PowerPoint_16x9_v3</vt:lpstr>
      <vt:lpstr>Joint Operation &amp; Readiness meeting</vt:lpstr>
      <vt:lpstr>Dispatch meeting report / PSPO</vt:lpstr>
      <vt:lpstr>HED</vt:lpstr>
      <vt:lpstr>XPD</vt:lpstr>
      <vt:lpstr>Detectors – DET</vt:lpstr>
      <vt:lpstr>Detectors – DET</vt:lpstr>
      <vt:lpstr>Detectors – DET</vt:lpstr>
      <vt:lpstr>Detectors – DET</vt:lpstr>
      <vt:lpstr>AE</vt:lpstr>
      <vt:lpstr>TS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Burger, Claudia</dc:creator>
  <cp:lastModifiedBy>Adriano Violante</cp:lastModifiedBy>
  <cp:revision>206</cp:revision>
  <dcterms:created xsi:type="dcterms:W3CDTF">2016-11-17T10:20:04Z</dcterms:created>
  <dcterms:modified xsi:type="dcterms:W3CDTF">2018-11-30T07:19:08Z</dcterms:modified>
</cp:coreProperties>
</file>