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handoutMasterIdLst>
    <p:handoutMasterId r:id="rId34"/>
  </p:handoutMasterIdLst>
  <p:sldIdLst>
    <p:sldId id="256" r:id="rId2"/>
    <p:sldId id="610" r:id="rId3"/>
    <p:sldId id="611" r:id="rId4"/>
    <p:sldId id="612" r:id="rId5"/>
    <p:sldId id="558" r:id="rId6"/>
    <p:sldId id="545" r:id="rId7"/>
    <p:sldId id="571" r:id="rId8"/>
    <p:sldId id="570" r:id="rId9"/>
    <p:sldId id="565" r:id="rId10"/>
    <p:sldId id="606" r:id="rId11"/>
    <p:sldId id="585" r:id="rId12"/>
    <p:sldId id="582" r:id="rId13"/>
    <p:sldId id="594" r:id="rId14"/>
    <p:sldId id="593" r:id="rId15"/>
    <p:sldId id="595" r:id="rId16"/>
    <p:sldId id="584" r:id="rId17"/>
    <p:sldId id="596" r:id="rId18"/>
    <p:sldId id="597" r:id="rId19"/>
    <p:sldId id="587" r:id="rId20"/>
    <p:sldId id="598" r:id="rId21"/>
    <p:sldId id="599" r:id="rId22"/>
    <p:sldId id="600" r:id="rId23"/>
    <p:sldId id="601" r:id="rId24"/>
    <p:sldId id="602" r:id="rId25"/>
    <p:sldId id="588" r:id="rId26"/>
    <p:sldId id="589" r:id="rId27"/>
    <p:sldId id="613" r:id="rId28"/>
    <p:sldId id="569" r:id="rId29"/>
    <p:sldId id="609" r:id="rId30"/>
    <p:sldId id="608" r:id="rId31"/>
    <p:sldId id="60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Ray" initials="" lastIdx="3" clrIdx="0"/>
  <p:cmAuthor id="1" name="julie McEnery" initials="" lastIdx="1" clrIdx="1"/>
  <p:cmAuthor id="2" name="Luca Baldini" initials="" lastIdx="12" clrIdx="2"/>
  <p:cmAuthor id="3" name="Anonymous" initials="" lastIdx="1" clrIdx="3"/>
  <p:cmAuthor id="4" name="Colleen Wilson-Hodge" initials="" lastIdx="2" clrIdx="4"/>
  <p:cmAuthor id="5" name="Liz Hays"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000FF"/>
    <a:srgbClr val="008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4"/>
    <p:restoredTop sz="84842"/>
  </p:normalViewPr>
  <p:slideViewPr>
    <p:cSldViewPr snapToGrid="0" snapToObjects="1">
      <p:cViewPr>
        <p:scale>
          <a:sx n="81" d="100"/>
          <a:sy n="81" d="100"/>
        </p:scale>
        <p:origin x="144" y="51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296" y="16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3BB34A-C538-A146-9D88-165C7269788E}" type="datetimeFigureOut">
              <a:rPr lang="en-US" smtClean="0"/>
              <a:t>9/25/19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5AE744-A9C9-DE48-AF5F-28D369360F14}" type="slidenum">
              <a:rPr lang="en-US" smtClean="0"/>
              <a:t>‹#›</a:t>
            </a:fld>
            <a:endParaRPr lang="en-US"/>
          </a:p>
        </p:txBody>
      </p:sp>
    </p:spTree>
    <p:extLst>
      <p:ext uri="{BB962C8B-B14F-4D97-AF65-F5344CB8AC3E}">
        <p14:creationId xmlns:p14="http://schemas.microsoft.com/office/powerpoint/2010/main" val="159185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8D29DA-183C-C04C-A164-0D7F88F58099}" type="datetimeFigureOut">
              <a:rPr lang="en-US" smtClean="0"/>
              <a:t>9/25/19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7BE36-B324-EB4C-B369-7006D6F8725B}" type="slidenum">
              <a:rPr lang="en-US" smtClean="0"/>
              <a:t>‹#›</a:t>
            </a:fld>
            <a:endParaRPr lang="en-US"/>
          </a:p>
        </p:txBody>
      </p:sp>
    </p:spTree>
    <p:extLst>
      <p:ext uri="{BB962C8B-B14F-4D97-AF65-F5344CB8AC3E}">
        <p14:creationId xmlns:p14="http://schemas.microsoft.com/office/powerpoint/2010/main" val="11421662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1</a:t>
            </a:fld>
            <a:endParaRPr lang="en-US"/>
          </a:p>
        </p:txBody>
      </p:sp>
    </p:spTree>
    <p:extLst>
      <p:ext uri="{BB962C8B-B14F-4D97-AF65-F5344CB8AC3E}">
        <p14:creationId xmlns:p14="http://schemas.microsoft.com/office/powerpoint/2010/main" val="269387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smtClean="0">
              <a:effectLst/>
              <a:latin typeface="Arial" charset="0"/>
            </a:endParaRPr>
          </a:p>
        </p:txBody>
      </p:sp>
      <p:sp>
        <p:nvSpPr>
          <p:cNvPr id="4" name="Slide Number Placeholder 3"/>
          <p:cNvSpPr>
            <a:spLocks noGrp="1"/>
          </p:cNvSpPr>
          <p:nvPr>
            <p:ph type="sldNum" sz="quarter" idx="10"/>
          </p:nvPr>
        </p:nvSpPr>
        <p:spPr/>
        <p:txBody>
          <a:bodyPr/>
          <a:lstStyle/>
          <a:p>
            <a:fld id="{7097BE36-B324-EB4C-B369-7006D6F8725B}" type="slidenum">
              <a:rPr lang="en-US" smtClean="0"/>
              <a:t>23</a:t>
            </a:fld>
            <a:endParaRPr lang="en-US"/>
          </a:p>
        </p:txBody>
      </p:sp>
    </p:spTree>
    <p:extLst>
      <p:ext uri="{BB962C8B-B14F-4D97-AF65-F5344CB8AC3E}">
        <p14:creationId xmlns:p14="http://schemas.microsoft.com/office/powerpoint/2010/main" val="152794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25</a:t>
            </a:fld>
            <a:endParaRPr lang="en-US"/>
          </a:p>
        </p:txBody>
      </p:sp>
    </p:spTree>
    <p:extLst>
      <p:ext uri="{BB962C8B-B14F-4D97-AF65-F5344CB8AC3E}">
        <p14:creationId xmlns:p14="http://schemas.microsoft.com/office/powerpoint/2010/main" val="204031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dirty="0"/>
          </a:p>
        </p:txBody>
      </p:sp>
      <p:sp>
        <p:nvSpPr>
          <p:cNvPr id="4" name="Slide Number Placeholder 3"/>
          <p:cNvSpPr>
            <a:spLocks noGrp="1"/>
          </p:cNvSpPr>
          <p:nvPr>
            <p:ph type="sldNum" sz="quarter" idx="10"/>
          </p:nvPr>
        </p:nvSpPr>
        <p:spPr/>
        <p:txBody>
          <a:bodyPr/>
          <a:lstStyle/>
          <a:p>
            <a:fld id="{7097BE36-B324-EB4C-B369-7006D6F8725B}" type="slidenum">
              <a:rPr lang="en-US" smtClean="0"/>
              <a:t>11</a:t>
            </a:fld>
            <a:endParaRPr lang="en-US"/>
          </a:p>
        </p:txBody>
      </p:sp>
    </p:spTree>
    <p:extLst>
      <p:ext uri="{BB962C8B-B14F-4D97-AF65-F5344CB8AC3E}">
        <p14:creationId xmlns:p14="http://schemas.microsoft.com/office/powerpoint/2010/main" val="133285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12</a:t>
            </a:fld>
            <a:endParaRPr lang="en-US"/>
          </a:p>
        </p:txBody>
      </p:sp>
    </p:spTree>
    <p:extLst>
      <p:ext uri="{BB962C8B-B14F-4D97-AF65-F5344CB8AC3E}">
        <p14:creationId xmlns:p14="http://schemas.microsoft.com/office/powerpoint/2010/main" val="205884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097BE36-B324-EB4C-B369-7006D6F8725B}" type="slidenum">
              <a:rPr lang="en-US" smtClean="0"/>
              <a:t>13</a:t>
            </a:fld>
            <a:endParaRPr lang="en-US"/>
          </a:p>
        </p:txBody>
      </p:sp>
    </p:spTree>
    <p:extLst>
      <p:ext uri="{BB962C8B-B14F-4D97-AF65-F5344CB8AC3E}">
        <p14:creationId xmlns:p14="http://schemas.microsoft.com/office/powerpoint/2010/main" val="5828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097BE36-B324-EB4C-B369-7006D6F8725B}" type="slidenum">
              <a:rPr lang="en-US" smtClean="0"/>
              <a:t>14</a:t>
            </a:fld>
            <a:endParaRPr lang="en-US"/>
          </a:p>
        </p:txBody>
      </p:sp>
    </p:spTree>
    <p:extLst>
      <p:ext uri="{BB962C8B-B14F-4D97-AF65-F5344CB8AC3E}">
        <p14:creationId xmlns:p14="http://schemas.microsoft.com/office/powerpoint/2010/main" val="69674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16</a:t>
            </a:fld>
            <a:endParaRPr lang="en-US"/>
          </a:p>
        </p:txBody>
      </p:sp>
    </p:spTree>
    <p:extLst>
      <p:ext uri="{BB962C8B-B14F-4D97-AF65-F5344CB8AC3E}">
        <p14:creationId xmlns:p14="http://schemas.microsoft.com/office/powerpoint/2010/main" val="39511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17</a:t>
            </a:fld>
            <a:endParaRPr lang="en-US"/>
          </a:p>
        </p:txBody>
      </p:sp>
    </p:spTree>
    <p:extLst>
      <p:ext uri="{BB962C8B-B14F-4D97-AF65-F5344CB8AC3E}">
        <p14:creationId xmlns:p14="http://schemas.microsoft.com/office/powerpoint/2010/main" val="1596675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7BE36-B324-EB4C-B369-7006D6F8725B}" type="slidenum">
              <a:rPr lang="en-US" smtClean="0"/>
              <a:t>19</a:t>
            </a:fld>
            <a:endParaRPr lang="en-US"/>
          </a:p>
        </p:txBody>
      </p:sp>
    </p:spTree>
    <p:extLst>
      <p:ext uri="{BB962C8B-B14F-4D97-AF65-F5344CB8AC3E}">
        <p14:creationId xmlns:p14="http://schemas.microsoft.com/office/powerpoint/2010/main" val="861933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co-moving neutrino luminosity can be related to </a:t>
                </a:r>
                <a:r>
                  <a:rPr lang="en-US" sz="2500" b="1" kern="1200" dirty="0" smtClean="0">
                    <a:solidFill>
                      <a:schemeClr val="tx1"/>
                    </a:solidFill>
                    <a:latin typeface="+mn-lt"/>
                    <a:ea typeface="+mn-ea"/>
                    <a:cs typeface="+mn-cs"/>
                  </a:rPr>
                  <a:t>𝛾</a:t>
                </a:r>
                <a:r>
                  <a:rPr lang="en-US" sz="2500" b="1" kern="1200" baseline="-25000" dirty="0" smtClean="0">
                    <a:solidFill>
                      <a:schemeClr val="tx1"/>
                    </a:solidFill>
                    <a:latin typeface="+mn-lt"/>
                    <a:ea typeface="+mn-ea"/>
                    <a:cs typeface="+mn-cs"/>
                  </a:rPr>
                  <a:t>𝑝,𝑝𝛾</a:t>
                </a:r>
                <a:r>
                  <a:rPr lang="en-US" sz="1200" b="1" kern="1200" dirty="0" smtClean="0">
                    <a:solidFill>
                      <a:schemeClr val="tx1"/>
                    </a:solidFill>
                    <a:latin typeface="+mn-lt"/>
                    <a:ea typeface="+mn-ea"/>
                    <a:cs typeface="+mn-cs"/>
                  </a:rPr>
                  <a:t> , that is the proton energy loss rate due to </a:t>
                </a:r>
                <a:r>
                  <a:rPr lang="en-US" sz="1200" b="1" kern="1200" dirty="0" err="1" smtClean="0">
                    <a:solidFill>
                      <a:schemeClr val="tx1"/>
                    </a:solidFill>
                    <a:latin typeface="+mn-lt"/>
                    <a:ea typeface="+mn-ea"/>
                    <a:cs typeface="+mn-cs"/>
                  </a:rPr>
                  <a:t>photopion</a:t>
                </a:r>
                <a:r>
                  <a:rPr lang="en-US" sz="1200" b="1" kern="1200" dirty="0" smtClean="0">
                    <a:solidFill>
                      <a:schemeClr val="tx1"/>
                    </a:solidFill>
                    <a:latin typeface="+mn-lt"/>
                    <a:ea typeface="+mn-ea"/>
                    <a:cs typeface="+mn-cs"/>
                  </a:rPr>
                  <a:t> production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Setting  the  neutrino luminosity equal to the co-moving neutrino luminosity inferred from </a:t>
                </a:r>
                <a:r>
                  <a:rPr lang="en-US" sz="1200" kern="1200" dirty="0" err="1" smtClean="0">
                    <a:solidFill>
                      <a:schemeClr val="tx1"/>
                    </a:solidFill>
                    <a:latin typeface="+mn-lt"/>
                    <a:ea typeface="+mn-ea"/>
                    <a:cs typeface="+mn-cs"/>
                  </a:rPr>
                  <a:t>IceCube</a:t>
                </a:r>
                <a:r>
                  <a:rPr lang="en-US" sz="1200" kern="1200" dirty="0" smtClean="0">
                    <a:solidFill>
                      <a:schemeClr val="tx1"/>
                    </a:solidFill>
                    <a:latin typeface="+mn-lt"/>
                    <a:ea typeface="+mn-ea"/>
                    <a:cs typeface="+mn-cs"/>
                  </a:rPr>
                  <a:t> observations, </a:t>
                </a:r>
                <a:r>
                  <a:rPr lang="is-IS" sz="120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0" smtClean="0">
                    <a:solidFill>
                      <a:schemeClr val="tx1"/>
                    </a:solidFill>
                    <a:latin typeface="Cambria Math" panose="02040503050406030204" pitchFamily="18" charset="0"/>
                    <a:ea typeface="Cambria Math" panose="02040503050406030204" pitchFamily="18" charset="0"/>
                  </a:rPr>
                  <a:t>&lt;𝜎</a:t>
                </a:r>
                <a:r>
                  <a:rPr lang="en-US" sz="1200" i="0" baseline="-25000">
                    <a:solidFill>
                      <a:schemeClr val="tx1"/>
                    </a:solidFill>
                    <a:latin typeface="Cambria Math" panose="02040503050406030204" pitchFamily="18" charset="0"/>
                    <a:ea typeface="Cambria Math" panose="02040503050406030204" pitchFamily="18" charset="0"/>
                  </a:rPr>
                  <a:t>𝑝𝛾</a:t>
                </a:r>
                <a:r>
                  <a:rPr lang="en-US" sz="1200" i="0">
                    <a:solidFill>
                      <a:schemeClr val="tx1"/>
                    </a:solidFill>
                    <a:latin typeface="Cambria Math" panose="02040503050406030204" pitchFamily="18" charset="0"/>
                    <a:ea typeface="Cambria Math" panose="02040503050406030204" pitchFamily="18" charset="0"/>
                  </a:rPr>
                  <a:t>𝑓&gt; </a:t>
                </a:r>
                <a:r>
                  <a:rPr lang="en-US" sz="1200" b="0" i="0" u="none" strike="noStrike" kern="1200" dirty="0" smtClean="0">
                    <a:solidFill>
                      <a:schemeClr val="tx1"/>
                    </a:solidFill>
                    <a:effectLst/>
                    <a:latin typeface="+mn-lt"/>
                    <a:ea typeface="+mn-ea"/>
                    <a:cs typeface="+mn-cs"/>
                  </a:rPr>
                  <a:t> is</a:t>
                </a:r>
                <a:r>
                  <a:rPr lang="en-US" sz="1200" b="0" i="0" u="none" strike="noStrike" kern="1200" baseline="0" dirty="0" smtClean="0">
                    <a:solidFill>
                      <a:schemeClr val="tx1"/>
                    </a:solidFill>
                    <a:effectLst/>
                    <a:latin typeface="+mn-lt"/>
                    <a:ea typeface="+mn-ea"/>
                    <a:cs typeface="+mn-cs"/>
                  </a:rPr>
                  <a:t> the </a:t>
                </a:r>
                <a:r>
                  <a:rPr lang="en-US" sz="1200" b="0" i="0" u="none" strike="noStrike" kern="1200" dirty="0" smtClean="0">
                    <a:solidFill>
                      <a:schemeClr val="tx1"/>
                    </a:solidFill>
                    <a:effectLst/>
                    <a:latin typeface="+mn-lt"/>
                    <a:ea typeface="+mn-ea"/>
                    <a:cs typeface="+mn-cs"/>
                  </a:rPr>
                  <a:t>elasticity-weighted </a:t>
                </a:r>
                <a:r>
                  <a:rPr lang="en-US" sz="1200" b="0" i="0" u="none" strike="noStrike" kern="1200" dirty="0" err="1" smtClean="0">
                    <a:solidFill>
                      <a:schemeClr val="tx1"/>
                    </a:solidFill>
                    <a:effectLst/>
                    <a:latin typeface="+mn-lt"/>
                    <a:ea typeface="+mn-ea"/>
                    <a:cs typeface="+mn-cs"/>
                  </a:rPr>
                  <a:t>pγ</a:t>
                </a:r>
                <a:r>
                  <a:rPr lang="en-US" sz="1200" b="0" i="0" u="none" strike="noStrike" kern="1200" dirty="0" smtClean="0">
                    <a:solidFill>
                      <a:schemeClr val="tx1"/>
                    </a:solidFill>
                    <a:effectLst/>
                    <a:latin typeface="+mn-lt"/>
                    <a:ea typeface="+mn-ea"/>
                    <a:cs typeface="+mn-cs"/>
                  </a:rPr>
                  <a:t> interaction cross section. </a:t>
                </a:r>
              </a:p>
              <a:p>
                <a:endParaRPr lang="en-ZA" dirty="0" smtClean="0"/>
              </a:p>
              <a:p>
                <a:r>
                  <a:rPr lang="en-ZA" sz="1200" b="0" i="0" u="none" strike="noStrike" kern="1200" dirty="0" smtClean="0">
                    <a:solidFill>
                      <a:schemeClr val="tx1"/>
                    </a:solidFill>
                    <a:effectLst/>
                    <a:latin typeface="+mn-lt"/>
                    <a:ea typeface="+mn-ea"/>
                    <a:cs typeface="+mn-cs"/>
                  </a:rPr>
                  <a:t>We now have (two) independent constraints on the target photon field: </a:t>
                </a:r>
              </a:p>
              <a:p>
                <a:r>
                  <a:rPr lang="en-ZA" sz="1200" b="0" i="0" u="none" strike="noStrike" kern="1200" dirty="0" smtClean="0">
                    <a:solidFill>
                      <a:schemeClr val="tx1"/>
                    </a:solidFill>
                    <a:effectLst/>
                    <a:latin typeface="+mn-lt"/>
                    <a:ea typeface="+mn-ea"/>
                    <a:cs typeface="+mn-cs"/>
                  </a:rPr>
                  <a:t>First is the direct observational constraint that the observed photon flux corresponding to the target photon field can not exceed the the observed flux in the relevant energy range. This provides a direct upper limit</a:t>
                </a:r>
                <a:r>
                  <a:rPr lang="en-ZA" sz="1200" b="0" i="0" u="none" strike="noStrike" kern="1200" baseline="0" dirty="0" smtClean="0">
                    <a:solidFill>
                      <a:schemeClr val="tx1"/>
                    </a:solidFill>
                    <a:effectLst/>
                    <a:latin typeface="+mn-lt"/>
                    <a:ea typeface="+mn-ea"/>
                    <a:cs typeface="+mn-cs"/>
                  </a:rPr>
                  <a:t> </a:t>
                </a:r>
                <a:r>
                  <a:rPr lang="en-ZA" sz="1200" b="0" i="0" u="none" strike="noStrike" kern="1200" dirty="0" smtClean="0">
                    <a:solidFill>
                      <a:schemeClr val="tx1"/>
                    </a:solidFill>
                    <a:effectLst/>
                    <a:latin typeface="+mn-lt"/>
                    <a:ea typeface="+mn-ea"/>
                    <a:cs typeface="+mn-cs"/>
                  </a:rPr>
                  <a:t>On</a:t>
                </a:r>
                <a:r>
                  <a:rPr lang="en-ZA" sz="1200" b="0" i="0" u="none" strike="noStrike" kern="1200" baseline="0" dirty="0" smtClean="0">
                    <a:solidFill>
                      <a:schemeClr val="tx1"/>
                    </a:solidFill>
                    <a:effectLst/>
                    <a:latin typeface="+mn-lt"/>
                    <a:ea typeface="+mn-ea"/>
                    <a:cs typeface="+mn-cs"/>
                  </a:rPr>
                  <a:t> </a:t>
                </a:r>
                <a:r>
                  <a:rPr lang="en-ZA" sz="1200" b="0" i="0" u="none" strike="noStrike" kern="1200" dirty="0" err="1" smtClean="0">
                    <a:solidFill>
                      <a:schemeClr val="tx1"/>
                    </a:solidFill>
                    <a:effectLst/>
                    <a:latin typeface="+mn-lt"/>
                    <a:ea typeface="+mn-ea"/>
                    <a:cs typeface="+mn-cs"/>
                  </a:rPr>
                  <a:t>u’t</a:t>
                </a:r>
                <a:r>
                  <a:rPr lang="en-ZA" sz="1200" b="0" i="0" u="none" strike="noStrike" kern="1200" dirty="0" smtClean="0">
                    <a:solidFill>
                      <a:schemeClr val="tx1"/>
                    </a:solidFill>
                    <a:effectLst/>
                    <a:latin typeface="+mn-lt"/>
                    <a:ea typeface="+mn-ea"/>
                    <a:cs typeface="+mn-cs"/>
                  </a:rPr>
                  <a:t>’</a:t>
                </a:r>
              </a:p>
              <a:p>
                <a:endParaRPr lang="en-US" dirty="0"/>
              </a:p>
            </p:txBody>
          </p:sp>
        </mc:Fallback>
      </mc:AlternateContent>
      <p:sp>
        <p:nvSpPr>
          <p:cNvPr id="4" name="Slide Number Placeholder 3"/>
          <p:cNvSpPr>
            <a:spLocks noGrp="1"/>
          </p:cNvSpPr>
          <p:nvPr>
            <p:ph type="sldNum" sz="quarter" idx="10"/>
          </p:nvPr>
        </p:nvSpPr>
        <p:spPr/>
        <p:txBody>
          <a:bodyPr/>
          <a:lstStyle/>
          <a:p>
            <a:fld id="{7097BE36-B324-EB4C-B369-7006D6F8725B}" type="slidenum">
              <a:rPr lang="en-US" smtClean="0"/>
              <a:t>22</a:t>
            </a:fld>
            <a:endParaRPr lang="en-US"/>
          </a:p>
        </p:txBody>
      </p:sp>
    </p:spTree>
    <p:extLst>
      <p:ext uri="{BB962C8B-B14F-4D97-AF65-F5344CB8AC3E}">
        <p14:creationId xmlns:p14="http://schemas.microsoft.com/office/powerpoint/2010/main" val="172969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248"/>
            <a:ext cx="103632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914400" y="3352800"/>
            <a:ext cx="103632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it-IT" smtClean="0"/>
              <a:t>Buson -- PAHEN19</a:t>
            </a:r>
            <a:endParaRPr lang="en-US"/>
          </a:p>
        </p:txBody>
      </p:sp>
      <p:sp>
        <p:nvSpPr>
          <p:cNvPr id="5" name="Footer Placeholder 4"/>
          <p:cNvSpPr>
            <a:spLocks noGrp="1"/>
          </p:cNvSpPr>
          <p:nvPr>
            <p:ph type="ftr" sz="quarter" idx="11"/>
          </p:nvPr>
        </p:nvSpPr>
        <p:spPr/>
        <p:txBody>
          <a:bodyPr/>
          <a:lstStyle/>
          <a:p>
            <a:r>
              <a:rPr lang="en-US" smtClean="0"/>
              <a:t>S. Buson</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6776" y="969264"/>
            <a:ext cx="48768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884517" y="510988"/>
            <a:ext cx="48768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399804" y="2130552"/>
            <a:ext cx="48768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Footer Placeholder 5"/>
          <p:cNvSpPr>
            <a:spLocks noGrp="1"/>
          </p:cNvSpPr>
          <p:nvPr>
            <p:ph type="ftr" sz="quarter" idx="11"/>
          </p:nvPr>
        </p:nvSpPr>
        <p:spPr/>
        <p:txBody>
          <a:bodyPr/>
          <a:lstStyle/>
          <a:p>
            <a:r>
              <a:rPr lang="en-US" smtClean="0"/>
              <a:t>S. Buson</a:t>
            </a:r>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51376"/>
            <a:ext cx="10369176"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438400" y="457200"/>
            <a:ext cx="73152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Footer Placeholder 5"/>
          <p:cNvSpPr>
            <a:spLocks noGrp="1"/>
          </p:cNvSpPr>
          <p:nvPr>
            <p:ph type="ftr" sz="quarter" idx="11"/>
          </p:nvPr>
        </p:nvSpPr>
        <p:spPr/>
        <p:txBody>
          <a:bodyPr/>
          <a:lstStyle/>
          <a:p>
            <a:r>
              <a:rPr lang="en-US" smtClean="0"/>
              <a:t>S. Buson</a:t>
            </a:r>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914400" y="4155142"/>
            <a:ext cx="10369176"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914400"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07428" y="5181600"/>
            <a:ext cx="10369176"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Footer Placeholder 5"/>
          <p:cNvSpPr>
            <a:spLocks noGrp="1"/>
          </p:cNvSpPr>
          <p:nvPr>
            <p:ph type="ftr" sz="quarter" idx="11"/>
          </p:nvPr>
        </p:nvSpPr>
        <p:spPr/>
        <p:txBody>
          <a:bodyPr/>
          <a:lstStyle/>
          <a:p>
            <a:r>
              <a:rPr lang="en-US" smtClean="0"/>
              <a:t>S. Buson</a:t>
            </a:r>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914400"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6" name="Picture Placeholder 2"/>
          <p:cNvSpPr>
            <a:spLocks noGrp="1"/>
          </p:cNvSpPr>
          <p:nvPr>
            <p:ph type="pic" idx="14"/>
          </p:nvPr>
        </p:nvSpPr>
        <p:spPr>
          <a:xfrm>
            <a:off x="4549987"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7" name="Picture Placeholder 2"/>
          <p:cNvSpPr>
            <a:spLocks noGrp="1"/>
          </p:cNvSpPr>
          <p:nvPr>
            <p:ph type="pic" idx="15"/>
          </p:nvPr>
        </p:nvSpPr>
        <p:spPr>
          <a:xfrm>
            <a:off x="4549987"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8" name="Picture Placeholder 2"/>
          <p:cNvSpPr>
            <a:spLocks noGrp="1"/>
          </p:cNvSpPr>
          <p:nvPr>
            <p:ph type="pic" idx="16"/>
          </p:nvPr>
        </p:nvSpPr>
        <p:spPr>
          <a:xfrm>
            <a:off x="8185573"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9" name="Picture Placeholder 2"/>
          <p:cNvSpPr>
            <a:spLocks noGrp="1"/>
          </p:cNvSpPr>
          <p:nvPr>
            <p:ph type="pic" idx="17"/>
          </p:nvPr>
        </p:nvSpPr>
        <p:spPr>
          <a:xfrm>
            <a:off x="8185573"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it-IT" smtClean="0"/>
              <a:t>Buson -- PAHEN19</a:t>
            </a:r>
            <a:endParaRPr lang="en-US"/>
          </a:p>
        </p:txBody>
      </p:sp>
      <p:sp>
        <p:nvSpPr>
          <p:cNvPr id="5" name="Footer Placeholder 4"/>
          <p:cNvSpPr>
            <a:spLocks noGrp="1"/>
          </p:cNvSpPr>
          <p:nvPr>
            <p:ph type="ftr" sz="quarter" idx="11"/>
          </p:nvPr>
        </p:nvSpPr>
        <p:spPr/>
        <p:txBody>
          <a:bodyPr/>
          <a:lstStyle/>
          <a:p>
            <a:r>
              <a:rPr lang="en-US" smtClean="0"/>
              <a:t>S. Buson</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533401"/>
            <a:ext cx="21336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14400" y="533401"/>
            <a:ext cx="80264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it-IT" smtClean="0"/>
              <a:t>Buson -- PAHEN19</a:t>
            </a:r>
            <a:endParaRPr lang="en-US"/>
          </a:p>
        </p:txBody>
      </p:sp>
      <p:sp>
        <p:nvSpPr>
          <p:cNvPr id="5" name="Footer Placeholder 4"/>
          <p:cNvSpPr>
            <a:spLocks noGrp="1"/>
          </p:cNvSpPr>
          <p:nvPr>
            <p:ph type="ftr" sz="quarter" idx="11"/>
          </p:nvPr>
        </p:nvSpPr>
        <p:spPr/>
        <p:txBody>
          <a:bodyPr/>
          <a:lstStyle/>
          <a:p>
            <a:r>
              <a:rPr lang="en-US" smtClean="0"/>
              <a:t>S. Buson</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it-IT" smtClean="0"/>
              <a:t>Buson -- PAHEN19</a:t>
            </a:r>
            <a:endParaRPr lang="en-US"/>
          </a:p>
        </p:txBody>
      </p:sp>
      <p:sp>
        <p:nvSpPr>
          <p:cNvPr id="4" name="Footer Placeholder 3"/>
          <p:cNvSpPr>
            <a:spLocks noGrp="1"/>
          </p:cNvSpPr>
          <p:nvPr>
            <p:ph type="ftr" sz="quarter" idx="11"/>
          </p:nvPr>
        </p:nvSpPr>
        <p:spPr/>
        <p:txBody>
          <a:bodyPr/>
          <a:lstStyle/>
          <a:p>
            <a:r>
              <a:rPr lang="en-US" smtClean="0"/>
              <a:t>S. Buson</a:t>
            </a:r>
            <a:endParaRPr lang="en-US" dirty="0"/>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843841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914401" y="1869141"/>
            <a:ext cx="10361084" cy="4257022"/>
          </a:xfrm>
        </p:spPr>
        <p:txBody>
          <a:bodyPr/>
          <a:lstStyle>
            <a:lvl1pPr marL="342900" indent="-342900">
              <a:buFont typeface="Wingdings" charset="2"/>
              <a:buChar char="§"/>
              <a:defRPr/>
            </a:lvl1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a:xfrm>
            <a:off x="6527800" y="6356349"/>
            <a:ext cx="2844800" cy="365125"/>
          </a:xfrm>
        </p:spPr>
        <p:txBody>
          <a:bodyPr/>
          <a:lstStyle/>
          <a:p>
            <a:r>
              <a:rPr lang="it-IT" smtClean="0"/>
              <a:t>Buson -- PAHEN19</a:t>
            </a:r>
            <a:endParaRPr lang="en-US" dirty="0"/>
          </a:p>
        </p:txBody>
      </p:sp>
      <p:sp>
        <p:nvSpPr>
          <p:cNvPr id="5" name="Footer Placeholder 4"/>
          <p:cNvSpPr>
            <a:spLocks noGrp="1"/>
          </p:cNvSpPr>
          <p:nvPr>
            <p:ph type="ftr" sz="quarter" idx="11"/>
          </p:nvPr>
        </p:nvSpPr>
        <p:spPr>
          <a:xfrm>
            <a:off x="472139" y="6356351"/>
            <a:ext cx="4861860" cy="365125"/>
          </a:xfrm>
        </p:spPr>
        <p:txBody>
          <a:bodyPr/>
          <a:lstStyle/>
          <a:p>
            <a:r>
              <a:rPr lang="en-US" smtClean="0"/>
              <a:t>S. Buson</a:t>
            </a:r>
            <a:endParaRPr lang="en-US" dirty="0"/>
          </a:p>
        </p:txBody>
      </p:sp>
      <p:sp>
        <p:nvSpPr>
          <p:cNvPr id="6" name="Slide Number Placeholder 5"/>
          <p:cNvSpPr>
            <a:spLocks noGrp="1"/>
          </p:cNvSpPr>
          <p:nvPr>
            <p:ph type="sldNum" sz="quarter" idx="12"/>
          </p:nvPr>
        </p:nvSpPr>
        <p:spPr>
          <a:xfrm>
            <a:off x="10998200" y="6356350"/>
            <a:ext cx="914400" cy="365125"/>
          </a:xfrm>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267201"/>
            <a:ext cx="103632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14399" y="5257800"/>
            <a:ext cx="10361084"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it-IT" smtClean="0"/>
              <a:t>Buson -- PAHEN19</a:t>
            </a:r>
            <a:endParaRPr lang="en-US"/>
          </a:p>
        </p:txBody>
      </p:sp>
      <p:sp>
        <p:nvSpPr>
          <p:cNvPr id="5" name="Footer Placeholder 4"/>
          <p:cNvSpPr>
            <a:spLocks noGrp="1"/>
          </p:cNvSpPr>
          <p:nvPr>
            <p:ph type="ftr" sz="quarter" idx="11"/>
          </p:nvPr>
        </p:nvSpPr>
        <p:spPr/>
        <p:txBody>
          <a:bodyPr/>
          <a:lstStyle/>
          <a:p>
            <a:r>
              <a:rPr lang="en-US" smtClean="0"/>
              <a:t>S. Buson</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741595" y="424650"/>
            <a:ext cx="6708812"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1" y="990600"/>
            <a:ext cx="10361084"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1" y="2756648"/>
            <a:ext cx="10361084"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it-IT" smtClean="0"/>
              <a:t>Buson -- PAHEN19</a:t>
            </a:r>
            <a:endParaRPr lang="en-US"/>
          </a:p>
        </p:txBody>
      </p:sp>
      <p:sp>
        <p:nvSpPr>
          <p:cNvPr id="5" name="Footer Placeholder 4"/>
          <p:cNvSpPr>
            <a:spLocks noGrp="1"/>
          </p:cNvSpPr>
          <p:nvPr>
            <p:ph type="ftr" sz="quarter" idx="11"/>
          </p:nvPr>
        </p:nvSpPr>
        <p:spPr/>
        <p:txBody>
          <a:bodyPr/>
          <a:lstStyle/>
          <a:p>
            <a:r>
              <a:rPr lang="en-US" smtClean="0"/>
              <a:t>S. Buson</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914400" y="1760539"/>
            <a:ext cx="481584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459644" y="1760539"/>
            <a:ext cx="481584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Footer Placeholder 5"/>
          <p:cNvSpPr>
            <a:spLocks noGrp="1"/>
          </p:cNvSpPr>
          <p:nvPr>
            <p:ph type="ftr" sz="quarter" idx="11"/>
          </p:nvPr>
        </p:nvSpPr>
        <p:spPr/>
        <p:txBody>
          <a:bodyPr/>
          <a:lstStyle/>
          <a:p>
            <a:r>
              <a:rPr lang="en-US" smtClean="0"/>
              <a:t>S. Buson</a:t>
            </a:r>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400"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460701"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60701" y="2438400"/>
            <a:ext cx="481584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r>
              <a:rPr lang="it-IT" smtClean="0"/>
              <a:t>Buson -- PAHEN19</a:t>
            </a:r>
            <a:endParaRPr lang="en-US"/>
          </a:p>
        </p:txBody>
      </p:sp>
      <p:sp>
        <p:nvSpPr>
          <p:cNvPr id="8" name="Footer Placeholder 7"/>
          <p:cNvSpPr>
            <a:spLocks noGrp="1"/>
          </p:cNvSpPr>
          <p:nvPr>
            <p:ph type="ftr" sz="quarter" idx="11"/>
          </p:nvPr>
        </p:nvSpPr>
        <p:spPr/>
        <p:txBody>
          <a:bodyPr/>
          <a:lstStyle/>
          <a:p>
            <a:r>
              <a:rPr lang="en-US" smtClean="0"/>
              <a:t>S. Buson</a:t>
            </a:r>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1048273"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82621" y="2191871"/>
            <a:ext cx="4572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it-IT" smtClean="0"/>
              <a:t>Buson -- PAHEN19</a:t>
            </a:r>
            <a:endParaRPr lang="en-US"/>
          </a:p>
        </p:txBody>
      </p:sp>
      <p:sp>
        <p:nvSpPr>
          <p:cNvPr id="4" name="Footer Placeholder 3"/>
          <p:cNvSpPr>
            <a:spLocks noGrp="1"/>
          </p:cNvSpPr>
          <p:nvPr>
            <p:ph type="ftr" sz="quarter" idx="11"/>
          </p:nvPr>
        </p:nvSpPr>
        <p:spPr/>
        <p:txBody>
          <a:bodyPr/>
          <a:lstStyle/>
          <a:p>
            <a:r>
              <a:rPr lang="en-US" smtClean="0"/>
              <a:t>S. Buson</a:t>
            </a:r>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Buson -- PAHEN19</a:t>
            </a:r>
            <a:endParaRPr lang="en-US"/>
          </a:p>
        </p:txBody>
      </p:sp>
      <p:sp>
        <p:nvSpPr>
          <p:cNvPr id="3" name="Footer Placeholder 2"/>
          <p:cNvSpPr>
            <a:spLocks noGrp="1"/>
          </p:cNvSpPr>
          <p:nvPr>
            <p:ph type="ftr" sz="quarter" idx="11"/>
          </p:nvPr>
        </p:nvSpPr>
        <p:spPr/>
        <p:txBody>
          <a:bodyPr/>
          <a:lstStyle/>
          <a:p>
            <a:r>
              <a:rPr lang="en-US" smtClean="0"/>
              <a:t>S. Buson</a:t>
            </a:r>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540" y="971550"/>
            <a:ext cx="48768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6400800" y="457201"/>
            <a:ext cx="48768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878540" y="2133601"/>
            <a:ext cx="48768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Footer Placeholder 5"/>
          <p:cNvSpPr>
            <a:spLocks noGrp="1"/>
          </p:cNvSpPr>
          <p:nvPr>
            <p:ph type="ftr" sz="quarter" idx="11"/>
          </p:nvPr>
        </p:nvSpPr>
        <p:spPr/>
        <p:txBody>
          <a:bodyPr/>
          <a:lstStyle/>
          <a:p>
            <a:r>
              <a:rPr lang="en-US" smtClean="0"/>
              <a:t>S. Buson</a:t>
            </a:r>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121024"/>
            <a:ext cx="10361084"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914401" y="1752601"/>
            <a:ext cx="10361084"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8827247" y="6356351"/>
            <a:ext cx="28448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r>
              <a:rPr lang="it-IT" smtClean="0"/>
              <a:t>Buson -- PAHEN19</a:t>
            </a:r>
            <a:endParaRPr lang="en-US"/>
          </a:p>
        </p:txBody>
      </p:sp>
      <p:sp>
        <p:nvSpPr>
          <p:cNvPr id="5" name="Footer Placeholder 4"/>
          <p:cNvSpPr>
            <a:spLocks noGrp="1"/>
          </p:cNvSpPr>
          <p:nvPr>
            <p:ph type="ftr" sz="quarter" idx="3"/>
          </p:nvPr>
        </p:nvSpPr>
        <p:spPr>
          <a:xfrm>
            <a:off x="472140" y="6356351"/>
            <a:ext cx="38608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r>
              <a:rPr lang="en-US" smtClean="0"/>
              <a:t>S. Buson</a:t>
            </a:r>
            <a:endParaRPr lang="en-US" dirty="0"/>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 typeface="Arial" charset="0"/>
        <a:buChar char="•"/>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 typeface="Arial" charset="0"/>
        <a:buChar char="•"/>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 typeface="Arial" charset="0"/>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 typeface="Arial" charset="0"/>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 typeface="Arial" charset="0"/>
        <a:buChar char="•"/>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7"/>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microsoft.com/office/2007/relationships/hdphoto" Target="../media/hdphoto1.wdp"/><Relationship Id="rId6" Type="http://schemas.openxmlformats.org/officeDocument/2006/relationships/image" Target="../media/image6.tiff"/><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1.emf"/><Relationship Id="rId5" Type="http://schemas.openxmlformats.org/officeDocument/2006/relationships/image" Target="../media/image47.png"/><Relationship Id="rId6" Type="http://schemas.openxmlformats.org/officeDocument/2006/relationships/image" Target="../media/image32.emf"/><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2387" y="2123415"/>
            <a:ext cx="5479975" cy="3878870"/>
          </a:xfrm>
          <a:prstGeom prst="rect">
            <a:avLst/>
          </a:prstGeom>
        </p:spPr>
      </p:pic>
      <p:sp>
        <p:nvSpPr>
          <p:cNvPr id="3" name="Subtitle 2"/>
          <p:cNvSpPr>
            <a:spLocks noGrp="1"/>
          </p:cNvSpPr>
          <p:nvPr>
            <p:ph type="subTitle" idx="1"/>
          </p:nvPr>
        </p:nvSpPr>
        <p:spPr>
          <a:xfrm>
            <a:off x="6712021" y="2142828"/>
            <a:ext cx="4254977" cy="3859457"/>
          </a:xfrm>
        </p:spPr>
        <p:txBody>
          <a:bodyPr>
            <a:normAutofit fontScale="92500" lnSpcReduction="10000"/>
          </a:bodyPr>
          <a:lstStyle/>
          <a:p>
            <a:r>
              <a:rPr lang="en-US" sz="4300" dirty="0"/>
              <a:t>Sara Buson</a:t>
            </a:r>
          </a:p>
          <a:p>
            <a:pPr>
              <a:lnSpc>
                <a:spcPct val="150000"/>
              </a:lnSpc>
            </a:pPr>
            <a:r>
              <a:rPr lang="en-US" sz="2300" dirty="0" err="1"/>
              <a:t>Würzburg</a:t>
            </a:r>
            <a:r>
              <a:rPr lang="en-US" sz="2300" dirty="0"/>
              <a:t> </a:t>
            </a:r>
            <a:r>
              <a:rPr lang="en-US" sz="2300" dirty="0" err="1" smtClean="0"/>
              <a:t>Universität</a:t>
            </a:r>
            <a:endParaRPr lang="en-US" sz="2300" dirty="0" smtClean="0"/>
          </a:p>
          <a:p>
            <a:pPr>
              <a:lnSpc>
                <a:spcPct val="150000"/>
              </a:lnSpc>
            </a:pPr>
            <a:r>
              <a:rPr lang="en-US" sz="1900" dirty="0" smtClean="0"/>
              <a:t>Univ. of Maryland, Baltimore </a:t>
            </a:r>
            <a:r>
              <a:rPr lang="en-US" sz="1900" dirty="0" smtClean="0"/>
              <a:t>County</a:t>
            </a:r>
          </a:p>
          <a:p>
            <a:pPr>
              <a:lnSpc>
                <a:spcPct val="150000"/>
              </a:lnSpc>
            </a:pPr>
            <a:endParaRPr lang="en-US" sz="1900" dirty="0" smtClean="0"/>
          </a:p>
          <a:p>
            <a:r>
              <a:rPr lang="en-US" sz="2200" b="1" dirty="0">
                <a:solidFill>
                  <a:srgbClr val="FFFF00"/>
                </a:solidFill>
              </a:rPr>
              <a:t>Anita Reimer</a:t>
            </a:r>
          </a:p>
          <a:p>
            <a:r>
              <a:rPr lang="en-US" sz="1800" i="1" dirty="0">
                <a:solidFill>
                  <a:srgbClr val="FFFF00"/>
                </a:solidFill>
              </a:rPr>
              <a:t>University of Innsbruck, Austria</a:t>
            </a:r>
          </a:p>
          <a:p>
            <a:r>
              <a:rPr lang="en-US" sz="2200" b="1" dirty="0">
                <a:solidFill>
                  <a:srgbClr val="FFFF00"/>
                </a:solidFill>
              </a:rPr>
              <a:t>Markus </a:t>
            </a:r>
            <a:r>
              <a:rPr lang="en-US" sz="2200" b="1" dirty="0" err="1">
                <a:solidFill>
                  <a:srgbClr val="FFFF00"/>
                </a:solidFill>
              </a:rPr>
              <a:t>Böttcher</a:t>
            </a:r>
            <a:endParaRPr lang="en-US" sz="2200" b="1" dirty="0">
              <a:solidFill>
                <a:srgbClr val="FFFF00"/>
              </a:solidFill>
            </a:endParaRPr>
          </a:p>
          <a:p>
            <a:r>
              <a:rPr lang="en-US" sz="1800" i="1" dirty="0">
                <a:solidFill>
                  <a:srgbClr val="FFFF00"/>
                </a:solidFill>
              </a:rPr>
              <a:t>North-West University</a:t>
            </a:r>
          </a:p>
          <a:p>
            <a:r>
              <a:rPr lang="en-US" sz="1800" i="1" dirty="0">
                <a:solidFill>
                  <a:srgbClr val="FFFF00"/>
                </a:solidFill>
              </a:rPr>
              <a:t>Potchefstroom, South Africa</a:t>
            </a:r>
          </a:p>
          <a:p>
            <a:pPr>
              <a:lnSpc>
                <a:spcPct val="150000"/>
              </a:lnSpc>
            </a:pPr>
            <a:r>
              <a:rPr lang="en-US" sz="1900" dirty="0" smtClean="0"/>
              <a:t>On behalf of the Fermi-LAT coll.</a:t>
            </a:r>
            <a:endParaRPr lang="en-US" sz="1900" dirty="0"/>
          </a:p>
        </p:txBody>
      </p:sp>
      <p:sp>
        <p:nvSpPr>
          <p:cNvPr id="9" name="Rectangle 8"/>
          <p:cNvSpPr/>
          <p:nvPr/>
        </p:nvSpPr>
        <p:spPr>
          <a:xfrm>
            <a:off x="3074763" y="6336545"/>
            <a:ext cx="5578939" cy="338554"/>
          </a:xfrm>
          <a:prstGeom prst="rect">
            <a:avLst/>
          </a:prstGeom>
        </p:spPr>
        <p:txBody>
          <a:bodyPr wrap="square">
            <a:spAutoFit/>
          </a:bodyPr>
          <a:lstStyle/>
          <a:p>
            <a:pPr algn="ctr"/>
            <a:r>
              <a:rPr lang="de-DE" sz="1600" b="1" dirty="0"/>
              <a:t>PAHEN 2019, Berlin</a:t>
            </a:r>
            <a:r>
              <a:rPr lang="de-DE" sz="1600" b="1"/>
              <a:t>, </a:t>
            </a:r>
            <a:r>
              <a:rPr lang="de-DE" sz="1600" b="1" dirty="0"/>
              <a:t> </a:t>
            </a:r>
            <a:r>
              <a:rPr lang="de-DE" sz="1600" b="1" smtClean="0"/>
              <a:t>25–27 </a:t>
            </a:r>
            <a:r>
              <a:rPr lang="de-DE" sz="1600" b="1" dirty="0"/>
              <a:t>Sept 2019 </a:t>
            </a:r>
            <a:endParaRPr lang="de-DE" sz="1600" dirty="0"/>
          </a:p>
        </p:txBody>
      </p:sp>
      <p:sp>
        <p:nvSpPr>
          <p:cNvPr id="2" name="Title 1"/>
          <p:cNvSpPr>
            <a:spLocks noGrp="1"/>
          </p:cNvSpPr>
          <p:nvPr>
            <p:ph type="ctrTitle"/>
          </p:nvPr>
        </p:nvSpPr>
        <p:spPr>
          <a:xfrm>
            <a:off x="971871" y="607549"/>
            <a:ext cx="9963462" cy="818900"/>
          </a:xfrm>
        </p:spPr>
        <p:txBody>
          <a:bodyPr/>
          <a:lstStyle/>
          <a:p>
            <a:r>
              <a:rPr lang="en-US" sz="3600" dirty="0">
                <a:solidFill>
                  <a:srgbClr val="FFC000"/>
                </a:solidFill>
              </a:rPr>
              <a:t>High-energy neutrinos from AGN</a:t>
            </a:r>
            <a:r>
              <a:rPr lang="en-US" sz="3600" dirty="0" smtClean="0">
                <a:solidFill>
                  <a:srgbClr val="FFC000"/>
                </a:solidFill>
              </a:rPr>
              <a:t>?</a:t>
            </a:r>
            <a:br>
              <a:rPr lang="en-US" sz="3600" dirty="0" smtClean="0">
                <a:solidFill>
                  <a:srgbClr val="FFC000"/>
                </a:solidFill>
              </a:rPr>
            </a:br>
            <a:r>
              <a:rPr lang="en-US" sz="3600" dirty="0" smtClean="0">
                <a:solidFill>
                  <a:srgbClr val="FFC000"/>
                </a:solidFill>
              </a:rPr>
              <a:t>(</a:t>
            </a:r>
            <a:r>
              <a:rPr lang="en-US" sz="3600" i="1" dirty="0" smtClean="0">
                <a:solidFill>
                  <a:srgbClr val="FFC000"/>
                </a:solidFill>
              </a:rPr>
              <a:t>The TXS 0506+056 / IC170922A case)</a:t>
            </a:r>
            <a:endParaRPr lang="en-US" sz="3600" b="1" i="1" dirty="0">
              <a:solidFill>
                <a:srgbClr val="FFC000"/>
              </a:solidFill>
              <a:effectLst/>
            </a:endParaRPr>
          </a:p>
        </p:txBody>
      </p:sp>
      <p:pic>
        <p:nvPicPr>
          <p:cNvPr id="4" name="Picture 3"/>
          <p:cNvPicPr>
            <a:picLocks noChangeAspect="1"/>
          </p:cNvPicPr>
          <p:nvPr/>
        </p:nvPicPr>
        <p:blipFill>
          <a:blip r:embed="rId4">
            <a:alphaModFix amt="81000"/>
            <a:extLst>
              <a:ext uri="{BEBA8EAE-BF5A-486C-A8C5-ECC9F3942E4B}">
                <a14:imgProps xmlns:a14="http://schemas.microsoft.com/office/drawing/2010/main">
                  <a14:imgLayer r:embed="rId5">
                    <a14:imgEffect>
                      <a14:sharpenSoften amount="74000"/>
                    </a14:imgEffect>
                  </a14:imgLayer>
                </a14:imgProps>
              </a:ext>
            </a:extLst>
          </a:blip>
          <a:stretch>
            <a:fillRect/>
          </a:stretch>
        </p:blipFill>
        <p:spPr>
          <a:xfrm>
            <a:off x="3173727" y="4781686"/>
            <a:ext cx="1450919" cy="1086789"/>
          </a:xfrm>
          <a:prstGeom prst="rect">
            <a:avLst/>
          </a:prstGeom>
          <a:effectLst>
            <a:softEdge rad="165100"/>
          </a:effectLst>
        </p:spPr>
      </p:pic>
      <p:pic>
        <p:nvPicPr>
          <p:cNvPr id="20" name="Picture 19"/>
          <p:cNvPicPr>
            <a:picLocks noChangeAspect="1"/>
          </p:cNvPicPr>
          <p:nvPr/>
        </p:nvPicPr>
        <p:blipFill>
          <a:blip r:embed="rId6"/>
          <a:stretch>
            <a:fillRect/>
          </a:stretch>
        </p:blipFill>
        <p:spPr>
          <a:xfrm rot="399307">
            <a:off x="4683547" y="3333679"/>
            <a:ext cx="1920916" cy="1101326"/>
          </a:xfrm>
          <a:prstGeom prst="rect">
            <a:avLst/>
          </a:prstGeom>
        </p:spPr>
      </p:pic>
      <p:grpSp>
        <p:nvGrpSpPr>
          <p:cNvPr id="16" name="Group 15"/>
          <p:cNvGrpSpPr/>
          <p:nvPr/>
        </p:nvGrpSpPr>
        <p:grpSpPr>
          <a:xfrm>
            <a:off x="9945802" y="5451377"/>
            <a:ext cx="1979062" cy="1101815"/>
            <a:chOff x="6565403" y="5310080"/>
            <a:chExt cx="2625373" cy="1547920"/>
          </a:xfrm>
        </p:grpSpPr>
        <p:pic>
          <p:nvPicPr>
            <p:cNvPr id="17" name="Picture 16"/>
            <p:cNvPicPr>
              <a:picLocks noChangeAspect="1"/>
            </p:cNvPicPr>
            <p:nvPr/>
          </p:nvPicPr>
          <p:blipFill>
            <a:blip r:embed="rId7"/>
            <a:stretch>
              <a:fillRect/>
            </a:stretch>
          </p:blipFill>
          <p:spPr>
            <a:xfrm>
              <a:off x="6996027" y="5310080"/>
              <a:ext cx="2194749" cy="1064779"/>
            </a:xfrm>
            <a:prstGeom prst="rect">
              <a:avLst/>
            </a:prstGeom>
          </p:spPr>
        </p:pic>
        <p:pic>
          <p:nvPicPr>
            <p:cNvPr id="18" name="Picture 17"/>
            <p:cNvPicPr>
              <a:picLocks noChangeAspect="1"/>
            </p:cNvPicPr>
            <p:nvPr/>
          </p:nvPicPr>
          <p:blipFill>
            <a:blip r:embed="rId8"/>
            <a:stretch>
              <a:fillRect/>
            </a:stretch>
          </p:blipFill>
          <p:spPr>
            <a:xfrm>
              <a:off x="6565403" y="5986055"/>
              <a:ext cx="1802579" cy="871945"/>
            </a:xfrm>
            <a:prstGeom prst="rect">
              <a:avLst/>
            </a:prstGeom>
          </p:spPr>
        </p:pic>
      </p:grpSp>
    </p:spTree>
    <p:extLst>
      <p:ext uri="{BB962C8B-B14F-4D97-AF65-F5344CB8AC3E}">
        <p14:creationId xmlns:p14="http://schemas.microsoft.com/office/powerpoint/2010/main" val="3424643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371306" y="772112"/>
            <a:ext cx="5397499" cy="5636014"/>
          </a:xfrm>
          <a:prstGeom prst="rect">
            <a:avLst/>
          </a:prstGeom>
        </p:spPr>
      </p:pic>
      <p:sp>
        <p:nvSpPr>
          <p:cNvPr id="2" name="Title 1"/>
          <p:cNvSpPr>
            <a:spLocks noGrp="1"/>
          </p:cNvSpPr>
          <p:nvPr>
            <p:ph type="title"/>
          </p:nvPr>
        </p:nvSpPr>
        <p:spPr>
          <a:xfrm>
            <a:off x="6808717" y="272017"/>
            <a:ext cx="5127765" cy="877472"/>
          </a:xfrm>
        </p:spPr>
        <p:txBody>
          <a:bodyPr/>
          <a:lstStyle/>
          <a:p>
            <a:r>
              <a:rPr lang="en-US" dirty="0" smtClean="0"/>
              <a:t>General Scenario </a:t>
            </a:r>
            <a:endParaRPr lang="en-US" dirty="0"/>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5" name="Slide Number Placeholder 4"/>
          <p:cNvSpPr>
            <a:spLocks noGrp="1"/>
          </p:cNvSpPr>
          <p:nvPr>
            <p:ph type="sldNum" sz="quarter" idx="12"/>
          </p:nvPr>
        </p:nvSpPr>
        <p:spPr/>
        <p:txBody>
          <a:bodyPr/>
          <a:lstStyle/>
          <a:p>
            <a:fld id="{9C1F5A0A-F6FC-4FFD-9B49-0DA8697211D9}" type="slidenum">
              <a:rPr lang="en-US" smtClean="0"/>
              <a:t>10</a:t>
            </a:fld>
            <a:endParaRPr lang="en-US"/>
          </a:p>
        </p:txBody>
      </p:sp>
      <p:sp>
        <p:nvSpPr>
          <p:cNvPr id="9" name="TextBox 8"/>
          <p:cNvSpPr txBox="1"/>
          <p:nvPr/>
        </p:nvSpPr>
        <p:spPr>
          <a:xfrm>
            <a:off x="4350720" y="2016943"/>
            <a:ext cx="1828800" cy="954107"/>
          </a:xfrm>
          <a:prstGeom prst="rect">
            <a:avLst/>
          </a:prstGeom>
          <a:noFill/>
        </p:spPr>
        <p:txBody>
          <a:bodyPr wrap="square" rtlCol="0">
            <a:spAutoFit/>
          </a:bodyPr>
          <a:lstStyle/>
          <a:p>
            <a:r>
              <a:rPr lang="en-US" sz="2800" dirty="0" err="1"/>
              <a:t>p</a:t>
            </a:r>
            <a:r>
              <a:rPr lang="en-US" sz="2800" dirty="0" err="1" smtClean="0">
                <a:latin typeface="Symbol" panose="05050102010706020507" pitchFamily="18" charset="2"/>
              </a:rPr>
              <a:t>g</a:t>
            </a:r>
            <a:r>
              <a:rPr lang="en-US" sz="2800" dirty="0" smtClean="0"/>
              <a:t> </a:t>
            </a:r>
            <a:r>
              <a:rPr lang="en-US" sz="2800" dirty="0" smtClean="0">
                <a:latin typeface="Arial" panose="020B0604020202020204" pitchFamily="34" charset="0"/>
                <a:cs typeface="Arial" panose="020B0604020202020204" pitchFamily="34" charset="0"/>
              </a:rPr>
              <a:t>→ p </a:t>
            </a:r>
            <a:r>
              <a:rPr lang="en-US" sz="2800" dirty="0" smtClean="0">
                <a:latin typeface="Symbol" panose="05050102010706020507" pitchFamily="18" charset="2"/>
                <a:cs typeface="Arial" panose="020B0604020202020204" pitchFamily="34" charset="0"/>
              </a:rPr>
              <a:t>p</a:t>
            </a:r>
            <a:r>
              <a:rPr lang="en-US" sz="2800" baseline="30000" dirty="0" smtClean="0">
                <a:latin typeface="Arial" panose="020B0604020202020204" pitchFamily="34" charset="0"/>
                <a:cs typeface="Arial" panose="020B0604020202020204" pitchFamily="34" charset="0"/>
              </a:rPr>
              <a:t>0</a:t>
            </a:r>
          </a:p>
          <a:p>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n </a:t>
            </a:r>
            <a:r>
              <a:rPr lang="en-US" sz="2800" dirty="0" smtClean="0">
                <a:latin typeface="Symbol" panose="05050102010706020507" pitchFamily="18" charset="2"/>
                <a:cs typeface="Arial" panose="020B0604020202020204" pitchFamily="34" charset="0"/>
              </a:rPr>
              <a:t>p</a:t>
            </a:r>
            <a:r>
              <a:rPr lang="en-US" sz="2800" baseline="30000" dirty="0" smtClean="0">
                <a:latin typeface="Arial" panose="020B0604020202020204" pitchFamily="34" charset="0"/>
                <a:cs typeface="Arial" panose="020B0604020202020204" pitchFamily="34" charset="0"/>
              </a:rPr>
              <a:t>+</a:t>
            </a:r>
            <a:endParaRPr lang="en-ZA" sz="2800" baseline="30000" dirty="0"/>
          </a:p>
        </p:txBody>
      </p:sp>
      <p:sp>
        <p:nvSpPr>
          <p:cNvPr id="10" name="Oval 9"/>
          <p:cNvSpPr/>
          <p:nvPr/>
        </p:nvSpPr>
        <p:spPr>
          <a:xfrm>
            <a:off x="3756157" y="3145421"/>
            <a:ext cx="313899" cy="341194"/>
          </a:xfrm>
          <a:prstGeom prst="ellipse">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11" name="Straight Arrow Connector 10"/>
          <p:cNvCxnSpPr/>
          <p:nvPr/>
        </p:nvCxnSpPr>
        <p:spPr>
          <a:xfrm flipH="1">
            <a:off x="3991860" y="2627422"/>
            <a:ext cx="482467" cy="4654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085887" y="3533552"/>
            <a:ext cx="940180" cy="86850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122859">
            <a:off x="3985920" y="3851611"/>
            <a:ext cx="752678" cy="461665"/>
          </a:xfrm>
          <a:prstGeom prst="rect">
            <a:avLst/>
          </a:prstGeom>
          <a:noFill/>
        </p:spPr>
        <p:txBody>
          <a:bodyPr wrap="square" rtlCol="0">
            <a:spAutoFit/>
          </a:bodyPr>
          <a:lstStyle/>
          <a:p>
            <a:r>
              <a:rPr lang="en-US" sz="2400" dirty="0" smtClean="0">
                <a:latin typeface="Symbol" panose="05050102010706020507" pitchFamily="18" charset="2"/>
              </a:rPr>
              <a:t>G</a:t>
            </a:r>
            <a:endParaRPr lang="en-ZA" sz="2400" dirty="0">
              <a:latin typeface="Symbol" panose="05050102010706020507" pitchFamily="18" charset="2"/>
            </a:endParaRPr>
          </a:p>
        </p:txBody>
      </p:sp>
      <p:cxnSp>
        <p:nvCxnSpPr>
          <p:cNvPr id="14" name="Straight Arrow Connector 13"/>
          <p:cNvCxnSpPr/>
          <p:nvPr/>
        </p:nvCxnSpPr>
        <p:spPr>
          <a:xfrm>
            <a:off x="4165591" y="3486615"/>
            <a:ext cx="2289316" cy="32559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74190" y="3635816"/>
            <a:ext cx="1277642" cy="461665"/>
          </a:xfrm>
          <a:prstGeom prst="rect">
            <a:avLst/>
          </a:prstGeom>
          <a:noFill/>
        </p:spPr>
        <p:txBody>
          <a:bodyPr wrap="square" rtlCol="0">
            <a:spAutoFit/>
          </a:bodyPr>
          <a:lstStyle/>
          <a:p>
            <a:r>
              <a:rPr lang="en-US" sz="2400" dirty="0" smtClean="0">
                <a:solidFill>
                  <a:srgbClr val="FFFF00"/>
                </a:solidFill>
              </a:rPr>
              <a:t>Earth</a:t>
            </a:r>
            <a:endParaRPr lang="en-ZA" sz="2400" dirty="0">
              <a:solidFill>
                <a:srgbClr val="FFFF00"/>
              </a:solidFill>
            </a:endParaRPr>
          </a:p>
        </p:txBody>
      </p:sp>
      <p:sp>
        <p:nvSpPr>
          <p:cNvPr id="16" name="Arc 15"/>
          <p:cNvSpPr/>
          <p:nvPr/>
        </p:nvSpPr>
        <p:spPr>
          <a:xfrm rot="4144785">
            <a:off x="4228045" y="3368886"/>
            <a:ext cx="914400" cy="914400"/>
          </a:xfrm>
          <a:prstGeom prst="arc">
            <a:avLst>
              <a:gd name="adj1" fmla="val 16200000"/>
              <a:gd name="adj2" fmla="val 20427382"/>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sp>
        <p:nvSpPr>
          <p:cNvPr id="17" name="TextBox 16"/>
          <p:cNvSpPr txBox="1"/>
          <p:nvPr/>
        </p:nvSpPr>
        <p:spPr>
          <a:xfrm rot="842428">
            <a:off x="4713329" y="3544578"/>
            <a:ext cx="402448" cy="461665"/>
          </a:xfrm>
          <a:prstGeom prst="rect">
            <a:avLst/>
          </a:prstGeom>
          <a:noFill/>
        </p:spPr>
        <p:txBody>
          <a:bodyPr wrap="square" rtlCol="0">
            <a:spAutoFit/>
          </a:bodyPr>
          <a:lstStyle/>
          <a:p>
            <a:r>
              <a:rPr lang="en-US" sz="2400" dirty="0" smtClean="0">
                <a:latin typeface="Symbol" panose="05050102010706020507" pitchFamily="18" charset="2"/>
              </a:rPr>
              <a:t>q</a:t>
            </a:r>
            <a:endParaRPr lang="en-ZA" sz="2400" dirty="0">
              <a:latin typeface="Symbol" panose="05050102010706020507" pitchFamily="18" charset="2"/>
            </a:endParaRPr>
          </a:p>
        </p:txBody>
      </p:sp>
      <p:sp>
        <p:nvSpPr>
          <p:cNvPr id="24" name="Oval 23"/>
          <p:cNvSpPr/>
          <p:nvPr/>
        </p:nvSpPr>
        <p:spPr>
          <a:xfrm>
            <a:off x="4415029" y="3565103"/>
            <a:ext cx="313899" cy="341194"/>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mc:AlternateContent xmlns:mc="http://schemas.openxmlformats.org/markup-compatibility/2006">
        <mc:Choice xmlns:a14="http://schemas.microsoft.com/office/drawing/2010/main" Requires="a14">
          <p:sp>
            <p:nvSpPr>
              <p:cNvPr id="25" name="TextBox 24"/>
              <p:cNvSpPr txBox="1"/>
              <p:nvPr/>
            </p:nvSpPr>
            <p:spPr>
              <a:xfrm>
                <a:off x="8052829" y="3044443"/>
                <a:ext cx="3519717" cy="978217"/>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ZA" sz="2800" i="1" smtClean="0">
                          <a:solidFill>
                            <a:schemeClr val="tx1"/>
                          </a:solidFill>
                          <a:latin typeface="Cambria Math" panose="02040503050406030204" pitchFamily="18" charset="0"/>
                          <a:ea typeface="Cambria Math" panose="02040503050406030204" pitchFamily="18" charset="0"/>
                        </a:rPr>
                        <m:t>𝛿</m:t>
                      </m:r>
                      <m:r>
                        <a:rPr lang="en-US" sz="2800" b="0" i="1" smtClean="0">
                          <a:solidFill>
                            <a:schemeClr val="tx1"/>
                          </a:solidFill>
                          <a:latin typeface="Cambria Math" panose="02040503050406030204" pitchFamily="18" charset="0"/>
                          <a:ea typeface="Cambria Math" panose="02040503050406030204" pitchFamily="18" charset="0"/>
                        </a:rPr>
                        <m:t>= </m:t>
                      </m:r>
                      <m:f>
                        <m:fPr>
                          <m:ctrlPr>
                            <a:rPr lang="en-ZA" sz="2800" i="1" smtClean="0">
                              <a:solidFill>
                                <a:schemeClr val="tx1"/>
                              </a:solidFill>
                              <a:latin typeface="Cambria Math" charset="0"/>
                            </a:rPr>
                          </m:ctrlPr>
                        </m:fPr>
                        <m:num>
                          <m:r>
                            <a:rPr lang="en-US" sz="2800" b="0" i="1" smtClean="0">
                              <a:solidFill>
                                <a:schemeClr val="tx1"/>
                              </a:solidFill>
                              <a:latin typeface="Cambria Math" panose="02040503050406030204" pitchFamily="18" charset="0"/>
                            </a:rPr>
                            <m:t>1</m:t>
                          </m:r>
                        </m:num>
                        <m:den>
                          <m:r>
                            <m:rPr>
                              <m:sty m:val="p"/>
                            </m:rPr>
                            <a:rPr lang="el-GR" sz="2800" i="1" smtClean="0">
                              <a:solidFill>
                                <a:schemeClr val="tx1"/>
                              </a:solidFill>
                              <a:latin typeface="Cambria Math" panose="02040503050406030204" pitchFamily="18" charset="0"/>
                              <a:ea typeface="Cambria Math" panose="02040503050406030204" pitchFamily="18" charset="0"/>
                            </a:rPr>
                            <m:t>Γ</m:t>
                          </m:r>
                          <m:r>
                            <a:rPr lang="en-US" sz="2800" b="0" i="1" smtClean="0">
                              <a:solidFill>
                                <a:schemeClr val="tx1"/>
                              </a:solidFill>
                              <a:latin typeface="Cambria Math" panose="02040503050406030204" pitchFamily="18" charset="0"/>
                              <a:ea typeface="Cambria Math" panose="02040503050406030204" pitchFamily="18" charset="0"/>
                            </a:rPr>
                            <m:t> (1 − </m:t>
                          </m:r>
                          <m:r>
                            <a:rPr lang="en-US" sz="2800" b="0" i="1" smtClean="0">
                              <a:solidFill>
                                <a:schemeClr val="tx1"/>
                              </a:solidFill>
                              <a:latin typeface="Cambria Math" panose="02040503050406030204" pitchFamily="18" charset="0"/>
                              <a:ea typeface="Cambria Math" panose="02040503050406030204" pitchFamily="18" charset="0"/>
                            </a:rPr>
                            <m:t>𝛽</m:t>
                          </m:r>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𝑐𝑜𝑠</m:t>
                          </m:r>
                          <m:r>
                            <a:rPr lang="en-US" sz="2800" b="0" i="1" smtClean="0">
                              <a:solidFill>
                                <a:schemeClr val="tx1"/>
                              </a:solidFill>
                              <a:latin typeface="Cambria Math" panose="02040503050406030204" pitchFamily="18" charset="0"/>
                              <a:ea typeface="Cambria Math" panose="02040503050406030204" pitchFamily="18" charset="0"/>
                            </a:rPr>
                            <m:t>𝜃</m:t>
                          </m:r>
                          <m:r>
                            <a:rPr lang="en-US" sz="2800" b="0" i="1" smtClean="0">
                              <a:solidFill>
                                <a:schemeClr val="tx1"/>
                              </a:solidFill>
                              <a:latin typeface="Cambria Math" panose="02040503050406030204" pitchFamily="18" charset="0"/>
                              <a:ea typeface="Cambria Math" panose="02040503050406030204" pitchFamily="18" charset="0"/>
                            </a:rPr>
                            <m:t>)</m:t>
                          </m:r>
                        </m:den>
                      </m:f>
                    </m:oMath>
                  </m:oMathPara>
                </a14:m>
                <a:endParaRPr lang="en-ZA" sz="2800" dirty="0">
                  <a:solidFill>
                    <a:schemeClr val="tx1"/>
                  </a:solidFill>
                </a:endParaRPr>
              </a:p>
            </p:txBody>
          </p:sp>
        </mc:Choice>
        <mc:Fallback>
          <p:sp>
            <p:nvSpPr>
              <p:cNvPr id="25" name="TextBox 24"/>
              <p:cNvSpPr txBox="1">
                <a:spLocks noRot="1" noChangeAspect="1" noMove="1" noResize="1" noEditPoints="1" noAdjustHandles="1" noChangeArrowheads="1" noChangeShapeType="1" noTextEdit="1"/>
              </p:cNvSpPr>
              <p:nvPr/>
            </p:nvSpPr>
            <p:spPr>
              <a:xfrm>
                <a:off x="8052829" y="3044443"/>
                <a:ext cx="3519717" cy="978217"/>
              </a:xfrm>
              <a:prstGeom prst="rect">
                <a:avLst/>
              </a:prstGeom>
              <a:blipFill rotWithShape="0">
                <a:blip r:embed="rId3"/>
                <a:stretch>
                  <a:fillRect/>
                </a:stretch>
              </a:blipFill>
              <a:ln>
                <a:noFill/>
              </a:ln>
            </p:spPr>
            <p:txBody>
              <a:bodyPr/>
              <a:lstStyle/>
              <a:p>
                <a:r>
                  <a:rPr lang="en-US">
                    <a:noFill/>
                  </a:rPr>
                  <a:t> </a:t>
                </a:r>
              </a:p>
            </p:txBody>
          </p:sp>
        </mc:Fallback>
      </mc:AlternateContent>
      <p:sp>
        <p:nvSpPr>
          <p:cNvPr id="26" name="TextBox 25"/>
          <p:cNvSpPr txBox="1"/>
          <p:nvPr/>
        </p:nvSpPr>
        <p:spPr>
          <a:xfrm>
            <a:off x="8895190" y="4442085"/>
            <a:ext cx="2371024" cy="523220"/>
          </a:xfrm>
          <a:prstGeom prst="rect">
            <a:avLst/>
          </a:prstGeom>
          <a:noFill/>
          <a:ln>
            <a:noFill/>
          </a:ln>
        </p:spPr>
        <p:txBody>
          <a:bodyPr wrap="square" rtlCol="0">
            <a:spAutoFit/>
          </a:bodyPr>
          <a:lstStyle/>
          <a:p>
            <a:r>
              <a:rPr lang="en-US" sz="2800" dirty="0" err="1" smtClean="0"/>
              <a:t>E</a:t>
            </a:r>
            <a:r>
              <a:rPr lang="en-US" sz="2800" baseline="-25000" dirty="0" err="1" smtClean="0"/>
              <a:t>obs</a:t>
            </a:r>
            <a:r>
              <a:rPr lang="en-US" sz="2800" dirty="0" smtClean="0"/>
              <a:t> = </a:t>
            </a:r>
            <a:r>
              <a:rPr lang="en-US" sz="2800" dirty="0" smtClean="0">
                <a:latin typeface="Symbol" panose="05050102010706020507" pitchFamily="18" charset="2"/>
              </a:rPr>
              <a:t>d</a:t>
            </a:r>
            <a:r>
              <a:rPr lang="en-US" sz="2800" dirty="0" smtClean="0"/>
              <a:t> E’</a:t>
            </a:r>
            <a:endParaRPr lang="en-ZA" sz="2800" dirty="0"/>
          </a:p>
        </p:txBody>
      </p:sp>
      <p:sp>
        <p:nvSpPr>
          <p:cNvPr id="27" name="Rounded Rectangle 26"/>
          <p:cNvSpPr/>
          <p:nvPr/>
        </p:nvSpPr>
        <p:spPr>
          <a:xfrm>
            <a:off x="979540" y="4092560"/>
            <a:ext cx="3547551" cy="2119513"/>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cxnSp>
        <p:nvCxnSpPr>
          <p:cNvPr id="28" name="Straight Connector 27"/>
          <p:cNvCxnSpPr/>
          <p:nvPr/>
        </p:nvCxnSpPr>
        <p:spPr>
          <a:xfrm>
            <a:off x="979540" y="5307297"/>
            <a:ext cx="3547551" cy="0"/>
          </a:xfrm>
          <a:prstGeom prst="line">
            <a:avLst/>
          </a:prstGeom>
          <a:ln w="25400">
            <a:no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31149" y="6102004"/>
            <a:ext cx="473206" cy="276999"/>
          </a:xfrm>
          <a:prstGeom prst="rect">
            <a:avLst/>
          </a:prstGeom>
          <a:noFill/>
        </p:spPr>
        <p:txBody>
          <a:bodyPr wrap="none" rtlCol="0">
            <a:spAutoFit/>
          </a:bodyPr>
          <a:lstStyle/>
          <a:p>
            <a:r>
              <a:rPr lang="en-US" sz="1200" smtClean="0"/>
              <a:t>M87</a:t>
            </a:r>
            <a:endParaRPr lang="en-US" sz="1200"/>
          </a:p>
        </p:txBody>
      </p:sp>
    </p:spTree>
    <p:extLst>
      <p:ext uri="{BB962C8B-B14F-4D97-AF65-F5344CB8AC3E}">
        <p14:creationId xmlns:p14="http://schemas.microsoft.com/office/powerpoint/2010/main" val="2020013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Photo-Pion Production / Energetics</a:t>
            </a:r>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12" name="Content Placeholder 2"/>
          <p:cNvSpPr txBox="1">
            <a:spLocks/>
          </p:cNvSpPr>
          <p:nvPr/>
        </p:nvSpPr>
        <p:spPr>
          <a:xfrm>
            <a:off x="1765300" y="1639046"/>
            <a:ext cx="9023192" cy="7200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err="1"/>
              <a:t>pγ</a:t>
            </a:r>
            <a:r>
              <a:rPr lang="en-US" sz="2400" i="1" dirty="0"/>
              <a:t> </a:t>
            </a:r>
            <a:r>
              <a:rPr lang="en-US" sz="2400" dirty="0"/>
              <a:t>interactions are strongly dominated by single-pion production through the ∆</a:t>
            </a:r>
            <a:r>
              <a:rPr lang="en-US" sz="2400" baseline="30000" dirty="0"/>
              <a:t>+</a:t>
            </a:r>
            <a:r>
              <a:rPr lang="en-US" sz="2400" dirty="0"/>
              <a:t> resonance at an energy of </a:t>
            </a:r>
            <a:r>
              <a:rPr lang="en-US" sz="2400" i="1" dirty="0"/>
              <a:t>E</a:t>
            </a:r>
            <a:r>
              <a:rPr lang="en-US" sz="2400" baseline="-25000" dirty="0"/>
              <a:t>∆+</a:t>
            </a:r>
            <a:r>
              <a:rPr lang="en-US" sz="2400" dirty="0"/>
              <a:t> =1232MeV</a:t>
            </a:r>
            <a:endParaRPr lang="en-US" sz="2200" baseline="30000" dirty="0"/>
          </a:p>
        </p:txBody>
      </p:sp>
      <p:sp>
        <p:nvSpPr>
          <p:cNvPr id="14" name="Rectangle 13"/>
          <p:cNvSpPr/>
          <p:nvPr/>
        </p:nvSpPr>
        <p:spPr>
          <a:xfrm>
            <a:off x="2420495" y="2566867"/>
            <a:ext cx="8214610" cy="2893100"/>
          </a:xfrm>
          <a:prstGeom prst="rect">
            <a:avLst/>
          </a:prstGeom>
        </p:spPr>
        <p:txBody>
          <a:bodyPr wrap="square">
            <a:spAutoFit/>
          </a:bodyPr>
          <a:lstStyle/>
          <a:p>
            <a:r>
              <a:rPr lang="en-US" dirty="0"/>
              <a:t>At </a:t>
            </a:r>
            <a:r>
              <a:rPr lang="en-US" dirty="0">
                <a:latin typeface="Symbol" panose="05050102010706020507" pitchFamily="18" charset="2"/>
              </a:rPr>
              <a:t>D</a:t>
            </a:r>
            <a:r>
              <a:rPr lang="en-US" baseline="30000" dirty="0"/>
              <a:t>+</a:t>
            </a:r>
            <a:r>
              <a:rPr lang="en-US" dirty="0"/>
              <a:t> </a:t>
            </a:r>
            <a:r>
              <a:rPr lang="en-US" dirty="0" smtClean="0"/>
              <a:t>resonance energy, </a:t>
            </a:r>
            <a:r>
              <a:rPr lang="en-US" dirty="0"/>
              <a:t>the </a:t>
            </a:r>
            <a:r>
              <a:rPr lang="en-US" dirty="0">
                <a:latin typeface="Symbol" panose="05050102010706020507" pitchFamily="18" charset="2"/>
              </a:rPr>
              <a:t>g</a:t>
            </a:r>
            <a:r>
              <a:rPr lang="en-US" dirty="0" smtClean="0"/>
              <a:t> </a:t>
            </a:r>
            <a:r>
              <a:rPr lang="en-US" dirty="0"/>
              <a:t>and </a:t>
            </a:r>
            <a:r>
              <a:rPr lang="en-US" i="1" dirty="0" smtClean="0"/>
              <a:t>p </a:t>
            </a:r>
            <a:r>
              <a:rPr lang="en-US" dirty="0" smtClean="0"/>
              <a:t>energies </a:t>
            </a:r>
            <a:r>
              <a:rPr lang="en-US" dirty="0"/>
              <a:t>obey the relation</a:t>
            </a:r>
            <a:r>
              <a:rPr lang="en-US" dirty="0" smtClean="0"/>
              <a:t>: </a:t>
            </a:r>
            <a:endParaRPr lang="en-US" dirty="0"/>
          </a:p>
          <a:p>
            <a:endParaRPr lang="en-US" dirty="0">
              <a:solidFill>
                <a:srgbClr val="FF0000"/>
              </a:solidFill>
            </a:endParaRPr>
          </a:p>
          <a:p>
            <a:pPr algn="ctr"/>
            <a:r>
              <a:rPr lang="en-US" dirty="0">
                <a:solidFill>
                  <a:srgbClr val="FF0000"/>
                </a:solidFill>
              </a:rPr>
              <a:t>s = </a:t>
            </a:r>
            <a:r>
              <a:rPr lang="en-US" dirty="0" err="1">
                <a:solidFill>
                  <a:srgbClr val="FF0000"/>
                </a:solidFill>
              </a:rPr>
              <a:t>E’</a:t>
            </a:r>
            <a:r>
              <a:rPr lang="en-US" baseline="-25000" dirty="0" err="1">
                <a:solidFill>
                  <a:srgbClr val="FF0000"/>
                </a:solidFill>
              </a:rPr>
              <a:t>p</a:t>
            </a:r>
            <a:r>
              <a:rPr lang="en-US" dirty="0">
                <a:solidFill>
                  <a:srgbClr val="FF0000"/>
                </a:solidFill>
              </a:rPr>
              <a:t> </a:t>
            </a:r>
            <a:r>
              <a:rPr lang="en-US" dirty="0" err="1">
                <a:solidFill>
                  <a:srgbClr val="FF0000"/>
                </a:solidFill>
              </a:rPr>
              <a:t>E’</a:t>
            </a:r>
            <a:r>
              <a:rPr lang="en-US" baseline="-25000" dirty="0" err="1">
                <a:solidFill>
                  <a:srgbClr val="FF0000"/>
                </a:solidFill>
              </a:rPr>
              <a:t>t</a:t>
            </a:r>
            <a:r>
              <a:rPr lang="en-US" dirty="0">
                <a:solidFill>
                  <a:srgbClr val="FF0000"/>
                </a:solidFill>
              </a:rPr>
              <a:t> (1 – </a:t>
            </a:r>
            <a:r>
              <a:rPr lang="en-US" dirty="0" err="1">
                <a:solidFill>
                  <a:srgbClr val="FF0000"/>
                </a:solidFill>
                <a:latin typeface="Symbol" panose="05050102010706020507" pitchFamily="18" charset="2"/>
              </a:rPr>
              <a:t>b</a:t>
            </a:r>
            <a:r>
              <a:rPr lang="en-US" baseline="-25000" dirty="0" err="1">
                <a:solidFill>
                  <a:srgbClr val="FF0000"/>
                </a:solidFill>
              </a:rPr>
              <a:t>p</a:t>
            </a:r>
            <a:r>
              <a:rPr lang="en-US" dirty="0">
                <a:solidFill>
                  <a:srgbClr val="FF0000"/>
                </a:solidFill>
              </a:rPr>
              <a:t>’ </a:t>
            </a:r>
            <a:r>
              <a:rPr lang="en-US" dirty="0">
                <a:solidFill>
                  <a:srgbClr val="FF0000"/>
                </a:solidFill>
                <a:latin typeface="Symbol" panose="05050102010706020507" pitchFamily="18" charset="2"/>
              </a:rPr>
              <a:t>m</a:t>
            </a:r>
            <a:r>
              <a:rPr lang="en-US" dirty="0">
                <a:solidFill>
                  <a:srgbClr val="FF0000"/>
                </a:solidFill>
              </a:rPr>
              <a:t>) ~ </a:t>
            </a:r>
            <a:r>
              <a:rPr lang="en-US" dirty="0" err="1">
                <a:solidFill>
                  <a:srgbClr val="FF0000"/>
                </a:solidFill>
              </a:rPr>
              <a:t>E’</a:t>
            </a:r>
            <a:r>
              <a:rPr lang="en-US" baseline="-25000" dirty="0" err="1">
                <a:solidFill>
                  <a:srgbClr val="FF0000"/>
                </a:solidFill>
              </a:rPr>
              <a:t>p</a:t>
            </a:r>
            <a:r>
              <a:rPr lang="en-US" dirty="0">
                <a:solidFill>
                  <a:srgbClr val="FF0000"/>
                </a:solidFill>
              </a:rPr>
              <a:t> </a:t>
            </a:r>
            <a:r>
              <a:rPr lang="en-US" dirty="0" err="1">
                <a:solidFill>
                  <a:srgbClr val="FF0000"/>
                </a:solidFill>
              </a:rPr>
              <a:t>E’</a:t>
            </a:r>
            <a:r>
              <a:rPr lang="en-US" baseline="-25000" dirty="0" err="1">
                <a:solidFill>
                  <a:srgbClr val="FF0000"/>
                </a:solidFill>
              </a:rPr>
              <a:t>t</a:t>
            </a:r>
            <a:r>
              <a:rPr lang="en-US" dirty="0">
                <a:solidFill>
                  <a:srgbClr val="FF0000"/>
                </a:solidFill>
              </a:rPr>
              <a:t> ~ E</a:t>
            </a:r>
            <a:r>
              <a:rPr lang="en-US" baseline="-25000" dirty="0">
                <a:solidFill>
                  <a:srgbClr val="FF0000"/>
                </a:solidFill>
                <a:latin typeface="Symbol" panose="05050102010706020507" pitchFamily="18" charset="2"/>
              </a:rPr>
              <a:t>D</a:t>
            </a:r>
            <a:r>
              <a:rPr lang="en-US" baseline="-10000" dirty="0">
                <a:solidFill>
                  <a:srgbClr val="FF0000"/>
                </a:solidFill>
                <a:latin typeface="Symbol" panose="05050102010706020507" pitchFamily="18" charset="2"/>
              </a:rPr>
              <a:t>+</a:t>
            </a:r>
            <a:r>
              <a:rPr lang="en-US" baseline="30000" dirty="0">
                <a:solidFill>
                  <a:srgbClr val="FF0000"/>
                </a:solidFill>
              </a:rPr>
              <a:t>2</a:t>
            </a:r>
            <a:r>
              <a:rPr lang="en-US" dirty="0">
                <a:solidFill>
                  <a:srgbClr val="FF0000"/>
                </a:solidFill>
              </a:rPr>
              <a:t> = (1232 MeV)</a:t>
            </a:r>
            <a:r>
              <a:rPr lang="en-US" baseline="30000" dirty="0">
                <a:solidFill>
                  <a:srgbClr val="FF0000"/>
                </a:solidFill>
              </a:rPr>
              <a:t>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a:t>
            </a:r>
            <a:r>
              <a:rPr lang="en-US" dirty="0" err="1">
                <a:solidFill>
                  <a:srgbClr val="FF0000"/>
                </a:solidFill>
                <a:latin typeface="Arial" panose="020B0604020202020204" pitchFamily="34" charset="0"/>
                <a:cs typeface="Arial" panose="020B0604020202020204" pitchFamily="34" charset="0"/>
              </a:rPr>
              <a:t>E’</a:t>
            </a:r>
            <a:r>
              <a:rPr lang="en-US" baseline="-25000" dirty="0" err="1">
                <a:solidFill>
                  <a:srgbClr val="FF0000"/>
                </a:solidFill>
                <a:latin typeface="Symbol" panose="05050102010706020507" pitchFamily="18" charset="2"/>
                <a:cs typeface="Arial" panose="020B0604020202020204" pitchFamily="34" charset="0"/>
              </a:rPr>
              <a:t>n</a:t>
            </a:r>
            <a:r>
              <a:rPr lang="en-US" dirty="0">
                <a:solidFill>
                  <a:srgbClr val="FF0000"/>
                </a:solidFill>
                <a:latin typeface="Arial" panose="020B0604020202020204" pitchFamily="34" charset="0"/>
                <a:cs typeface="Arial" panose="020B0604020202020204" pitchFamily="34" charset="0"/>
              </a:rPr>
              <a:t> ~ 0.05 </a:t>
            </a:r>
            <a:r>
              <a:rPr lang="en-US" dirty="0" err="1">
                <a:solidFill>
                  <a:srgbClr val="FF0000"/>
                </a:solidFill>
                <a:latin typeface="Arial" panose="020B0604020202020204" pitchFamily="34" charset="0"/>
                <a:cs typeface="Arial" panose="020B0604020202020204" pitchFamily="34" charset="0"/>
              </a:rPr>
              <a:t>E’</a:t>
            </a:r>
            <a:r>
              <a:rPr lang="en-US" baseline="-25000" dirty="0" err="1">
                <a:solidFill>
                  <a:srgbClr val="FF0000"/>
                </a:solidFill>
                <a:latin typeface="Arial" panose="020B0604020202020204" pitchFamily="34" charset="0"/>
                <a:cs typeface="Arial" panose="020B0604020202020204" pitchFamily="34" charset="0"/>
              </a:rPr>
              <a:t>p</a:t>
            </a:r>
            <a:endParaRPr lang="en-US" baseline="-25000" dirty="0">
              <a:solidFill>
                <a:srgbClr val="FF0000"/>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marL="285750" indent="-285750">
              <a:buFont typeface="Symbol" panose="05050102010706020507" pitchFamily="18" charset="2"/>
              <a:buChar char="Þ"/>
            </a:pPr>
            <a:r>
              <a:rPr lang="en-US" dirty="0"/>
              <a:t> To produce </a:t>
            </a:r>
            <a:r>
              <a:rPr lang="en-US" dirty="0" err="1"/>
              <a:t>IceCube</a:t>
            </a:r>
            <a:r>
              <a:rPr lang="en-US" dirty="0"/>
              <a:t> neutrinos (~ 100 </a:t>
            </a:r>
            <a:r>
              <a:rPr lang="en-US" dirty="0" err="1"/>
              <a:t>TeV</a:t>
            </a:r>
            <a:r>
              <a:rPr lang="en-US" dirty="0"/>
              <a: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a:t>
            </a:r>
            <a:r>
              <a:rPr lang="en-US" baseline="-25000" dirty="0" err="1">
                <a:latin typeface="Symbol" panose="05050102010706020507" pitchFamily="18" charset="2"/>
                <a:cs typeface="Arial" panose="020B0604020202020204" pitchFamily="34" charset="0"/>
              </a:rPr>
              <a:t>n</a:t>
            </a:r>
            <a:r>
              <a:rPr lang="en-US" dirty="0">
                <a:latin typeface="Arial" panose="020B0604020202020204" pitchFamily="34" charset="0"/>
                <a:cs typeface="Arial" panose="020B0604020202020204" pitchFamily="34" charset="0"/>
              </a:rPr>
              <a:t> = 10</a:t>
            </a:r>
            <a:r>
              <a:rPr lang="en-US" baseline="30000" dirty="0">
                <a:latin typeface="Arial" panose="020B0604020202020204" pitchFamily="34" charset="0"/>
                <a:cs typeface="Arial" panose="020B0604020202020204" pitchFamily="34" charset="0"/>
              </a:rPr>
              <a:t>14</a:t>
            </a:r>
            <a:r>
              <a:rPr lang="en-US" dirty="0">
                <a:latin typeface="Arial" panose="020B0604020202020204" pitchFamily="34" charset="0"/>
                <a:cs typeface="Arial" panose="020B0604020202020204" pitchFamily="34" charset="0"/>
              </a:rPr>
              <a:t> E</a:t>
            </a:r>
            <a:r>
              <a:rPr lang="en-US" baseline="-25000" dirty="0">
                <a:latin typeface="Arial" panose="020B0604020202020204" pitchFamily="34" charset="0"/>
                <a:cs typeface="Arial" panose="020B0604020202020204" pitchFamily="34" charset="0"/>
              </a:rPr>
              <a:t>14</a:t>
            </a:r>
            <a:r>
              <a:rPr lang="en-US" dirty="0">
                <a:latin typeface="Arial" panose="020B0604020202020204" pitchFamily="34" charset="0"/>
                <a:cs typeface="Arial" panose="020B0604020202020204" pitchFamily="34" charset="0"/>
              </a:rPr>
              <a:t> eV):</a:t>
            </a: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(i.e., </a:t>
            </a:r>
            <a:r>
              <a:rPr lang="en-US" dirty="0" err="1">
                <a:latin typeface="Arial" panose="020B0604020202020204" pitchFamily="34" charset="0"/>
                <a:cs typeface="Arial" panose="020B0604020202020204" pitchFamily="34" charset="0"/>
              </a:rPr>
              <a:t>E’</a:t>
            </a:r>
            <a:r>
              <a:rPr lang="en-US" baseline="-25000" dirty="0" err="1">
                <a:latin typeface="Symbol" panose="05050102010706020507" pitchFamily="18" charset="2"/>
                <a:cs typeface="Arial" panose="020B0604020202020204" pitchFamily="34" charset="0"/>
              </a:rPr>
              <a:t>n</a:t>
            </a:r>
            <a:r>
              <a:rPr lang="en-US" dirty="0">
                <a:latin typeface="Arial" panose="020B0604020202020204" pitchFamily="34" charset="0"/>
                <a:cs typeface="Arial" panose="020B0604020202020204" pitchFamily="34" charset="0"/>
              </a:rPr>
              <a:t> = 10 E</a:t>
            </a:r>
            <a:r>
              <a:rPr lang="en-US" baseline="-25000" dirty="0">
                <a:latin typeface="Arial" panose="020B0604020202020204" pitchFamily="34" charset="0"/>
                <a:cs typeface="Arial" panose="020B0604020202020204" pitchFamily="34" charset="0"/>
              </a:rPr>
              <a:t>14</a:t>
            </a:r>
            <a:r>
              <a:rPr lang="en-US" dirty="0">
                <a:latin typeface="Arial" panose="020B0604020202020204" pitchFamily="34" charset="0"/>
                <a:cs typeface="Arial" panose="020B0604020202020204" pitchFamily="34" charset="0"/>
              </a:rPr>
              <a:t> </a:t>
            </a:r>
            <a:r>
              <a:rPr lang="en-US" dirty="0">
                <a:latin typeface="Symbol" panose="05050102010706020507" pitchFamily="18" charset="2"/>
                <a:cs typeface="Arial" panose="020B0604020202020204" pitchFamily="34" charset="0"/>
              </a:rPr>
              <a:t>d</a:t>
            </a:r>
            <a:r>
              <a:rPr lang="en-US" baseline="-25000" dirty="0">
                <a:latin typeface="Arial" panose="020B0604020202020204" pitchFamily="34" charset="0"/>
                <a:cs typeface="Arial" panose="020B0604020202020204" pitchFamily="34" charset="0"/>
              </a:rPr>
              <a:t>1</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TeV</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endParaRPr lang="en-ZA" dirty="0"/>
          </a:p>
        </p:txBody>
      </p:sp>
      <p:sp>
        <p:nvSpPr>
          <p:cNvPr id="3" name="Slide Number Placeholder 2"/>
          <p:cNvSpPr>
            <a:spLocks noGrp="1"/>
          </p:cNvSpPr>
          <p:nvPr>
            <p:ph type="sldNum" sz="quarter" idx="12"/>
          </p:nvPr>
        </p:nvSpPr>
        <p:spPr/>
        <p:txBody>
          <a:bodyPr/>
          <a:lstStyle/>
          <a:p>
            <a:fld id="{9C1F5A0A-F6FC-4FFD-9B49-0DA8697211D9}" type="slidenum">
              <a:rPr lang="en-US" smtClean="0"/>
              <a:t>11</a:t>
            </a:fld>
            <a:endParaRPr lang="en-US"/>
          </a:p>
        </p:txBody>
      </p:sp>
      <p:sp>
        <p:nvSpPr>
          <p:cNvPr id="5" name="Rectangle 4"/>
          <p:cNvSpPr/>
          <p:nvPr/>
        </p:nvSpPr>
        <p:spPr>
          <a:xfrm>
            <a:off x="2420495" y="5147118"/>
            <a:ext cx="6596505" cy="1084912"/>
          </a:xfrm>
          <a:prstGeom prst="rect">
            <a:avLst/>
          </a:prstGeom>
        </p:spPr>
        <p:txBody>
          <a:bodyPr wrap="square">
            <a:spAutoFit/>
          </a:bodyPr>
          <a:lstStyle/>
          <a:p>
            <a:r>
              <a:rPr lang="en-US" dirty="0">
                <a:cs typeface="Arial" panose="020B0604020202020204" pitchFamily="34" charset="0"/>
              </a:rPr>
              <a:t>Need protons with  </a:t>
            </a:r>
            <a:r>
              <a:rPr lang="en-US" dirty="0" smtClean="0">
                <a:cs typeface="Arial" panose="020B0604020202020204" pitchFamily="34" charset="0"/>
              </a:rPr>
              <a:t>            </a:t>
            </a:r>
            <a:r>
              <a:rPr lang="en-US" dirty="0" err="1" smtClean="0">
                <a:solidFill>
                  <a:srgbClr val="FF0000"/>
                </a:solidFill>
                <a:cs typeface="Arial" panose="020B0604020202020204" pitchFamily="34" charset="0"/>
              </a:rPr>
              <a:t>E’</a:t>
            </a:r>
            <a:r>
              <a:rPr lang="en-US" baseline="-25000" dirty="0" err="1" smtClean="0">
                <a:solidFill>
                  <a:srgbClr val="FF0000"/>
                </a:solidFill>
                <a:cs typeface="Arial" panose="020B0604020202020204" pitchFamily="34" charset="0"/>
              </a:rPr>
              <a:t>p</a:t>
            </a:r>
            <a:r>
              <a:rPr lang="en-US" dirty="0" smtClean="0">
                <a:solidFill>
                  <a:srgbClr val="FF0000"/>
                </a:solidFill>
                <a:cs typeface="Arial" panose="020B0604020202020204" pitchFamily="34" charset="0"/>
              </a:rPr>
              <a:t> </a:t>
            </a:r>
            <a:r>
              <a:rPr lang="en-US" dirty="0">
                <a:solidFill>
                  <a:srgbClr val="FF0000"/>
                </a:solidFill>
                <a:cs typeface="Arial" panose="020B0604020202020204" pitchFamily="34" charset="0"/>
              </a:rPr>
              <a:t>~ 200 E</a:t>
            </a:r>
            <a:r>
              <a:rPr lang="en-US" baseline="-25000" dirty="0">
                <a:solidFill>
                  <a:srgbClr val="FF0000"/>
                </a:solidFill>
                <a:cs typeface="Arial" panose="020B0604020202020204" pitchFamily="34" charset="0"/>
              </a:rPr>
              <a:t>14</a:t>
            </a:r>
            <a:r>
              <a:rPr lang="en-US" dirty="0">
                <a:solidFill>
                  <a:srgbClr val="FF0000"/>
                </a:solidFill>
                <a:cs typeface="Arial" panose="020B0604020202020204" pitchFamily="34" charset="0"/>
              </a:rPr>
              <a:t> </a:t>
            </a:r>
            <a:r>
              <a:rPr lang="en-US" dirty="0">
                <a:solidFill>
                  <a:srgbClr val="FF0000"/>
                </a:solidFill>
                <a:latin typeface="Symbol" panose="05050102010706020507" pitchFamily="18" charset="2"/>
                <a:cs typeface="Arial" panose="020B0604020202020204" pitchFamily="34" charset="0"/>
              </a:rPr>
              <a:t>d</a:t>
            </a:r>
            <a:r>
              <a:rPr lang="en-US" baseline="-25000" dirty="0">
                <a:solidFill>
                  <a:srgbClr val="FF0000"/>
                </a:solidFill>
                <a:cs typeface="Arial" panose="020B0604020202020204" pitchFamily="34" charset="0"/>
              </a:rPr>
              <a:t>1</a:t>
            </a:r>
            <a:r>
              <a:rPr lang="en-US" baseline="30000" dirty="0">
                <a:solidFill>
                  <a:srgbClr val="FF0000"/>
                </a:solidFill>
                <a:cs typeface="Arial" panose="020B0604020202020204" pitchFamily="34" charset="0"/>
              </a:rPr>
              <a:t>-1</a:t>
            </a:r>
            <a:r>
              <a:rPr lang="en-US" dirty="0">
                <a:solidFill>
                  <a:srgbClr val="FF0000"/>
                </a:solidFill>
                <a:cs typeface="Arial" panose="020B0604020202020204" pitchFamily="34" charset="0"/>
              </a:rPr>
              <a:t> </a:t>
            </a:r>
            <a:r>
              <a:rPr lang="en-US" dirty="0" err="1">
                <a:solidFill>
                  <a:srgbClr val="FF0000"/>
                </a:solidFill>
                <a:cs typeface="Arial" panose="020B0604020202020204" pitchFamily="34" charset="0"/>
              </a:rPr>
              <a:t>TeV</a:t>
            </a:r>
            <a:r>
              <a:rPr lang="en-US" dirty="0">
                <a:solidFill>
                  <a:srgbClr val="FF0000"/>
                </a:solidFill>
                <a:cs typeface="Arial" panose="020B0604020202020204" pitchFamily="34" charset="0"/>
              </a:rPr>
              <a:t>    (</a:t>
            </a:r>
            <a:r>
              <a:rPr lang="en-US" u="sng" dirty="0">
                <a:solidFill>
                  <a:srgbClr val="FF0000"/>
                </a:solidFill>
                <a:cs typeface="Arial" panose="020B0604020202020204" pitchFamily="34" charset="0"/>
              </a:rPr>
              <a:t>&lt; UHECRs energy</a:t>
            </a:r>
            <a:r>
              <a:rPr lang="en-US" dirty="0">
                <a:solidFill>
                  <a:srgbClr val="FF0000"/>
                </a:solidFill>
                <a:cs typeface="Arial" panose="020B0604020202020204" pitchFamily="34" charset="0"/>
              </a:rPr>
              <a:t>)</a:t>
            </a:r>
          </a:p>
          <a:p>
            <a:endParaRPr lang="en-US" sz="1050" dirty="0">
              <a:solidFill>
                <a:srgbClr val="FF0000"/>
              </a:solidFill>
              <a:cs typeface="Arial" panose="020B0604020202020204" pitchFamily="34" charset="0"/>
            </a:endParaRPr>
          </a:p>
          <a:p>
            <a:r>
              <a:rPr lang="en-US" dirty="0" smtClean="0">
                <a:cs typeface="Arial" panose="020B0604020202020204" pitchFamily="34" charset="0"/>
              </a:rPr>
              <a:t>and </a:t>
            </a:r>
            <a:r>
              <a:rPr lang="en-US" dirty="0">
                <a:cs typeface="Arial" panose="020B0604020202020204" pitchFamily="34" charset="0"/>
              </a:rPr>
              <a:t>target photons with     </a:t>
            </a:r>
            <a:r>
              <a:rPr lang="en-US" dirty="0" err="1">
                <a:solidFill>
                  <a:srgbClr val="FF0000"/>
                </a:solidFill>
                <a:cs typeface="Arial" panose="020B0604020202020204" pitchFamily="34" charset="0"/>
              </a:rPr>
              <a:t>E’</a:t>
            </a:r>
            <a:r>
              <a:rPr lang="en-US" baseline="-25000" dirty="0" err="1">
                <a:solidFill>
                  <a:srgbClr val="FF0000"/>
                </a:solidFill>
                <a:cs typeface="Arial" panose="020B0604020202020204" pitchFamily="34" charset="0"/>
              </a:rPr>
              <a:t>t</a:t>
            </a:r>
            <a:r>
              <a:rPr lang="en-US" dirty="0">
                <a:solidFill>
                  <a:srgbClr val="FF0000"/>
                </a:solidFill>
                <a:cs typeface="Arial" panose="020B0604020202020204" pitchFamily="34" charset="0"/>
              </a:rPr>
              <a:t> ~ 1.6 E</a:t>
            </a:r>
            <a:r>
              <a:rPr lang="en-US" baseline="-25000" dirty="0">
                <a:solidFill>
                  <a:srgbClr val="FF0000"/>
                </a:solidFill>
                <a:cs typeface="Arial" panose="020B0604020202020204" pitchFamily="34" charset="0"/>
              </a:rPr>
              <a:t>14</a:t>
            </a:r>
            <a:r>
              <a:rPr lang="en-US" baseline="30000" dirty="0">
                <a:solidFill>
                  <a:srgbClr val="FF0000"/>
                </a:solidFill>
                <a:cs typeface="Arial" panose="020B0604020202020204" pitchFamily="34" charset="0"/>
              </a:rPr>
              <a:t>-1</a:t>
            </a:r>
            <a:r>
              <a:rPr lang="en-US" dirty="0">
                <a:solidFill>
                  <a:srgbClr val="FF0000"/>
                </a:solidFill>
                <a:cs typeface="Arial" panose="020B0604020202020204" pitchFamily="34" charset="0"/>
              </a:rPr>
              <a:t> </a:t>
            </a:r>
            <a:r>
              <a:rPr lang="en-US" dirty="0">
                <a:solidFill>
                  <a:srgbClr val="FF0000"/>
                </a:solidFill>
                <a:latin typeface="Symbol" panose="05050102010706020507" pitchFamily="18" charset="2"/>
                <a:cs typeface="Arial" panose="020B0604020202020204" pitchFamily="34" charset="0"/>
              </a:rPr>
              <a:t>d</a:t>
            </a:r>
            <a:r>
              <a:rPr lang="en-US" baseline="-25000" dirty="0">
                <a:solidFill>
                  <a:srgbClr val="FF0000"/>
                </a:solidFill>
                <a:cs typeface="Arial" panose="020B0604020202020204" pitchFamily="34" charset="0"/>
              </a:rPr>
              <a:t>1</a:t>
            </a:r>
            <a:r>
              <a:rPr lang="en-US" dirty="0">
                <a:solidFill>
                  <a:srgbClr val="FF0000"/>
                </a:solidFill>
                <a:cs typeface="Arial" panose="020B0604020202020204" pitchFamily="34" charset="0"/>
              </a:rPr>
              <a:t> </a:t>
            </a:r>
            <a:r>
              <a:rPr lang="en-US" dirty="0" err="1">
                <a:solidFill>
                  <a:srgbClr val="FF0000"/>
                </a:solidFill>
                <a:cs typeface="Arial" panose="020B0604020202020204" pitchFamily="34" charset="0"/>
              </a:rPr>
              <a:t>keV</a:t>
            </a:r>
            <a:r>
              <a:rPr lang="en-US" dirty="0">
                <a:solidFill>
                  <a:srgbClr val="FF0000"/>
                </a:solidFill>
                <a:cs typeface="Arial" panose="020B0604020202020204" pitchFamily="34" charset="0"/>
              </a:rPr>
              <a:t>      (</a:t>
            </a:r>
            <a:r>
              <a:rPr lang="en-US" u="sng" dirty="0">
                <a:solidFill>
                  <a:srgbClr val="FF0000"/>
                </a:solidFill>
                <a:cs typeface="Arial" panose="020B0604020202020204" pitchFamily="34" charset="0"/>
              </a:rPr>
              <a:t>X-ray band</a:t>
            </a:r>
            <a:r>
              <a:rPr lang="en-US" dirty="0">
                <a:solidFill>
                  <a:srgbClr val="FF0000"/>
                </a:solidFill>
                <a:cs typeface="Arial" panose="020B0604020202020204" pitchFamily="34" charset="0"/>
              </a:rPr>
              <a:t>)</a:t>
            </a:r>
            <a:endParaRPr lang="en-US" dirty="0">
              <a:solidFill>
                <a:srgbClr val="FF0000"/>
              </a:solidFill>
            </a:endParaRPr>
          </a:p>
          <a:p>
            <a:r>
              <a:rPr lang="en-US" dirty="0"/>
              <a:t> </a:t>
            </a:r>
            <a:endParaRPr lang="en-ZA" dirty="0"/>
          </a:p>
        </p:txBody>
      </p:sp>
    </p:spTree>
    <p:extLst>
      <p:ext uri="{BB962C8B-B14F-4D97-AF65-F5344CB8AC3E}">
        <p14:creationId xmlns:p14="http://schemas.microsoft.com/office/powerpoint/2010/main" val="162140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p</a:t>
            </a:r>
            <a:r>
              <a:rPr lang="en-US" dirty="0" err="1">
                <a:latin typeface="Symbol" panose="05050102010706020507" pitchFamily="18" charset="2"/>
              </a:rPr>
              <a:t>g</a:t>
            </a:r>
            <a:r>
              <a:rPr lang="en-US" dirty="0"/>
              <a:t> Efficiency Problem</a:t>
            </a:r>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6" name="Content Placeholder 2"/>
          <p:cNvSpPr>
            <a:spLocks noGrp="1"/>
          </p:cNvSpPr>
          <p:nvPr>
            <p:ph idx="1"/>
          </p:nvPr>
        </p:nvSpPr>
        <p:spPr>
          <a:xfrm>
            <a:off x="850900" y="1555595"/>
            <a:ext cx="10515600" cy="4351338"/>
          </a:xfrm>
        </p:spPr>
        <p:txBody>
          <a:bodyPr>
            <a:normAutofit/>
          </a:bodyPr>
          <a:lstStyle/>
          <a:p>
            <a:r>
              <a:rPr lang="en-US" dirty="0" smtClean="0"/>
              <a:t>Same target </a:t>
            </a:r>
            <a:r>
              <a:rPr lang="en-US" dirty="0"/>
              <a:t>photon field for photo-pion production </a:t>
            </a:r>
            <a:r>
              <a:rPr lang="en-US" dirty="0" smtClean="0"/>
              <a:t>can also </a:t>
            </a:r>
            <a:r>
              <a:rPr lang="en-US" b="1" dirty="0" smtClean="0"/>
              <a:t>absorb </a:t>
            </a:r>
            <a:r>
              <a:rPr lang="en-US" dirty="0"/>
              <a:t>any co-spatially produced </a:t>
            </a:r>
            <a:r>
              <a:rPr lang="en-US" i="1" dirty="0" err="1"/>
              <a:t>γ</a:t>
            </a:r>
            <a:r>
              <a:rPr lang="en-US" dirty="0"/>
              <a:t>-rays via </a:t>
            </a:r>
            <a:r>
              <a:rPr lang="en-US" i="1" dirty="0" err="1"/>
              <a:t>γγ</a:t>
            </a:r>
            <a:r>
              <a:rPr lang="en-US" i="1" dirty="0"/>
              <a:t> </a:t>
            </a:r>
            <a:r>
              <a:rPr lang="en-US" dirty="0"/>
              <a:t>absorption. </a:t>
            </a:r>
          </a:p>
          <a:p>
            <a:r>
              <a:rPr lang="en-US" dirty="0"/>
              <a:t>The </a:t>
            </a:r>
            <a:r>
              <a:rPr lang="en-US" i="1" dirty="0" err="1"/>
              <a:t>pγ</a:t>
            </a:r>
            <a:r>
              <a:rPr lang="en-US" i="1" dirty="0"/>
              <a:t> </a:t>
            </a:r>
            <a:r>
              <a:rPr lang="en-US" dirty="0"/>
              <a:t>cross section is several orders of magnitude smaller than the </a:t>
            </a:r>
            <a:r>
              <a:rPr lang="en-US" i="1" dirty="0" err="1"/>
              <a:t>γγ</a:t>
            </a:r>
            <a:r>
              <a:rPr lang="en-US" i="1" dirty="0"/>
              <a:t> </a:t>
            </a:r>
            <a:r>
              <a:rPr lang="en-US" dirty="0"/>
              <a:t>absorption cross section. </a:t>
            </a:r>
          </a:p>
          <a:p>
            <a:r>
              <a:rPr lang="en-US" dirty="0"/>
              <a:t>Efficient </a:t>
            </a:r>
            <a:r>
              <a:rPr lang="en-US" i="1" dirty="0" err="1"/>
              <a:t>pγ</a:t>
            </a:r>
            <a:r>
              <a:rPr lang="en-US" i="1" dirty="0"/>
              <a:t> </a:t>
            </a:r>
            <a:r>
              <a:rPr lang="en-US" dirty="0"/>
              <a:t>neutrino (and </a:t>
            </a:r>
            <a:r>
              <a:rPr lang="en-US" i="1" dirty="0" err="1"/>
              <a:t>γ</a:t>
            </a:r>
            <a:r>
              <a:rPr lang="en-US" dirty="0"/>
              <a:t>-ray) production requires that the optical depth for relativistic protons to interact with the target photon field, </a:t>
            </a:r>
            <a:r>
              <a:rPr lang="en-US" i="1" dirty="0" err="1"/>
              <a:t>τ</a:t>
            </a:r>
            <a:r>
              <a:rPr lang="en-US" i="1" baseline="-25000" dirty="0" err="1"/>
              <a:t>pγ</a:t>
            </a:r>
            <a:r>
              <a:rPr lang="en-US" i="1" dirty="0"/>
              <a:t> </a:t>
            </a:r>
            <a:r>
              <a:rPr lang="en-US" dirty="0"/>
              <a:t>∼ 1, </a:t>
            </a:r>
            <a:endParaRPr lang="en-US" dirty="0" smtClean="0"/>
          </a:p>
          <a:p>
            <a:pPr marL="0" indent="0">
              <a:buNone/>
            </a:pPr>
            <a:r>
              <a:rPr lang="en-US" dirty="0" smtClean="0"/>
              <a:t>--&gt; optical </a:t>
            </a:r>
            <a:r>
              <a:rPr lang="en-US" dirty="0"/>
              <a:t>depth of the emission region to ∼ GeV photons is </a:t>
            </a:r>
            <a:r>
              <a:rPr lang="en-US" i="1" dirty="0" err="1"/>
              <a:t>τ</a:t>
            </a:r>
            <a:r>
              <a:rPr lang="en-US" i="1" baseline="-25000" dirty="0" err="1"/>
              <a:t>γγ</a:t>
            </a:r>
            <a:r>
              <a:rPr lang="en-US" i="1" dirty="0"/>
              <a:t> </a:t>
            </a:r>
            <a:r>
              <a:rPr lang="en-US" dirty="0"/>
              <a:t>∼ 310 </a:t>
            </a:r>
            <a:r>
              <a:rPr lang="en-US" i="1" dirty="0" err="1"/>
              <a:t>τ</a:t>
            </a:r>
            <a:r>
              <a:rPr lang="en-US" i="1" baseline="-25000" dirty="0" err="1"/>
              <a:t>pγ</a:t>
            </a:r>
            <a:r>
              <a:rPr lang="en-US" i="1" dirty="0"/>
              <a:t> </a:t>
            </a:r>
            <a:r>
              <a:rPr lang="en-US" dirty="0" smtClean="0"/>
              <a:t>&gt;&gt; </a:t>
            </a:r>
            <a:r>
              <a:rPr lang="en-US" dirty="0"/>
              <a:t>1 </a:t>
            </a:r>
          </a:p>
          <a:p>
            <a:endParaRPr lang="en-US" dirty="0"/>
          </a:p>
        </p:txBody>
      </p:sp>
      <p:sp>
        <p:nvSpPr>
          <p:cNvPr id="7" name="TextBox 6"/>
          <p:cNvSpPr txBox="1"/>
          <p:nvPr/>
        </p:nvSpPr>
        <p:spPr>
          <a:xfrm>
            <a:off x="1682749" y="5078285"/>
            <a:ext cx="8515351" cy="861774"/>
          </a:xfrm>
          <a:prstGeom prst="rect">
            <a:avLst/>
          </a:prstGeom>
          <a:noFill/>
        </p:spPr>
        <p:txBody>
          <a:bodyPr wrap="square" lIns="0" tIns="0" rIns="0" bIns="0" rtlCol="0">
            <a:spAutoFit/>
          </a:bodyPr>
          <a:lstStyle/>
          <a:p>
            <a:pPr marL="457200" indent="-457200">
              <a:buFont typeface="Symbol" panose="05050102010706020507" pitchFamily="18" charset="2"/>
              <a:buChar char="Þ"/>
            </a:pPr>
            <a:r>
              <a:rPr lang="en-US" sz="2800" dirty="0" smtClean="0">
                <a:solidFill>
                  <a:srgbClr val="FF0000"/>
                </a:solidFill>
              </a:rPr>
              <a:t>Photons with </a:t>
            </a:r>
            <a:r>
              <a:rPr lang="en-US" sz="2800" dirty="0" err="1" smtClean="0">
                <a:solidFill>
                  <a:srgbClr val="FF0000"/>
                </a:solidFill>
              </a:rPr>
              <a:t>E</a:t>
            </a:r>
            <a:r>
              <a:rPr lang="en-US" sz="2800" baseline="-25000" dirty="0" err="1" smtClean="0">
                <a:solidFill>
                  <a:srgbClr val="FF0000"/>
                </a:solidFill>
                <a:latin typeface="Symbol" panose="05050102010706020507" pitchFamily="18" charset="2"/>
              </a:rPr>
              <a:t>g</a:t>
            </a:r>
            <a:r>
              <a:rPr lang="en-US" sz="2800" dirty="0" smtClean="0">
                <a:solidFill>
                  <a:srgbClr val="FF0000"/>
                </a:solidFill>
              </a:rPr>
              <a:t> ~ GeV – </a:t>
            </a:r>
            <a:r>
              <a:rPr lang="en-US" sz="2800" dirty="0" err="1" smtClean="0">
                <a:solidFill>
                  <a:srgbClr val="FF0000"/>
                </a:solidFill>
              </a:rPr>
              <a:t>TeV</a:t>
            </a:r>
            <a:r>
              <a:rPr lang="en-US" sz="2800" dirty="0" smtClean="0">
                <a:solidFill>
                  <a:srgbClr val="FF0000"/>
                </a:solidFill>
              </a:rPr>
              <a:t> are heavily absorbed</a:t>
            </a:r>
          </a:p>
          <a:p>
            <a:pPr marL="457200" indent="-457200">
              <a:buFont typeface="Symbol" panose="05050102010706020507" pitchFamily="18" charset="2"/>
              <a:buChar char="Þ"/>
            </a:pPr>
            <a:r>
              <a:rPr lang="en-US" sz="2800" dirty="0" smtClean="0">
                <a:solidFill>
                  <a:srgbClr val="FF0000"/>
                </a:solidFill>
              </a:rPr>
              <a:t>EM cascade emission at lower energies</a:t>
            </a:r>
            <a:endParaRPr lang="en-ZA" sz="2800" dirty="0">
              <a:solidFill>
                <a:srgbClr val="FF0000"/>
              </a:solidFill>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12</a:t>
            </a:fld>
            <a:endParaRPr lang="en-US"/>
          </a:p>
        </p:txBody>
      </p:sp>
      <mc:AlternateContent xmlns:mc="http://schemas.openxmlformats.org/markup-compatibility/2006" xmlns:a14="http://schemas.microsoft.com/office/drawing/2010/main">
        <mc:Choice Requires="a14">
          <p:sp>
            <p:nvSpPr>
              <p:cNvPr id="14" name="Rectangle 13"/>
              <p:cNvSpPr/>
              <p:nvPr/>
            </p:nvSpPr>
            <p:spPr>
              <a:xfrm>
                <a:off x="8464848" y="5570094"/>
                <a:ext cx="2823337" cy="462434"/>
              </a:xfrm>
              <a:prstGeom prst="rect">
                <a:avLst/>
              </a:prstGeom>
              <a:solidFill>
                <a:schemeClr val="bg1">
                  <a:lumMod val="85000"/>
                  <a:lumOff val="15000"/>
                </a:schemeClr>
              </a:solidFill>
            </p:spPr>
            <p:txBody>
              <a:bodyPr wrap="none">
                <a:spAutoFit/>
              </a:bodyPr>
              <a:lstStyle/>
              <a:p>
                <a14:m>
                  <m:oMath xmlns:m="http://schemas.openxmlformats.org/officeDocument/2006/math">
                    <m:r>
                      <a:rPr lang="en-US" i="1" smtClean="0">
                        <a:solidFill>
                          <a:srgbClr val="FFFF00"/>
                        </a:solidFill>
                        <a:latin typeface="Cambria Math" panose="02040503050406030204" pitchFamily="18" charset="0"/>
                      </a:rPr>
                      <m:t>𝐸</m:t>
                    </m:r>
                    <m:r>
                      <a:rPr lang="en-US" i="1" baseline="-25000">
                        <a:solidFill>
                          <a:srgbClr val="FFFF00"/>
                        </a:solidFill>
                        <a:latin typeface="Cambria Math" panose="02040503050406030204" pitchFamily="18" charset="0"/>
                        <a:ea typeface="Cambria Math" panose="02040503050406030204" pitchFamily="18" charset="0"/>
                      </a:rPr>
                      <m:t>𝛾</m:t>
                    </m:r>
                    <m:r>
                      <a:rPr lang="en-US" i="1">
                        <a:solidFill>
                          <a:srgbClr val="FFFF00"/>
                        </a:solidFill>
                        <a:latin typeface="Cambria Math" panose="02040503050406030204" pitchFamily="18" charset="0"/>
                        <a:ea typeface="Cambria Math" panose="02040503050406030204" pitchFamily="18" charset="0"/>
                      </a:rPr>
                      <m:t> ~ </m:t>
                    </m:r>
                    <m:f>
                      <m:fPr>
                        <m:ctrlPr>
                          <a:rPr lang="en-US" i="1">
                            <a:solidFill>
                              <a:srgbClr val="FFFF00"/>
                            </a:solidFill>
                            <a:latin typeface="Cambria Math" charset="0"/>
                            <a:ea typeface="Cambria Math" panose="02040503050406030204" pitchFamily="18" charset="0"/>
                          </a:rPr>
                        </m:ctrlPr>
                      </m:fPr>
                      <m:num>
                        <m:r>
                          <a:rPr lang="en-US" i="1">
                            <a:solidFill>
                              <a:srgbClr val="FFFF00"/>
                            </a:solidFill>
                            <a:latin typeface="Cambria Math" panose="02040503050406030204" pitchFamily="18" charset="0"/>
                            <a:ea typeface="Cambria Math" panose="02040503050406030204" pitchFamily="18" charset="0"/>
                          </a:rPr>
                          <m:t>𝑚</m:t>
                        </m:r>
                        <m:r>
                          <a:rPr lang="en-US" i="1" baseline="-25000">
                            <a:solidFill>
                              <a:srgbClr val="FFFF00"/>
                            </a:solidFill>
                            <a:latin typeface="Cambria Math" panose="02040503050406030204" pitchFamily="18" charset="0"/>
                            <a:ea typeface="Cambria Math" panose="02040503050406030204" pitchFamily="18" charset="0"/>
                          </a:rPr>
                          <m:t>𝑒</m:t>
                        </m:r>
                        <m:r>
                          <a:rPr lang="en-US" i="1" baseline="30000">
                            <a:solidFill>
                              <a:srgbClr val="FFFF00"/>
                            </a:solidFill>
                            <a:latin typeface="Cambria Math" panose="02040503050406030204" pitchFamily="18" charset="0"/>
                            <a:ea typeface="Cambria Math" panose="02040503050406030204" pitchFamily="18" charset="0"/>
                          </a:rPr>
                          <m:t>2</m:t>
                        </m:r>
                        <m:r>
                          <a:rPr lang="en-US" i="1">
                            <a:solidFill>
                              <a:srgbClr val="FFFF00"/>
                            </a:solidFill>
                            <a:latin typeface="Cambria Math" panose="02040503050406030204" pitchFamily="18" charset="0"/>
                            <a:ea typeface="Cambria Math" panose="02040503050406030204" pitchFamily="18" charset="0"/>
                          </a:rPr>
                          <m:t> </m:t>
                        </m:r>
                        <m:r>
                          <a:rPr lang="en-US" i="1">
                            <a:solidFill>
                              <a:srgbClr val="FFFF00"/>
                            </a:solidFill>
                            <a:latin typeface="Cambria Math" panose="02040503050406030204" pitchFamily="18" charset="0"/>
                            <a:ea typeface="Cambria Math" panose="02040503050406030204" pitchFamily="18" charset="0"/>
                          </a:rPr>
                          <m:t>𝑐</m:t>
                        </m:r>
                        <m:r>
                          <a:rPr lang="en-US" i="1" baseline="30000">
                            <a:solidFill>
                              <a:srgbClr val="FFFF00"/>
                            </a:solidFill>
                            <a:latin typeface="Cambria Math" panose="02040503050406030204" pitchFamily="18" charset="0"/>
                            <a:ea typeface="Cambria Math" panose="02040503050406030204" pitchFamily="18" charset="0"/>
                          </a:rPr>
                          <m:t>4</m:t>
                        </m:r>
                      </m:num>
                      <m:den>
                        <m:r>
                          <a:rPr lang="en-US" i="1">
                            <a:solidFill>
                              <a:srgbClr val="FFFF00"/>
                            </a:solidFill>
                            <a:latin typeface="Cambria Math" panose="02040503050406030204" pitchFamily="18" charset="0"/>
                            <a:ea typeface="Cambria Math" panose="02040503050406030204" pitchFamily="18" charset="0"/>
                          </a:rPr>
                          <m:t>𝐸</m:t>
                        </m:r>
                        <m:r>
                          <a:rPr lang="en-US" i="1" baseline="-25000">
                            <a:solidFill>
                              <a:srgbClr val="FFFF00"/>
                            </a:solidFill>
                            <a:latin typeface="Cambria Math" panose="02040503050406030204" pitchFamily="18" charset="0"/>
                            <a:ea typeface="Cambria Math" panose="02040503050406030204" pitchFamily="18" charset="0"/>
                          </a:rPr>
                          <m:t>𝑡</m:t>
                        </m:r>
                      </m:den>
                    </m:f>
                  </m:oMath>
                </a14:m>
                <a:r>
                  <a:rPr lang="en-ZA" dirty="0">
                    <a:solidFill>
                      <a:srgbClr val="FFFF00"/>
                    </a:solidFill>
                  </a:rPr>
                  <a:t> </a:t>
                </a:r>
                <a14:m>
                  <m:oMath xmlns:m="http://schemas.openxmlformats.org/officeDocument/2006/math">
                    <m:r>
                      <a:rPr lang="en-US" i="1" dirty="0">
                        <a:solidFill>
                          <a:srgbClr val="FFFF00"/>
                        </a:solidFill>
                        <a:latin typeface="Cambria Math" panose="02040503050406030204" pitchFamily="18" charset="0"/>
                      </a:rPr>
                      <m:t>~ 3.3</m:t>
                    </m:r>
                    <m:r>
                      <a:rPr lang="en-US" i="1" dirty="0">
                        <a:solidFill>
                          <a:srgbClr val="FFFF00"/>
                        </a:solidFill>
                        <a:latin typeface="Cambria Math" panose="02040503050406030204" pitchFamily="18" charset="0"/>
                        <a:ea typeface="Cambria Math" panose="02040503050406030204" pitchFamily="18" charset="0"/>
                      </a:rPr>
                      <m:t>×10</m:t>
                    </m:r>
                    <m:r>
                      <a:rPr lang="en-US" i="1" baseline="30000" dirty="0" smtClean="0">
                        <a:solidFill>
                          <a:srgbClr val="FFFF00"/>
                        </a:solidFill>
                        <a:latin typeface="Cambria Math" panose="02040503050406030204" pitchFamily="18" charset="0"/>
                        <a:ea typeface="Cambria Math" panose="02040503050406030204" pitchFamily="18" charset="0"/>
                      </a:rPr>
                      <m:t>−</m:t>
                    </m:r>
                    <m:r>
                      <a:rPr lang="en-US" i="1" baseline="50000" dirty="0">
                        <a:solidFill>
                          <a:srgbClr val="FFFF00"/>
                        </a:solidFill>
                        <a:latin typeface="Cambria Math" panose="02040503050406030204" pitchFamily="18" charset="0"/>
                        <a:ea typeface="Cambria Math" panose="02040503050406030204" pitchFamily="18" charset="0"/>
                      </a:rPr>
                      <m:t>5</m:t>
                    </m:r>
                    <m:r>
                      <a:rPr lang="en-US" i="1" dirty="0">
                        <a:solidFill>
                          <a:srgbClr val="FFFF00"/>
                        </a:solidFill>
                        <a:latin typeface="Cambria Math" panose="02040503050406030204" pitchFamily="18" charset="0"/>
                        <a:ea typeface="Cambria Math" panose="02040503050406030204" pitchFamily="18" charset="0"/>
                      </a:rPr>
                      <m:t> </m:t>
                    </m:r>
                    <m:r>
                      <a:rPr lang="en-US" i="1" dirty="0">
                        <a:solidFill>
                          <a:srgbClr val="FFFF00"/>
                        </a:solidFill>
                        <a:latin typeface="Cambria Math" panose="02040503050406030204" pitchFamily="18" charset="0"/>
                        <a:ea typeface="Cambria Math" panose="02040503050406030204" pitchFamily="18" charset="0"/>
                      </a:rPr>
                      <m:t>𝐸</m:t>
                    </m:r>
                    <m:r>
                      <a:rPr lang="en-US" i="1" baseline="-25000" dirty="0">
                        <a:solidFill>
                          <a:srgbClr val="FFFF00"/>
                        </a:solidFill>
                        <a:latin typeface="Cambria Math" panose="02040503050406030204" pitchFamily="18" charset="0"/>
                        <a:ea typeface="Cambria Math" panose="02040503050406030204" pitchFamily="18" charset="0"/>
                      </a:rPr>
                      <m:t>𝜈</m:t>
                    </m:r>
                    <m:r>
                      <a:rPr lang="en-US" i="1" dirty="0">
                        <a:solidFill>
                          <a:srgbClr val="FFFF00"/>
                        </a:solidFill>
                        <a:latin typeface="Cambria Math" panose="02040503050406030204" pitchFamily="18" charset="0"/>
                        <a:ea typeface="Cambria Math" panose="02040503050406030204" pitchFamily="18" charset="0"/>
                      </a:rPr>
                      <m:t> </m:t>
                    </m:r>
                  </m:oMath>
                </a14:m>
                <a:endParaRPr lang="en-ZA" dirty="0">
                  <a:solidFill>
                    <a:srgbClr val="FFFF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8464848" y="5570094"/>
                <a:ext cx="2823337" cy="462434"/>
              </a:xfrm>
              <a:prstGeom prst="rect">
                <a:avLst/>
              </a:prstGeom>
              <a:blipFill rotWithShape="0">
                <a:blip r:embed="rId3"/>
                <a:stretch>
                  <a:fillRect t="-69737" b="-84211"/>
                </a:stretch>
              </a:blipFill>
            </p:spPr>
            <p:txBody>
              <a:bodyPr/>
              <a:lstStyle/>
              <a:p>
                <a:r>
                  <a:rPr lang="en-US">
                    <a:noFill/>
                  </a:rPr>
                  <a:t> </a:t>
                </a:r>
              </a:p>
            </p:txBody>
          </p:sp>
        </mc:Fallback>
      </mc:AlternateContent>
    </p:spTree>
    <p:extLst>
      <p:ext uri="{BB962C8B-B14F-4D97-AF65-F5344CB8AC3E}">
        <p14:creationId xmlns:p14="http://schemas.microsoft.com/office/powerpoint/2010/main" val="80138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 interaction rates</a:t>
            </a:r>
            <a:endParaRPr lang="en-US" dirty="0"/>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5" name="TextBox 4"/>
          <p:cNvSpPr txBox="1"/>
          <p:nvPr/>
        </p:nvSpPr>
        <p:spPr>
          <a:xfrm>
            <a:off x="8198715" y="5607188"/>
            <a:ext cx="1781898" cy="369332"/>
          </a:xfrm>
          <a:prstGeom prst="rect">
            <a:avLst/>
          </a:prstGeom>
          <a:noFill/>
        </p:spPr>
        <p:txBody>
          <a:bodyPr wrap="none" rtlCol="0">
            <a:spAutoFit/>
          </a:bodyPr>
          <a:lstStyle/>
          <a:p>
            <a:r>
              <a:rPr lang="en-US" i="1" dirty="0"/>
              <a:t>Credit: A. Reimer</a:t>
            </a:r>
          </a:p>
        </p:txBody>
      </p:sp>
      <p:sp>
        <p:nvSpPr>
          <p:cNvPr id="6" name="Rectangle 5"/>
          <p:cNvSpPr/>
          <p:nvPr/>
        </p:nvSpPr>
        <p:spPr>
          <a:xfrm>
            <a:off x="968188" y="1482982"/>
            <a:ext cx="4984377" cy="4493538"/>
          </a:xfrm>
          <a:prstGeom prst="rect">
            <a:avLst/>
          </a:prstGeom>
        </p:spPr>
        <p:txBody>
          <a:bodyPr wrap="square">
            <a:spAutoFit/>
          </a:bodyPr>
          <a:lstStyle/>
          <a:p>
            <a:r>
              <a:rPr lang="en-US" sz="2200" dirty="0"/>
              <a:t>In hadronic jet models: </a:t>
            </a:r>
            <a:endParaRPr lang="en-US" sz="2200" dirty="0" smtClean="0"/>
          </a:p>
          <a:p>
            <a:r>
              <a:rPr lang="en-US" sz="2200" dirty="0" smtClean="0"/>
              <a:t>both </a:t>
            </a:r>
            <a:r>
              <a:rPr lang="en-US" sz="2200" dirty="0">
                <a:latin typeface="Calibri" charset="0"/>
                <a:ea typeface="Calibri" charset="0"/>
                <a:cs typeface="Calibri" charset="0"/>
              </a:rPr>
              <a:t>electron &amp; proton population</a:t>
            </a:r>
          </a:p>
          <a:p>
            <a:endParaRPr lang="en-US" sz="2200" dirty="0"/>
          </a:p>
          <a:p>
            <a:r>
              <a:rPr lang="en-US" sz="2200" dirty="0" smtClean="0"/>
              <a:t>=&gt; Both </a:t>
            </a:r>
            <a:r>
              <a:rPr lang="en-US" sz="2200" dirty="0" err="1"/>
              <a:t>leptonic</a:t>
            </a:r>
            <a:r>
              <a:rPr lang="en-US" sz="2200" dirty="0"/>
              <a:t> and hadronic processes must be fully considered</a:t>
            </a:r>
          </a:p>
          <a:p>
            <a:endParaRPr lang="en-US" sz="1600" dirty="0"/>
          </a:p>
          <a:p>
            <a:pPr marL="285750" indent="-285750">
              <a:buFont typeface="Arial" charset="0"/>
              <a:buChar char="•"/>
            </a:pPr>
            <a:r>
              <a:rPr lang="en-US" sz="2000" dirty="0"/>
              <a:t>synchrotron radiation </a:t>
            </a:r>
          </a:p>
          <a:p>
            <a:pPr marL="285750" indent="-285750">
              <a:buFont typeface="Arial" charset="0"/>
              <a:buChar char="•"/>
            </a:pPr>
            <a:r>
              <a:rPr lang="en-US" sz="2000" dirty="0"/>
              <a:t>inverse Compton scattering of charged particles</a:t>
            </a:r>
          </a:p>
          <a:p>
            <a:pPr marL="285750" indent="-285750">
              <a:buFont typeface="Arial" charset="0"/>
              <a:buChar char="•"/>
            </a:pPr>
            <a:r>
              <a:rPr lang="en-US" sz="2000" dirty="0"/>
              <a:t>photon-photon and Bethe-</a:t>
            </a:r>
            <a:r>
              <a:rPr lang="en-US" sz="2000" dirty="0" err="1"/>
              <a:t>Heitler</a:t>
            </a:r>
            <a:r>
              <a:rPr lang="en-US" sz="2000" dirty="0"/>
              <a:t> pair production</a:t>
            </a:r>
          </a:p>
          <a:p>
            <a:pPr marL="285750" indent="-285750">
              <a:buFont typeface="Arial" charset="0"/>
              <a:buChar char="•"/>
            </a:pPr>
            <a:r>
              <a:rPr lang="en-US" sz="2000" dirty="0" err="1"/>
              <a:t>photomeson</a:t>
            </a:r>
            <a:r>
              <a:rPr lang="en-US" sz="2000" dirty="0"/>
              <a:t> production</a:t>
            </a:r>
          </a:p>
          <a:p>
            <a:pPr marL="285750" indent="-285750">
              <a:buFont typeface="Arial" charset="0"/>
              <a:buChar char="•"/>
            </a:pPr>
            <a:r>
              <a:rPr lang="en-US" sz="2000" dirty="0"/>
              <a:t>inelastic nucleon-nucleon interactions, neutron decay. </a:t>
            </a:r>
          </a:p>
        </p:txBody>
      </p:sp>
      <p:pic>
        <p:nvPicPr>
          <p:cNvPr id="7" name="Picture 6"/>
          <p:cNvPicPr>
            <a:picLocks noChangeAspect="1"/>
          </p:cNvPicPr>
          <p:nvPr/>
        </p:nvPicPr>
        <p:blipFill>
          <a:blip r:embed="rId3"/>
          <a:stretch>
            <a:fillRect/>
          </a:stretch>
        </p:blipFill>
        <p:spPr>
          <a:xfrm>
            <a:off x="5758188" y="1668902"/>
            <a:ext cx="5453299" cy="3808349"/>
          </a:xfrm>
          <a:prstGeom prst="rect">
            <a:avLst/>
          </a:prstGeom>
        </p:spPr>
      </p:pic>
      <p:sp>
        <p:nvSpPr>
          <p:cNvPr id="3" name="Slide Number Placeholder 2"/>
          <p:cNvSpPr>
            <a:spLocks noGrp="1"/>
          </p:cNvSpPr>
          <p:nvPr>
            <p:ph type="sldNum" sz="quarter" idx="12"/>
          </p:nvPr>
        </p:nvSpPr>
        <p:spPr/>
        <p:txBody>
          <a:bodyPr/>
          <a:lstStyle/>
          <a:p>
            <a:fld id="{9C1F5A0A-F6FC-4FFD-9B49-0DA8697211D9}" type="slidenum">
              <a:rPr lang="en-US" smtClean="0"/>
              <a:t>13</a:t>
            </a:fld>
            <a:endParaRPr lang="en-US"/>
          </a:p>
        </p:txBody>
      </p:sp>
    </p:spTree>
    <p:extLst>
      <p:ext uri="{BB962C8B-B14F-4D97-AF65-F5344CB8AC3E}">
        <p14:creationId xmlns:p14="http://schemas.microsoft.com/office/powerpoint/2010/main" val="669524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Buson -- PAHEN19</a:t>
            </a:r>
            <a:endParaRPr lang="en-US" dirty="0"/>
          </a:p>
        </p:txBody>
      </p:sp>
      <p:pic>
        <p:nvPicPr>
          <p:cNvPr id="5" name="Content Placeholder 5"/>
          <p:cNvPicPr>
            <a:picLocks noGrp="1" noChangeAspect="1"/>
          </p:cNvPicPr>
          <p:nvPr>
            <p:ph idx="1"/>
          </p:nvPr>
        </p:nvPicPr>
        <p:blipFill>
          <a:blip r:embed="rId3"/>
          <a:stretch>
            <a:fillRect/>
          </a:stretch>
        </p:blipFill>
        <p:spPr>
          <a:xfrm>
            <a:off x="5638800" y="1845565"/>
            <a:ext cx="5441417" cy="3579185"/>
          </a:xfrm>
          <a:prstGeom prst="rect">
            <a:avLst/>
          </a:prstGeom>
        </p:spPr>
      </p:pic>
      <p:sp>
        <p:nvSpPr>
          <p:cNvPr id="6" name="Content Placeholder 3"/>
          <p:cNvSpPr txBox="1">
            <a:spLocks/>
          </p:cNvSpPr>
          <p:nvPr/>
        </p:nvSpPr>
        <p:spPr>
          <a:xfrm>
            <a:off x="927650" y="5530152"/>
            <a:ext cx="8324282" cy="989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smtClean="0"/>
              <a:t>Target photons: </a:t>
            </a:r>
            <a:r>
              <a:rPr lang="en-US" sz="2000" dirty="0" err="1" smtClean="0"/>
              <a:t>n</a:t>
            </a:r>
            <a:r>
              <a:rPr lang="en-US" sz="2000" baseline="-25000" dirty="0" err="1" smtClean="0"/>
              <a:t>ph</a:t>
            </a:r>
            <a:r>
              <a:rPr lang="en-US" sz="2000" dirty="0" smtClean="0"/>
              <a:t>(</a:t>
            </a:r>
            <a:r>
              <a:rPr lang="en-US" sz="2000" dirty="0" smtClean="0">
                <a:latin typeface="Symbol" panose="05050102010706020507" pitchFamily="18" charset="2"/>
              </a:rPr>
              <a:t>e</a:t>
            </a:r>
            <a:r>
              <a:rPr lang="en-US" sz="2000" dirty="0" smtClean="0"/>
              <a:t>) ~ </a:t>
            </a:r>
            <a:r>
              <a:rPr lang="en-US" sz="2000" dirty="0" smtClean="0">
                <a:latin typeface="Symbol" panose="05050102010706020507" pitchFamily="18" charset="2"/>
              </a:rPr>
              <a:t>e</a:t>
            </a:r>
            <a:r>
              <a:rPr lang="en-US" sz="2000" baseline="30000" dirty="0" smtClean="0">
                <a:latin typeface="Symbol" panose="05050102010706020507" pitchFamily="18" charset="2"/>
              </a:rPr>
              <a:t>-a</a:t>
            </a:r>
            <a:r>
              <a:rPr lang="en-US" sz="2000" dirty="0" smtClean="0"/>
              <a:t>, </a:t>
            </a:r>
            <a:r>
              <a:rPr lang="en-US" sz="2000" dirty="0" err="1" smtClean="0">
                <a:latin typeface="Symbol" panose="05050102010706020507" pitchFamily="18" charset="2"/>
              </a:rPr>
              <a:t>e</a:t>
            </a:r>
            <a:r>
              <a:rPr lang="en-US" sz="2000" baseline="-25000" dirty="0" err="1" smtClean="0"/>
              <a:t>min</a:t>
            </a:r>
            <a:r>
              <a:rPr lang="en-US" sz="2000" dirty="0" smtClean="0"/>
              <a:t> = 10 </a:t>
            </a:r>
            <a:r>
              <a:rPr lang="en-US" sz="2000" dirty="0" err="1" smtClean="0"/>
              <a:t>keV</a:t>
            </a:r>
            <a:r>
              <a:rPr lang="en-US" sz="2000" dirty="0" smtClean="0"/>
              <a:t>, </a:t>
            </a:r>
            <a:r>
              <a:rPr lang="en-US" sz="2000" dirty="0" err="1" smtClean="0">
                <a:latin typeface="Symbol" panose="05050102010706020507" pitchFamily="18" charset="2"/>
              </a:rPr>
              <a:t>e</a:t>
            </a:r>
            <a:r>
              <a:rPr lang="en-US" sz="2000" baseline="-25000" dirty="0" err="1" smtClean="0"/>
              <a:t>max</a:t>
            </a:r>
            <a:r>
              <a:rPr lang="en-US" sz="2000" dirty="0" smtClean="0"/>
              <a:t> = 60 </a:t>
            </a:r>
            <a:r>
              <a:rPr lang="en-US" sz="2000" dirty="0" err="1" smtClean="0"/>
              <a:t>keV</a:t>
            </a:r>
            <a:r>
              <a:rPr lang="en-US" sz="2000" dirty="0" smtClean="0"/>
              <a:t>, </a:t>
            </a:r>
            <a:r>
              <a:rPr lang="en-US" sz="2000" dirty="0" smtClean="0">
                <a:latin typeface="Symbol" panose="05050102010706020507" pitchFamily="18" charset="2"/>
              </a:rPr>
              <a:t>a</a:t>
            </a:r>
            <a:r>
              <a:rPr lang="en-US" sz="2000" dirty="0" smtClean="0"/>
              <a:t> = 1</a:t>
            </a:r>
          </a:p>
          <a:p>
            <a:r>
              <a:rPr lang="en-US" sz="2000" dirty="0" smtClean="0"/>
              <a:t>Proton spectrum: n</a:t>
            </a:r>
            <a:r>
              <a:rPr lang="en-US" sz="2000" baseline="-25000" dirty="0" smtClean="0"/>
              <a:t>p</a:t>
            </a:r>
            <a:r>
              <a:rPr lang="en-US" sz="2000" dirty="0" smtClean="0"/>
              <a:t> (E) ~ E</a:t>
            </a:r>
            <a:r>
              <a:rPr lang="en-US" sz="2000" baseline="30000" dirty="0" smtClean="0"/>
              <a:t>-</a:t>
            </a:r>
            <a:r>
              <a:rPr lang="en-US" sz="2000" baseline="30000" dirty="0" err="1" smtClean="0">
                <a:latin typeface="Symbol" panose="05050102010706020507" pitchFamily="18" charset="2"/>
              </a:rPr>
              <a:t>a</a:t>
            </a:r>
            <a:r>
              <a:rPr lang="en-US" sz="2000" baseline="16000" dirty="0" err="1" smtClean="0"/>
              <a:t>p</a:t>
            </a:r>
            <a:r>
              <a:rPr lang="en-US" sz="2000" dirty="0" smtClean="0"/>
              <a:t>, </a:t>
            </a:r>
            <a:r>
              <a:rPr lang="en-US" sz="2000" dirty="0" err="1" smtClean="0"/>
              <a:t>E</a:t>
            </a:r>
            <a:r>
              <a:rPr lang="en-US" sz="2000" baseline="-25000" dirty="0" err="1" smtClean="0"/>
              <a:t>max</a:t>
            </a:r>
            <a:r>
              <a:rPr lang="en-US" sz="2000" dirty="0" smtClean="0"/>
              <a:t> = 30 </a:t>
            </a:r>
            <a:r>
              <a:rPr lang="en-US" sz="2000" dirty="0" err="1" smtClean="0"/>
              <a:t>PeV</a:t>
            </a:r>
            <a:r>
              <a:rPr lang="en-US" sz="2000" dirty="0" smtClean="0"/>
              <a:t>, </a:t>
            </a:r>
            <a:r>
              <a:rPr lang="en-US" sz="2000" dirty="0" err="1" smtClean="0">
                <a:latin typeface="Symbol" panose="05050102010706020507" pitchFamily="18" charset="2"/>
              </a:rPr>
              <a:t>a</a:t>
            </a:r>
            <a:r>
              <a:rPr lang="en-US" sz="2000" baseline="-25000" dirty="0" err="1" smtClean="0"/>
              <a:t>p</a:t>
            </a:r>
            <a:r>
              <a:rPr lang="en-US" sz="2000" dirty="0" smtClean="0"/>
              <a:t> = 2.0</a:t>
            </a:r>
            <a:endParaRPr lang="en-ZA" sz="2000" dirty="0"/>
          </a:p>
        </p:txBody>
      </p:sp>
      <p:sp>
        <p:nvSpPr>
          <p:cNvPr id="7" name="TextBox 6"/>
          <p:cNvSpPr txBox="1"/>
          <p:nvPr/>
        </p:nvSpPr>
        <p:spPr>
          <a:xfrm>
            <a:off x="837570" y="1744655"/>
            <a:ext cx="4353821" cy="1938992"/>
          </a:xfrm>
          <a:prstGeom prst="rect">
            <a:avLst/>
          </a:prstGeom>
          <a:noFill/>
        </p:spPr>
        <p:txBody>
          <a:bodyPr wrap="square" rtlCol="0">
            <a:spAutoFit/>
          </a:bodyPr>
          <a:lstStyle/>
          <a:p>
            <a:pPr marL="457200" indent="-457200">
              <a:buAutoNum type="arabicParenR"/>
            </a:pPr>
            <a:r>
              <a:rPr lang="en-US" sz="2400" dirty="0" smtClean="0"/>
              <a:t>Find minimum target photon fields + proton spectra to produce </a:t>
            </a:r>
            <a:r>
              <a:rPr lang="en-US" sz="2400" dirty="0" err="1" smtClean="0"/>
              <a:t>IceCube</a:t>
            </a:r>
            <a:r>
              <a:rPr lang="en-US" sz="2400" dirty="0" smtClean="0"/>
              <a:t> neutrino flux from TXS 0506+056 “neutrino flare”</a:t>
            </a:r>
            <a:endParaRPr lang="en-ZA" sz="2400" dirty="0"/>
          </a:p>
        </p:txBody>
      </p:sp>
      <p:sp>
        <p:nvSpPr>
          <p:cNvPr id="3" name="Slide Number Placeholder 2"/>
          <p:cNvSpPr>
            <a:spLocks noGrp="1"/>
          </p:cNvSpPr>
          <p:nvPr>
            <p:ph type="sldNum" sz="quarter" idx="12"/>
          </p:nvPr>
        </p:nvSpPr>
        <p:spPr/>
        <p:txBody>
          <a:bodyPr/>
          <a:lstStyle/>
          <a:p>
            <a:fld id="{9C1F5A0A-F6FC-4FFD-9B49-0DA8697211D9}" type="slidenum">
              <a:rPr lang="en-US" smtClean="0"/>
              <a:t>14</a:t>
            </a:fld>
            <a:endParaRPr lang="en-US"/>
          </a:p>
        </p:txBody>
      </p:sp>
      <p:sp>
        <p:nvSpPr>
          <p:cNvPr id="8" name="Rectangle 7"/>
          <p:cNvSpPr/>
          <p:nvPr/>
        </p:nvSpPr>
        <p:spPr>
          <a:xfrm>
            <a:off x="837570" y="4191401"/>
            <a:ext cx="3489190" cy="830997"/>
          </a:xfrm>
          <a:prstGeom prst="rect">
            <a:avLst/>
          </a:prstGeom>
        </p:spPr>
        <p:txBody>
          <a:bodyPr wrap="square">
            <a:spAutoFit/>
          </a:bodyPr>
          <a:lstStyle/>
          <a:p>
            <a:pPr lvl="1"/>
            <a:r>
              <a:rPr lang="en-US" sz="1600" b="1" i="1" smtClean="0">
                <a:solidFill>
                  <a:srgbClr val="FFFF00"/>
                </a:solidFill>
              </a:rPr>
              <a:t>minimal</a:t>
            </a:r>
            <a:r>
              <a:rPr lang="en-US" sz="1600" b="1" i="1" smtClean="0">
                <a:solidFill>
                  <a:srgbClr val="FFFF00"/>
                </a:solidFill>
              </a:rPr>
              <a:t> </a:t>
            </a:r>
            <a:r>
              <a:rPr lang="en-US" sz="1600" b="1" i="1">
                <a:solidFill>
                  <a:srgbClr val="FFFF00"/>
                </a:solidFill>
              </a:rPr>
              <a:t>assumptions on the origin of the target photon field for particle-photon interactions </a:t>
            </a:r>
            <a:endParaRPr lang="en-US" sz="1600" i="1" dirty="0">
              <a:solidFill>
                <a:srgbClr val="FFFF00"/>
              </a:solidFill>
            </a:endParaRPr>
          </a:p>
        </p:txBody>
      </p:sp>
      <p:sp>
        <p:nvSpPr>
          <p:cNvPr id="10" name="Title 1"/>
          <p:cNvSpPr txBox="1">
            <a:spLocks/>
          </p:cNvSpPr>
          <p:nvPr/>
        </p:nvSpPr>
        <p:spPr>
          <a:xfrm>
            <a:off x="1320801" y="78254"/>
            <a:ext cx="9524999" cy="1429871"/>
          </a:xfrm>
          <a:prstGeom prst="rect">
            <a:avLst/>
          </a:prstGeom>
        </p:spPr>
        <p:txBody>
          <a:bodyPr vert="horz" lIns="91440" tIns="45720" rIns="91440" bIns="45720" rtlCol="0" anchor="ctr" anchorCtr="0">
            <a:normAutofit fontScale="97500" lnSpcReduction="100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effectLst/>
              </a:rPr>
              <a:t>Photo-</a:t>
            </a:r>
            <a:r>
              <a:rPr lang="en-US" dirty="0" err="1" smtClean="0">
                <a:effectLst/>
              </a:rPr>
              <a:t>Hadronically</a:t>
            </a:r>
            <a:r>
              <a:rPr lang="en-US" dirty="0" smtClean="0">
                <a:effectLst/>
              </a:rPr>
              <a:t> Produced Neutrinos from TXS 0506+056?</a:t>
            </a:r>
            <a:endParaRPr lang="en-US" dirty="0"/>
          </a:p>
        </p:txBody>
      </p:sp>
    </p:spTree>
    <p:extLst>
      <p:ext uri="{BB962C8B-B14F-4D97-AF65-F5344CB8AC3E}">
        <p14:creationId xmlns:p14="http://schemas.microsoft.com/office/powerpoint/2010/main" val="211805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Secondary Particles</a:t>
            </a:r>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5" name="Content Placeholder 2"/>
          <p:cNvSpPr>
            <a:spLocks noGrp="1"/>
          </p:cNvSpPr>
          <p:nvPr>
            <p:ph idx="1"/>
          </p:nvPr>
        </p:nvSpPr>
        <p:spPr>
          <a:xfrm>
            <a:off x="1371600" y="1777953"/>
            <a:ext cx="9156700" cy="4351338"/>
          </a:xfrm>
        </p:spPr>
        <p:txBody>
          <a:bodyPr>
            <a:noAutofit/>
          </a:bodyPr>
          <a:lstStyle/>
          <a:p>
            <a:pPr marL="457200" indent="-457200">
              <a:buFont typeface="+mj-lt"/>
              <a:buAutoNum type="arabicParenR" startAt="2"/>
            </a:pPr>
            <a:r>
              <a:rPr lang="en-US" sz="2400" dirty="0"/>
              <a:t>Target photon field =&gt; </a:t>
            </a:r>
            <a:r>
              <a:rPr lang="en-US" sz="2400" dirty="0">
                <a:latin typeface="Symbol" panose="05050102010706020507" pitchFamily="18" charset="2"/>
              </a:rPr>
              <a:t>gg</a:t>
            </a:r>
            <a:r>
              <a:rPr lang="en-US" sz="2400" dirty="0"/>
              <a:t> absorption optical depth </a:t>
            </a:r>
            <a:r>
              <a:rPr lang="en-US" sz="2400" dirty="0" err="1" smtClean="0">
                <a:latin typeface="Symbol" panose="05050102010706020507" pitchFamily="18" charset="2"/>
              </a:rPr>
              <a:t>t</a:t>
            </a:r>
            <a:r>
              <a:rPr lang="en-US" sz="2400" baseline="-25000" dirty="0" err="1" smtClean="0">
                <a:latin typeface="Symbol" panose="05050102010706020507" pitchFamily="18" charset="2"/>
              </a:rPr>
              <a:t>gg</a:t>
            </a:r>
            <a:endParaRPr lang="en-US" sz="2400" baseline="-25000" dirty="0">
              <a:latin typeface="Symbol" panose="05050102010706020507" pitchFamily="18" charset="2"/>
            </a:endParaRPr>
          </a:p>
          <a:p>
            <a:pPr marL="457200" indent="-457200">
              <a:buFont typeface="+mj-lt"/>
              <a:buAutoNum type="arabicParenR" startAt="3"/>
            </a:pPr>
            <a:r>
              <a:rPr lang="en-US" sz="2400" dirty="0"/>
              <a:t>Simulate pair cascades initiated by secondary </a:t>
            </a:r>
            <a:r>
              <a:rPr lang="en-US" sz="2400" dirty="0">
                <a:latin typeface="Symbol" panose="05050102010706020507" pitchFamily="18" charset="2"/>
              </a:rPr>
              <a:t>g</a:t>
            </a:r>
            <a:r>
              <a:rPr lang="en-US" sz="2400" dirty="0"/>
              <a:t>-rays and electrons/positrons </a:t>
            </a:r>
            <a:endParaRPr lang="en-US" sz="2400" dirty="0" smtClean="0"/>
          </a:p>
          <a:p>
            <a:pPr marL="457200" indent="-457200">
              <a:buFont typeface="+mj-lt"/>
              <a:buAutoNum type="arabicParenR" startAt="3"/>
            </a:pPr>
            <a:endParaRPr lang="en-ZA" sz="2400" dirty="0"/>
          </a:p>
          <a:p>
            <a:r>
              <a:rPr lang="en-US" sz="2000" dirty="0"/>
              <a:t>MC codes including Photo-Meson + Bethe-</a:t>
            </a:r>
            <a:r>
              <a:rPr lang="en-US" sz="2000" dirty="0" err="1"/>
              <a:t>Heitler</a:t>
            </a:r>
            <a:r>
              <a:rPr lang="en-US" sz="2000" dirty="0"/>
              <a:t> pair production (SOPHIA – </a:t>
            </a:r>
            <a:r>
              <a:rPr lang="en-US" sz="2000" dirty="0" err="1"/>
              <a:t>Mücke</a:t>
            </a:r>
            <a:r>
              <a:rPr lang="en-US" sz="2000" dirty="0"/>
              <a:t> et al. 2000</a:t>
            </a:r>
            <a:r>
              <a:rPr lang="en-US" sz="2000" dirty="0" smtClean="0"/>
              <a:t>)</a:t>
            </a:r>
            <a:endParaRPr lang="en-US" sz="2000" dirty="0"/>
          </a:p>
          <a:p>
            <a:r>
              <a:rPr lang="en-US" sz="2000" dirty="0"/>
              <a:t>Pair cascades with Matrix Multiplication Method (</a:t>
            </a:r>
            <a:r>
              <a:rPr lang="en-US" sz="2000" dirty="0" err="1"/>
              <a:t>Protheroe</a:t>
            </a:r>
            <a:r>
              <a:rPr lang="en-US" sz="2000" dirty="0"/>
              <a:t> &amp; Johnson 1996</a:t>
            </a:r>
            <a:r>
              <a:rPr lang="en-US" sz="2000" dirty="0" smtClean="0"/>
              <a:t>)</a:t>
            </a:r>
            <a:endParaRPr lang="en-US" sz="2000" dirty="0"/>
          </a:p>
          <a:p>
            <a:r>
              <a:rPr lang="en-US" sz="2000" dirty="0"/>
              <a:t>Steady-state, linear </a:t>
            </a:r>
            <a:r>
              <a:rPr lang="en-US" sz="2000" dirty="0" smtClean="0"/>
              <a:t>cascades</a:t>
            </a:r>
            <a:endParaRPr lang="en-ZA" sz="2000" dirty="0"/>
          </a:p>
        </p:txBody>
      </p:sp>
      <p:sp>
        <p:nvSpPr>
          <p:cNvPr id="3" name="Slide Number Placeholder 2"/>
          <p:cNvSpPr>
            <a:spLocks noGrp="1"/>
          </p:cNvSpPr>
          <p:nvPr>
            <p:ph type="sldNum" sz="quarter" idx="12"/>
          </p:nvPr>
        </p:nvSpPr>
        <p:spPr/>
        <p:txBody>
          <a:bodyPr/>
          <a:lstStyle/>
          <a:p>
            <a:fld id="{9C1F5A0A-F6FC-4FFD-9B49-0DA8697211D9}" type="slidenum">
              <a:rPr lang="en-US" smtClean="0"/>
              <a:t>15</a:t>
            </a:fld>
            <a:endParaRPr lang="en-US"/>
          </a:p>
        </p:txBody>
      </p:sp>
    </p:spTree>
    <p:extLst>
      <p:ext uri="{BB962C8B-B14F-4D97-AF65-F5344CB8AC3E}">
        <p14:creationId xmlns:p14="http://schemas.microsoft.com/office/powerpoint/2010/main" val="1807671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p:cNvPicPr>
            <a:picLocks noGrp="1" noChangeAspect="1"/>
          </p:cNvPicPr>
          <p:nvPr>
            <p:ph idx="1"/>
          </p:nvPr>
        </p:nvPicPr>
        <p:blipFill>
          <a:blip r:embed="rId3"/>
          <a:stretch>
            <a:fillRect/>
          </a:stretch>
        </p:blipFill>
        <p:spPr>
          <a:xfrm>
            <a:off x="4889185" y="1569755"/>
            <a:ext cx="5254471" cy="3724868"/>
          </a:xfrm>
          <a:prstGeom prst="rect">
            <a:avLst/>
          </a:prstGeom>
        </p:spPr>
      </p:pic>
      <p:sp>
        <p:nvSpPr>
          <p:cNvPr id="14" name="Rectangle 13"/>
          <p:cNvSpPr/>
          <p:nvPr/>
        </p:nvSpPr>
        <p:spPr>
          <a:xfrm>
            <a:off x="2191286" y="5552778"/>
            <a:ext cx="7585023" cy="923330"/>
          </a:xfrm>
          <a:prstGeom prst="rect">
            <a:avLst/>
          </a:prstGeom>
        </p:spPr>
        <p:txBody>
          <a:bodyPr wrap="square">
            <a:spAutoFit/>
          </a:bodyPr>
          <a:lstStyle/>
          <a:p>
            <a:pPr defTabSz="457200">
              <a:defRPr/>
            </a:pPr>
            <a:r>
              <a:rPr lang="en-US"/>
              <a:t>Changes </a:t>
            </a:r>
            <a:r>
              <a:rPr lang="en-US" dirty="0"/>
              <a:t>in the </a:t>
            </a:r>
            <a:r>
              <a:rPr lang="en-US" dirty="0" err="1"/>
              <a:t>doppler</a:t>
            </a:r>
            <a:r>
              <a:rPr lang="en-US" dirty="0"/>
              <a:t> factor shift in energy the distribution; and one needs to change a bit the target photon field. Good thing is that for any choice of </a:t>
            </a:r>
            <a:r>
              <a:rPr lang="en-US" dirty="0" err="1"/>
              <a:t>doppler</a:t>
            </a:r>
            <a:r>
              <a:rPr lang="en-US" dirty="0"/>
              <a:t> factor, one can always find a combination of parameters that works</a:t>
            </a:r>
          </a:p>
        </p:txBody>
      </p:sp>
      <p:sp>
        <p:nvSpPr>
          <p:cNvPr id="15" name="Rectangle 14"/>
          <p:cNvSpPr/>
          <p:nvPr/>
        </p:nvSpPr>
        <p:spPr>
          <a:xfrm>
            <a:off x="1796781" y="2001028"/>
            <a:ext cx="2533338" cy="2862322"/>
          </a:xfrm>
          <a:prstGeom prst="rect">
            <a:avLst/>
          </a:prstGeom>
        </p:spPr>
        <p:txBody>
          <a:bodyPr wrap="square">
            <a:spAutoFit/>
          </a:bodyPr>
          <a:lstStyle/>
          <a:p>
            <a:pPr algn="ctr" defTabSz="457200">
              <a:defRPr/>
            </a:pPr>
            <a:r>
              <a:rPr lang="en-US" i="1" dirty="0"/>
              <a:t>Energy density of the target photon field</a:t>
            </a:r>
          </a:p>
          <a:p>
            <a:pPr algn="ctr" defTabSz="457200">
              <a:defRPr/>
            </a:pPr>
            <a:endParaRPr lang="en-US" i="1" dirty="0"/>
          </a:p>
          <a:p>
            <a:pPr algn="ctr" defTabSz="457200">
              <a:defRPr/>
            </a:pPr>
            <a:r>
              <a:rPr lang="en-US" i="1" dirty="0"/>
              <a:t>Energy density of the protons </a:t>
            </a:r>
          </a:p>
          <a:p>
            <a:pPr algn="ctr" defTabSz="457200">
              <a:defRPr/>
            </a:pPr>
            <a:endParaRPr lang="en-US" i="1" dirty="0"/>
          </a:p>
          <a:p>
            <a:pPr algn="ctr" defTabSz="457200">
              <a:defRPr/>
            </a:pPr>
            <a:r>
              <a:rPr lang="en-US" i="1" dirty="0"/>
              <a:t>Size of the emitting region </a:t>
            </a:r>
          </a:p>
          <a:p>
            <a:pPr algn="ctr" defTabSz="457200">
              <a:defRPr/>
            </a:pPr>
            <a:endParaRPr lang="en-US" i="1" dirty="0"/>
          </a:p>
          <a:p>
            <a:pPr algn="ctr" defTabSz="457200">
              <a:defRPr/>
            </a:pPr>
            <a:r>
              <a:rPr lang="en-US" i="1" dirty="0"/>
              <a:t>Doppler factor </a:t>
            </a:r>
          </a:p>
        </p:txBody>
      </p:sp>
      <p:sp>
        <p:nvSpPr>
          <p:cNvPr id="16" name="Rectangle 15"/>
          <p:cNvSpPr/>
          <p:nvPr/>
        </p:nvSpPr>
        <p:spPr>
          <a:xfrm>
            <a:off x="8834203" y="1651214"/>
            <a:ext cx="1309453" cy="892552"/>
          </a:xfrm>
          <a:prstGeom prst="rect">
            <a:avLst/>
          </a:prstGeom>
        </p:spPr>
        <p:txBody>
          <a:bodyPr wrap="square">
            <a:spAutoFit/>
          </a:bodyPr>
          <a:lstStyle/>
          <a:p>
            <a:r>
              <a:rPr lang="en-US" sz="1300" dirty="0"/>
              <a:t>typically cascade down to lower energies and initiate cascades</a:t>
            </a:r>
          </a:p>
        </p:txBody>
      </p:sp>
      <p:sp>
        <p:nvSpPr>
          <p:cNvPr id="17" name="Title 1"/>
          <p:cNvSpPr>
            <a:spLocks noGrp="1"/>
          </p:cNvSpPr>
          <p:nvPr>
            <p:ph type="title"/>
          </p:nvPr>
        </p:nvSpPr>
        <p:spPr>
          <a:xfrm rot="16200000">
            <a:off x="-1531001" y="2759002"/>
            <a:ext cx="4890804" cy="1429871"/>
          </a:xfrm>
        </p:spPr>
        <p:txBody>
          <a:bodyPr/>
          <a:lstStyle/>
          <a:p>
            <a:r>
              <a:rPr lang="en-US" dirty="0" smtClean="0"/>
              <a:t>Cascade Drivers</a:t>
            </a:r>
            <a:endParaRPr lang="en-US" dirty="0"/>
          </a:p>
        </p:txBody>
      </p:sp>
      <p:sp>
        <p:nvSpPr>
          <p:cNvPr id="18" name="Title 5"/>
          <p:cNvSpPr txBox="1">
            <a:spLocks/>
          </p:cNvSpPr>
          <p:nvPr/>
        </p:nvSpPr>
        <p:spPr>
          <a:xfrm>
            <a:off x="914401" y="121024"/>
            <a:ext cx="10361084" cy="1429871"/>
          </a:xfrm>
          <a:prstGeom prst="rect">
            <a:avLst/>
          </a:prstGeom>
        </p:spPr>
        <p:txBody>
          <a:bodyPr vert="horz" lIns="91440" tIns="45720" rIns="91440" bIns="45720" rtlCol="0" anchor="t" anchorCtr="0">
            <a:normAutofit fontScale="975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4000" dirty="0" smtClean="0"/>
              <a:t>Simulate pair cascades initiated </a:t>
            </a:r>
          </a:p>
          <a:p>
            <a:r>
              <a:rPr lang="en-US" sz="4000" dirty="0" smtClean="0"/>
              <a:t>by secondary </a:t>
            </a:r>
            <a:r>
              <a:rPr lang="en-US" sz="4000" dirty="0" smtClean="0">
                <a:latin typeface="Symbol" panose="05050102010706020507" pitchFamily="18" charset="2"/>
              </a:rPr>
              <a:t>g</a:t>
            </a:r>
            <a:r>
              <a:rPr lang="en-US" sz="4000" dirty="0" smtClean="0"/>
              <a:t>-rays and electrons/positrons </a:t>
            </a:r>
            <a:endParaRPr lang="en-US" sz="4000" dirty="0"/>
          </a:p>
        </p:txBody>
      </p:sp>
      <p:sp>
        <p:nvSpPr>
          <p:cNvPr id="19" name="TextBox 18"/>
          <p:cNvSpPr txBox="1"/>
          <p:nvPr/>
        </p:nvSpPr>
        <p:spPr>
          <a:xfrm>
            <a:off x="8540653" y="1662474"/>
            <a:ext cx="1603003" cy="338554"/>
          </a:xfrm>
          <a:prstGeom prst="rect">
            <a:avLst/>
          </a:prstGeom>
          <a:noFill/>
        </p:spPr>
        <p:txBody>
          <a:bodyPr wrap="none" rtlCol="0">
            <a:spAutoFit/>
          </a:bodyPr>
          <a:lstStyle/>
          <a:p>
            <a:r>
              <a:rPr lang="en-US" sz="1600" dirty="0" smtClean="0">
                <a:solidFill>
                  <a:schemeClr val="bg1"/>
                </a:solidFill>
              </a:rPr>
              <a:t>Credit: A. Reimer</a:t>
            </a:r>
            <a:endParaRPr lang="en-US" sz="1600" dirty="0">
              <a:solidFill>
                <a:schemeClr val="bg1"/>
              </a:solidFill>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16</a:t>
            </a:fld>
            <a:endParaRPr lang="en-US"/>
          </a:p>
        </p:txBody>
      </p:sp>
      <p:sp>
        <p:nvSpPr>
          <p:cNvPr id="2" name="Date Placeholder 1"/>
          <p:cNvSpPr>
            <a:spLocks noGrp="1"/>
          </p:cNvSpPr>
          <p:nvPr>
            <p:ph type="dt" sz="half" idx="10"/>
          </p:nvPr>
        </p:nvSpPr>
        <p:spPr/>
        <p:txBody>
          <a:bodyPr/>
          <a:lstStyle/>
          <a:p>
            <a:r>
              <a:rPr lang="it-IT" smtClean="0"/>
              <a:t>Buson -- PAHEN19</a:t>
            </a:r>
            <a:endParaRPr lang="en-US" dirty="0"/>
          </a:p>
        </p:txBody>
      </p:sp>
    </p:spTree>
    <p:extLst>
      <p:ext uri="{BB962C8B-B14F-4D97-AF65-F5344CB8AC3E}">
        <p14:creationId xmlns:p14="http://schemas.microsoft.com/office/powerpoint/2010/main" val="1834492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Synchrotron-supported Cascades</a:t>
            </a:r>
          </a:p>
        </p:txBody>
      </p:sp>
      <p:sp>
        <p:nvSpPr>
          <p:cNvPr id="4" name="Date Placeholder 3"/>
          <p:cNvSpPr>
            <a:spLocks noGrp="1"/>
          </p:cNvSpPr>
          <p:nvPr>
            <p:ph type="dt" sz="half" idx="10"/>
          </p:nvPr>
        </p:nvSpPr>
        <p:spPr/>
        <p:txBody>
          <a:bodyPr/>
          <a:lstStyle/>
          <a:p>
            <a:r>
              <a:rPr lang="it-IT" smtClean="0"/>
              <a:t>Buson -- PAHEN19</a:t>
            </a:r>
            <a:endParaRPr lang="en-US" dirty="0"/>
          </a:p>
        </p:txBody>
      </p:sp>
      <p:pic>
        <p:nvPicPr>
          <p:cNvPr id="5" name="Content Placeholder 12"/>
          <p:cNvPicPr>
            <a:picLocks noGrp="1" noChangeAspect="1"/>
          </p:cNvPicPr>
          <p:nvPr>
            <p:ph idx="1"/>
          </p:nvPr>
        </p:nvPicPr>
        <p:blipFill>
          <a:blip r:embed="rId3"/>
          <a:stretch>
            <a:fillRect/>
          </a:stretch>
        </p:blipFill>
        <p:spPr>
          <a:xfrm>
            <a:off x="4697425" y="1690687"/>
            <a:ext cx="6439971" cy="4636105"/>
          </a:xfrm>
          <a:prstGeom prst="rect">
            <a:avLst/>
          </a:prstGeom>
        </p:spPr>
      </p:pic>
      <p:sp>
        <p:nvSpPr>
          <p:cNvPr id="6" name="Content Placeholder 2"/>
          <p:cNvSpPr txBox="1">
            <a:spLocks/>
          </p:cNvSpPr>
          <p:nvPr/>
        </p:nvSpPr>
        <p:spPr>
          <a:xfrm>
            <a:off x="406432" y="5109881"/>
            <a:ext cx="4290993" cy="1312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smtClean="0">
                <a:solidFill>
                  <a:srgbClr val="FF0000"/>
                </a:solidFill>
              </a:rPr>
              <a:t>Ruled out by MWL spectra </a:t>
            </a:r>
          </a:p>
          <a:p>
            <a:pPr marL="0" indent="0" algn="ctr">
              <a:buFont typeface="Arial"/>
              <a:buNone/>
            </a:pPr>
            <a:r>
              <a:rPr lang="en-US" sz="2400" dirty="0" smtClean="0">
                <a:solidFill>
                  <a:srgbClr val="FF0000"/>
                </a:solidFill>
              </a:rPr>
              <a:t>(over-predicting either Fermi-LAT or X-ray / radio fluxes)</a:t>
            </a:r>
          </a:p>
        </p:txBody>
      </p:sp>
      <p:sp>
        <p:nvSpPr>
          <p:cNvPr id="7" name="Rectangle 6"/>
          <p:cNvSpPr/>
          <p:nvPr/>
        </p:nvSpPr>
        <p:spPr>
          <a:xfrm>
            <a:off x="659791" y="1717413"/>
            <a:ext cx="3784275" cy="3139321"/>
          </a:xfrm>
          <a:prstGeom prst="rect">
            <a:avLst/>
          </a:prstGeom>
        </p:spPr>
        <p:txBody>
          <a:bodyPr wrap="square">
            <a:spAutoFit/>
          </a:bodyPr>
          <a:lstStyle/>
          <a:p>
            <a:pPr marL="285750" indent="-285750">
              <a:buFont typeface="Arial" charset="0"/>
              <a:buChar char="•"/>
            </a:pPr>
            <a:r>
              <a:rPr lang="en-US" sz="2200" b="1" dirty="0">
                <a:latin typeface="Calibri" charset="0"/>
                <a:ea typeface="Calibri" charset="0"/>
                <a:cs typeface="Calibri" charset="0"/>
              </a:rPr>
              <a:t>In tension with X-ray data for most cases</a:t>
            </a:r>
          </a:p>
          <a:p>
            <a:pPr marL="285750" indent="-285750">
              <a:buFont typeface="Arial" charset="0"/>
              <a:buChar char="•"/>
            </a:pPr>
            <a:endParaRPr lang="en-US" sz="2200" dirty="0"/>
          </a:p>
          <a:p>
            <a:pPr marL="285750" indent="-285750">
              <a:buFont typeface="Arial" charset="0"/>
              <a:buChar char="•"/>
            </a:pPr>
            <a:r>
              <a:rPr lang="en-US" sz="2200" dirty="0"/>
              <a:t>𝜏</a:t>
            </a:r>
            <a:r>
              <a:rPr lang="en-US" sz="2200" baseline="-25000" dirty="0"/>
              <a:t>𝛄𝛄 </a:t>
            </a:r>
            <a:r>
              <a:rPr lang="en-US" sz="2200" dirty="0"/>
              <a:t> &lt;&lt; 1 ruled out by LAT data</a:t>
            </a:r>
            <a:endParaRPr lang="en-US" sz="2200" b="1" dirty="0">
              <a:latin typeface="Calibri" charset="0"/>
              <a:ea typeface="Calibri" charset="0"/>
              <a:cs typeface="Calibri" charset="0"/>
            </a:endParaRPr>
          </a:p>
          <a:p>
            <a:pPr marL="285750" indent="-285750">
              <a:buFont typeface="Arial" charset="0"/>
              <a:buChar char="•"/>
            </a:pPr>
            <a:endParaRPr lang="en-US" sz="2200" dirty="0">
              <a:latin typeface="Calibri" charset="0"/>
              <a:ea typeface="Calibri" charset="0"/>
              <a:cs typeface="Calibri" charset="0"/>
            </a:endParaRPr>
          </a:p>
          <a:p>
            <a:pPr marL="342900" indent="-342900">
              <a:buFont typeface="Arial" charset="0"/>
              <a:buChar char="•"/>
            </a:pPr>
            <a:r>
              <a:rPr lang="en-US" sz="2200" dirty="0">
                <a:latin typeface="Calibri" charset="0"/>
                <a:ea typeface="Calibri" charset="0"/>
                <a:cs typeface="Calibri" charset="0"/>
              </a:rPr>
              <a:t>𝜏</a:t>
            </a:r>
            <a:r>
              <a:rPr lang="en-US" sz="2200" baseline="-25000" dirty="0">
                <a:latin typeface="Calibri" charset="0"/>
                <a:ea typeface="Calibri" charset="0"/>
                <a:cs typeface="Calibri" charset="0"/>
              </a:rPr>
              <a:t>𝛄𝛄 </a:t>
            </a:r>
            <a:r>
              <a:rPr lang="en-US" sz="2200" dirty="0">
                <a:latin typeface="Calibri" charset="0"/>
                <a:ea typeface="Calibri" charset="0"/>
                <a:cs typeface="Calibri" charset="0"/>
              </a:rPr>
              <a:t> &gt;&gt; 10: </a:t>
            </a:r>
            <a:r>
              <a:rPr lang="en-US" sz="2200" b="1" dirty="0">
                <a:latin typeface="Calibri" charset="0"/>
                <a:ea typeface="Calibri" charset="0"/>
                <a:cs typeface="Calibri" charset="0"/>
              </a:rPr>
              <a:t>significant internal absorption in </a:t>
            </a:r>
            <a:r>
              <a:rPr lang="en-US" sz="2200" b="1" dirty="0" smtClean="0">
                <a:latin typeface="Calibri" charset="0"/>
                <a:ea typeface="Calibri" charset="0"/>
                <a:cs typeface="Calibri" charset="0"/>
              </a:rPr>
              <a:t>&gt;GeV/VHE </a:t>
            </a:r>
            <a:r>
              <a:rPr lang="en-US" sz="2200" b="1" dirty="0">
                <a:latin typeface="Calibri" charset="0"/>
                <a:ea typeface="Calibri" charset="0"/>
                <a:cs typeface="Calibri" charset="0"/>
              </a:rPr>
              <a:t>energy range </a:t>
            </a:r>
            <a:endParaRPr lang="en-US" sz="2200" dirty="0">
              <a:latin typeface="Calibri" charset="0"/>
              <a:ea typeface="Calibri" charset="0"/>
              <a:cs typeface="Calibri" charset="0"/>
            </a:endParaRPr>
          </a:p>
        </p:txBody>
      </p:sp>
      <p:sp>
        <p:nvSpPr>
          <p:cNvPr id="8" name="Rectangle 7"/>
          <p:cNvSpPr/>
          <p:nvPr/>
        </p:nvSpPr>
        <p:spPr>
          <a:xfrm>
            <a:off x="8988393" y="1938346"/>
            <a:ext cx="1389098" cy="369332"/>
          </a:xfrm>
          <a:prstGeom prst="rect">
            <a:avLst/>
          </a:prstGeom>
        </p:spPr>
        <p:txBody>
          <a:bodyPr wrap="none">
            <a:spAutoFit/>
          </a:bodyPr>
          <a:lstStyle/>
          <a:p>
            <a:r>
              <a:rPr lang="en-US" dirty="0" err="1">
                <a:solidFill>
                  <a:schemeClr val="bg1"/>
                </a:solidFill>
              </a:rPr>
              <a:t>u’</a:t>
            </a:r>
            <a:r>
              <a:rPr lang="en-US" baseline="-25000" dirty="0" err="1">
                <a:solidFill>
                  <a:schemeClr val="bg1"/>
                </a:solidFill>
              </a:rPr>
              <a:t>B</a:t>
            </a:r>
            <a:r>
              <a:rPr lang="en-US" dirty="0">
                <a:solidFill>
                  <a:schemeClr val="bg1"/>
                </a:solidFill>
              </a:rPr>
              <a:t> &gt;&gt; </a:t>
            </a:r>
            <a:r>
              <a:rPr lang="en-US" dirty="0" err="1">
                <a:solidFill>
                  <a:schemeClr val="bg1"/>
                </a:solidFill>
              </a:rPr>
              <a:t>u’</a:t>
            </a:r>
            <a:r>
              <a:rPr lang="en-US" baseline="-25000" dirty="0" err="1">
                <a:solidFill>
                  <a:schemeClr val="bg1"/>
                </a:solidFill>
              </a:rPr>
              <a:t>target</a:t>
            </a:r>
            <a:r>
              <a:rPr lang="en-US" dirty="0">
                <a:solidFill>
                  <a:schemeClr val="bg1"/>
                </a:solidFill>
              </a:rPr>
              <a:t> </a:t>
            </a:r>
            <a:endParaRPr lang="en-US" baseline="-25000" dirty="0">
              <a:solidFill>
                <a:schemeClr val="bg1"/>
              </a:solidFill>
            </a:endParaRPr>
          </a:p>
        </p:txBody>
      </p:sp>
      <p:sp>
        <p:nvSpPr>
          <p:cNvPr id="9" name="TextBox 8"/>
          <p:cNvSpPr txBox="1"/>
          <p:nvPr/>
        </p:nvSpPr>
        <p:spPr>
          <a:xfrm>
            <a:off x="6616195" y="4879048"/>
            <a:ext cx="1600510" cy="461665"/>
          </a:xfrm>
          <a:prstGeom prst="rect">
            <a:avLst/>
          </a:prstGeom>
          <a:noFill/>
        </p:spPr>
        <p:txBody>
          <a:bodyPr wrap="square" rtlCol="0">
            <a:spAutoFit/>
          </a:bodyPr>
          <a:lstStyle/>
          <a:p>
            <a:r>
              <a:rPr lang="en-US" sz="2400" dirty="0" smtClean="0">
                <a:solidFill>
                  <a:srgbClr val="002060"/>
                </a:solidFill>
              </a:rPr>
              <a:t>log</a:t>
            </a:r>
            <a:r>
              <a:rPr lang="en-US" sz="2400" baseline="-25000" dirty="0" smtClean="0">
                <a:solidFill>
                  <a:srgbClr val="002060"/>
                </a:solidFill>
              </a:rPr>
              <a:t>10</a:t>
            </a:r>
            <a:r>
              <a:rPr lang="en-US" sz="2400" dirty="0" smtClean="0">
                <a:solidFill>
                  <a:srgbClr val="002060"/>
                </a:solidFill>
              </a:rPr>
              <a:t>(</a:t>
            </a:r>
            <a:r>
              <a:rPr lang="en-US" sz="2400" dirty="0" err="1" smtClean="0">
                <a:solidFill>
                  <a:srgbClr val="002060"/>
                </a:solidFill>
                <a:latin typeface="Symbol" panose="05050102010706020507" pitchFamily="18" charset="2"/>
              </a:rPr>
              <a:t>t</a:t>
            </a:r>
            <a:r>
              <a:rPr lang="en-US" sz="2400" baseline="-25000" dirty="0" err="1" smtClean="0">
                <a:solidFill>
                  <a:srgbClr val="002060"/>
                </a:solidFill>
                <a:latin typeface="Symbol" panose="05050102010706020507" pitchFamily="18" charset="2"/>
              </a:rPr>
              <a:t>gg</a:t>
            </a:r>
            <a:r>
              <a:rPr lang="en-US" sz="2400" baseline="30000" dirty="0" err="1" smtClean="0">
                <a:solidFill>
                  <a:srgbClr val="002060"/>
                </a:solidFill>
              </a:rPr>
              <a:t>max</a:t>
            </a:r>
            <a:r>
              <a:rPr lang="en-US" sz="2400" dirty="0" smtClean="0">
                <a:solidFill>
                  <a:srgbClr val="002060"/>
                </a:solidFill>
              </a:rPr>
              <a:t>)</a:t>
            </a:r>
            <a:endParaRPr lang="en-ZA" sz="2400" dirty="0">
              <a:solidFill>
                <a:srgbClr val="002060"/>
              </a:solidFill>
            </a:endParaRPr>
          </a:p>
        </p:txBody>
      </p:sp>
      <p:cxnSp>
        <p:nvCxnSpPr>
          <p:cNvPr id="10" name="Straight Arrow Connector 9"/>
          <p:cNvCxnSpPr/>
          <p:nvPr/>
        </p:nvCxnSpPr>
        <p:spPr>
          <a:xfrm flipV="1">
            <a:off x="7732206" y="4762240"/>
            <a:ext cx="782040" cy="162734"/>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526092" y="3868749"/>
            <a:ext cx="778294" cy="98798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118959" y="4009841"/>
            <a:ext cx="994472" cy="91513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10864" y="5154331"/>
            <a:ext cx="3174384" cy="369332"/>
          </a:xfrm>
          <a:prstGeom prst="rect">
            <a:avLst/>
          </a:prstGeom>
          <a:noFill/>
        </p:spPr>
        <p:txBody>
          <a:bodyPr wrap="square" rtlCol="0">
            <a:spAutoFit/>
          </a:bodyPr>
          <a:lstStyle/>
          <a:p>
            <a:r>
              <a:rPr lang="en-US" dirty="0" smtClean="0">
                <a:solidFill>
                  <a:srgbClr val="002060"/>
                </a:solidFill>
              </a:rPr>
              <a:t>(neglecting proton-synchrotron)</a:t>
            </a:r>
            <a:endParaRPr lang="en-ZA" dirty="0">
              <a:solidFill>
                <a:srgbClr val="002060"/>
              </a:solidFill>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17</a:t>
            </a:fld>
            <a:endParaRPr lang="en-US"/>
          </a:p>
        </p:txBody>
      </p:sp>
    </p:spTree>
    <p:extLst>
      <p:ext uri="{BB962C8B-B14F-4D97-AF65-F5344CB8AC3E}">
        <p14:creationId xmlns:p14="http://schemas.microsoft.com/office/powerpoint/2010/main" val="314984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Synchrotron-supported Cascades</a:t>
            </a:r>
          </a:p>
        </p:txBody>
      </p:sp>
      <p:sp>
        <p:nvSpPr>
          <p:cNvPr id="4" name="Date Placeholder 3"/>
          <p:cNvSpPr>
            <a:spLocks noGrp="1"/>
          </p:cNvSpPr>
          <p:nvPr>
            <p:ph type="dt" sz="half" idx="10"/>
          </p:nvPr>
        </p:nvSpPr>
        <p:spPr/>
        <p:txBody>
          <a:bodyPr/>
          <a:lstStyle/>
          <a:p>
            <a:r>
              <a:rPr lang="it-IT" smtClean="0"/>
              <a:t>Buson -- PAHEN19</a:t>
            </a:r>
            <a:endParaRPr lang="en-US" dirty="0"/>
          </a:p>
        </p:txBody>
      </p:sp>
      <p:pic>
        <p:nvPicPr>
          <p:cNvPr id="5" name="Picture 4"/>
          <p:cNvPicPr>
            <a:picLocks noChangeAspect="1"/>
          </p:cNvPicPr>
          <p:nvPr/>
        </p:nvPicPr>
        <p:blipFill>
          <a:blip r:embed="rId2"/>
          <a:stretch>
            <a:fillRect/>
          </a:stretch>
        </p:blipFill>
        <p:spPr>
          <a:xfrm>
            <a:off x="4556646" y="1370972"/>
            <a:ext cx="6919415" cy="4932434"/>
          </a:xfrm>
          <a:prstGeom prst="rect">
            <a:avLst/>
          </a:prstGeom>
        </p:spPr>
      </p:pic>
      <p:sp>
        <p:nvSpPr>
          <p:cNvPr id="6" name="Content Placeholder 2"/>
          <p:cNvSpPr txBox="1">
            <a:spLocks/>
          </p:cNvSpPr>
          <p:nvPr/>
        </p:nvSpPr>
        <p:spPr>
          <a:xfrm>
            <a:off x="512815" y="5026171"/>
            <a:ext cx="4238584" cy="1709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smtClean="0">
                <a:solidFill>
                  <a:srgbClr val="FF0000"/>
                </a:solidFill>
              </a:rPr>
              <a:t>Expected proton-synchrotron over-predicts X-ray flux!</a:t>
            </a:r>
          </a:p>
        </p:txBody>
      </p:sp>
      <p:sp>
        <p:nvSpPr>
          <p:cNvPr id="7" name="TextBox 6"/>
          <p:cNvSpPr txBox="1"/>
          <p:nvPr/>
        </p:nvSpPr>
        <p:spPr>
          <a:xfrm>
            <a:off x="7785246" y="5036501"/>
            <a:ext cx="3174384" cy="369332"/>
          </a:xfrm>
          <a:prstGeom prst="rect">
            <a:avLst/>
          </a:prstGeom>
          <a:noFill/>
        </p:spPr>
        <p:txBody>
          <a:bodyPr wrap="square" rtlCol="0">
            <a:spAutoFit/>
          </a:bodyPr>
          <a:lstStyle/>
          <a:p>
            <a:r>
              <a:rPr lang="en-US" dirty="0" smtClean="0">
                <a:solidFill>
                  <a:srgbClr val="002060"/>
                </a:solidFill>
              </a:rPr>
              <a:t>(with proton-synchrotron)</a:t>
            </a:r>
            <a:endParaRPr lang="en-ZA" dirty="0">
              <a:solidFill>
                <a:srgbClr val="002060"/>
              </a:solidFill>
            </a:endParaRPr>
          </a:p>
        </p:txBody>
      </p:sp>
      <p:sp>
        <p:nvSpPr>
          <p:cNvPr id="8" name="Rectangle 7"/>
          <p:cNvSpPr/>
          <p:nvPr/>
        </p:nvSpPr>
        <p:spPr>
          <a:xfrm>
            <a:off x="9392415" y="1940308"/>
            <a:ext cx="1389098" cy="369332"/>
          </a:xfrm>
          <a:prstGeom prst="rect">
            <a:avLst/>
          </a:prstGeom>
        </p:spPr>
        <p:txBody>
          <a:bodyPr wrap="none">
            <a:spAutoFit/>
          </a:bodyPr>
          <a:lstStyle/>
          <a:p>
            <a:r>
              <a:rPr lang="en-US" dirty="0" err="1">
                <a:solidFill>
                  <a:schemeClr val="bg1"/>
                </a:solidFill>
              </a:rPr>
              <a:t>u’</a:t>
            </a:r>
            <a:r>
              <a:rPr lang="en-US" baseline="-25000" dirty="0" err="1">
                <a:solidFill>
                  <a:schemeClr val="bg1"/>
                </a:solidFill>
              </a:rPr>
              <a:t>B</a:t>
            </a:r>
            <a:r>
              <a:rPr lang="en-US" dirty="0">
                <a:solidFill>
                  <a:schemeClr val="bg1"/>
                </a:solidFill>
              </a:rPr>
              <a:t> &gt;&gt; </a:t>
            </a:r>
            <a:r>
              <a:rPr lang="en-US" dirty="0" err="1">
                <a:solidFill>
                  <a:schemeClr val="bg1"/>
                </a:solidFill>
              </a:rPr>
              <a:t>u’</a:t>
            </a:r>
            <a:r>
              <a:rPr lang="en-US" baseline="-25000" dirty="0" err="1">
                <a:solidFill>
                  <a:schemeClr val="bg1"/>
                </a:solidFill>
              </a:rPr>
              <a:t>target</a:t>
            </a:r>
            <a:r>
              <a:rPr lang="en-US" dirty="0">
                <a:solidFill>
                  <a:schemeClr val="bg1"/>
                </a:solidFill>
              </a:rPr>
              <a:t> </a:t>
            </a:r>
            <a:endParaRPr lang="en-US" baseline="-25000" dirty="0">
              <a:solidFill>
                <a:schemeClr val="bg1"/>
              </a:solidFill>
            </a:endParaRPr>
          </a:p>
        </p:txBody>
      </p:sp>
      <p:sp>
        <p:nvSpPr>
          <p:cNvPr id="9" name="Rectangle 8"/>
          <p:cNvSpPr/>
          <p:nvPr/>
        </p:nvSpPr>
        <p:spPr>
          <a:xfrm>
            <a:off x="584841" y="1717413"/>
            <a:ext cx="3784275" cy="3139321"/>
          </a:xfrm>
          <a:prstGeom prst="rect">
            <a:avLst/>
          </a:prstGeom>
        </p:spPr>
        <p:txBody>
          <a:bodyPr wrap="square">
            <a:spAutoFit/>
          </a:bodyPr>
          <a:lstStyle/>
          <a:p>
            <a:pPr marL="285750" indent="-285750">
              <a:buFont typeface="Arial" charset="0"/>
              <a:buChar char="•"/>
            </a:pPr>
            <a:r>
              <a:rPr lang="en-US" sz="2200" b="1" dirty="0">
                <a:latin typeface="Calibri" charset="0"/>
                <a:ea typeface="Calibri" charset="0"/>
                <a:cs typeface="Calibri" charset="0"/>
              </a:rPr>
              <a:t>In tension with X-ray data for most cases</a:t>
            </a:r>
          </a:p>
          <a:p>
            <a:pPr marL="285750" indent="-285750">
              <a:buFont typeface="Arial" charset="0"/>
              <a:buChar char="•"/>
            </a:pPr>
            <a:endParaRPr lang="en-US" sz="2200" dirty="0"/>
          </a:p>
          <a:p>
            <a:pPr marL="285750" indent="-285750">
              <a:buFont typeface="Arial" charset="0"/>
              <a:buChar char="•"/>
            </a:pPr>
            <a:r>
              <a:rPr lang="en-US" sz="2200" dirty="0"/>
              <a:t>𝜏</a:t>
            </a:r>
            <a:r>
              <a:rPr lang="en-US" sz="2200" baseline="-25000" dirty="0"/>
              <a:t>𝛄𝛄 </a:t>
            </a:r>
            <a:r>
              <a:rPr lang="en-US" sz="2200" dirty="0"/>
              <a:t> &lt;&lt; 1 ruled out by LAT data</a:t>
            </a:r>
            <a:endParaRPr lang="en-US" sz="2200" b="1" dirty="0">
              <a:latin typeface="Calibri" charset="0"/>
              <a:ea typeface="Calibri" charset="0"/>
              <a:cs typeface="Calibri" charset="0"/>
            </a:endParaRPr>
          </a:p>
          <a:p>
            <a:pPr marL="285750" indent="-285750">
              <a:buFont typeface="Arial" charset="0"/>
              <a:buChar char="•"/>
            </a:pPr>
            <a:endParaRPr lang="en-US" sz="2200" dirty="0">
              <a:latin typeface="Calibri" charset="0"/>
              <a:ea typeface="Calibri" charset="0"/>
              <a:cs typeface="Calibri" charset="0"/>
            </a:endParaRPr>
          </a:p>
          <a:p>
            <a:pPr marL="342900" indent="-342900">
              <a:buFont typeface="Arial" charset="0"/>
              <a:buChar char="•"/>
            </a:pPr>
            <a:r>
              <a:rPr lang="en-US" sz="2200" dirty="0">
                <a:latin typeface="Calibri" charset="0"/>
                <a:ea typeface="Calibri" charset="0"/>
                <a:cs typeface="Calibri" charset="0"/>
              </a:rPr>
              <a:t>𝜏</a:t>
            </a:r>
            <a:r>
              <a:rPr lang="en-US" sz="2200" baseline="-25000" dirty="0">
                <a:latin typeface="Calibri" charset="0"/>
                <a:ea typeface="Calibri" charset="0"/>
                <a:cs typeface="Calibri" charset="0"/>
              </a:rPr>
              <a:t>𝛄𝛄 </a:t>
            </a:r>
            <a:r>
              <a:rPr lang="en-US" sz="2200" dirty="0">
                <a:latin typeface="Calibri" charset="0"/>
                <a:ea typeface="Calibri" charset="0"/>
                <a:cs typeface="Calibri" charset="0"/>
              </a:rPr>
              <a:t> &gt;&gt; 10: </a:t>
            </a:r>
            <a:r>
              <a:rPr lang="en-US" sz="2200" b="1" dirty="0">
                <a:latin typeface="Calibri" charset="0"/>
                <a:ea typeface="Calibri" charset="0"/>
                <a:cs typeface="Calibri" charset="0"/>
              </a:rPr>
              <a:t>significant internal absorption in &gt; GeV/VHE energy range </a:t>
            </a:r>
            <a:endParaRPr lang="en-US" sz="2200" dirty="0">
              <a:latin typeface="Calibri" charset="0"/>
              <a:ea typeface="Calibri" charset="0"/>
              <a:cs typeface="Calibri" charset="0"/>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18</a:t>
            </a:fld>
            <a:endParaRPr lang="en-US"/>
          </a:p>
        </p:txBody>
      </p:sp>
    </p:spTree>
    <p:extLst>
      <p:ext uri="{BB962C8B-B14F-4D97-AF65-F5344CB8AC3E}">
        <p14:creationId xmlns:p14="http://schemas.microsoft.com/office/powerpoint/2010/main" val="377926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Compton-Supported </a:t>
            </a:r>
            <a:r>
              <a:rPr lang="en-US" dirty="0" smtClean="0"/>
              <a:t>Cascades</a:t>
            </a:r>
            <a:endParaRPr lang="en-US" dirty="0"/>
          </a:p>
        </p:txBody>
      </p:sp>
      <p:sp>
        <p:nvSpPr>
          <p:cNvPr id="3" name="Content Placeholder 2"/>
          <p:cNvSpPr>
            <a:spLocks noGrp="1"/>
          </p:cNvSpPr>
          <p:nvPr>
            <p:ph sz="half" idx="1"/>
          </p:nvPr>
        </p:nvSpPr>
        <p:spPr>
          <a:xfrm>
            <a:off x="914400" y="1520699"/>
            <a:ext cx="4815840" cy="3545979"/>
          </a:xfrm>
        </p:spPr>
        <p:txBody>
          <a:bodyPr>
            <a:normAutofit fontScale="92500"/>
          </a:bodyPr>
          <a:lstStyle/>
          <a:p>
            <a:r>
              <a:rPr lang="en-US" sz="2400" dirty="0"/>
              <a:t>𝜏</a:t>
            </a:r>
            <a:r>
              <a:rPr lang="en-US" sz="2400" baseline="-25000" dirty="0"/>
              <a:t>𝛄𝛄 </a:t>
            </a:r>
            <a:r>
              <a:rPr lang="en-US" sz="2400" dirty="0"/>
              <a:t> &lt;&lt; 1 : </a:t>
            </a:r>
            <a:r>
              <a:rPr lang="en-US" sz="2400" dirty="0">
                <a:latin typeface="Calibri" charset="0"/>
                <a:ea typeface="Calibri" charset="0"/>
                <a:cs typeface="Calibri" charset="0"/>
              </a:rPr>
              <a:t>minimal photon flux produced along with the gamma-flux co-spatially </a:t>
            </a:r>
          </a:p>
          <a:p>
            <a:r>
              <a:rPr lang="en-US" sz="2400" dirty="0"/>
              <a:t>𝜏</a:t>
            </a:r>
            <a:r>
              <a:rPr lang="en-US" sz="2400" baseline="-25000" dirty="0"/>
              <a:t>𝛄𝛄 </a:t>
            </a:r>
            <a:r>
              <a:rPr lang="en-US" sz="2400" dirty="0"/>
              <a:t> &gt;&gt; 10</a:t>
            </a:r>
            <a:r>
              <a:rPr lang="en-US" sz="2400" dirty="0">
                <a:latin typeface="Calibri" charset="0"/>
                <a:ea typeface="Calibri" charset="0"/>
                <a:cs typeface="Calibri" charset="0"/>
              </a:rPr>
              <a:t>: significant internal absorption in &gt; GeV/VHE energy </a:t>
            </a:r>
            <a:r>
              <a:rPr lang="en-US" sz="2400" dirty="0" smtClean="0">
                <a:latin typeface="Calibri" charset="0"/>
                <a:ea typeface="Calibri" charset="0"/>
                <a:cs typeface="Calibri" charset="0"/>
              </a:rPr>
              <a:t>range</a:t>
            </a:r>
            <a:endParaRPr lang="en-US" sz="2400" dirty="0">
              <a:latin typeface="Calibri" charset="0"/>
              <a:ea typeface="Calibri" charset="0"/>
              <a:cs typeface="Calibri" charset="0"/>
            </a:endParaRPr>
          </a:p>
          <a:p>
            <a:r>
              <a:rPr lang="en-US" sz="2400" dirty="0" smtClean="0">
                <a:latin typeface="Calibri" charset="0"/>
                <a:ea typeface="Calibri" charset="0"/>
                <a:cs typeface="Calibri" charset="0"/>
              </a:rPr>
              <a:t>Bulk of </a:t>
            </a:r>
            <a:r>
              <a:rPr lang="en-US" sz="2400" dirty="0">
                <a:latin typeface="Calibri" charset="0"/>
                <a:ea typeface="Calibri" charset="0"/>
                <a:cs typeface="Calibri" charset="0"/>
              </a:rPr>
              <a:t>LAT-flux can not be produced co-spatially with neutrino-flux </a:t>
            </a:r>
          </a:p>
        </p:txBody>
      </p:sp>
      <p:sp>
        <p:nvSpPr>
          <p:cNvPr id="4" name="Content Placeholder 3"/>
          <p:cNvSpPr>
            <a:spLocks noGrp="1"/>
          </p:cNvSpPr>
          <p:nvPr>
            <p:ph sz="half" idx="2"/>
          </p:nvPr>
        </p:nvSpPr>
        <p:spPr>
          <a:xfrm>
            <a:off x="6129863" y="1520699"/>
            <a:ext cx="5212403" cy="4365625"/>
          </a:xfrm>
        </p:spPr>
        <p:txBody>
          <a:bodyPr>
            <a:normAutofit fontScale="92500"/>
          </a:bodyPr>
          <a:lstStyle/>
          <a:p>
            <a:pPr marL="0" indent="0" algn="ctr">
              <a:buNone/>
            </a:pPr>
            <a:r>
              <a:rPr lang="en-US" sz="2800" b="1" dirty="0">
                <a:solidFill>
                  <a:srgbClr val="FFFF00"/>
                </a:solidFill>
              </a:rPr>
              <a:t>Feasible scenario</a:t>
            </a:r>
            <a:endParaRPr lang="en-US" sz="3200" b="1" dirty="0">
              <a:solidFill>
                <a:srgbClr val="FFFF00"/>
              </a:solidFill>
            </a:endParaRPr>
          </a:p>
        </p:txBody>
      </p:sp>
      <p:sp>
        <p:nvSpPr>
          <p:cNvPr id="5" name="Date Placeholder 4"/>
          <p:cNvSpPr>
            <a:spLocks noGrp="1"/>
          </p:cNvSpPr>
          <p:nvPr>
            <p:ph type="dt" sz="half" idx="10"/>
          </p:nvPr>
        </p:nvSpPr>
        <p:spPr/>
        <p:txBody>
          <a:bodyPr/>
          <a:lstStyle/>
          <a:p>
            <a:r>
              <a:rPr lang="it-IT" smtClean="0"/>
              <a:t>Buson -- PAHEN19</a:t>
            </a:r>
            <a:endParaRPr lang="en-US"/>
          </a:p>
        </p:txBody>
      </p:sp>
      <p:pic>
        <p:nvPicPr>
          <p:cNvPr id="7" name="Picture 6"/>
          <p:cNvPicPr>
            <a:picLocks noChangeAspect="1"/>
          </p:cNvPicPr>
          <p:nvPr/>
        </p:nvPicPr>
        <p:blipFill>
          <a:blip r:embed="rId3"/>
          <a:stretch>
            <a:fillRect/>
          </a:stretch>
        </p:blipFill>
        <p:spPr>
          <a:xfrm>
            <a:off x="6355830" y="2296437"/>
            <a:ext cx="4983666" cy="3330520"/>
          </a:xfrm>
          <a:prstGeom prst="rect">
            <a:avLst/>
          </a:prstGeom>
        </p:spPr>
      </p:pic>
      <p:sp>
        <p:nvSpPr>
          <p:cNvPr id="8" name="TextBox 7"/>
          <p:cNvSpPr txBox="1"/>
          <p:nvPr/>
        </p:nvSpPr>
        <p:spPr>
          <a:xfrm>
            <a:off x="7587662" y="2680067"/>
            <a:ext cx="1336200" cy="369332"/>
          </a:xfrm>
          <a:prstGeom prst="rect">
            <a:avLst/>
          </a:prstGeom>
          <a:noFill/>
        </p:spPr>
        <p:txBody>
          <a:bodyPr wrap="none" rtlCol="0">
            <a:spAutoFit/>
          </a:bodyPr>
          <a:lstStyle/>
          <a:p>
            <a:r>
              <a:rPr lang="en-US" dirty="0" err="1">
                <a:solidFill>
                  <a:schemeClr val="bg1"/>
                </a:solidFill>
              </a:rPr>
              <a:t>u’</a:t>
            </a:r>
            <a:r>
              <a:rPr lang="en-US" baseline="-25000" dirty="0" err="1">
                <a:solidFill>
                  <a:schemeClr val="bg1"/>
                </a:solidFill>
              </a:rPr>
              <a:t>target</a:t>
            </a:r>
            <a:r>
              <a:rPr lang="en-US" dirty="0">
                <a:solidFill>
                  <a:schemeClr val="bg1"/>
                </a:solidFill>
              </a:rPr>
              <a:t> &gt;&gt; </a:t>
            </a:r>
            <a:r>
              <a:rPr lang="en-US" dirty="0" err="1">
                <a:solidFill>
                  <a:schemeClr val="bg1"/>
                </a:solidFill>
              </a:rPr>
              <a:t>u’</a:t>
            </a:r>
            <a:r>
              <a:rPr lang="en-US" baseline="-25000" dirty="0" err="1">
                <a:solidFill>
                  <a:schemeClr val="bg1"/>
                </a:solidFill>
              </a:rPr>
              <a:t>B</a:t>
            </a:r>
            <a:endParaRPr lang="en-US" baseline="-25000" dirty="0">
              <a:solidFill>
                <a:schemeClr val="bg1"/>
              </a:solidFill>
            </a:endParaRPr>
          </a:p>
        </p:txBody>
      </p:sp>
      <p:sp>
        <p:nvSpPr>
          <p:cNvPr id="9" name="Content Placeholder 2"/>
          <p:cNvSpPr txBox="1">
            <a:spLocks/>
          </p:cNvSpPr>
          <p:nvPr/>
        </p:nvSpPr>
        <p:spPr>
          <a:xfrm>
            <a:off x="914400" y="4944094"/>
            <a:ext cx="6215938" cy="1247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400" dirty="0" smtClean="0">
                <a:solidFill>
                  <a:srgbClr val="FF0000"/>
                </a:solidFill>
              </a:rPr>
              <a:t>In principle, allowed by MWL spectra:</a:t>
            </a:r>
          </a:p>
          <a:p>
            <a:pPr marL="0" indent="0">
              <a:buFont typeface="Arial"/>
              <a:buNone/>
            </a:pPr>
            <a:r>
              <a:rPr lang="en-US" sz="2400" dirty="0" smtClean="0">
                <a:solidFill>
                  <a:srgbClr val="FF0000"/>
                </a:solidFill>
              </a:rPr>
              <a:t>Significantly below observed fluxes </a:t>
            </a:r>
          </a:p>
        </p:txBody>
      </p:sp>
      <p:sp>
        <p:nvSpPr>
          <p:cNvPr id="10" name="TextBox 9"/>
          <p:cNvSpPr txBox="1"/>
          <p:nvPr/>
        </p:nvSpPr>
        <p:spPr>
          <a:xfrm>
            <a:off x="7341927" y="5687068"/>
            <a:ext cx="3997569" cy="369332"/>
          </a:xfrm>
          <a:prstGeom prst="rect">
            <a:avLst/>
          </a:prstGeom>
          <a:noFill/>
        </p:spPr>
        <p:txBody>
          <a:bodyPr wrap="none" rtlCol="0">
            <a:spAutoFit/>
          </a:bodyPr>
          <a:lstStyle/>
          <a:p>
            <a:r>
              <a:rPr lang="en-US" i="1" dirty="0" smtClean="0"/>
              <a:t>Reimer, </a:t>
            </a:r>
            <a:r>
              <a:rPr lang="en-US" i="1" dirty="0" err="1" smtClean="0"/>
              <a:t>Bottcher</a:t>
            </a:r>
            <a:r>
              <a:rPr lang="en-US" i="1" dirty="0" smtClean="0"/>
              <a:t>, Buson, accepted by </a:t>
            </a:r>
            <a:r>
              <a:rPr lang="en-US" i="1" dirty="0" err="1" smtClean="0"/>
              <a:t>ApJ</a:t>
            </a:r>
            <a:endParaRPr lang="en-ZA" dirty="0"/>
          </a:p>
        </p:txBody>
      </p:sp>
      <p:sp>
        <p:nvSpPr>
          <p:cNvPr id="11" name="TextBox 10"/>
          <p:cNvSpPr txBox="1"/>
          <p:nvPr/>
        </p:nvSpPr>
        <p:spPr>
          <a:xfrm>
            <a:off x="6669563" y="3048833"/>
            <a:ext cx="1830657" cy="830997"/>
          </a:xfrm>
          <a:prstGeom prst="rect">
            <a:avLst/>
          </a:prstGeom>
          <a:noFill/>
        </p:spPr>
        <p:txBody>
          <a:bodyPr wrap="square" rtlCol="0">
            <a:spAutoFit/>
          </a:bodyPr>
          <a:lstStyle/>
          <a:p>
            <a:r>
              <a:rPr lang="en-US" sz="2400" dirty="0" smtClean="0">
                <a:solidFill>
                  <a:srgbClr val="00B050"/>
                </a:solidFill>
              </a:rPr>
              <a:t>Proton-synchrotron</a:t>
            </a:r>
            <a:endParaRPr lang="en-ZA" sz="2400" dirty="0">
              <a:solidFill>
                <a:srgbClr val="00B050"/>
              </a:solidFill>
            </a:endParaRPr>
          </a:p>
        </p:txBody>
      </p:sp>
      <p:cxnSp>
        <p:nvCxnSpPr>
          <p:cNvPr id="12" name="Straight Arrow Connector 11"/>
          <p:cNvCxnSpPr/>
          <p:nvPr/>
        </p:nvCxnSpPr>
        <p:spPr>
          <a:xfrm>
            <a:off x="7629862" y="3819870"/>
            <a:ext cx="792441" cy="2311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515363" y="3832403"/>
            <a:ext cx="938816" cy="79650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76234" y="6021785"/>
            <a:ext cx="6767943" cy="523220"/>
          </a:xfrm>
          <a:prstGeom prst="rect">
            <a:avLst/>
          </a:prstGeom>
        </p:spPr>
        <p:txBody>
          <a:bodyPr wrap="none">
            <a:spAutoFit/>
          </a:bodyPr>
          <a:lstStyle/>
          <a:p>
            <a:r>
              <a:rPr lang="en-US" sz="2800" b="1" dirty="0" smtClean="0">
                <a:solidFill>
                  <a:srgbClr val="FF0000"/>
                </a:solidFill>
              </a:rPr>
              <a:t>--&gt; </a:t>
            </a:r>
            <a:r>
              <a:rPr lang="en-US" sz="2800" b="1" dirty="0">
                <a:solidFill>
                  <a:srgbClr val="FF0000"/>
                </a:solidFill>
              </a:rPr>
              <a:t>No neutrino </a:t>
            </a:r>
            <a:r>
              <a:rPr lang="en-US" sz="2800" b="1" dirty="0" smtClean="0">
                <a:solidFill>
                  <a:srgbClr val="FF0000"/>
                </a:solidFill>
              </a:rPr>
              <a:t>/ </a:t>
            </a:r>
            <a:r>
              <a:rPr lang="en-US" sz="2800" b="1" dirty="0">
                <a:solidFill>
                  <a:srgbClr val="FF0000"/>
                </a:solidFill>
                <a:latin typeface="Symbol" panose="05050102010706020507" pitchFamily="18" charset="2"/>
              </a:rPr>
              <a:t>g</a:t>
            </a:r>
            <a:r>
              <a:rPr lang="en-US" sz="2800" b="1" dirty="0">
                <a:solidFill>
                  <a:srgbClr val="FF0000"/>
                </a:solidFill>
              </a:rPr>
              <a:t>-ray correlation expected!</a:t>
            </a:r>
          </a:p>
        </p:txBody>
      </p:sp>
      <p:sp>
        <p:nvSpPr>
          <p:cNvPr id="6" name="Slide Number Placeholder 5"/>
          <p:cNvSpPr>
            <a:spLocks noGrp="1"/>
          </p:cNvSpPr>
          <p:nvPr>
            <p:ph type="sldNum" sz="quarter" idx="12"/>
          </p:nvPr>
        </p:nvSpPr>
        <p:spPr/>
        <p:txBody>
          <a:bodyPr/>
          <a:lstStyle/>
          <a:p>
            <a:fld id="{9C1F5A0A-F6FC-4FFD-9B49-0DA8697211D9}" type="slidenum">
              <a:rPr lang="en-US" smtClean="0"/>
              <a:t>19</a:t>
            </a:fld>
            <a:endParaRPr lang="en-US"/>
          </a:p>
        </p:txBody>
      </p:sp>
    </p:spTree>
    <p:extLst>
      <p:ext uri="{BB962C8B-B14F-4D97-AF65-F5344CB8AC3E}">
        <p14:creationId xmlns:p14="http://schemas.microsoft.com/office/powerpoint/2010/main" val="59481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it-IT" smtClean="0"/>
              <a:t>Buson -- PAHEN19</a:t>
            </a:r>
            <a:endParaRPr lang="en-US" dirty="0"/>
          </a:p>
        </p:txBody>
      </p:sp>
      <p:sp>
        <p:nvSpPr>
          <p:cNvPr id="5" name="Slide Number Placeholder 4"/>
          <p:cNvSpPr>
            <a:spLocks noGrp="1"/>
          </p:cNvSpPr>
          <p:nvPr>
            <p:ph type="sldNum" sz="quarter" idx="12"/>
          </p:nvPr>
        </p:nvSpPr>
        <p:spPr/>
        <p:txBody>
          <a:bodyPr/>
          <a:lstStyle/>
          <a:p>
            <a:fld id="{9C1F5A0A-F6FC-4FFD-9B49-0DA8697211D9}" type="slidenum">
              <a:rPr lang="en-US" smtClean="0"/>
              <a:t>2</a:t>
            </a:fld>
            <a:endParaRPr lang="en-US"/>
          </a:p>
        </p:txBody>
      </p:sp>
      <p:sp>
        <p:nvSpPr>
          <p:cNvPr id="21" name="TextBox 20"/>
          <p:cNvSpPr txBox="1"/>
          <p:nvPr/>
        </p:nvSpPr>
        <p:spPr>
          <a:xfrm>
            <a:off x="10510165" y="480305"/>
            <a:ext cx="1439818" cy="369332"/>
          </a:xfrm>
          <a:prstGeom prst="rect">
            <a:avLst/>
          </a:prstGeom>
          <a:noFill/>
        </p:spPr>
        <p:txBody>
          <a:bodyPr wrap="none" rtlCol="0">
            <a:spAutoFit/>
          </a:bodyPr>
          <a:lstStyle/>
          <a:p>
            <a:r>
              <a:rPr lang="en-US" dirty="0" smtClean="0"/>
              <a:t>- a selection -</a:t>
            </a:r>
            <a:endParaRPr lang="en-US" dirty="0"/>
          </a:p>
        </p:txBody>
      </p:sp>
      <p:pic>
        <p:nvPicPr>
          <p:cNvPr id="23" name="Content Placeholder 6"/>
          <p:cNvPicPr>
            <a:picLocks noGrp="1" noChangeAspect="1"/>
          </p:cNvPicPr>
          <p:nvPr>
            <p:ph idx="1"/>
          </p:nvPr>
        </p:nvPicPr>
        <p:blipFill>
          <a:blip r:embed="rId2"/>
          <a:stretch>
            <a:fillRect/>
          </a:stretch>
        </p:blipFill>
        <p:spPr>
          <a:xfrm>
            <a:off x="2733831" y="167651"/>
            <a:ext cx="6136824" cy="6245072"/>
          </a:xfrm>
          <a:prstGeom prst="rect">
            <a:avLst/>
          </a:prstGeom>
        </p:spPr>
      </p:pic>
      <p:sp>
        <p:nvSpPr>
          <p:cNvPr id="24" name="Date Placeholder 3"/>
          <p:cNvSpPr txBox="1">
            <a:spLocks/>
          </p:cNvSpPr>
          <p:nvPr/>
        </p:nvSpPr>
        <p:spPr>
          <a:xfrm>
            <a:off x="6527800" y="635634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effectLst>
                  <a:outerShdw blurRad="50800" dist="38100" dir="5400000" sx="101000" sy="101000" algn="t" rotWithShape="0">
                    <a:prstClr val="black">
                      <a:alpha val="40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mtClean="0"/>
              <a:t>ECAP Seminar</a:t>
            </a:r>
            <a:endParaRPr lang="en-US" dirty="0"/>
          </a:p>
        </p:txBody>
      </p:sp>
      <p:pic>
        <p:nvPicPr>
          <p:cNvPr id="25" name="Picture 24"/>
          <p:cNvPicPr>
            <a:picLocks noChangeAspect="1"/>
          </p:cNvPicPr>
          <p:nvPr/>
        </p:nvPicPr>
        <p:blipFill>
          <a:blip r:embed="rId3"/>
          <a:stretch>
            <a:fillRect/>
          </a:stretch>
        </p:blipFill>
        <p:spPr>
          <a:xfrm>
            <a:off x="9107082" y="4175350"/>
            <a:ext cx="2129530" cy="1799086"/>
          </a:xfrm>
          <a:prstGeom prst="rect">
            <a:avLst/>
          </a:prstGeom>
          <a:ln>
            <a:solidFill>
              <a:schemeClr val="tx1"/>
            </a:solidFill>
          </a:ln>
        </p:spPr>
      </p:pic>
      <p:sp>
        <p:nvSpPr>
          <p:cNvPr id="26" name="TextBox 25"/>
          <p:cNvSpPr txBox="1"/>
          <p:nvPr/>
        </p:nvSpPr>
        <p:spPr>
          <a:xfrm>
            <a:off x="9411846" y="5438859"/>
            <a:ext cx="1619354" cy="553998"/>
          </a:xfrm>
          <a:prstGeom prst="rect">
            <a:avLst/>
          </a:prstGeom>
          <a:noFill/>
        </p:spPr>
        <p:txBody>
          <a:bodyPr wrap="none" rtlCol="0">
            <a:spAutoFit/>
          </a:bodyPr>
          <a:lstStyle/>
          <a:p>
            <a:r>
              <a:rPr lang="en-US" sz="1500" dirty="0" smtClean="0"/>
              <a:t>Big Bird – 2 </a:t>
            </a:r>
            <a:r>
              <a:rPr lang="en-US" sz="1500" dirty="0" err="1" smtClean="0"/>
              <a:t>PeV</a:t>
            </a:r>
            <a:endParaRPr lang="en-US" sz="1500" dirty="0" smtClean="0"/>
          </a:p>
          <a:p>
            <a:r>
              <a:rPr lang="en-US" sz="1500" dirty="0"/>
              <a:t>December 4, 2012</a:t>
            </a:r>
          </a:p>
        </p:txBody>
      </p:sp>
      <p:sp>
        <p:nvSpPr>
          <p:cNvPr id="27" name="TextBox 26"/>
          <p:cNvSpPr txBox="1"/>
          <p:nvPr/>
        </p:nvSpPr>
        <p:spPr>
          <a:xfrm>
            <a:off x="525955" y="2259135"/>
            <a:ext cx="2236247" cy="2369880"/>
          </a:xfrm>
          <a:prstGeom prst="rect">
            <a:avLst/>
          </a:prstGeom>
          <a:noFill/>
        </p:spPr>
        <p:txBody>
          <a:bodyPr wrap="square" rtlCol="0">
            <a:spAutoFit/>
          </a:bodyPr>
          <a:lstStyle/>
          <a:p>
            <a:r>
              <a:rPr lang="en-US" sz="2600" dirty="0" smtClean="0"/>
              <a:t>PKS </a:t>
            </a:r>
            <a:r>
              <a:rPr lang="en-US" sz="2600" dirty="0" smtClean="0"/>
              <a:t>1424-418</a:t>
            </a:r>
          </a:p>
          <a:p>
            <a:pPr marL="0" lvl="1"/>
            <a:r>
              <a:rPr lang="en-US" sz="2000" smtClean="0"/>
              <a:t>(FSRQ)</a:t>
            </a:r>
            <a:endParaRPr lang="en-US" sz="2000" dirty="0"/>
          </a:p>
          <a:p>
            <a:pPr marL="0" lvl="1"/>
            <a:endParaRPr lang="en-US" sz="2000" dirty="0" smtClean="0">
              <a:solidFill>
                <a:srgbClr val="FFFFFF"/>
              </a:solidFill>
              <a:effectLst>
                <a:outerShdw blurRad="50800" dist="38100" dir="2700000">
                  <a:srgbClr val="000000">
                    <a:alpha val="43000"/>
                  </a:srgbClr>
                </a:outerShdw>
              </a:effectLst>
            </a:endParaRPr>
          </a:p>
          <a:p>
            <a:pPr marL="0" lvl="1"/>
            <a:r>
              <a:rPr lang="en-US" sz="2000" dirty="0" smtClean="0">
                <a:solidFill>
                  <a:srgbClr val="FFFFFF"/>
                </a:solidFill>
                <a:effectLst>
                  <a:outerShdw blurRad="50800" dist="38100" dir="2700000">
                    <a:srgbClr val="000000">
                      <a:alpha val="43000"/>
                    </a:srgbClr>
                  </a:outerShdw>
                </a:effectLst>
              </a:rPr>
              <a:t>association </a:t>
            </a:r>
            <a:r>
              <a:rPr lang="en-US" sz="2000" dirty="0">
                <a:solidFill>
                  <a:srgbClr val="FFFFFF"/>
                </a:solidFill>
                <a:effectLst>
                  <a:outerShdw blurRad="50800" dist="38100" dir="2700000">
                    <a:srgbClr val="000000">
                      <a:alpha val="43000"/>
                    </a:srgbClr>
                  </a:outerShdw>
                </a:effectLst>
              </a:rPr>
              <a:t>significance: ~2</a:t>
            </a:r>
            <a:r>
              <a:rPr lang="en-US" sz="2000" dirty="0">
                <a:solidFill>
                  <a:srgbClr val="FFFFFF"/>
                </a:solidFill>
                <a:effectLst>
                  <a:outerShdw blurRad="50800" dist="38100" dir="2700000">
                    <a:srgbClr val="000000">
                      <a:alpha val="43000"/>
                    </a:srgbClr>
                  </a:outerShdw>
                </a:effectLst>
                <a:latin typeface="Symbol" charset="2"/>
                <a:cs typeface="Symbol" charset="2"/>
              </a:rPr>
              <a:t>s</a:t>
            </a:r>
          </a:p>
          <a:p>
            <a:r>
              <a:rPr lang="en-US" sz="2600" dirty="0" smtClean="0"/>
              <a:t> </a:t>
            </a:r>
            <a:endParaRPr lang="en-US" sz="2200" dirty="0"/>
          </a:p>
          <a:p>
            <a:endParaRPr lang="en-US" sz="1600" dirty="0"/>
          </a:p>
        </p:txBody>
      </p:sp>
      <p:pic>
        <p:nvPicPr>
          <p:cNvPr id="28" name="Picture 27"/>
          <p:cNvPicPr>
            <a:picLocks noChangeAspect="1"/>
          </p:cNvPicPr>
          <p:nvPr/>
        </p:nvPicPr>
        <p:blipFill>
          <a:blip r:embed="rId4"/>
          <a:stretch>
            <a:fillRect/>
          </a:stretch>
        </p:blipFill>
        <p:spPr>
          <a:xfrm>
            <a:off x="8272931" y="444253"/>
            <a:ext cx="3639669" cy="2088292"/>
          </a:xfrm>
          <a:prstGeom prst="rect">
            <a:avLst/>
          </a:prstGeom>
          <a:effectLst>
            <a:softEdge rad="584200"/>
          </a:effectLst>
        </p:spPr>
      </p:pic>
      <p:sp>
        <p:nvSpPr>
          <p:cNvPr id="29" name="Title 1"/>
          <p:cNvSpPr txBox="1">
            <a:spLocks/>
          </p:cNvSpPr>
          <p:nvPr/>
        </p:nvSpPr>
        <p:spPr>
          <a:xfrm>
            <a:off x="7143677" y="2545498"/>
            <a:ext cx="5531343" cy="949467"/>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3600" i="1" dirty="0" smtClean="0"/>
              <a:t>A Suggestive Hint</a:t>
            </a:r>
            <a:endParaRPr lang="en-US" sz="3600" i="1" dirty="0"/>
          </a:p>
        </p:txBody>
      </p:sp>
      <p:cxnSp>
        <p:nvCxnSpPr>
          <p:cNvPr id="30" name="Elbow Connector 29"/>
          <p:cNvCxnSpPr/>
          <p:nvPr/>
        </p:nvCxnSpPr>
        <p:spPr>
          <a:xfrm rot="10800000">
            <a:off x="8272931" y="3773976"/>
            <a:ext cx="2893422" cy="388421"/>
          </a:xfrm>
          <a:prstGeom prst="bentConnector3">
            <a:avLst>
              <a:gd name="adj1" fmla="val 50000"/>
            </a:avLst>
          </a:prstGeom>
          <a:ln>
            <a:solidFill>
              <a:schemeClr val="tx1"/>
            </a:solidFill>
            <a:prstDash val="lgDash"/>
            <a:headEnd w="lg" len="lg"/>
            <a:tailEnd type="triangl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329001" y="5074893"/>
            <a:ext cx="2820547" cy="1015663"/>
          </a:xfrm>
          <a:prstGeom prst="rect">
            <a:avLst/>
          </a:prstGeom>
        </p:spPr>
        <p:txBody>
          <a:bodyPr wrap="square">
            <a:spAutoFit/>
          </a:bodyPr>
          <a:lstStyle/>
          <a:p>
            <a:r>
              <a:rPr lang="en-US" sz="2000" dirty="0" err="1">
                <a:latin typeface="Calibri" charset="0"/>
                <a:ea typeface="Calibri" charset="0"/>
                <a:cs typeface="Calibri" charset="0"/>
              </a:rPr>
              <a:t>Kadler</a:t>
            </a:r>
            <a:r>
              <a:rPr lang="en-US" sz="2000" dirty="0">
                <a:latin typeface="Calibri" charset="0"/>
                <a:ea typeface="Calibri" charset="0"/>
                <a:cs typeface="Calibri" charset="0"/>
              </a:rPr>
              <a:t>+ </a:t>
            </a:r>
            <a:r>
              <a:rPr lang="en-US" sz="2000" dirty="0" smtClean="0">
                <a:latin typeface="Calibri" charset="0"/>
                <a:ea typeface="Calibri" charset="0"/>
                <a:cs typeface="Calibri" charset="0"/>
              </a:rPr>
              <a:t>2016 </a:t>
            </a:r>
            <a:r>
              <a:rPr lang="en-US" sz="2000" i="1" dirty="0" smtClean="0"/>
              <a:t>Nature </a:t>
            </a:r>
            <a:r>
              <a:rPr lang="en-US" sz="2000" i="1" dirty="0"/>
              <a:t>Physics</a:t>
            </a:r>
            <a:r>
              <a:rPr lang="en-US" sz="2000" dirty="0"/>
              <a:t> 12, </a:t>
            </a:r>
            <a:r>
              <a:rPr lang="en-US" sz="2000" dirty="0" smtClean="0"/>
              <a:t>807 </a:t>
            </a:r>
            <a:endParaRPr lang="en-US" sz="2000" dirty="0" smtClean="0"/>
          </a:p>
          <a:p>
            <a:r>
              <a:rPr lang="en-US" sz="2000" dirty="0" smtClean="0"/>
              <a:t>(</a:t>
            </a:r>
            <a:r>
              <a:rPr lang="en-US" sz="2000" dirty="0" smtClean="0"/>
              <a:t>see also Gao</a:t>
            </a:r>
            <a:r>
              <a:rPr lang="en-US" sz="2000" dirty="0"/>
              <a:t>+ </a:t>
            </a:r>
            <a:r>
              <a:rPr lang="en-US" sz="2000" dirty="0" err="1"/>
              <a:t>ApJ</a:t>
            </a:r>
            <a:r>
              <a:rPr lang="en-US" sz="2000" dirty="0"/>
              <a:t>, </a:t>
            </a:r>
            <a:r>
              <a:rPr lang="en-US" sz="2000" dirty="0" smtClean="0"/>
              <a:t>2017)</a:t>
            </a:r>
            <a:endParaRPr lang="en-US" sz="2000" dirty="0"/>
          </a:p>
        </p:txBody>
      </p:sp>
      <p:sp>
        <p:nvSpPr>
          <p:cNvPr id="2" name="Title 1"/>
          <p:cNvSpPr>
            <a:spLocks noGrp="1"/>
          </p:cNvSpPr>
          <p:nvPr>
            <p:ph type="title"/>
          </p:nvPr>
        </p:nvSpPr>
        <p:spPr/>
        <p:txBody>
          <a:bodyPr>
            <a:normAutofit fontScale="90000"/>
          </a:bodyPr>
          <a:lstStyle/>
          <a:p>
            <a:r>
              <a:rPr lang="en-US" dirty="0"/>
              <a:t>H</a:t>
            </a:r>
            <a:r>
              <a:rPr lang="en-US" dirty="0" smtClean="0"/>
              <a:t>igh-energy </a:t>
            </a:r>
            <a:r>
              <a:rPr lang="en-US" dirty="0"/>
              <a:t>neutrinos in coincidence </a:t>
            </a:r>
            <a:r>
              <a:rPr lang="en-US" dirty="0" smtClean="0"/>
              <a:t/>
            </a:r>
            <a:br>
              <a:rPr lang="en-US" dirty="0" smtClean="0"/>
            </a:br>
            <a:r>
              <a:rPr lang="en-US" dirty="0" smtClean="0"/>
              <a:t>with </a:t>
            </a:r>
            <a:r>
              <a:rPr lang="en-US" dirty="0"/>
              <a:t>Fermi Blazars</a:t>
            </a:r>
            <a:endParaRPr lang="en-US" dirty="0"/>
          </a:p>
        </p:txBody>
      </p:sp>
      <p:sp>
        <p:nvSpPr>
          <p:cNvPr id="33" name="Rectangle 32"/>
          <p:cNvSpPr/>
          <p:nvPr/>
        </p:nvSpPr>
        <p:spPr>
          <a:xfrm>
            <a:off x="4889747" y="4180234"/>
            <a:ext cx="3749071" cy="1323439"/>
          </a:xfrm>
          <a:prstGeom prst="rect">
            <a:avLst/>
          </a:prstGeom>
        </p:spPr>
        <p:txBody>
          <a:bodyPr wrap="square">
            <a:spAutoFit/>
          </a:bodyPr>
          <a:lstStyle/>
          <a:p>
            <a:pPr marL="0" lvl="1"/>
            <a:r>
              <a:rPr lang="en-US" sz="2000" dirty="0">
                <a:solidFill>
                  <a:srgbClr val="FFFFFF"/>
                </a:solidFill>
                <a:effectLst>
                  <a:outerShdw blurRad="50800" dist="38100" dir="2700000">
                    <a:srgbClr val="000000">
                      <a:alpha val="43000"/>
                    </a:srgbClr>
                  </a:outerShdw>
                </a:effectLst>
              </a:rPr>
              <a:t>111 known </a:t>
            </a:r>
            <a:r>
              <a:rPr lang="en-US" sz="2000" dirty="0">
                <a:solidFill>
                  <a:srgbClr val="FFFFFF"/>
                </a:solidFill>
                <a:effectLst>
                  <a:outerShdw blurRad="50800" dist="38100" dir="2700000">
                    <a:srgbClr val="000000">
                      <a:alpha val="43000"/>
                    </a:srgbClr>
                  </a:outerShdw>
                </a:effectLst>
                <a:latin typeface="Symbol" charset="2"/>
                <a:cs typeface="Symbol" charset="2"/>
              </a:rPr>
              <a:t>g</a:t>
            </a:r>
            <a:r>
              <a:rPr lang="en-US" sz="2000" dirty="0">
                <a:solidFill>
                  <a:srgbClr val="FFFFFF"/>
                </a:solidFill>
                <a:effectLst>
                  <a:outerShdw blurRad="50800" dist="38100" dir="2700000">
                    <a:srgbClr val="000000">
                      <a:alpha val="43000"/>
                    </a:srgbClr>
                  </a:outerShdw>
                </a:effectLst>
              </a:rPr>
              <a:t>-ray point sources:</a:t>
            </a:r>
          </a:p>
          <a:p>
            <a:pPr marL="0" lvl="1">
              <a:buFont typeface="Arial"/>
              <a:buChar char="•"/>
            </a:pPr>
            <a:r>
              <a:rPr lang="en-US" sz="2000" dirty="0">
                <a:solidFill>
                  <a:srgbClr val="FFFFFF"/>
                </a:solidFill>
                <a:effectLst>
                  <a:outerShdw blurRad="50800" dist="38100" dir="2700000">
                    <a:srgbClr val="000000">
                      <a:alpha val="43000"/>
                    </a:srgbClr>
                  </a:outerShdw>
                </a:effectLst>
              </a:rPr>
              <a:t> 53 unidentified</a:t>
            </a:r>
          </a:p>
          <a:p>
            <a:pPr marL="0" lvl="1">
              <a:buFont typeface="Arial"/>
              <a:buChar char="•"/>
            </a:pPr>
            <a:r>
              <a:rPr lang="en-US" sz="2000" dirty="0">
                <a:solidFill>
                  <a:srgbClr val="FFFFFF"/>
                </a:solidFill>
                <a:effectLst>
                  <a:outerShdw blurRad="50800" dist="38100" dir="2700000">
                    <a:srgbClr val="000000">
                      <a:alpha val="43000"/>
                    </a:srgbClr>
                  </a:outerShdw>
                </a:effectLst>
              </a:rPr>
              <a:t> 23 Galactic</a:t>
            </a:r>
          </a:p>
          <a:p>
            <a:pPr marL="0" lvl="1">
              <a:spcAft>
                <a:spcPts val="600"/>
              </a:spcAft>
              <a:buFont typeface="Arial"/>
              <a:buChar char="•"/>
            </a:pPr>
            <a:r>
              <a:rPr lang="en-US" sz="2000" dirty="0">
                <a:solidFill>
                  <a:srgbClr val="FFFFFF"/>
                </a:solidFill>
                <a:effectLst>
                  <a:outerShdw blurRad="50800" dist="38100" dir="2700000">
                    <a:srgbClr val="000000">
                      <a:alpha val="43000"/>
                    </a:srgbClr>
                  </a:outerShdw>
                </a:effectLst>
              </a:rPr>
              <a:t> 35 extragalactic</a:t>
            </a:r>
          </a:p>
        </p:txBody>
      </p:sp>
    </p:spTree>
    <p:extLst>
      <p:ext uri="{BB962C8B-B14F-4D97-AF65-F5344CB8AC3E}">
        <p14:creationId xmlns:p14="http://schemas.microsoft.com/office/powerpoint/2010/main" val="37417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Photo-pion prod.: Origin of the Target Field</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TextBox 5"/>
          <p:cNvSpPr txBox="1"/>
          <p:nvPr/>
        </p:nvSpPr>
        <p:spPr>
          <a:xfrm>
            <a:off x="2053851" y="983314"/>
            <a:ext cx="9048466" cy="2400657"/>
          </a:xfrm>
          <a:prstGeom prst="rect">
            <a:avLst/>
          </a:prstGeom>
          <a:noFill/>
        </p:spPr>
        <p:txBody>
          <a:bodyPr wrap="square" rtlCol="0">
            <a:spAutoFit/>
          </a:bodyPr>
          <a:lstStyle/>
          <a:p>
            <a:endParaRPr lang="en-US" sz="2400" dirty="0" smtClean="0">
              <a:latin typeface="Arial" panose="020B0604020202020204" pitchFamily="34" charset="0"/>
              <a:cs typeface="Arial" panose="020B0604020202020204" pitchFamily="34" charset="0"/>
            </a:endParaRPr>
          </a:p>
          <a:p>
            <a:r>
              <a:rPr lang="en-US" sz="2400" dirty="0" smtClean="0"/>
              <a:t>To produce </a:t>
            </a:r>
            <a:r>
              <a:rPr lang="en-US" sz="2400" dirty="0" err="1" smtClean="0"/>
              <a:t>IceCube</a:t>
            </a:r>
            <a:r>
              <a:rPr lang="en-US" sz="2400" dirty="0" smtClean="0"/>
              <a:t> neutrinos (~ 100 </a:t>
            </a:r>
            <a:r>
              <a:rPr lang="en-US" sz="2400" dirty="0" err="1" smtClean="0"/>
              <a:t>TeV</a:t>
            </a:r>
            <a:r>
              <a:rPr lang="en-US" sz="2400" dirty="0" smtClean="0"/>
              <a:t> </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a:t>
            </a:r>
            <a:r>
              <a:rPr lang="en-US" sz="2400" baseline="-25000" dirty="0" err="1" smtClean="0">
                <a:latin typeface="Symbol" panose="05050102010706020507" pitchFamily="18" charset="2"/>
                <a:cs typeface="Arial" panose="020B0604020202020204" pitchFamily="34" charset="0"/>
              </a:rPr>
              <a:t>n</a:t>
            </a:r>
            <a:r>
              <a:rPr lang="en-US" sz="2400" dirty="0" smtClean="0">
                <a:latin typeface="Arial" panose="020B0604020202020204" pitchFamily="34" charset="0"/>
                <a:cs typeface="Arial" panose="020B0604020202020204" pitchFamily="34" charset="0"/>
              </a:rPr>
              <a:t> = 10</a:t>
            </a:r>
            <a:r>
              <a:rPr lang="en-US" sz="2400" baseline="30000" dirty="0" smtClean="0">
                <a:latin typeface="Arial" panose="020B0604020202020204" pitchFamily="34" charset="0"/>
                <a:cs typeface="Arial" panose="020B0604020202020204" pitchFamily="34" charset="0"/>
              </a:rPr>
              <a:t>14</a:t>
            </a:r>
            <a:r>
              <a:rPr lang="en-US" sz="2400" dirty="0" smtClean="0">
                <a:latin typeface="Arial" panose="020B0604020202020204" pitchFamily="34" charset="0"/>
                <a:cs typeface="Arial" panose="020B0604020202020204" pitchFamily="34" charset="0"/>
              </a:rPr>
              <a:t> E</a:t>
            </a:r>
            <a:r>
              <a:rPr lang="en-US" sz="2400" baseline="-25000" dirty="0" smtClean="0">
                <a:latin typeface="Arial" panose="020B0604020202020204" pitchFamily="34" charset="0"/>
                <a:cs typeface="Arial" panose="020B0604020202020204" pitchFamily="34" charset="0"/>
              </a:rPr>
              <a:t>14</a:t>
            </a:r>
            <a:r>
              <a:rPr lang="en-US" sz="2400" dirty="0" smtClean="0">
                <a:latin typeface="Arial" panose="020B0604020202020204" pitchFamily="34" charset="0"/>
                <a:cs typeface="Arial" panose="020B0604020202020204" pitchFamily="34" charset="0"/>
              </a:rPr>
              <a:t> eV):</a:t>
            </a:r>
          </a:p>
          <a:p>
            <a:endParaRPr lang="en-US"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2400" dirty="0" smtClean="0">
                <a:cs typeface="Arial" panose="020B0604020202020204" pitchFamily="34" charset="0"/>
              </a:rPr>
              <a:t>Need protons with               </a:t>
            </a:r>
            <a:r>
              <a:rPr lang="en-US" sz="2400" dirty="0" err="1" smtClean="0">
                <a:solidFill>
                  <a:srgbClr val="FF0000"/>
                </a:solidFill>
                <a:cs typeface="Arial" panose="020B0604020202020204" pitchFamily="34" charset="0"/>
              </a:rPr>
              <a:t>E’</a:t>
            </a:r>
            <a:r>
              <a:rPr lang="en-US" sz="2400" baseline="-25000" dirty="0" err="1" smtClean="0">
                <a:solidFill>
                  <a:srgbClr val="FF0000"/>
                </a:solidFill>
                <a:cs typeface="Arial" panose="020B0604020202020204" pitchFamily="34" charset="0"/>
              </a:rPr>
              <a:t>p</a:t>
            </a:r>
            <a:r>
              <a:rPr lang="en-US" sz="2400" dirty="0" smtClean="0">
                <a:solidFill>
                  <a:srgbClr val="FF0000"/>
                </a:solidFill>
                <a:cs typeface="Arial" panose="020B0604020202020204" pitchFamily="34" charset="0"/>
              </a:rPr>
              <a:t> ~ 200 E</a:t>
            </a:r>
            <a:r>
              <a:rPr lang="en-US" sz="2400" baseline="-25000" dirty="0" smtClean="0">
                <a:solidFill>
                  <a:srgbClr val="FF0000"/>
                </a:solidFill>
                <a:cs typeface="Arial" panose="020B0604020202020204" pitchFamily="34" charset="0"/>
              </a:rPr>
              <a:t>14</a:t>
            </a:r>
            <a:r>
              <a:rPr lang="en-US" sz="2400" dirty="0" smtClean="0">
                <a:solidFill>
                  <a:srgbClr val="FF0000"/>
                </a:solidFill>
                <a:cs typeface="Arial" panose="020B0604020202020204" pitchFamily="34" charset="0"/>
              </a:rPr>
              <a:t> </a:t>
            </a:r>
            <a:r>
              <a:rPr lang="en-US" sz="2400" dirty="0" smtClean="0">
                <a:solidFill>
                  <a:srgbClr val="FF0000"/>
                </a:solidFill>
                <a:latin typeface="Symbol" panose="05050102010706020507" pitchFamily="18" charset="2"/>
                <a:cs typeface="Arial" panose="020B0604020202020204" pitchFamily="34" charset="0"/>
              </a:rPr>
              <a:t>d</a:t>
            </a:r>
            <a:r>
              <a:rPr lang="en-US" sz="2400" baseline="-25000" dirty="0" smtClean="0">
                <a:solidFill>
                  <a:srgbClr val="FF0000"/>
                </a:solidFill>
                <a:cs typeface="Arial" panose="020B0604020202020204" pitchFamily="34" charset="0"/>
              </a:rPr>
              <a:t>1</a:t>
            </a:r>
            <a:r>
              <a:rPr lang="en-US" sz="2400" baseline="30000" dirty="0" smtClean="0">
                <a:solidFill>
                  <a:srgbClr val="FF0000"/>
                </a:solidFill>
                <a:cs typeface="Arial" panose="020B0604020202020204" pitchFamily="34" charset="0"/>
              </a:rPr>
              <a:t>-1</a:t>
            </a:r>
            <a:r>
              <a:rPr lang="en-US" sz="2400" dirty="0" smtClean="0">
                <a:solidFill>
                  <a:srgbClr val="FF0000"/>
                </a:solidFill>
                <a:cs typeface="Arial" panose="020B0604020202020204" pitchFamily="34" charset="0"/>
              </a:rPr>
              <a:t> </a:t>
            </a:r>
            <a:r>
              <a:rPr lang="en-US" sz="2400" dirty="0" err="1" smtClean="0">
                <a:solidFill>
                  <a:srgbClr val="FF0000"/>
                </a:solidFill>
                <a:cs typeface="Arial" panose="020B0604020202020204" pitchFamily="34" charset="0"/>
              </a:rPr>
              <a:t>TeV</a:t>
            </a:r>
            <a:endParaRPr lang="en-US" sz="2400" dirty="0" smtClean="0">
              <a:solidFill>
                <a:srgbClr val="FF0000"/>
              </a:solidFill>
              <a:cs typeface="Arial" panose="020B0604020202020204" pitchFamily="34" charset="0"/>
            </a:endParaRPr>
          </a:p>
          <a:p>
            <a:endParaRPr lang="en-US" sz="1200" dirty="0" smtClean="0">
              <a:solidFill>
                <a:srgbClr val="FF0000"/>
              </a:solidFill>
              <a:cs typeface="Arial" panose="020B0604020202020204" pitchFamily="34" charset="0"/>
            </a:endParaRPr>
          </a:p>
          <a:p>
            <a:r>
              <a:rPr lang="en-US" sz="2400" dirty="0">
                <a:cs typeface="Arial" panose="020B0604020202020204" pitchFamily="34" charset="0"/>
              </a:rPr>
              <a:t> </a:t>
            </a:r>
            <a:r>
              <a:rPr lang="en-US" sz="2400" dirty="0" smtClean="0">
                <a:cs typeface="Arial" panose="020B0604020202020204" pitchFamily="34" charset="0"/>
              </a:rPr>
              <a:t>   and target photons with     </a:t>
            </a:r>
            <a:r>
              <a:rPr lang="en-US" sz="2400" dirty="0" err="1" smtClean="0">
                <a:solidFill>
                  <a:srgbClr val="FF0000"/>
                </a:solidFill>
                <a:cs typeface="Arial" panose="020B0604020202020204" pitchFamily="34" charset="0"/>
              </a:rPr>
              <a:t>E’</a:t>
            </a:r>
            <a:r>
              <a:rPr lang="en-US" sz="2400" baseline="-25000" dirty="0" err="1" smtClean="0">
                <a:solidFill>
                  <a:srgbClr val="FF0000"/>
                </a:solidFill>
                <a:cs typeface="Arial" panose="020B0604020202020204" pitchFamily="34" charset="0"/>
              </a:rPr>
              <a:t>t</a:t>
            </a:r>
            <a:r>
              <a:rPr lang="en-US" sz="2400" dirty="0" smtClean="0">
                <a:solidFill>
                  <a:srgbClr val="FF0000"/>
                </a:solidFill>
                <a:cs typeface="Arial" panose="020B0604020202020204" pitchFamily="34" charset="0"/>
              </a:rPr>
              <a:t> ~ 1.6 E</a:t>
            </a:r>
            <a:r>
              <a:rPr lang="en-US" sz="2400" baseline="-25000" dirty="0" smtClean="0">
                <a:solidFill>
                  <a:srgbClr val="FF0000"/>
                </a:solidFill>
                <a:cs typeface="Arial" panose="020B0604020202020204" pitchFamily="34" charset="0"/>
              </a:rPr>
              <a:t>14</a:t>
            </a:r>
            <a:r>
              <a:rPr lang="en-US" sz="2400" baseline="30000" dirty="0" smtClean="0">
                <a:solidFill>
                  <a:srgbClr val="FF0000"/>
                </a:solidFill>
                <a:cs typeface="Arial" panose="020B0604020202020204" pitchFamily="34" charset="0"/>
              </a:rPr>
              <a:t>-1</a:t>
            </a:r>
            <a:r>
              <a:rPr lang="en-US" sz="2400" dirty="0" smtClean="0">
                <a:solidFill>
                  <a:srgbClr val="FF0000"/>
                </a:solidFill>
                <a:cs typeface="Arial" panose="020B0604020202020204" pitchFamily="34" charset="0"/>
              </a:rPr>
              <a:t> </a:t>
            </a:r>
            <a:r>
              <a:rPr lang="en-US" sz="2400" dirty="0" smtClean="0">
                <a:solidFill>
                  <a:srgbClr val="FF0000"/>
                </a:solidFill>
                <a:latin typeface="Symbol" panose="05050102010706020507" pitchFamily="18" charset="2"/>
                <a:cs typeface="Arial" panose="020B0604020202020204" pitchFamily="34" charset="0"/>
              </a:rPr>
              <a:t>d</a:t>
            </a:r>
            <a:r>
              <a:rPr lang="en-US" sz="2400" baseline="-25000" dirty="0">
                <a:solidFill>
                  <a:srgbClr val="FF0000"/>
                </a:solidFill>
                <a:cs typeface="Arial" panose="020B0604020202020204" pitchFamily="34" charset="0"/>
              </a:rPr>
              <a:t>1</a:t>
            </a:r>
            <a:r>
              <a:rPr lang="en-US" sz="2400" dirty="0" smtClean="0">
                <a:solidFill>
                  <a:srgbClr val="FF0000"/>
                </a:solidFill>
                <a:cs typeface="Arial" panose="020B0604020202020204" pitchFamily="34" charset="0"/>
              </a:rPr>
              <a:t> </a:t>
            </a:r>
            <a:r>
              <a:rPr lang="en-US" sz="2400" dirty="0" err="1" smtClean="0">
                <a:solidFill>
                  <a:srgbClr val="FF0000"/>
                </a:solidFill>
                <a:cs typeface="Arial" panose="020B0604020202020204" pitchFamily="34" charset="0"/>
              </a:rPr>
              <a:t>keV</a:t>
            </a:r>
            <a:endParaRPr lang="en-US" sz="2400" dirty="0" smtClean="0">
              <a:solidFill>
                <a:srgbClr val="FF0000"/>
              </a:solidFill>
            </a:endParaRPr>
          </a:p>
          <a:p>
            <a:r>
              <a:rPr lang="en-US" dirty="0" smtClean="0"/>
              <a:t> </a:t>
            </a:r>
            <a:endParaRPr lang="en-ZA" dirty="0"/>
          </a:p>
        </p:txBody>
      </p:sp>
      <p:sp>
        <p:nvSpPr>
          <p:cNvPr id="7" name="TextBox 6"/>
          <p:cNvSpPr txBox="1"/>
          <p:nvPr/>
        </p:nvSpPr>
        <p:spPr>
          <a:xfrm>
            <a:off x="8413707" y="2101755"/>
            <a:ext cx="2251881" cy="461665"/>
          </a:xfrm>
          <a:prstGeom prst="rect">
            <a:avLst/>
          </a:prstGeom>
          <a:noFill/>
        </p:spPr>
        <p:txBody>
          <a:bodyPr wrap="square" rtlCol="0">
            <a:spAutoFit/>
          </a:bodyPr>
          <a:lstStyle/>
          <a:p>
            <a:r>
              <a:rPr lang="en-US" sz="2400" dirty="0" smtClean="0">
                <a:solidFill>
                  <a:srgbClr val="FF0000"/>
                </a:solidFill>
              </a:rPr>
              <a:t>=&gt; Not UHECRs!</a:t>
            </a:r>
            <a:endParaRPr lang="en-ZA" sz="2400" dirty="0">
              <a:solidFill>
                <a:srgbClr val="FF0000"/>
              </a:solidFill>
            </a:endParaRPr>
          </a:p>
        </p:txBody>
      </p:sp>
      <p:sp>
        <p:nvSpPr>
          <p:cNvPr id="8" name="TextBox 7"/>
          <p:cNvSpPr txBox="1"/>
          <p:nvPr/>
        </p:nvSpPr>
        <p:spPr>
          <a:xfrm>
            <a:off x="8413707" y="2648939"/>
            <a:ext cx="1869748" cy="461665"/>
          </a:xfrm>
          <a:prstGeom prst="rect">
            <a:avLst/>
          </a:prstGeom>
          <a:noFill/>
        </p:spPr>
        <p:txBody>
          <a:bodyPr wrap="square" rtlCol="0">
            <a:spAutoFit/>
          </a:bodyPr>
          <a:lstStyle/>
          <a:p>
            <a:r>
              <a:rPr lang="en-US" sz="2400" dirty="0" smtClean="0">
                <a:solidFill>
                  <a:srgbClr val="FF0000"/>
                </a:solidFill>
              </a:rPr>
              <a:t>=&gt; X-rays!</a:t>
            </a:r>
            <a:endParaRPr lang="en-ZA" sz="2400" dirty="0">
              <a:solidFill>
                <a:srgbClr val="FF0000"/>
              </a:solidFill>
            </a:endParaRPr>
          </a:p>
        </p:txBody>
      </p:sp>
      <p:sp>
        <p:nvSpPr>
          <p:cNvPr id="9" name="Rounded Rectangle 8"/>
          <p:cNvSpPr/>
          <p:nvPr/>
        </p:nvSpPr>
        <p:spPr>
          <a:xfrm>
            <a:off x="1890078" y="1924335"/>
            <a:ext cx="8775510" cy="131018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p:cNvSpPr txBox="1"/>
          <p:nvPr/>
        </p:nvSpPr>
        <p:spPr>
          <a:xfrm>
            <a:off x="2053851" y="3397618"/>
            <a:ext cx="8366077" cy="523220"/>
          </a:xfrm>
          <a:prstGeom prst="rect">
            <a:avLst/>
          </a:prstGeom>
          <a:noFill/>
        </p:spPr>
        <p:txBody>
          <a:bodyPr wrap="square" rtlCol="0">
            <a:spAutoFit/>
          </a:bodyPr>
          <a:lstStyle/>
          <a:p>
            <a:pPr algn="ctr"/>
            <a:r>
              <a:rPr lang="en-US" sz="2800" u="sng" dirty="0" smtClean="0">
                <a:solidFill>
                  <a:srgbClr val="FFC000"/>
                </a:solidFill>
              </a:rPr>
              <a:t>(At least) two possible scenarios:</a:t>
            </a:r>
          </a:p>
        </p:txBody>
      </p:sp>
      <p:sp>
        <p:nvSpPr>
          <p:cNvPr id="11" name="TextBox 10"/>
          <p:cNvSpPr txBox="1"/>
          <p:nvPr/>
        </p:nvSpPr>
        <p:spPr>
          <a:xfrm>
            <a:off x="1794544" y="4109370"/>
            <a:ext cx="4217158" cy="2308324"/>
          </a:xfrm>
          <a:prstGeom prst="rect">
            <a:avLst/>
          </a:prstGeom>
          <a:solidFill>
            <a:schemeClr val="bg1">
              <a:lumMod val="75000"/>
              <a:lumOff val="25000"/>
            </a:schemeClr>
          </a:solidFill>
        </p:spPr>
        <p:txBody>
          <a:bodyPr wrap="square" rtlCol="0">
            <a:spAutoFit/>
          </a:bodyPr>
          <a:lstStyle/>
          <a:p>
            <a:pPr marL="342900" indent="-342900">
              <a:buAutoNum type="alphaLcParenR"/>
            </a:pPr>
            <a:r>
              <a:rPr lang="en-US" sz="2400" dirty="0" smtClean="0">
                <a:solidFill>
                  <a:srgbClr val="FFC000"/>
                </a:solidFill>
              </a:rPr>
              <a:t>Target photons co-moving with the emission region</a:t>
            </a:r>
          </a:p>
          <a:p>
            <a:pPr marL="342900" indent="-342900">
              <a:buAutoNum type="alphaLcParenR"/>
            </a:pPr>
            <a:endParaRPr lang="en-US" sz="2400" dirty="0" smtClean="0">
              <a:solidFill>
                <a:srgbClr val="FFC000"/>
              </a:solidFill>
            </a:endParaRPr>
          </a:p>
          <a:p>
            <a:pPr marL="342900" indent="-342900">
              <a:buFont typeface="Symbol" panose="05050102010706020507" pitchFamily="18" charset="2"/>
              <a:buChar char="Þ"/>
            </a:pPr>
            <a:r>
              <a:rPr lang="en-US" sz="2400" dirty="0" err="1" smtClean="0">
                <a:solidFill>
                  <a:srgbClr val="FFC000"/>
                </a:solidFill>
              </a:rPr>
              <a:t>E</a:t>
            </a:r>
            <a:r>
              <a:rPr lang="en-US" sz="2400" baseline="-25000" dirty="0" err="1" smtClean="0">
                <a:solidFill>
                  <a:srgbClr val="FFC000"/>
                </a:solidFill>
              </a:rPr>
              <a:t>t</a:t>
            </a:r>
            <a:r>
              <a:rPr lang="en-US" sz="2400" baseline="30000" dirty="0" err="1" smtClean="0">
                <a:solidFill>
                  <a:srgbClr val="FFC000"/>
                </a:solidFill>
              </a:rPr>
              <a:t>obs</a:t>
            </a:r>
            <a:r>
              <a:rPr lang="en-US" sz="2400" dirty="0" smtClean="0">
                <a:solidFill>
                  <a:srgbClr val="FFC000"/>
                </a:solidFill>
              </a:rPr>
              <a:t> ~ 1</a:t>
            </a:r>
            <a:r>
              <a:rPr lang="en-US" sz="2400" dirty="0">
                <a:solidFill>
                  <a:srgbClr val="FFC000"/>
                </a:solidFill>
              </a:rPr>
              <a:t>6</a:t>
            </a:r>
            <a:r>
              <a:rPr lang="en-US" sz="2400" dirty="0" smtClean="0">
                <a:solidFill>
                  <a:srgbClr val="FFC000"/>
                </a:solidFill>
              </a:rPr>
              <a:t> E</a:t>
            </a:r>
            <a:r>
              <a:rPr lang="en-US" sz="2400" baseline="-25000" dirty="0" smtClean="0">
                <a:solidFill>
                  <a:srgbClr val="FFC000"/>
                </a:solidFill>
              </a:rPr>
              <a:t>14</a:t>
            </a:r>
            <a:r>
              <a:rPr lang="en-US" sz="2400" baseline="30000" dirty="0" smtClean="0">
                <a:solidFill>
                  <a:srgbClr val="FFC000"/>
                </a:solidFill>
              </a:rPr>
              <a:t>-1</a:t>
            </a:r>
            <a:r>
              <a:rPr lang="en-US" sz="2400" dirty="0" smtClean="0">
                <a:solidFill>
                  <a:srgbClr val="FFC000"/>
                </a:solidFill>
              </a:rPr>
              <a:t> </a:t>
            </a:r>
            <a:r>
              <a:rPr lang="en-US" sz="2400" dirty="0" smtClean="0">
                <a:solidFill>
                  <a:srgbClr val="FFC000"/>
                </a:solidFill>
                <a:latin typeface="Symbol" panose="05050102010706020507" pitchFamily="18" charset="2"/>
              </a:rPr>
              <a:t>d</a:t>
            </a:r>
            <a:r>
              <a:rPr lang="en-US" sz="2400" baseline="-25000" dirty="0" smtClean="0">
                <a:solidFill>
                  <a:srgbClr val="FFC000"/>
                </a:solidFill>
              </a:rPr>
              <a:t>1</a:t>
            </a:r>
            <a:r>
              <a:rPr lang="en-US" sz="2400" baseline="30000" dirty="0" smtClean="0">
                <a:solidFill>
                  <a:srgbClr val="FFC000"/>
                </a:solidFill>
              </a:rPr>
              <a:t>2</a:t>
            </a:r>
            <a:r>
              <a:rPr lang="en-US" sz="2400" dirty="0" smtClean="0">
                <a:solidFill>
                  <a:srgbClr val="FFC000"/>
                </a:solidFill>
              </a:rPr>
              <a:t>/(1+z) </a:t>
            </a:r>
            <a:r>
              <a:rPr lang="en-US" sz="2400" dirty="0" err="1" smtClean="0">
                <a:solidFill>
                  <a:srgbClr val="FFC000"/>
                </a:solidFill>
              </a:rPr>
              <a:t>keV</a:t>
            </a:r>
            <a:endParaRPr lang="en-US" sz="2400" dirty="0" smtClean="0">
              <a:solidFill>
                <a:srgbClr val="FFC000"/>
              </a:solidFill>
            </a:endParaRPr>
          </a:p>
          <a:p>
            <a:endParaRPr lang="en-US" sz="2400" dirty="0" smtClean="0">
              <a:solidFill>
                <a:srgbClr val="FFC000"/>
              </a:solidFill>
            </a:endParaRPr>
          </a:p>
          <a:p>
            <a:pPr marL="342900" indent="-342900">
              <a:buFont typeface="Symbol" panose="05050102010706020507" pitchFamily="18" charset="2"/>
              <a:buChar char="Þ"/>
            </a:pPr>
            <a:r>
              <a:rPr lang="en-US" sz="2400" dirty="0" smtClean="0">
                <a:solidFill>
                  <a:srgbClr val="FFC000"/>
                </a:solidFill>
              </a:rPr>
              <a:t>Observed as hard X-rays</a:t>
            </a:r>
            <a:endParaRPr lang="en-ZA" sz="2400" dirty="0">
              <a:solidFill>
                <a:srgbClr val="FFC000"/>
              </a:solidFill>
            </a:endParaRPr>
          </a:p>
        </p:txBody>
      </p:sp>
      <p:sp>
        <p:nvSpPr>
          <p:cNvPr id="12" name="TextBox 11"/>
          <p:cNvSpPr txBox="1"/>
          <p:nvPr/>
        </p:nvSpPr>
        <p:spPr>
          <a:xfrm>
            <a:off x="6346068" y="4109370"/>
            <a:ext cx="4196687" cy="2308324"/>
          </a:xfrm>
          <a:prstGeom prst="rect">
            <a:avLst/>
          </a:prstGeom>
          <a:solidFill>
            <a:schemeClr val="bg1">
              <a:lumMod val="75000"/>
              <a:lumOff val="25000"/>
            </a:schemeClr>
          </a:solidFill>
        </p:spPr>
        <p:txBody>
          <a:bodyPr wrap="square" rtlCol="0">
            <a:spAutoFit/>
          </a:bodyPr>
          <a:lstStyle/>
          <a:p>
            <a:pPr marL="457200" indent="-457200">
              <a:buFont typeface="+mj-lt"/>
              <a:buAutoNum type="alphaLcParenR" startAt="2"/>
            </a:pPr>
            <a:r>
              <a:rPr lang="en-US" sz="2400" dirty="0" smtClean="0">
                <a:solidFill>
                  <a:srgbClr val="FFC000"/>
                </a:solidFill>
              </a:rPr>
              <a:t>Target photons stationary in the AGN frame</a:t>
            </a:r>
          </a:p>
          <a:p>
            <a:pPr marL="342900" indent="-342900">
              <a:buAutoNum type="alphaLcParenR"/>
            </a:pPr>
            <a:endParaRPr lang="en-US" sz="2400" dirty="0" smtClean="0">
              <a:solidFill>
                <a:srgbClr val="FFC000"/>
              </a:solidFill>
            </a:endParaRPr>
          </a:p>
          <a:p>
            <a:pPr marL="342900" indent="-342900">
              <a:buFont typeface="Symbol" panose="05050102010706020507" pitchFamily="18" charset="2"/>
              <a:buChar char="Þ"/>
            </a:pPr>
            <a:r>
              <a:rPr lang="en-US" sz="2400" dirty="0" err="1" smtClean="0">
                <a:solidFill>
                  <a:srgbClr val="FFC000"/>
                </a:solidFill>
              </a:rPr>
              <a:t>E</a:t>
            </a:r>
            <a:r>
              <a:rPr lang="en-US" sz="2400" baseline="-25000" dirty="0" err="1" smtClean="0">
                <a:solidFill>
                  <a:srgbClr val="FFC000"/>
                </a:solidFill>
              </a:rPr>
              <a:t>t</a:t>
            </a:r>
            <a:r>
              <a:rPr lang="en-US" sz="2400" baseline="30000" dirty="0" err="1" smtClean="0">
                <a:solidFill>
                  <a:srgbClr val="FFC000"/>
                </a:solidFill>
              </a:rPr>
              <a:t>obs</a:t>
            </a:r>
            <a:r>
              <a:rPr lang="en-US" sz="2400" dirty="0" smtClean="0">
                <a:solidFill>
                  <a:srgbClr val="FFC000"/>
                </a:solidFill>
              </a:rPr>
              <a:t> ~ 160 E</a:t>
            </a:r>
            <a:r>
              <a:rPr lang="en-US" sz="2400" baseline="-25000" dirty="0" smtClean="0">
                <a:solidFill>
                  <a:srgbClr val="FFC000"/>
                </a:solidFill>
              </a:rPr>
              <a:t>14</a:t>
            </a:r>
            <a:r>
              <a:rPr lang="en-US" sz="2400" baseline="30000" dirty="0" smtClean="0">
                <a:solidFill>
                  <a:srgbClr val="FFC000"/>
                </a:solidFill>
              </a:rPr>
              <a:t>-1</a:t>
            </a:r>
            <a:r>
              <a:rPr lang="en-US" sz="2400" dirty="0" smtClean="0">
                <a:solidFill>
                  <a:srgbClr val="FFC000"/>
                </a:solidFill>
              </a:rPr>
              <a:t>/(1+z) eV</a:t>
            </a:r>
          </a:p>
          <a:p>
            <a:endParaRPr lang="en-US" sz="2400" dirty="0" smtClean="0">
              <a:solidFill>
                <a:srgbClr val="FFC000"/>
              </a:solidFill>
            </a:endParaRPr>
          </a:p>
          <a:p>
            <a:pPr marL="342900" indent="-342900">
              <a:buFont typeface="Symbol" panose="05050102010706020507" pitchFamily="18" charset="2"/>
              <a:buChar char="Þ"/>
            </a:pPr>
            <a:r>
              <a:rPr lang="en-US" sz="2400" dirty="0" smtClean="0">
                <a:solidFill>
                  <a:srgbClr val="FFC000"/>
                </a:solidFill>
              </a:rPr>
              <a:t>Observed as UV / soft X-rays</a:t>
            </a:r>
            <a:endParaRPr lang="en-ZA" sz="2400" dirty="0">
              <a:solidFill>
                <a:srgbClr val="FFC000"/>
              </a:solidFill>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20</a:t>
            </a:fld>
            <a:endParaRPr lang="en-US"/>
          </a:p>
        </p:txBody>
      </p:sp>
    </p:spTree>
    <p:extLst>
      <p:ext uri="{BB962C8B-B14F-4D97-AF65-F5344CB8AC3E}">
        <p14:creationId xmlns:p14="http://schemas.microsoft.com/office/powerpoint/2010/main" val="12322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p:cNvPicPr>
            <a:picLocks noGrp="1" noChangeAspect="1"/>
          </p:cNvPicPr>
          <p:nvPr>
            <p:ph idx="1"/>
          </p:nvPr>
        </p:nvPicPr>
        <p:blipFill>
          <a:blip r:embed="rId2"/>
          <a:stretch>
            <a:fillRect/>
          </a:stretch>
        </p:blipFill>
        <p:spPr>
          <a:xfrm>
            <a:off x="2771706" y="1665289"/>
            <a:ext cx="6647003" cy="4257675"/>
          </a:xfrm>
          <a:prstGeom prst="rect">
            <a:avLst/>
          </a:prstGeom>
        </p:spPr>
      </p:pic>
      <p:sp>
        <p:nvSpPr>
          <p:cNvPr id="2" name="Title 1"/>
          <p:cNvSpPr>
            <a:spLocks noGrp="1"/>
          </p:cNvSpPr>
          <p:nvPr>
            <p:ph type="title"/>
          </p:nvPr>
        </p:nvSpPr>
        <p:spPr/>
        <p:txBody>
          <a:bodyPr/>
          <a:lstStyle/>
          <a:p>
            <a:r>
              <a:rPr lang="en-US" dirty="0"/>
              <a:t>TXS 0506+056  SED</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15" name="TextBox 14"/>
          <p:cNvSpPr txBox="1"/>
          <p:nvPr/>
        </p:nvSpPr>
        <p:spPr>
          <a:xfrm>
            <a:off x="9765017" y="5239175"/>
            <a:ext cx="2238232" cy="338554"/>
          </a:xfrm>
          <a:prstGeom prst="rect">
            <a:avLst/>
          </a:prstGeom>
          <a:noFill/>
        </p:spPr>
        <p:txBody>
          <a:bodyPr wrap="square" rtlCol="0">
            <a:spAutoFit/>
          </a:bodyPr>
          <a:lstStyle/>
          <a:p>
            <a:r>
              <a:rPr lang="en-US" sz="1600" dirty="0" smtClean="0"/>
              <a:t>(</a:t>
            </a:r>
            <a:r>
              <a:rPr lang="en-US" sz="1600" dirty="0" err="1" smtClean="0"/>
              <a:t>IceCube</a:t>
            </a:r>
            <a:r>
              <a:rPr lang="en-US" sz="1600" dirty="0" smtClean="0"/>
              <a:t> et al. 2018)</a:t>
            </a:r>
            <a:endParaRPr lang="en-ZA" sz="1600" dirty="0"/>
          </a:p>
        </p:txBody>
      </p:sp>
      <p:sp>
        <p:nvSpPr>
          <p:cNvPr id="3" name="Slide Number Placeholder 2"/>
          <p:cNvSpPr>
            <a:spLocks noGrp="1"/>
          </p:cNvSpPr>
          <p:nvPr>
            <p:ph type="sldNum" sz="quarter" idx="12"/>
          </p:nvPr>
        </p:nvSpPr>
        <p:spPr/>
        <p:txBody>
          <a:bodyPr/>
          <a:lstStyle/>
          <a:p>
            <a:fld id="{9C1F5A0A-F6FC-4FFD-9B49-0DA8697211D9}" type="slidenum">
              <a:rPr lang="en-US" smtClean="0"/>
              <a:t>21</a:t>
            </a:fld>
            <a:endParaRPr lang="en-US"/>
          </a:p>
        </p:txBody>
      </p:sp>
      <p:sp>
        <p:nvSpPr>
          <p:cNvPr id="7" name="TextBox 6"/>
          <p:cNvSpPr txBox="1"/>
          <p:nvPr/>
        </p:nvSpPr>
        <p:spPr>
          <a:xfrm>
            <a:off x="4047658" y="4228594"/>
            <a:ext cx="3057098" cy="461665"/>
          </a:xfrm>
          <a:prstGeom prst="rect">
            <a:avLst/>
          </a:prstGeom>
          <a:solidFill>
            <a:srgbClr val="FFFF00"/>
          </a:solidFill>
        </p:spPr>
        <p:txBody>
          <a:bodyPr wrap="square" rtlCol="0">
            <a:spAutoFit/>
          </a:bodyPr>
          <a:lstStyle/>
          <a:p>
            <a:r>
              <a:rPr lang="en-US" sz="2400" dirty="0" smtClean="0">
                <a:solidFill>
                  <a:srgbClr val="FF0000"/>
                </a:solidFill>
              </a:rPr>
              <a:t>F</a:t>
            </a:r>
            <a:r>
              <a:rPr lang="en-US" sz="2400" baseline="-25000" dirty="0" smtClean="0">
                <a:solidFill>
                  <a:srgbClr val="FF0000"/>
                </a:solidFill>
              </a:rPr>
              <a:t>X</a:t>
            </a:r>
            <a:r>
              <a:rPr lang="en-US" sz="2400" dirty="0" smtClean="0">
                <a:solidFill>
                  <a:srgbClr val="FF0000"/>
                </a:solidFill>
              </a:rPr>
              <a:t> ~ 10</a:t>
            </a:r>
            <a:r>
              <a:rPr lang="en-US" sz="2400" baseline="30000" dirty="0" smtClean="0">
                <a:solidFill>
                  <a:srgbClr val="FF0000"/>
                </a:solidFill>
              </a:rPr>
              <a:t>-12</a:t>
            </a:r>
            <a:r>
              <a:rPr lang="en-US" sz="2400" dirty="0" smtClean="0">
                <a:solidFill>
                  <a:srgbClr val="FF0000"/>
                </a:solidFill>
              </a:rPr>
              <a:t> erg/(cm</a:t>
            </a:r>
            <a:r>
              <a:rPr lang="en-US" sz="2400" baseline="30000" dirty="0" smtClean="0">
                <a:solidFill>
                  <a:srgbClr val="FF0000"/>
                </a:solidFill>
              </a:rPr>
              <a:t>2</a:t>
            </a:r>
            <a:r>
              <a:rPr lang="en-US" sz="2400" dirty="0" smtClean="0">
                <a:solidFill>
                  <a:srgbClr val="FF0000"/>
                </a:solidFill>
              </a:rPr>
              <a:t> s)</a:t>
            </a:r>
            <a:endParaRPr lang="en-ZA" sz="2400" dirty="0">
              <a:solidFill>
                <a:srgbClr val="FF0000"/>
              </a:solidFill>
            </a:endParaRPr>
          </a:p>
        </p:txBody>
      </p:sp>
      <p:cxnSp>
        <p:nvCxnSpPr>
          <p:cNvPr id="8" name="Straight Arrow Connector 7"/>
          <p:cNvCxnSpPr/>
          <p:nvPr/>
        </p:nvCxnSpPr>
        <p:spPr>
          <a:xfrm flipV="1">
            <a:off x="5166774" y="3832809"/>
            <a:ext cx="655093" cy="354842"/>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67977" y="2185218"/>
            <a:ext cx="733425" cy="180975"/>
          </a:xfrm>
          <a:prstGeom prst="line">
            <a:avLst/>
          </a:prstGeom>
          <a:ln w="73025">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806147">
            <a:off x="7936087" y="1750004"/>
            <a:ext cx="2393345" cy="461665"/>
          </a:xfrm>
          <a:prstGeom prst="rect">
            <a:avLst/>
          </a:prstGeom>
          <a:solidFill>
            <a:schemeClr val="accent4">
              <a:lumMod val="40000"/>
              <a:lumOff val="60000"/>
            </a:schemeClr>
          </a:solidFill>
        </p:spPr>
        <p:txBody>
          <a:bodyPr wrap="square" rtlCol="0">
            <a:spAutoFit/>
          </a:bodyPr>
          <a:lstStyle/>
          <a:p>
            <a:pPr algn="ctr"/>
            <a:r>
              <a:rPr lang="en-US" sz="2400" b="1" dirty="0">
                <a:solidFill>
                  <a:srgbClr val="FF0000"/>
                </a:solidFill>
              </a:rPr>
              <a:t>2014-15 </a:t>
            </a:r>
            <a:r>
              <a:rPr lang="en-US" sz="2400" b="1" dirty="0">
                <a:solidFill>
                  <a:srgbClr val="FF0000"/>
                </a:solidFill>
                <a:latin typeface="Symbol" panose="05050102010706020507" pitchFamily="18" charset="2"/>
              </a:rPr>
              <a:t>n</a:t>
            </a:r>
            <a:r>
              <a:rPr lang="en-US" sz="2400" b="1" dirty="0">
                <a:solidFill>
                  <a:srgbClr val="FF0000"/>
                </a:solidFill>
              </a:rPr>
              <a:t> flare</a:t>
            </a:r>
            <a:endParaRPr lang="en-ZA" sz="2400" b="1" dirty="0">
              <a:solidFill>
                <a:srgbClr val="FF0000"/>
              </a:solidFill>
            </a:endParaRPr>
          </a:p>
        </p:txBody>
      </p:sp>
    </p:spTree>
    <p:extLst>
      <p:ext uri="{BB962C8B-B14F-4D97-AF65-F5344CB8AC3E}">
        <p14:creationId xmlns:p14="http://schemas.microsoft.com/office/powerpoint/2010/main" val="1802594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944773" y="1451290"/>
                <a:ext cx="9753695" cy="4905061"/>
              </a:xfrm>
              <a:prstGeom prst="rect">
                <a:avLst/>
              </a:prstGeom>
              <a:noFill/>
            </p:spPr>
            <p:txBody>
              <a:bodyPr wrap="square" rtlCol="0">
                <a:spAutoFit/>
              </a:bodyPr>
              <a:lstStyle/>
              <a:p>
                <a:pPr algn="ctr"/>
                <a:r>
                  <a:rPr lang="en-US" sz="2800" dirty="0" smtClean="0">
                    <a:solidFill>
                      <a:schemeClr val="tx1"/>
                    </a:solidFill>
                  </a:rPr>
                  <a:t>Place constrains on target photon luminosity and </a:t>
                </a:r>
              </a:p>
              <a:p>
                <a:pPr algn="ctr"/>
                <a:r>
                  <a:rPr lang="en-US" sz="2800" dirty="0" smtClean="0">
                    <a:solidFill>
                      <a:schemeClr val="tx1"/>
                    </a:solidFill>
                  </a:rPr>
                  <a:t>required proton power using: </a:t>
                </a:r>
              </a:p>
              <a:p>
                <a:pPr algn="ctr"/>
                <a:endParaRPr lang="en-US" sz="1000" dirty="0" smtClean="0">
                  <a:solidFill>
                    <a:schemeClr val="tx1"/>
                  </a:solidFill>
                </a:endParaRPr>
              </a:p>
              <a:p>
                <a:pPr marL="457200" indent="-457200">
                  <a:buFont typeface="Arial" panose="020B0604020202020204" pitchFamily="34" charset="0"/>
                  <a:buChar char="•"/>
                </a:pPr>
                <a:endParaRPr lang="en-US" sz="2000" dirty="0" smtClean="0"/>
              </a:p>
              <a:p>
                <a:pPr marL="457200" indent="-457200">
                  <a:buFont typeface="Arial" panose="020B0604020202020204" pitchFamily="34" charset="0"/>
                  <a:buChar char="•"/>
                </a:pPr>
                <a:r>
                  <a:rPr lang="en-US" sz="2000" dirty="0" smtClean="0"/>
                  <a:t>O</a:t>
                </a:r>
                <a:r>
                  <a:rPr lang="en-US" sz="2000" dirty="0" smtClean="0">
                    <a:solidFill>
                      <a:schemeClr val="tx1"/>
                    </a:solidFill>
                  </a:rPr>
                  <a:t>bserved neutrino luminosity          (</a:t>
                </a:r>
                <a:r>
                  <a:rPr lang="en-US" sz="2000" dirty="0" err="1">
                    <a:solidFill>
                      <a:schemeClr val="tx1"/>
                    </a:solidFill>
                  </a:rPr>
                  <a:t>L’</a:t>
                </a:r>
                <a:r>
                  <a:rPr lang="en-US" sz="2000" baseline="-25000" dirty="0" err="1">
                    <a:solidFill>
                      <a:schemeClr val="tx1"/>
                    </a:solidFill>
                    <a:latin typeface="Symbol" panose="05050102010706020507" pitchFamily="18" charset="2"/>
                  </a:rPr>
                  <a:t>n</a:t>
                </a:r>
                <a:r>
                  <a:rPr lang="en-US" sz="2000" dirty="0">
                    <a:solidFill>
                      <a:schemeClr val="tx1"/>
                    </a:solidFill>
                  </a:rPr>
                  <a:t> ~ 1.7</a:t>
                </a:r>
                <a:r>
                  <a:rPr lang="en-US" sz="2000" dirty="0">
                    <a:solidFill>
                      <a:schemeClr val="tx1"/>
                    </a:solidFill>
                    <a:latin typeface="Arial" panose="020B0604020202020204" pitchFamily="34" charset="0"/>
                    <a:cs typeface="Arial" panose="020B0604020202020204" pitchFamily="34" charset="0"/>
                  </a:rPr>
                  <a:t>×</a:t>
                </a:r>
                <a:r>
                  <a:rPr lang="en-US" sz="2000" dirty="0">
                    <a:solidFill>
                      <a:schemeClr val="tx1"/>
                    </a:solidFill>
                  </a:rPr>
                  <a:t>10</a:t>
                </a:r>
                <a:r>
                  <a:rPr lang="en-US" sz="2000" baseline="30000" dirty="0">
                    <a:solidFill>
                      <a:schemeClr val="tx1"/>
                    </a:solidFill>
                  </a:rPr>
                  <a:t>42</a:t>
                </a:r>
                <a:r>
                  <a:rPr lang="en-US" sz="2000" dirty="0">
                    <a:solidFill>
                      <a:schemeClr val="tx1"/>
                    </a:solidFill>
                  </a:rPr>
                  <a:t> </a:t>
                </a:r>
                <a:r>
                  <a:rPr lang="en-US" sz="2000" dirty="0">
                    <a:solidFill>
                      <a:schemeClr val="tx1"/>
                    </a:solidFill>
                    <a:latin typeface="Symbol" panose="05050102010706020507" pitchFamily="18" charset="2"/>
                  </a:rPr>
                  <a:t>d</a:t>
                </a:r>
                <a:r>
                  <a:rPr lang="en-US" sz="2000" baseline="-25000" dirty="0">
                    <a:solidFill>
                      <a:schemeClr val="tx1"/>
                    </a:solidFill>
                  </a:rPr>
                  <a:t>1</a:t>
                </a:r>
                <a:r>
                  <a:rPr lang="en-US" sz="2000" baseline="30000" dirty="0">
                    <a:solidFill>
                      <a:schemeClr val="tx1"/>
                    </a:solidFill>
                  </a:rPr>
                  <a:t>-4</a:t>
                </a:r>
                <a:r>
                  <a:rPr lang="en-US" sz="2000" dirty="0">
                    <a:solidFill>
                      <a:schemeClr val="tx1"/>
                    </a:solidFill>
                  </a:rPr>
                  <a:t> erg/s for 2014 – 15 neutrino flare)</a:t>
                </a:r>
              </a:p>
              <a:p>
                <a:r>
                  <a:rPr lang="en-US" sz="2000" dirty="0">
                    <a:solidFill>
                      <a:schemeClr val="tx1"/>
                    </a:solidFill>
                  </a:rPr>
                  <a:t> </a:t>
                </a:r>
              </a:p>
              <a:p>
                <a:pPr marL="457200" indent="-457200">
                  <a:buFont typeface="Arial" panose="020B0604020202020204" pitchFamily="34" charset="0"/>
                  <a:buChar char="•"/>
                </a:pPr>
                <a:r>
                  <a:rPr lang="en-US" sz="2000" dirty="0" smtClean="0"/>
                  <a:t>L</a:t>
                </a:r>
                <a:r>
                  <a:rPr lang="en-US" sz="2000" dirty="0" smtClean="0">
                    <a:solidFill>
                      <a:schemeClr val="tx1"/>
                    </a:solidFill>
                  </a:rPr>
                  <a:t>imit </a:t>
                </a:r>
                <a:r>
                  <a:rPr lang="en-US" sz="2000" dirty="0">
                    <a:solidFill>
                      <a:schemeClr val="tx1"/>
                    </a:solidFill>
                  </a:rPr>
                  <a:t>on observed UV / X-ray flux </a:t>
                </a:r>
                <a:r>
                  <a:rPr lang="en-US" sz="2000" dirty="0" smtClean="0">
                    <a:solidFill>
                      <a:schemeClr val="tx1"/>
                    </a:solidFill>
                  </a:rPr>
                  <a:t>    </a:t>
                </a:r>
                <a:r>
                  <a:rPr lang="en-US" sz="2000" dirty="0">
                    <a:solidFill>
                      <a:schemeClr val="tx1"/>
                    </a:solidFill>
                  </a:rPr>
                  <a:t>(</a:t>
                </a:r>
                <a:r>
                  <a:rPr lang="en-US" sz="2000" dirty="0" err="1">
                    <a:solidFill>
                      <a:schemeClr val="tx1"/>
                    </a:solidFill>
                  </a:rPr>
                  <a:t>F</a:t>
                </a:r>
                <a:r>
                  <a:rPr lang="en-US" sz="2000" baseline="-25000" dirty="0" err="1">
                    <a:solidFill>
                      <a:schemeClr val="tx1"/>
                    </a:solidFill>
                  </a:rPr>
                  <a:t>x</a:t>
                </a:r>
                <a:r>
                  <a:rPr lang="en-US" sz="2000" dirty="0">
                    <a:solidFill>
                      <a:schemeClr val="tx1"/>
                    </a:solidFill>
                  </a:rPr>
                  <a:t> ~ 10</a:t>
                </a:r>
                <a:r>
                  <a:rPr lang="en-US" sz="2000" baseline="30000" dirty="0">
                    <a:solidFill>
                      <a:schemeClr val="tx1"/>
                    </a:solidFill>
                  </a:rPr>
                  <a:t>-12</a:t>
                </a:r>
                <a:r>
                  <a:rPr lang="en-US" sz="2000" dirty="0">
                    <a:solidFill>
                      <a:schemeClr val="tx1"/>
                    </a:solidFill>
                  </a:rPr>
                  <a:t> erg cm</a:t>
                </a:r>
                <a:r>
                  <a:rPr lang="en-US" sz="2000" baseline="30000" dirty="0">
                    <a:solidFill>
                      <a:schemeClr val="tx1"/>
                    </a:solidFill>
                  </a:rPr>
                  <a:t>-2</a:t>
                </a:r>
                <a:r>
                  <a:rPr lang="en-US" sz="2000" dirty="0">
                    <a:solidFill>
                      <a:schemeClr val="tx1"/>
                    </a:solidFill>
                  </a:rPr>
                  <a:t> s</a:t>
                </a:r>
                <a:r>
                  <a:rPr lang="en-US" sz="2000" baseline="30000" dirty="0">
                    <a:solidFill>
                      <a:schemeClr val="tx1"/>
                    </a:solidFill>
                  </a:rPr>
                  <a:t>-1</a:t>
                </a:r>
                <a:r>
                  <a:rPr lang="en-US" sz="2000" dirty="0">
                    <a:solidFill>
                      <a:schemeClr val="tx1"/>
                    </a:solidFill>
                  </a:rPr>
                  <a:t> for TXS 0506+056</a:t>
                </a:r>
                <a:r>
                  <a:rPr lang="en-US" sz="2000" dirty="0" smtClean="0">
                    <a:solidFill>
                      <a:schemeClr val="tx1"/>
                    </a:solidFill>
                  </a:rPr>
                  <a:t>)</a:t>
                </a:r>
              </a:p>
              <a:p>
                <a:endParaRPr lang="en-US" sz="2000" dirty="0">
                  <a:solidFill>
                    <a:schemeClr val="tx1"/>
                  </a:solidFill>
                </a:endParaRPr>
              </a:p>
              <a:p>
                <a:endParaRPr lang="en-US" sz="1000" dirty="0" smtClean="0">
                  <a:solidFill>
                    <a:schemeClr val="tx1"/>
                  </a:solidFill>
                </a:endParaRPr>
              </a:p>
              <a:p>
                <a:endParaRPr lang="en-US" sz="1000" dirty="0">
                  <a:solidFill>
                    <a:schemeClr val="tx1"/>
                  </a:solidFill>
                </a:endParaRPr>
              </a:p>
              <a:p>
                <a:endParaRPr lang="en-US" sz="2800" dirty="0">
                  <a:solidFill>
                    <a:schemeClr val="tx1"/>
                  </a:solidFill>
                </a:endParaRPr>
              </a:p>
              <a:p>
                <a:endParaRPr lang="en-US" sz="1600" dirty="0">
                  <a:solidFill>
                    <a:schemeClr val="tx1"/>
                  </a:solidFill>
                </a:endParaRPr>
              </a:p>
              <a:p>
                <a:endParaRPr lang="en-US" sz="2800" dirty="0">
                  <a:solidFill>
                    <a:schemeClr val="tx1"/>
                  </a:solidFill>
                </a:endParaRPr>
              </a:p>
              <a:p>
                <a:pPr/>
                <a14:m>
                  <m:oMathPara xmlns:m="http://schemas.openxmlformats.org/officeDocument/2006/math">
                    <m:oMathParaPr>
                      <m:jc m:val="left"/>
                    </m:oMathParaPr>
                    <m:oMath xmlns:m="http://schemas.openxmlformats.org/officeDocument/2006/math">
                      <m:r>
                        <a:rPr lang="en-US" sz="2800" i="1">
                          <a:solidFill>
                            <a:schemeClr val="tx1"/>
                          </a:solidFill>
                          <a:latin typeface="Cambria Math" panose="02040503050406030204" pitchFamily="18" charset="0"/>
                          <a:ea typeface="Cambria Math" panose="02040503050406030204" pitchFamily="18" charset="0"/>
                        </a:rPr>
                        <m:t>     </m:t>
                      </m:r>
                      <m:r>
                        <a:rPr lang="en-US" sz="2800" i="1">
                          <a:solidFill>
                            <a:schemeClr val="tx1"/>
                          </a:solidFill>
                          <a:latin typeface="Cambria Math" panose="02040503050406030204" pitchFamily="18" charset="0"/>
                          <a:ea typeface="Cambria Math" panose="02040503050406030204" pitchFamily="18" charset="0"/>
                        </a:rPr>
                        <m:t>𝛾</m:t>
                      </m:r>
                      <m:r>
                        <a:rPr lang="en-US" sz="2800" i="1" baseline="-25000">
                          <a:solidFill>
                            <a:schemeClr val="tx1"/>
                          </a:solidFill>
                          <a:latin typeface="Cambria Math" panose="02040503050406030204" pitchFamily="18" charset="0"/>
                          <a:ea typeface="Cambria Math" panose="02040503050406030204" pitchFamily="18" charset="0"/>
                        </a:rPr>
                        <m:t>𝑝</m:t>
                      </m:r>
                      <m:r>
                        <a:rPr lang="en-US" sz="2800" i="1" baseline="-25000">
                          <a:solidFill>
                            <a:schemeClr val="tx1"/>
                          </a:solidFill>
                          <a:latin typeface="Cambria Math" panose="02040503050406030204" pitchFamily="18" charset="0"/>
                          <a:ea typeface="Cambria Math" panose="02040503050406030204" pitchFamily="18" charset="0"/>
                        </a:rPr>
                        <m:t>,</m:t>
                      </m:r>
                      <m:r>
                        <a:rPr lang="en-US" sz="2800" i="1" baseline="-25000">
                          <a:solidFill>
                            <a:schemeClr val="tx1"/>
                          </a:solidFill>
                          <a:latin typeface="Cambria Math" panose="02040503050406030204" pitchFamily="18" charset="0"/>
                          <a:ea typeface="Cambria Math" panose="02040503050406030204" pitchFamily="18" charset="0"/>
                        </a:rPr>
                        <m:t>𝑝</m:t>
                      </m:r>
                      <m:r>
                        <a:rPr lang="en-US" sz="2800" i="1" baseline="-25000">
                          <a:solidFill>
                            <a:schemeClr val="tx1"/>
                          </a:solidFill>
                          <a:latin typeface="Cambria Math" panose="02040503050406030204" pitchFamily="18" charset="0"/>
                          <a:ea typeface="Cambria Math" panose="02040503050406030204" pitchFamily="18" charset="0"/>
                        </a:rPr>
                        <m:t>𝛾</m:t>
                      </m:r>
                      <m:r>
                        <a:rPr lang="en-US" sz="2800" i="1">
                          <a:solidFill>
                            <a:schemeClr val="tx1"/>
                          </a:solidFill>
                          <a:latin typeface="Cambria Math" panose="02040503050406030204" pitchFamily="18" charset="0"/>
                          <a:ea typeface="Cambria Math" panose="02040503050406030204" pitchFamily="18" charset="0"/>
                        </a:rPr>
                        <m:t> ≈−</m:t>
                      </m:r>
                      <m:r>
                        <a:rPr lang="en-US" sz="2800" i="1">
                          <a:solidFill>
                            <a:schemeClr val="tx1"/>
                          </a:solidFill>
                          <a:latin typeface="Cambria Math" panose="02040503050406030204" pitchFamily="18" charset="0"/>
                          <a:ea typeface="Cambria Math" panose="02040503050406030204" pitchFamily="18" charset="0"/>
                        </a:rPr>
                        <m:t>𝑐</m:t>
                      </m:r>
                      <m:r>
                        <a:rPr lang="en-US" sz="2800" i="1">
                          <a:solidFill>
                            <a:schemeClr val="tx1"/>
                          </a:solidFill>
                          <a:latin typeface="Cambria Math" panose="02040503050406030204" pitchFamily="18" charset="0"/>
                          <a:ea typeface="Cambria Math" panose="02040503050406030204" pitchFamily="18" charset="0"/>
                        </a:rPr>
                        <m:t>&lt;</m:t>
                      </m:r>
                      <m:r>
                        <a:rPr lang="en-US" sz="2800" i="1">
                          <a:solidFill>
                            <a:schemeClr val="tx1"/>
                          </a:solidFill>
                          <a:latin typeface="Cambria Math" panose="02040503050406030204" pitchFamily="18" charset="0"/>
                          <a:ea typeface="Cambria Math" panose="02040503050406030204" pitchFamily="18" charset="0"/>
                        </a:rPr>
                        <m:t>𝜎</m:t>
                      </m:r>
                      <m:r>
                        <a:rPr lang="en-US" sz="2800" i="1" baseline="-25000">
                          <a:solidFill>
                            <a:schemeClr val="tx1"/>
                          </a:solidFill>
                          <a:latin typeface="Cambria Math" panose="02040503050406030204" pitchFamily="18" charset="0"/>
                          <a:ea typeface="Cambria Math" panose="02040503050406030204" pitchFamily="18" charset="0"/>
                        </a:rPr>
                        <m:t>𝑝</m:t>
                      </m:r>
                      <m:r>
                        <a:rPr lang="en-US" sz="2800" i="1" baseline="-25000">
                          <a:solidFill>
                            <a:schemeClr val="tx1"/>
                          </a:solidFill>
                          <a:latin typeface="Cambria Math" panose="02040503050406030204" pitchFamily="18" charset="0"/>
                          <a:ea typeface="Cambria Math" panose="02040503050406030204" pitchFamily="18" charset="0"/>
                        </a:rPr>
                        <m:t>𝛾</m:t>
                      </m:r>
                      <m:r>
                        <a:rPr lang="en-US" sz="2800" i="1">
                          <a:solidFill>
                            <a:schemeClr val="tx1"/>
                          </a:solidFill>
                          <a:latin typeface="Cambria Math" panose="02040503050406030204" pitchFamily="18" charset="0"/>
                          <a:ea typeface="Cambria Math" panose="02040503050406030204" pitchFamily="18" charset="0"/>
                        </a:rPr>
                        <m:t>𝑓</m:t>
                      </m:r>
                      <m:r>
                        <a:rPr lang="en-US" sz="2800" i="1">
                          <a:solidFill>
                            <a:schemeClr val="tx1"/>
                          </a:solidFill>
                          <a:latin typeface="Cambria Math" panose="02040503050406030204" pitchFamily="18" charset="0"/>
                          <a:ea typeface="Cambria Math" panose="02040503050406030204" pitchFamily="18" charset="0"/>
                        </a:rPr>
                        <m:t>&gt; </m:t>
                      </m:r>
                      <m:f>
                        <m:fPr>
                          <m:ctrlPr>
                            <a:rPr lang="en-US" sz="2800" i="1">
                              <a:solidFill>
                                <a:schemeClr val="tx1"/>
                              </a:solidFill>
                              <a:latin typeface="Cambria Math" charset="0"/>
                              <a:ea typeface="Cambria Math" panose="02040503050406030204" pitchFamily="18" charset="0"/>
                            </a:rPr>
                          </m:ctrlPr>
                        </m:fPr>
                        <m:num>
                          <m:r>
                            <a:rPr lang="en-US" sz="2800" i="1">
                              <a:solidFill>
                                <a:schemeClr val="tx1"/>
                              </a:solidFill>
                              <a:latin typeface="Cambria Math" panose="02040503050406030204" pitchFamily="18" charset="0"/>
                              <a:ea typeface="Cambria Math" panose="02040503050406030204" pitchFamily="18" charset="0"/>
                            </a:rPr>
                            <m:t>𝑢</m:t>
                          </m:r>
                          <m:r>
                            <a:rPr lang="en-US" sz="2800" i="1" baseline="-25000">
                              <a:solidFill>
                                <a:schemeClr val="tx1"/>
                              </a:solidFill>
                              <a:latin typeface="Cambria Math" panose="02040503050406030204" pitchFamily="18" charset="0"/>
                              <a:ea typeface="Cambria Math" panose="02040503050406030204" pitchFamily="18" charset="0"/>
                            </a:rPr>
                            <m:t>𝑡</m:t>
                          </m:r>
                          <m:r>
                            <a:rPr lang="en-US" sz="2800" i="1">
                              <a:solidFill>
                                <a:schemeClr val="tx1"/>
                              </a:solidFill>
                              <a:latin typeface="Cambria Math" panose="02040503050406030204" pitchFamily="18" charset="0"/>
                              <a:ea typeface="Cambria Math" panose="02040503050406030204" pitchFamily="18" charset="0"/>
                            </a:rPr>
                            <m:t>′</m:t>
                          </m:r>
                        </m:num>
                        <m:den>
                          <m:r>
                            <a:rPr lang="en-US" sz="2800" i="1">
                              <a:solidFill>
                                <a:schemeClr val="tx1"/>
                              </a:solidFill>
                              <a:latin typeface="Cambria Math" panose="02040503050406030204" pitchFamily="18" charset="0"/>
                              <a:ea typeface="Cambria Math" panose="02040503050406030204" pitchFamily="18" charset="0"/>
                            </a:rPr>
                            <m:t>𝑚</m:t>
                          </m:r>
                          <m:r>
                            <a:rPr lang="en-US" sz="2800" i="1" baseline="-25000">
                              <a:solidFill>
                                <a:schemeClr val="tx1"/>
                              </a:solidFill>
                              <a:latin typeface="Cambria Math" panose="02040503050406030204" pitchFamily="18" charset="0"/>
                              <a:ea typeface="Cambria Math" panose="02040503050406030204" pitchFamily="18" charset="0"/>
                            </a:rPr>
                            <m:t>𝑒</m:t>
                          </m:r>
                          <m:r>
                            <a:rPr lang="en-US" sz="2800" i="1">
                              <a:solidFill>
                                <a:schemeClr val="tx1"/>
                              </a:solidFill>
                              <a:latin typeface="Cambria Math" panose="02040503050406030204" pitchFamily="18" charset="0"/>
                              <a:ea typeface="Cambria Math" panose="02040503050406030204" pitchFamily="18" charset="0"/>
                            </a:rPr>
                            <m:t> </m:t>
                          </m:r>
                          <m:r>
                            <a:rPr lang="en-US" sz="2800" i="1">
                              <a:solidFill>
                                <a:schemeClr val="tx1"/>
                              </a:solidFill>
                              <a:latin typeface="Cambria Math" panose="02040503050406030204" pitchFamily="18" charset="0"/>
                              <a:ea typeface="Cambria Math" panose="02040503050406030204" pitchFamily="18" charset="0"/>
                            </a:rPr>
                            <m:t>𝑐</m:t>
                          </m:r>
                          <m:r>
                            <a:rPr lang="en-US" sz="2800" i="1" baseline="30000">
                              <a:solidFill>
                                <a:schemeClr val="tx1"/>
                              </a:solidFill>
                              <a:latin typeface="Cambria Math" panose="02040503050406030204" pitchFamily="18" charset="0"/>
                              <a:ea typeface="Cambria Math" panose="02040503050406030204" pitchFamily="18" charset="0"/>
                            </a:rPr>
                            <m:t>2</m:t>
                          </m:r>
                          <m:r>
                            <a:rPr lang="en-US" sz="2800" i="1">
                              <a:solidFill>
                                <a:schemeClr val="tx1"/>
                              </a:solidFill>
                              <a:latin typeface="Cambria Math" panose="02040503050406030204" pitchFamily="18" charset="0"/>
                              <a:ea typeface="Cambria Math" panose="02040503050406030204" pitchFamily="18" charset="0"/>
                            </a:rPr>
                            <m:t> </m:t>
                          </m:r>
                        </m:den>
                      </m:f>
                      <m:r>
                        <a:rPr lang="en-US" sz="2800" i="1">
                          <a:solidFill>
                            <a:schemeClr val="tx1"/>
                          </a:solidFill>
                          <a:latin typeface="Cambria Math" panose="02040503050406030204" pitchFamily="18" charset="0"/>
                          <a:ea typeface="Cambria Math" panose="02040503050406030204" pitchFamily="18" charset="0"/>
                        </a:rPr>
                        <m:t> </m:t>
                      </m:r>
                      <m:r>
                        <a:rPr lang="en-US" sz="2800" i="1">
                          <a:solidFill>
                            <a:schemeClr val="tx1"/>
                          </a:solidFill>
                          <a:latin typeface="Cambria Math" panose="02040503050406030204" pitchFamily="18" charset="0"/>
                          <a:ea typeface="Cambria Math" panose="02040503050406030204" pitchFamily="18" charset="0"/>
                        </a:rPr>
                        <m:t>𝛾</m:t>
                      </m:r>
                      <m:r>
                        <a:rPr lang="en-US" sz="2800" i="1" baseline="-25000">
                          <a:solidFill>
                            <a:schemeClr val="tx1"/>
                          </a:solidFill>
                          <a:latin typeface="Cambria Math" panose="02040503050406030204" pitchFamily="18" charset="0"/>
                          <a:ea typeface="Cambria Math" panose="02040503050406030204" pitchFamily="18" charset="0"/>
                        </a:rPr>
                        <m:t>𝑝</m:t>
                      </m:r>
                    </m:oMath>
                  </m:oMathPara>
                </a14:m>
                <a:endParaRPr lang="en-US" sz="2800" baseline="-250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44773" y="1451290"/>
                <a:ext cx="9753695" cy="4905061"/>
              </a:xfrm>
              <a:prstGeom prst="rect">
                <a:avLst/>
              </a:prstGeom>
              <a:blipFill rotWithShape="0">
                <a:blip r:embed="rId3"/>
                <a:stretch>
                  <a:fillRect l="-563" t="-1118" r="-375"/>
                </a:stretch>
              </a:blipFill>
            </p:spPr>
            <p:txBody>
              <a:bodyPr/>
              <a:lstStyle/>
              <a:p>
                <a:r>
                  <a:rPr lang="en-US">
                    <a:noFill/>
                  </a:rPr>
                  <a:t> </a:t>
                </a:r>
              </a:p>
            </p:txBody>
          </p:sp>
        </mc:Fallback>
      </mc:AlternateContent>
      <p:sp>
        <p:nvSpPr>
          <p:cNvPr id="2" name="Title 1"/>
          <p:cNvSpPr>
            <a:spLocks noGrp="1"/>
          </p:cNvSpPr>
          <p:nvPr>
            <p:ph type="title"/>
          </p:nvPr>
        </p:nvSpPr>
        <p:spPr>
          <a:xfrm>
            <a:off x="269822" y="121024"/>
            <a:ext cx="11922177" cy="1429871"/>
          </a:xfrm>
        </p:spPr>
        <p:txBody>
          <a:bodyPr>
            <a:normAutofit/>
          </a:bodyPr>
          <a:lstStyle/>
          <a:p>
            <a:r>
              <a:rPr lang="en-US" sz="4000" dirty="0"/>
              <a:t>Photo-pion production –  Origin of Target Photons</a:t>
            </a:r>
          </a:p>
        </p:txBody>
      </p:sp>
      <p:pic>
        <p:nvPicPr>
          <p:cNvPr id="6" name="Picture 5"/>
          <p:cNvPicPr>
            <a:picLocks noChangeAspect="1"/>
          </p:cNvPicPr>
          <p:nvPr/>
        </p:nvPicPr>
        <p:blipFill>
          <a:blip r:embed="rId4"/>
          <a:stretch>
            <a:fillRect/>
          </a:stretch>
        </p:blipFill>
        <p:spPr>
          <a:xfrm>
            <a:off x="1753062" y="4243241"/>
            <a:ext cx="3422745" cy="890459"/>
          </a:xfrm>
          <a:prstGeom prst="rect">
            <a:avLst/>
          </a:prstGeom>
        </p:spPr>
      </p:pic>
      <p:sp>
        <p:nvSpPr>
          <p:cNvPr id="8" name="TextBox 7"/>
          <p:cNvSpPr txBox="1"/>
          <p:nvPr/>
        </p:nvSpPr>
        <p:spPr>
          <a:xfrm>
            <a:off x="1403726" y="5422900"/>
            <a:ext cx="382138" cy="523220"/>
          </a:xfrm>
          <a:prstGeom prst="rect">
            <a:avLst/>
          </a:prstGeom>
          <a:noFill/>
        </p:spPr>
        <p:txBody>
          <a:bodyPr wrap="square" rtlCol="0">
            <a:spAutoFit/>
          </a:bodyPr>
          <a:lstStyle/>
          <a:p>
            <a:r>
              <a:rPr lang="en-US" sz="2800" dirty="0"/>
              <a:t>.</a:t>
            </a:r>
            <a:endParaRPr lang="en-ZA" sz="2800" dirty="0"/>
          </a:p>
        </p:txBody>
      </p:sp>
      <p:sp>
        <p:nvSpPr>
          <p:cNvPr id="9" name="TextBox 8"/>
          <p:cNvSpPr txBox="1"/>
          <p:nvPr/>
        </p:nvSpPr>
        <p:spPr>
          <a:xfrm>
            <a:off x="3079468" y="6283706"/>
            <a:ext cx="2006221" cy="400110"/>
          </a:xfrm>
          <a:prstGeom prst="rect">
            <a:avLst/>
          </a:prstGeom>
          <a:noFill/>
        </p:spPr>
        <p:txBody>
          <a:bodyPr wrap="square" rtlCol="0">
            <a:spAutoFit/>
          </a:bodyPr>
          <a:lstStyle/>
          <a:p>
            <a:r>
              <a:rPr lang="en-ZA" sz="2000" dirty="0">
                <a:solidFill>
                  <a:schemeClr val="accent4">
                    <a:lumMod val="40000"/>
                    <a:lumOff val="60000"/>
                  </a:schemeClr>
                </a:solidFill>
              </a:rPr>
              <a:t>≈ 10</a:t>
            </a:r>
            <a:r>
              <a:rPr lang="en-ZA" sz="2000" baseline="30000" dirty="0">
                <a:solidFill>
                  <a:schemeClr val="accent4">
                    <a:lumMod val="40000"/>
                    <a:lumOff val="60000"/>
                  </a:schemeClr>
                </a:solidFill>
              </a:rPr>
              <a:t>-28</a:t>
            </a:r>
            <a:r>
              <a:rPr lang="en-ZA" sz="2000" dirty="0">
                <a:solidFill>
                  <a:schemeClr val="accent4">
                    <a:lumMod val="40000"/>
                    <a:lumOff val="60000"/>
                  </a:schemeClr>
                </a:solidFill>
              </a:rPr>
              <a:t> cm</a:t>
            </a:r>
            <a:r>
              <a:rPr lang="en-ZA" sz="2000" baseline="30000" dirty="0">
                <a:solidFill>
                  <a:schemeClr val="accent4">
                    <a:lumMod val="40000"/>
                    <a:lumOff val="60000"/>
                  </a:schemeClr>
                </a:solidFill>
              </a:rPr>
              <a:t>2</a:t>
            </a:r>
          </a:p>
        </p:txBody>
      </p:sp>
      <p:sp>
        <p:nvSpPr>
          <p:cNvPr id="10" name="Left Brace 9"/>
          <p:cNvSpPr/>
          <p:nvPr/>
        </p:nvSpPr>
        <p:spPr>
          <a:xfrm rot="16200000">
            <a:off x="3804671" y="5497228"/>
            <a:ext cx="257085" cy="1371601"/>
          </a:xfrm>
          <a:prstGeom prst="leftBrac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solidFill>
                <a:schemeClr val="accent4">
                  <a:lumMod val="40000"/>
                  <a:lumOff val="60000"/>
                </a:schemeClr>
              </a:solidFill>
            </a:endParaRPr>
          </a:p>
        </p:txBody>
      </p:sp>
      <p:cxnSp>
        <p:nvCxnSpPr>
          <p:cNvPr id="11" name="Straight Arrow Connector 10"/>
          <p:cNvCxnSpPr/>
          <p:nvPr/>
        </p:nvCxnSpPr>
        <p:spPr>
          <a:xfrm flipV="1">
            <a:off x="5447352" y="5493849"/>
            <a:ext cx="1487606" cy="13310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6757538" y="5059532"/>
                <a:ext cx="2866029" cy="8076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FFFF00"/>
                          </a:solidFill>
                          <a:latin typeface="Cambria Math" panose="02040503050406030204" pitchFamily="18" charset="0"/>
                        </a:rPr>
                        <m:t>𝐹</m:t>
                      </m:r>
                      <m:r>
                        <a:rPr lang="en-US" sz="2400" i="1" baseline="-25000">
                          <a:solidFill>
                            <a:srgbClr val="FFFF00"/>
                          </a:solidFill>
                          <a:latin typeface="Cambria Math" panose="02040503050406030204" pitchFamily="18" charset="0"/>
                        </a:rPr>
                        <m:t>𝑋</m:t>
                      </m:r>
                      <m:r>
                        <a:rPr lang="en-US" sz="2400" i="1" baseline="-10000">
                          <a:solidFill>
                            <a:srgbClr val="FFFF00"/>
                          </a:solidFill>
                          <a:latin typeface="Cambria Math" panose="02040503050406030204" pitchFamily="18" charset="0"/>
                        </a:rPr>
                        <m:t>/</m:t>
                      </m:r>
                      <m:r>
                        <a:rPr lang="en-US" sz="2400" i="1" baseline="-25000">
                          <a:solidFill>
                            <a:srgbClr val="FFFF00"/>
                          </a:solidFill>
                          <a:latin typeface="Cambria Math" panose="02040503050406030204" pitchFamily="18" charset="0"/>
                        </a:rPr>
                        <m:t>𝑈𝑉</m:t>
                      </m:r>
                      <m:r>
                        <a:rPr lang="en-US" sz="2400" i="1">
                          <a:solidFill>
                            <a:srgbClr val="FFFF00"/>
                          </a:solidFill>
                          <a:latin typeface="Cambria Math" panose="02040503050406030204" pitchFamily="18" charset="0"/>
                        </a:rPr>
                        <m:t>= </m:t>
                      </m:r>
                      <m:f>
                        <m:fPr>
                          <m:ctrlPr>
                            <a:rPr lang="en-US" sz="2400" i="1">
                              <a:solidFill>
                                <a:srgbClr val="FFFF00"/>
                              </a:solidFill>
                              <a:latin typeface="Cambria Math" charset="0"/>
                            </a:rPr>
                          </m:ctrlPr>
                        </m:fPr>
                        <m:num>
                          <m:sSup>
                            <m:sSupPr>
                              <m:ctrlPr>
                                <a:rPr lang="en-US" sz="2400" i="1">
                                  <a:solidFill>
                                    <a:srgbClr val="FFFF00"/>
                                  </a:solidFill>
                                  <a:latin typeface="Cambria Math" charset="0"/>
                                </a:rPr>
                              </m:ctrlPr>
                            </m:sSupPr>
                            <m:e>
                              <m:r>
                                <a:rPr lang="en-US" sz="2400" i="1">
                                  <a:solidFill>
                                    <a:srgbClr val="FFFF00"/>
                                  </a:solidFill>
                                  <a:latin typeface="Cambria Math" panose="02040503050406030204" pitchFamily="18" charset="0"/>
                                </a:rPr>
                                <m:t>𝑢</m:t>
                              </m:r>
                              <m:r>
                                <a:rPr lang="en-US" sz="2400" i="1" baseline="-25000">
                                  <a:solidFill>
                                    <a:srgbClr val="FFFF00"/>
                                  </a:solidFill>
                                  <a:latin typeface="Cambria Math" panose="02040503050406030204" pitchFamily="18" charset="0"/>
                                </a:rPr>
                                <m:t>𝑡</m:t>
                              </m:r>
                            </m:e>
                            <m:sup>
                              <m:r>
                                <a:rPr lang="en-US" sz="2400" i="1">
                                  <a:solidFill>
                                    <a:srgbClr val="FFFF00"/>
                                  </a:solidFill>
                                  <a:latin typeface="Cambria Math" panose="02040503050406030204" pitchFamily="18" charset="0"/>
                                </a:rPr>
                                <m:t>′</m:t>
                              </m:r>
                            </m:sup>
                          </m:sSup>
                          <m:r>
                            <a:rPr lang="en-US" sz="2400" i="1">
                              <a:solidFill>
                                <a:srgbClr val="FFFF00"/>
                              </a:solidFill>
                              <a:latin typeface="Cambria Math" panose="02040503050406030204" pitchFamily="18" charset="0"/>
                            </a:rPr>
                            <m:t> </m:t>
                          </m:r>
                          <m:r>
                            <a:rPr lang="en-US" sz="2400" i="1">
                              <a:solidFill>
                                <a:srgbClr val="FFFF00"/>
                              </a:solidFill>
                              <a:latin typeface="Cambria Math" panose="02040503050406030204" pitchFamily="18" charset="0"/>
                            </a:rPr>
                            <m:t>𝑅</m:t>
                          </m:r>
                          <m:r>
                            <a:rPr lang="en-US" sz="2400" i="1" baseline="30000">
                              <a:solidFill>
                                <a:srgbClr val="FFFF00"/>
                              </a:solidFill>
                              <a:latin typeface="Cambria Math" panose="02040503050406030204" pitchFamily="18" charset="0"/>
                            </a:rPr>
                            <m:t>2</m:t>
                          </m:r>
                          <m:r>
                            <a:rPr lang="en-US" sz="2400" i="1">
                              <a:solidFill>
                                <a:srgbClr val="FFFF00"/>
                              </a:solidFill>
                              <a:latin typeface="Cambria Math" panose="02040503050406030204" pitchFamily="18" charset="0"/>
                            </a:rPr>
                            <m:t> </m:t>
                          </m:r>
                          <m:r>
                            <a:rPr lang="en-US" sz="2400" i="1">
                              <a:solidFill>
                                <a:srgbClr val="FFFF00"/>
                              </a:solidFill>
                              <a:latin typeface="Cambria Math" panose="02040503050406030204" pitchFamily="18" charset="0"/>
                              <a:ea typeface="Cambria Math" panose="02040503050406030204" pitchFamily="18" charset="0"/>
                            </a:rPr>
                            <m:t>𝛿</m:t>
                          </m:r>
                          <m:r>
                            <a:rPr lang="en-US" sz="2400" i="1" baseline="30000">
                              <a:solidFill>
                                <a:srgbClr val="FFFF00"/>
                              </a:solidFill>
                              <a:latin typeface="Cambria Math" panose="02040503050406030204" pitchFamily="18" charset="0"/>
                            </a:rPr>
                            <m:t>4</m:t>
                          </m:r>
                          <m:r>
                            <a:rPr lang="en-US" sz="2400" i="1">
                              <a:solidFill>
                                <a:srgbClr val="FFFF00"/>
                              </a:solidFill>
                              <a:latin typeface="Cambria Math" panose="02040503050406030204" pitchFamily="18" charset="0"/>
                            </a:rPr>
                            <m:t> </m:t>
                          </m:r>
                          <m:r>
                            <a:rPr lang="en-US" sz="2400" i="1">
                              <a:solidFill>
                                <a:srgbClr val="FFFF00"/>
                              </a:solidFill>
                              <a:latin typeface="Cambria Math" panose="02040503050406030204" pitchFamily="18" charset="0"/>
                            </a:rPr>
                            <m:t>𝑐</m:t>
                          </m:r>
                        </m:num>
                        <m:den>
                          <m:r>
                            <a:rPr lang="en-US" sz="2400" i="1">
                              <a:solidFill>
                                <a:srgbClr val="FFFF00"/>
                              </a:solidFill>
                              <a:latin typeface="Cambria Math" panose="02040503050406030204" pitchFamily="18" charset="0"/>
                            </a:rPr>
                            <m:t>𝑑</m:t>
                          </m:r>
                          <m:r>
                            <a:rPr lang="en-US" sz="2400" i="1" baseline="-25000">
                              <a:solidFill>
                                <a:srgbClr val="FFFF00"/>
                              </a:solidFill>
                              <a:latin typeface="Cambria Math" panose="02040503050406030204" pitchFamily="18" charset="0"/>
                            </a:rPr>
                            <m:t>𝐿</m:t>
                          </m:r>
                          <m:r>
                            <a:rPr lang="en-US" sz="2400" i="1" baseline="30000">
                              <a:solidFill>
                                <a:srgbClr val="FFFF00"/>
                              </a:solidFill>
                              <a:latin typeface="Cambria Math" panose="02040503050406030204" pitchFamily="18" charset="0"/>
                            </a:rPr>
                            <m:t>2</m:t>
                          </m:r>
                        </m:den>
                      </m:f>
                    </m:oMath>
                  </m:oMathPara>
                </a14:m>
                <a:endParaRPr lang="en-ZA" sz="2400" dirty="0">
                  <a:solidFill>
                    <a:srgbClr val="FFFF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757538" y="5059532"/>
                <a:ext cx="2866029" cy="807657"/>
              </a:xfrm>
              <a:prstGeom prst="rect">
                <a:avLst/>
              </a:prstGeom>
              <a:blipFill rotWithShape="0">
                <a:blip r:embed="rId5"/>
                <a:stretch>
                  <a:fillRect b="-2273"/>
                </a:stretch>
              </a:blipFill>
            </p:spPr>
            <p:txBody>
              <a:bodyPr/>
              <a:lstStyle/>
              <a:p>
                <a:r>
                  <a:rPr lang="en-US">
                    <a:noFill/>
                  </a:rPr>
                  <a:t> </a:t>
                </a:r>
              </a:p>
            </p:txBody>
          </p:sp>
        </mc:Fallback>
      </mc:AlternateContent>
      <p:sp>
        <p:nvSpPr>
          <p:cNvPr id="13" name="TextBox 12"/>
          <p:cNvSpPr txBox="1"/>
          <p:nvPr/>
        </p:nvSpPr>
        <p:spPr>
          <a:xfrm>
            <a:off x="8190552" y="3724625"/>
            <a:ext cx="843826" cy="461665"/>
          </a:xfrm>
          <a:prstGeom prst="rect">
            <a:avLst/>
          </a:prstGeom>
          <a:noFill/>
        </p:spPr>
        <p:txBody>
          <a:bodyPr wrap="square" rtlCol="0">
            <a:spAutoFit/>
          </a:bodyPr>
          <a:lstStyle/>
          <a:p>
            <a:r>
              <a:rPr lang="en-US" sz="2400" dirty="0" err="1" smtClean="0">
                <a:solidFill>
                  <a:srgbClr val="FFFF00"/>
                </a:solidFill>
              </a:rPr>
              <a:t>L</a:t>
            </a:r>
            <a:r>
              <a:rPr lang="en-US" sz="2400" baseline="-25000" dirty="0" err="1" smtClean="0">
                <a:solidFill>
                  <a:srgbClr val="FFFF00"/>
                </a:solidFill>
              </a:rPr>
              <a:t>kin,p</a:t>
            </a:r>
            <a:r>
              <a:rPr lang="en-US" sz="2400" baseline="-25000" dirty="0" smtClean="0">
                <a:solidFill>
                  <a:srgbClr val="FFFF00"/>
                </a:solidFill>
              </a:rPr>
              <a:t>     </a:t>
            </a:r>
            <a:endParaRPr lang="en-ZA" sz="2400" baseline="-25000" dirty="0">
              <a:solidFill>
                <a:srgbClr val="FFFF00"/>
              </a:solidFill>
            </a:endParaRPr>
          </a:p>
        </p:txBody>
      </p:sp>
      <p:pic>
        <p:nvPicPr>
          <p:cNvPr id="14" name="Picture 13"/>
          <p:cNvPicPr>
            <a:picLocks noChangeAspect="1"/>
          </p:cNvPicPr>
          <p:nvPr/>
        </p:nvPicPr>
        <p:blipFill>
          <a:blip r:embed="rId6"/>
          <a:stretch>
            <a:fillRect/>
          </a:stretch>
        </p:blipFill>
        <p:spPr>
          <a:xfrm>
            <a:off x="5473890" y="4470969"/>
            <a:ext cx="3407813" cy="480870"/>
          </a:xfrm>
          <a:prstGeom prst="rect">
            <a:avLst/>
          </a:prstGeom>
        </p:spPr>
      </p:pic>
      <p:cxnSp>
        <p:nvCxnSpPr>
          <p:cNvPr id="15" name="Straight Arrow Connector 14"/>
          <p:cNvCxnSpPr/>
          <p:nvPr/>
        </p:nvCxnSpPr>
        <p:spPr>
          <a:xfrm flipV="1">
            <a:off x="7517024" y="4070690"/>
            <a:ext cx="673528" cy="43332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it-IT" smtClean="0"/>
              <a:t>Buson -- PAHEN19</a:t>
            </a:r>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22</a:t>
            </a:fld>
            <a:endParaRPr lang="en-US"/>
          </a:p>
        </p:txBody>
      </p:sp>
    </p:spTree>
    <p:extLst>
      <p:ext uri="{BB962C8B-B14F-4D97-AF65-F5344CB8AC3E}">
        <p14:creationId xmlns:p14="http://schemas.microsoft.com/office/powerpoint/2010/main" val="13726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82" y="121024"/>
            <a:ext cx="11782269" cy="1429871"/>
          </a:xfrm>
        </p:spPr>
        <p:txBody>
          <a:bodyPr>
            <a:normAutofit fontScale="90000"/>
          </a:bodyPr>
          <a:lstStyle/>
          <a:p>
            <a:r>
              <a:rPr lang="en-US"/>
              <a:t>Photo-pion production –  Origin of Target Photons</a:t>
            </a:r>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Content Placeholder 2"/>
          <p:cNvSpPr>
            <a:spLocks noGrp="1"/>
          </p:cNvSpPr>
          <p:nvPr>
            <p:ph idx="1"/>
          </p:nvPr>
        </p:nvSpPr>
        <p:spPr>
          <a:xfrm>
            <a:off x="2125353" y="1334306"/>
            <a:ext cx="7886700" cy="4351338"/>
          </a:xfrm>
        </p:spPr>
        <p:txBody>
          <a:bodyPr/>
          <a:lstStyle/>
          <a:p>
            <a:pPr marL="514350" indent="-514350" algn="ctr">
              <a:buAutoNum type="alphaLcParenR"/>
            </a:pPr>
            <a:r>
              <a:rPr lang="en-US" u="sng" dirty="0" smtClean="0"/>
              <a:t>Co-moving target photon field</a:t>
            </a:r>
          </a:p>
        </p:txBody>
      </p:sp>
      <p:sp>
        <p:nvSpPr>
          <p:cNvPr id="7" name="TextBox 6"/>
          <p:cNvSpPr txBox="1"/>
          <p:nvPr/>
        </p:nvSpPr>
        <p:spPr>
          <a:xfrm>
            <a:off x="2247900" y="2146213"/>
            <a:ext cx="7942428" cy="4154984"/>
          </a:xfrm>
          <a:prstGeom prst="rect">
            <a:avLst/>
          </a:prstGeom>
          <a:solidFill>
            <a:schemeClr val="accent4">
              <a:lumMod val="20000"/>
              <a:lumOff val="80000"/>
            </a:schemeClr>
          </a:solidFill>
        </p:spPr>
        <p:txBody>
          <a:bodyPr wrap="square" rtlCol="0">
            <a:spAutoFit/>
          </a:bodyPr>
          <a:lstStyle/>
          <a:p>
            <a:pPr algn="ctr"/>
            <a:r>
              <a:rPr lang="en-US" sz="2400" dirty="0">
                <a:solidFill>
                  <a:srgbClr val="002060"/>
                </a:solidFill>
              </a:rPr>
              <a:t>X-ray flux limit =&gt; </a:t>
            </a:r>
            <a:r>
              <a:rPr lang="en-US" sz="2400" dirty="0" err="1">
                <a:solidFill>
                  <a:srgbClr val="002060"/>
                </a:solidFill>
              </a:rPr>
              <a:t>u’</a:t>
            </a:r>
            <a:r>
              <a:rPr lang="en-US" sz="2400" baseline="-25000" dirty="0" err="1">
                <a:solidFill>
                  <a:srgbClr val="002060"/>
                </a:solidFill>
              </a:rPr>
              <a:t>t</a:t>
            </a:r>
            <a:r>
              <a:rPr lang="en-US" sz="2400" dirty="0">
                <a:solidFill>
                  <a:srgbClr val="002060"/>
                </a:solidFill>
              </a:rPr>
              <a:t> &lt; 9</a:t>
            </a:r>
            <a:r>
              <a:rPr lang="en-US"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rPr>
              <a:t>10</a:t>
            </a:r>
            <a:r>
              <a:rPr lang="en-US" sz="2400" baseline="30000" dirty="0">
                <a:solidFill>
                  <a:srgbClr val="002060"/>
                </a:solidFill>
              </a:rPr>
              <a:t>-4</a:t>
            </a:r>
            <a:r>
              <a:rPr lang="en-US" sz="2400" dirty="0">
                <a:solidFill>
                  <a:srgbClr val="002060"/>
                </a:solidFill>
              </a:rPr>
              <a:t> R</a:t>
            </a:r>
            <a:r>
              <a:rPr lang="en-US" sz="2400" baseline="-25000" dirty="0">
                <a:solidFill>
                  <a:srgbClr val="002060"/>
                </a:solidFill>
              </a:rPr>
              <a:t>16</a:t>
            </a:r>
            <a:r>
              <a:rPr lang="en-US" sz="2400" baseline="30000" dirty="0">
                <a:solidFill>
                  <a:srgbClr val="002060"/>
                </a:solidFill>
              </a:rPr>
              <a:t>-2</a:t>
            </a:r>
            <a:r>
              <a:rPr lang="en-US" sz="2400" dirty="0">
                <a:solidFill>
                  <a:srgbClr val="002060"/>
                </a:solidFill>
              </a:rPr>
              <a:t> </a:t>
            </a:r>
            <a:r>
              <a:rPr lang="en-US" sz="2400" dirty="0">
                <a:solidFill>
                  <a:srgbClr val="002060"/>
                </a:solidFill>
                <a:latin typeface="Symbol" panose="05050102010706020507" pitchFamily="18" charset="2"/>
              </a:rPr>
              <a:t>d</a:t>
            </a:r>
            <a:r>
              <a:rPr lang="en-US" sz="2400" baseline="-25000" dirty="0">
                <a:solidFill>
                  <a:srgbClr val="002060"/>
                </a:solidFill>
              </a:rPr>
              <a:t>1</a:t>
            </a:r>
            <a:r>
              <a:rPr lang="en-US" sz="2400" baseline="30000" dirty="0">
                <a:solidFill>
                  <a:srgbClr val="002060"/>
                </a:solidFill>
              </a:rPr>
              <a:t>-4</a:t>
            </a:r>
            <a:r>
              <a:rPr lang="en-US" sz="2400" dirty="0">
                <a:solidFill>
                  <a:srgbClr val="002060"/>
                </a:solidFill>
              </a:rPr>
              <a:t> erg cm</a:t>
            </a:r>
            <a:r>
              <a:rPr lang="en-US" sz="2400" baseline="30000" dirty="0">
                <a:solidFill>
                  <a:srgbClr val="002060"/>
                </a:solidFill>
              </a:rPr>
              <a:t>-3</a:t>
            </a:r>
          </a:p>
          <a:p>
            <a:pPr algn="ctr"/>
            <a:endParaRPr lang="en-US" sz="2400" dirty="0">
              <a:solidFill>
                <a:srgbClr val="002060"/>
              </a:solidFill>
            </a:endParaRPr>
          </a:p>
          <a:p>
            <a:pPr marL="457200" indent="-457200" algn="ctr">
              <a:buFont typeface="Symbol" panose="05050102010706020507" pitchFamily="18" charset="2"/>
              <a:buChar char="Þ"/>
            </a:pPr>
            <a:r>
              <a:rPr lang="en-US" sz="2400" dirty="0">
                <a:solidFill>
                  <a:srgbClr val="002060"/>
                </a:solidFill>
              </a:rPr>
              <a:t>Synchrotron-supported cascades (already ruled out)</a:t>
            </a:r>
          </a:p>
          <a:p>
            <a:pPr marL="457200" indent="-457200" algn="ctr">
              <a:buFont typeface="Symbol" panose="05050102010706020507" pitchFamily="18" charset="2"/>
              <a:buChar char="Þ"/>
            </a:pPr>
            <a:endParaRPr lang="en-US" sz="2400" dirty="0">
              <a:solidFill>
                <a:srgbClr val="002060"/>
              </a:solidFill>
            </a:endParaRPr>
          </a:p>
          <a:p>
            <a:pPr algn="ctr"/>
            <a:r>
              <a:rPr lang="en-US" sz="2400" dirty="0" err="1">
                <a:solidFill>
                  <a:srgbClr val="002060"/>
                </a:solidFill>
              </a:rPr>
              <a:t>L</a:t>
            </a:r>
            <a:r>
              <a:rPr lang="en-US" sz="2400" baseline="-25000" dirty="0" err="1">
                <a:solidFill>
                  <a:srgbClr val="002060"/>
                </a:solidFill>
              </a:rPr>
              <a:t>p,kin</a:t>
            </a:r>
            <a:r>
              <a:rPr lang="en-US" sz="2400" dirty="0">
                <a:solidFill>
                  <a:srgbClr val="002060"/>
                </a:solidFill>
              </a:rPr>
              <a:t> ~ 1.6</a:t>
            </a:r>
            <a:r>
              <a:rPr lang="en-US"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rPr>
              <a:t>10</a:t>
            </a:r>
            <a:r>
              <a:rPr lang="en-US" sz="2400" baseline="30000" dirty="0">
                <a:solidFill>
                  <a:srgbClr val="002060"/>
                </a:solidFill>
              </a:rPr>
              <a:t>54</a:t>
            </a:r>
            <a:r>
              <a:rPr lang="en-US" sz="2400" dirty="0">
                <a:solidFill>
                  <a:srgbClr val="002060"/>
                </a:solidFill>
              </a:rPr>
              <a:t> R</a:t>
            </a:r>
            <a:r>
              <a:rPr lang="en-US" sz="2400" baseline="-25000" dirty="0">
                <a:solidFill>
                  <a:srgbClr val="002060"/>
                </a:solidFill>
              </a:rPr>
              <a:t>16</a:t>
            </a:r>
            <a:r>
              <a:rPr lang="en-US" sz="2400" dirty="0">
                <a:solidFill>
                  <a:srgbClr val="002060"/>
                </a:solidFill>
              </a:rPr>
              <a:t> </a:t>
            </a:r>
            <a:r>
              <a:rPr lang="en-US" sz="2400" dirty="0">
                <a:solidFill>
                  <a:srgbClr val="002060"/>
                </a:solidFill>
                <a:latin typeface="Symbol" panose="05050102010706020507" pitchFamily="18" charset="2"/>
              </a:rPr>
              <a:t>G</a:t>
            </a:r>
            <a:r>
              <a:rPr lang="en-US" sz="2400" baseline="-25000" dirty="0">
                <a:solidFill>
                  <a:srgbClr val="002060"/>
                </a:solidFill>
              </a:rPr>
              <a:t>1</a:t>
            </a:r>
            <a:r>
              <a:rPr lang="en-US" sz="2400" baseline="30000" dirty="0">
                <a:solidFill>
                  <a:srgbClr val="002060"/>
                </a:solidFill>
              </a:rPr>
              <a:t>2</a:t>
            </a:r>
            <a:r>
              <a:rPr lang="en-US" sz="2400" dirty="0">
                <a:solidFill>
                  <a:srgbClr val="002060"/>
                </a:solidFill>
              </a:rPr>
              <a:t> erg/s</a:t>
            </a:r>
          </a:p>
          <a:p>
            <a:pPr algn="ctr"/>
            <a:endParaRPr lang="en-US" sz="2400" dirty="0">
              <a:solidFill>
                <a:srgbClr val="002060"/>
              </a:solidFill>
            </a:endParaRPr>
          </a:p>
          <a:p>
            <a:pPr marL="457200" indent="-457200" algn="ctr">
              <a:buFont typeface="Symbol" panose="05050102010706020507" pitchFamily="18" charset="2"/>
              <a:buChar char="Þ"/>
            </a:pPr>
            <a:r>
              <a:rPr lang="en-US" sz="2400" dirty="0">
                <a:solidFill>
                  <a:srgbClr val="FF0000"/>
                </a:solidFill>
              </a:rPr>
              <a:t>Unrealistically large kinetic power;</a:t>
            </a:r>
          </a:p>
          <a:p>
            <a:pPr algn="ctr"/>
            <a:r>
              <a:rPr lang="en-US" sz="2400" dirty="0">
                <a:solidFill>
                  <a:srgbClr val="FF0000"/>
                </a:solidFill>
              </a:rPr>
              <a:t>requires very low B-field (B &lt; 1 G) to suppress proton synchrotron below X-ray flux limit</a:t>
            </a:r>
          </a:p>
          <a:p>
            <a:pPr algn="ctr"/>
            <a:endParaRPr lang="en-US" sz="2400" dirty="0">
              <a:solidFill>
                <a:srgbClr val="FF0000"/>
              </a:solidFill>
            </a:endParaRPr>
          </a:p>
          <a:p>
            <a:pPr algn="ctr"/>
            <a:r>
              <a:rPr lang="en-US" sz="2400" b="1" dirty="0" smtClean="0">
                <a:solidFill>
                  <a:srgbClr val="FF0000"/>
                </a:solidFill>
              </a:rPr>
              <a:t>----&gt;    Ruled out</a:t>
            </a:r>
            <a:endParaRPr lang="en-ZA" sz="2400" b="1" dirty="0">
              <a:solidFill>
                <a:srgbClr val="FF0000"/>
              </a:solidFill>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23</a:t>
            </a:fld>
            <a:endParaRPr lang="en-US"/>
          </a:p>
        </p:txBody>
      </p:sp>
    </p:spTree>
    <p:extLst>
      <p:ext uri="{BB962C8B-B14F-4D97-AF65-F5344CB8AC3E}">
        <p14:creationId xmlns:p14="http://schemas.microsoft.com/office/powerpoint/2010/main" val="209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dissolve">
                                      <p:cBhvr>
                                        <p:cTn id="7" dur="500"/>
                                        <p:tgtEl>
                                          <p:spTgt spid="7">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7" end="7"/>
                                            </p:txEl>
                                          </p:spTgt>
                                        </p:tgtEl>
                                        <p:attrNameLst>
                                          <p:attrName>style.visibility</p:attrName>
                                        </p:attrNameLst>
                                      </p:cBhvr>
                                      <p:to>
                                        <p:strVal val="visible"/>
                                      </p:to>
                                    </p:set>
                                    <p:animEffect transition="in" filter="dissolve">
                                      <p:cBhvr>
                                        <p:cTn id="10" dur="500"/>
                                        <p:tgtEl>
                                          <p:spTgt spid="7">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animEffect transition="in" filter="dissolve">
                                      <p:cBhvr>
                                        <p:cTn id="1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it-IT" smtClean="0"/>
              <a:t>Buson -- PAHEN19</a:t>
            </a:r>
            <a:endParaRPr lang="en-US"/>
          </a:p>
        </p:txBody>
      </p:sp>
      <p:sp>
        <p:nvSpPr>
          <p:cNvPr id="6" name="Content Placeholder 2"/>
          <p:cNvSpPr>
            <a:spLocks noGrp="1"/>
          </p:cNvSpPr>
          <p:nvPr>
            <p:ph idx="1"/>
          </p:nvPr>
        </p:nvSpPr>
        <p:spPr>
          <a:xfrm>
            <a:off x="2125353" y="1334306"/>
            <a:ext cx="7886700" cy="4351338"/>
          </a:xfrm>
        </p:spPr>
        <p:txBody>
          <a:bodyPr/>
          <a:lstStyle/>
          <a:p>
            <a:pPr marL="514350" indent="-514350" algn="ctr">
              <a:buFont typeface="+mj-lt"/>
              <a:buAutoNum type="alphaLcParenR" startAt="2"/>
            </a:pPr>
            <a:r>
              <a:rPr lang="en-US" u="sng" dirty="0" smtClean="0"/>
              <a:t>Stationary target photon field</a:t>
            </a:r>
          </a:p>
        </p:txBody>
      </p:sp>
      <p:sp>
        <p:nvSpPr>
          <p:cNvPr id="7" name="TextBox 6"/>
          <p:cNvSpPr txBox="1"/>
          <p:nvPr/>
        </p:nvSpPr>
        <p:spPr>
          <a:xfrm>
            <a:off x="2021290" y="2217646"/>
            <a:ext cx="8045355" cy="3785652"/>
          </a:xfrm>
          <a:prstGeom prst="rect">
            <a:avLst/>
          </a:prstGeom>
          <a:solidFill>
            <a:schemeClr val="accent4">
              <a:lumMod val="20000"/>
              <a:lumOff val="80000"/>
            </a:schemeClr>
          </a:solidFill>
        </p:spPr>
        <p:txBody>
          <a:bodyPr wrap="square" rtlCol="0">
            <a:spAutoFit/>
          </a:bodyPr>
          <a:lstStyle/>
          <a:p>
            <a:pPr algn="ctr"/>
            <a:r>
              <a:rPr lang="en-US" sz="2000" dirty="0">
                <a:solidFill>
                  <a:srgbClr val="002060"/>
                </a:solidFill>
              </a:rPr>
              <a:t>From UV / X-ray flux: </a:t>
            </a:r>
            <a:r>
              <a:rPr lang="en-US" sz="2000" dirty="0" err="1">
                <a:solidFill>
                  <a:srgbClr val="002060"/>
                </a:solidFill>
              </a:rPr>
              <a:t>u’</a:t>
            </a:r>
            <a:r>
              <a:rPr lang="en-US" sz="2000" baseline="-25000" dirty="0" err="1">
                <a:solidFill>
                  <a:srgbClr val="002060"/>
                </a:solidFill>
              </a:rPr>
              <a:t>t</a:t>
            </a:r>
            <a:r>
              <a:rPr lang="en-US" sz="2000" dirty="0">
                <a:solidFill>
                  <a:srgbClr val="002060"/>
                </a:solidFill>
              </a:rPr>
              <a:t> &lt; 100 </a:t>
            </a:r>
            <a:r>
              <a:rPr lang="en-US" sz="2000" dirty="0">
                <a:solidFill>
                  <a:srgbClr val="002060"/>
                </a:solidFill>
                <a:latin typeface="Symbol" panose="05050102010706020507" pitchFamily="18" charset="2"/>
              </a:rPr>
              <a:t>G</a:t>
            </a:r>
            <a:r>
              <a:rPr lang="en-US" sz="2000" baseline="-25000" dirty="0">
                <a:solidFill>
                  <a:srgbClr val="002060"/>
                </a:solidFill>
              </a:rPr>
              <a:t>1</a:t>
            </a:r>
            <a:r>
              <a:rPr lang="en-US" sz="2000" baseline="30000" dirty="0">
                <a:solidFill>
                  <a:srgbClr val="002060"/>
                </a:solidFill>
              </a:rPr>
              <a:t>2</a:t>
            </a:r>
            <a:r>
              <a:rPr lang="en-US" sz="2000" dirty="0">
                <a:solidFill>
                  <a:srgbClr val="002060"/>
                </a:solidFill>
              </a:rPr>
              <a:t> R</a:t>
            </a:r>
            <a:r>
              <a:rPr lang="en-US" sz="2000" baseline="-25000" dirty="0">
                <a:solidFill>
                  <a:srgbClr val="002060"/>
                </a:solidFill>
              </a:rPr>
              <a:t>t,17</a:t>
            </a:r>
            <a:r>
              <a:rPr lang="en-US" sz="2000" baseline="30000" dirty="0">
                <a:solidFill>
                  <a:srgbClr val="002060"/>
                </a:solidFill>
              </a:rPr>
              <a:t>-2</a:t>
            </a:r>
            <a:r>
              <a:rPr lang="en-US" sz="2000" dirty="0">
                <a:solidFill>
                  <a:srgbClr val="002060"/>
                </a:solidFill>
              </a:rPr>
              <a:t> erg cm</a:t>
            </a:r>
            <a:r>
              <a:rPr lang="en-US" sz="2000" baseline="30000" dirty="0">
                <a:solidFill>
                  <a:srgbClr val="002060"/>
                </a:solidFill>
              </a:rPr>
              <a:t>-3</a:t>
            </a:r>
          </a:p>
          <a:p>
            <a:pPr algn="ctr"/>
            <a:endParaRPr lang="en-US" sz="2000" dirty="0">
              <a:solidFill>
                <a:srgbClr val="002060"/>
              </a:solidFill>
            </a:endParaRPr>
          </a:p>
          <a:p>
            <a:pPr marL="457200" indent="-457200" algn="ctr">
              <a:buFont typeface="Symbol" panose="05050102010706020507" pitchFamily="18" charset="2"/>
              <a:buChar char="Þ"/>
            </a:pPr>
            <a:r>
              <a:rPr lang="en-US" sz="2000" dirty="0">
                <a:solidFill>
                  <a:srgbClr val="002060"/>
                </a:solidFill>
              </a:rPr>
              <a:t>Compton dominated cascades for B &lt;&lt; 100 G </a:t>
            </a:r>
          </a:p>
          <a:p>
            <a:pPr marL="457200" indent="-457200" algn="ctr">
              <a:buFont typeface="Symbol" panose="05050102010706020507" pitchFamily="18" charset="2"/>
              <a:buChar char="Þ"/>
            </a:pPr>
            <a:endParaRPr lang="en-US" sz="2000" dirty="0">
              <a:solidFill>
                <a:srgbClr val="002060"/>
              </a:solidFill>
            </a:endParaRPr>
          </a:p>
          <a:p>
            <a:pPr algn="ctr"/>
            <a:r>
              <a:rPr lang="en-US" sz="2000" dirty="0" err="1">
                <a:solidFill>
                  <a:srgbClr val="002060"/>
                </a:solidFill>
              </a:rPr>
              <a:t>L</a:t>
            </a:r>
            <a:r>
              <a:rPr lang="en-US" sz="2000" baseline="-25000" dirty="0" err="1">
                <a:solidFill>
                  <a:srgbClr val="002060"/>
                </a:solidFill>
              </a:rPr>
              <a:t>p,kin</a:t>
            </a:r>
            <a:r>
              <a:rPr lang="en-US" sz="2000" dirty="0">
                <a:solidFill>
                  <a:srgbClr val="002060"/>
                </a:solidFill>
              </a:rPr>
              <a:t> ~ 1.5</a:t>
            </a:r>
            <a:r>
              <a:rPr lang="en-US"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rPr>
              <a:t>10</a:t>
            </a:r>
            <a:r>
              <a:rPr lang="en-US" sz="2000" baseline="30000" dirty="0">
                <a:solidFill>
                  <a:srgbClr val="002060"/>
                </a:solidFill>
              </a:rPr>
              <a:t>49</a:t>
            </a:r>
            <a:r>
              <a:rPr lang="en-US" sz="2000" dirty="0">
                <a:solidFill>
                  <a:srgbClr val="002060"/>
                </a:solidFill>
              </a:rPr>
              <a:t> </a:t>
            </a:r>
            <a:r>
              <a:rPr lang="en-US" sz="2000" dirty="0">
                <a:solidFill>
                  <a:srgbClr val="002060"/>
                </a:solidFill>
                <a:latin typeface="Symbol" panose="05050102010706020507" pitchFamily="18" charset="2"/>
              </a:rPr>
              <a:t>d</a:t>
            </a:r>
            <a:r>
              <a:rPr lang="en-US" sz="2000" baseline="-25000" dirty="0">
                <a:solidFill>
                  <a:srgbClr val="002060"/>
                </a:solidFill>
              </a:rPr>
              <a:t>1</a:t>
            </a:r>
            <a:r>
              <a:rPr lang="en-US" sz="2000" baseline="30000" dirty="0">
                <a:solidFill>
                  <a:srgbClr val="002060"/>
                </a:solidFill>
              </a:rPr>
              <a:t>-4</a:t>
            </a:r>
            <a:r>
              <a:rPr lang="en-US" sz="2000" dirty="0">
                <a:solidFill>
                  <a:srgbClr val="002060"/>
                </a:solidFill>
              </a:rPr>
              <a:t> R</a:t>
            </a:r>
            <a:r>
              <a:rPr lang="en-US" sz="2000" baseline="-25000" dirty="0">
                <a:solidFill>
                  <a:srgbClr val="002060"/>
                </a:solidFill>
              </a:rPr>
              <a:t>t,17</a:t>
            </a:r>
            <a:r>
              <a:rPr lang="en-US" sz="2000" baseline="30000" dirty="0">
                <a:solidFill>
                  <a:srgbClr val="002060"/>
                </a:solidFill>
              </a:rPr>
              <a:t>2</a:t>
            </a:r>
            <a:r>
              <a:rPr lang="en-US" sz="2000" dirty="0">
                <a:solidFill>
                  <a:srgbClr val="002060"/>
                </a:solidFill>
              </a:rPr>
              <a:t> R</a:t>
            </a:r>
            <a:r>
              <a:rPr lang="en-US" sz="2000" baseline="-25000" dirty="0">
                <a:solidFill>
                  <a:srgbClr val="002060"/>
                </a:solidFill>
              </a:rPr>
              <a:t>16</a:t>
            </a:r>
            <a:r>
              <a:rPr lang="en-US" sz="2000" baseline="30000" dirty="0">
                <a:solidFill>
                  <a:srgbClr val="002060"/>
                </a:solidFill>
              </a:rPr>
              <a:t>-1</a:t>
            </a:r>
            <a:r>
              <a:rPr lang="en-US" sz="2000" dirty="0">
                <a:solidFill>
                  <a:srgbClr val="002060"/>
                </a:solidFill>
              </a:rPr>
              <a:t> erg/s</a:t>
            </a:r>
          </a:p>
          <a:p>
            <a:pPr algn="ctr"/>
            <a:endParaRPr lang="en-US" sz="2000" dirty="0">
              <a:solidFill>
                <a:srgbClr val="002060"/>
              </a:solidFill>
            </a:endParaRPr>
          </a:p>
          <a:p>
            <a:pPr algn="ctr"/>
            <a:r>
              <a:rPr lang="en-US" sz="2000" dirty="0">
                <a:solidFill>
                  <a:srgbClr val="002060"/>
                </a:solidFill>
              </a:rPr>
              <a:t>Below Eddington limit for M</a:t>
            </a:r>
            <a:r>
              <a:rPr lang="en-US" sz="2000" baseline="-25000" dirty="0">
                <a:solidFill>
                  <a:srgbClr val="002060"/>
                </a:solidFill>
              </a:rPr>
              <a:t>BH</a:t>
            </a:r>
            <a:r>
              <a:rPr lang="en-US" sz="2000" dirty="0">
                <a:solidFill>
                  <a:srgbClr val="002060"/>
                </a:solidFill>
              </a:rPr>
              <a:t> &gt; 10</a:t>
            </a:r>
            <a:r>
              <a:rPr lang="en-US" sz="2000" baseline="30000" dirty="0">
                <a:solidFill>
                  <a:srgbClr val="002060"/>
                </a:solidFill>
              </a:rPr>
              <a:t>9</a:t>
            </a:r>
            <a:r>
              <a:rPr lang="en-US" sz="2000" dirty="0">
                <a:solidFill>
                  <a:srgbClr val="002060"/>
                </a:solidFill>
              </a:rPr>
              <a:t> M</a:t>
            </a:r>
            <a:r>
              <a:rPr lang="en-US" sz="2000" baseline="-25000" dirty="0">
                <a:solidFill>
                  <a:srgbClr val="002060"/>
                </a:solidFill>
              </a:rPr>
              <a:t>0</a:t>
            </a:r>
            <a:r>
              <a:rPr lang="en-US" sz="2000" dirty="0">
                <a:solidFill>
                  <a:srgbClr val="002060"/>
                </a:solidFill>
              </a:rPr>
              <a:t> =&gt; plausible.</a:t>
            </a:r>
          </a:p>
          <a:p>
            <a:pPr algn="ctr"/>
            <a:endParaRPr lang="en-US" sz="2000" dirty="0">
              <a:solidFill>
                <a:srgbClr val="002060"/>
              </a:solidFill>
            </a:endParaRPr>
          </a:p>
          <a:p>
            <a:pPr algn="ctr"/>
            <a:r>
              <a:rPr lang="en-US" sz="2000" i="1" dirty="0">
                <a:solidFill>
                  <a:srgbClr val="002060"/>
                </a:solidFill>
              </a:rPr>
              <a:t>Can suppress p-</a:t>
            </a:r>
            <a:r>
              <a:rPr lang="en-US" sz="2000" i="1" dirty="0" err="1">
                <a:solidFill>
                  <a:srgbClr val="002060"/>
                </a:solidFill>
              </a:rPr>
              <a:t>sy</a:t>
            </a:r>
            <a:r>
              <a:rPr lang="en-US" sz="2000" i="1" dirty="0">
                <a:solidFill>
                  <a:srgbClr val="002060"/>
                </a:solidFill>
              </a:rPr>
              <a:t> below UV/X-ray limit for B ~ 10 G.</a:t>
            </a:r>
          </a:p>
          <a:p>
            <a:pPr marL="457200" indent="-457200" algn="ctr">
              <a:buFont typeface="Symbol" panose="05050102010706020507" pitchFamily="18" charset="2"/>
              <a:buChar char="Þ"/>
            </a:pPr>
            <a:r>
              <a:rPr lang="en-US" sz="2000" i="1" dirty="0" smtClean="0">
                <a:solidFill>
                  <a:srgbClr val="002060"/>
                </a:solidFill>
              </a:rPr>
              <a:t>Plausible!</a:t>
            </a:r>
          </a:p>
          <a:p>
            <a:pPr algn="ctr"/>
            <a:r>
              <a:rPr lang="en-US" sz="2000" dirty="0" smtClean="0">
                <a:solidFill>
                  <a:srgbClr val="002060"/>
                </a:solidFill>
              </a:rPr>
              <a:t>----</a:t>
            </a:r>
            <a:r>
              <a:rPr lang="en-US" sz="2000" dirty="0">
                <a:solidFill>
                  <a:srgbClr val="002060"/>
                </a:solidFill>
                <a:sym typeface="Wingdings"/>
              </a:rPr>
              <a:t> </a:t>
            </a:r>
            <a:r>
              <a:rPr lang="en-US" sz="2000" dirty="0" smtClean="0">
                <a:solidFill>
                  <a:srgbClr val="002060"/>
                </a:solidFill>
                <a:sym typeface="Wingdings"/>
              </a:rPr>
              <a:t>&gt; </a:t>
            </a:r>
            <a:r>
              <a:rPr lang="en-US" sz="2000" dirty="0" smtClean="0">
                <a:solidFill>
                  <a:srgbClr val="FF0000"/>
                </a:solidFill>
              </a:rPr>
              <a:t>Stationary </a:t>
            </a:r>
            <a:r>
              <a:rPr lang="en-US" sz="2000" dirty="0">
                <a:solidFill>
                  <a:srgbClr val="FF0000"/>
                </a:solidFill>
              </a:rPr>
              <a:t>UV / soft X-ray target photon field external to the jet is plausible!</a:t>
            </a:r>
            <a:endParaRPr lang="en-ZA" sz="2000" dirty="0">
              <a:solidFill>
                <a:srgbClr val="FF0000"/>
              </a:solidFill>
            </a:endParaRPr>
          </a:p>
        </p:txBody>
      </p:sp>
      <p:sp>
        <p:nvSpPr>
          <p:cNvPr id="9" name="Title 1"/>
          <p:cNvSpPr>
            <a:spLocks noGrp="1"/>
          </p:cNvSpPr>
          <p:nvPr>
            <p:ph type="title"/>
          </p:nvPr>
        </p:nvSpPr>
        <p:spPr>
          <a:xfrm>
            <a:off x="179882" y="121024"/>
            <a:ext cx="11782269" cy="1429871"/>
          </a:xfrm>
        </p:spPr>
        <p:txBody>
          <a:bodyPr>
            <a:normAutofit fontScale="90000"/>
          </a:bodyPr>
          <a:lstStyle/>
          <a:p>
            <a:r>
              <a:rPr lang="en-US"/>
              <a:t>Photo-pion production –  Origin of Target Photons</a:t>
            </a:r>
          </a:p>
        </p:txBody>
      </p:sp>
      <p:sp>
        <p:nvSpPr>
          <p:cNvPr id="2" name="Slide Number Placeholder 1"/>
          <p:cNvSpPr>
            <a:spLocks noGrp="1"/>
          </p:cNvSpPr>
          <p:nvPr>
            <p:ph type="sldNum" sz="quarter" idx="12"/>
          </p:nvPr>
        </p:nvSpPr>
        <p:spPr/>
        <p:txBody>
          <a:bodyPr/>
          <a:lstStyle/>
          <a:p>
            <a:fld id="{9C1F5A0A-F6FC-4FFD-9B49-0DA8697211D9}" type="slidenum">
              <a:rPr lang="en-US" smtClean="0"/>
              <a:t>24</a:t>
            </a:fld>
            <a:endParaRPr lang="en-US"/>
          </a:p>
        </p:txBody>
      </p:sp>
    </p:spTree>
    <p:extLst>
      <p:ext uri="{BB962C8B-B14F-4D97-AF65-F5344CB8AC3E}">
        <p14:creationId xmlns:p14="http://schemas.microsoft.com/office/powerpoint/2010/main" val="18994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dissolve">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dissolve">
                                      <p:cBhvr>
                                        <p:cTn id="12" dur="500"/>
                                        <p:tgtEl>
                                          <p:spTgt spid="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animEffect transition="in" filter="dissolve">
                                      <p:cBhvr>
                                        <p:cTn id="17" dur="500"/>
                                        <p:tgtEl>
                                          <p:spTgt spid="7">
                                            <p:txEl>
                                              <p:pRg st="8" end="8"/>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animEffect transition="in" filter="dissolve">
                                      <p:cBhvr>
                                        <p:cTn id="21" dur="500"/>
                                        <p:tgtEl>
                                          <p:spTgt spid="7">
                                            <p:txEl>
                                              <p:pRg st="9" end="9"/>
                                            </p:txEl>
                                          </p:spTgt>
                                        </p:tgtEl>
                                      </p:cBhvr>
                                    </p:animEffect>
                                  </p:childTnLst>
                                </p:cTn>
                              </p:par>
                            </p:childTnLst>
                          </p:cTn>
                        </p:par>
                        <p:par>
                          <p:cTn id="22" fill="hold">
                            <p:stCondLst>
                              <p:cond delay="1000"/>
                            </p:stCondLst>
                            <p:childTnLst>
                              <p:par>
                                <p:cTn id="23" presetID="9" presetClass="entr" presetSubtype="0" fill="hold" nodeType="after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animEffect transition="in" filter="dissolve">
                                      <p:cBhvr>
                                        <p:cTn id="2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p</a:t>
            </a:r>
            <a:r>
              <a:rPr lang="en-US" dirty="0" err="1">
                <a:latin typeface="Symbol" panose="05050102010706020507" pitchFamily="18" charset="2"/>
              </a:rPr>
              <a:t>g</a:t>
            </a:r>
            <a:r>
              <a:rPr lang="en-US" dirty="0">
                <a:latin typeface="Symbol" panose="05050102010706020507" pitchFamily="18" charset="2"/>
              </a:rPr>
              <a:t> </a:t>
            </a:r>
            <a:r>
              <a:rPr lang="en-US" dirty="0"/>
              <a:t>P</a:t>
            </a:r>
            <a:r>
              <a:rPr lang="en-US" dirty="0" smtClean="0"/>
              <a:t>roduction, Origin </a:t>
            </a:r>
            <a:r>
              <a:rPr lang="en-US" dirty="0"/>
              <a:t>of Target Photons</a:t>
            </a:r>
          </a:p>
        </p:txBody>
      </p:sp>
      <p:sp>
        <p:nvSpPr>
          <p:cNvPr id="8" name="Content Placeholder 7"/>
          <p:cNvSpPr>
            <a:spLocks noGrp="1"/>
          </p:cNvSpPr>
          <p:nvPr>
            <p:ph idx="1"/>
          </p:nvPr>
        </p:nvSpPr>
        <p:spPr>
          <a:xfrm>
            <a:off x="914400" y="1869141"/>
            <a:ext cx="6565691" cy="4257022"/>
          </a:xfrm>
        </p:spPr>
        <p:txBody>
          <a:bodyPr>
            <a:normAutofit fontScale="92500"/>
          </a:bodyPr>
          <a:lstStyle/>
          <a:p>
            <a:pPr marL="0" indent="0">
              <a:buNone/>
            </a:pPr>
            <a:r>
              <a:rPr lang="en-US" sz="2800" dirty="0">
                <a:solidFill>
                  <a:srgbClr val="FFFF00"/>
                </a:solidFill>
              </a:rPr>
              <a:t>Stationary UV / soft X-ray target photon field external to the jet is </a:t>
            </a:r>
            <a:r>
              <a:rPr lang="en-US" sz="2800" dirty="0" smtClean="0">
                <a:solidFill>
                  <a:srgbClr val="FFFF00"/>
                </a:solidFill>
              </a:rPr>
              <a:t>plausible</a:t>
            </a:r>
          </a:p>
          <a:p>
            <a:r>
              <a:rPr lang="en-US" sz="2800" dirty="0"/>
              <a:t>Possible sources of external UV / soft X-ray target </a:t>
            </a:r>
            <a:r>
              <a:rPr lang="en-US" sz="2800" dirty="0" smtClean="0"/>
              <a:t>photons, e.g.,: </a:t>
            </a:r>
            <a:endParaRPr lang="en-US" sz="2400" dirty="0"/>
          </a:p>
          <a:p>
            <a:pPr marL="306000">
              <a:buFont typeface="Arial" charset="0"/>
              <a:buChar char="•"/>
            </a:pPr>
            <a:r>
              <a:rPr lang="en-US" sz="2400" dirty="0"/>
              <a:t>BLR </a:t>
            </a:r>
            <a:r>
              <a:rPr lang="en-US" sz="2400" dirty="0" smtClean="0"/>
              <a:t>(</a:t>
            </a:r>
            <a:r>
              <a:rPr lang="en-US" sz="2400" dirty="0" err="1" smtClean="0"/>
              <a:t>Padovani</a:t>
            </a:r>
            <a:r>
              <a:rPr lang="en-US" sz="2400" dirty="0" smtClean="0"/>
              <a:t>+ </a:t>
            </a:r>
            <a:r>
              <a:rPr lang="tr-TR" sz="2400" dirty="0"/>
              <a:t>2019 MNRAS, 484, 104</a:t>
            </a:r>
            <a:r>
              <a:rPr lang="en-US" sz="2400" dirty="0" smtClean="0"/>
              <a:t>)</a:t>
            </a:r>
            <a:endParaRPr lang="en-US" sz="2400" dirty="0"/>
          </a:p>
          <a:p>
            <a:pPr marL="306000">
              <a:buFont typeface="Arial" charset="0"/>
              <a:buChar char="•"/>
            </a:pPr>
            <a:r>
              <a:rPr lang="en-US" sz="2400" dirty="0"/>
              <a:t>Slow-moving sheath </a:t>
            </a:r>
            <a:r>
              <a:rPr lang="en-US" sz="2400" dirty="0" smtClean="0"/>
              <a:t> </a:t>
            </a:r>
            <a:r>
              <a:rPr lang="en-US" sz="2400" dirty="0"/>
              <a:t>(</a:t>
            </a:r>
            <a:r>
              <a:rPr lang="en-US" sz="2400" dirty="0" err="1"/>
              <a:t>Tavecchio</a:t>
            </a:r>
            <a:r>
              <a:rPr lang="en-US" sz="2400" dirty="0"/>
              <a:t> &amp; </a:t>
            </a:r>
            <a:r>
              <a:rPr lang="en-US" sz="2400" dirty="0" err="1"/>
              <a:t>Ghisellini</a:t>
            </a:r>
            <a:r>
              <a:rPr lang="en-US" sz="2400" dirty="0"/>
              <a:t> 2005)</a:t>
            </a:r>
          </a:p>
          <a:p>
            <a:pPr marL="306000">
              <a:buFont typeface="Arial" charset="0"/>
              <a:buChar char="•"/>
            </a:pPr>
            <a:r>
              <a:rPr lang="en-US" sz="2400" dirty="0"/>
              <a:t>Accretion flow (</a:t>
            </a:r>
            <a:r>
              <a:rPr lang="en-US" sz="2400" dirty="0" smtClean="0"/>
              <a:t>ADAF, </a:t>
            </a:r>
            <a:r>
              <a:rPr lang="en-US" sz="2400" dirty="0" err="1" smtClean="0"/>
              <a:t>Righi</a:t>
            </a:r>
            <a:r>
              <a:rPr lang="en-US" sz="2400" dirty="0" smtClean="0"/>
              <a:t>+ </a:t>
            </a:r>
            <a:r>
              <a:rPr lang="tr-TR" sz="2400" dirty="0"/>
              <a:t>2019 MNRAS, 483, </a:t>
            </a:r>
            <a:r>
              <a:rPr lang="tr-TR" sz="2400" dirty="0" smtClean="0"/>
              <a:t>127</a:t>
            </a:r>
            <a:r>
              <a:rPr lang="en-US" sz="2400" dirty="0" smtClean="0"/>
              <a:t>)</a:t>
            </a:r>
          </a:p>
          <a:p>
            <a:endParaRPr lang="en-US" dirty="0"/>
          </a:p>
        </p:txBody>
      </p:sp>
      <p:sp>
        <p:nvSpPr>
          <p:cNvPr id="5" name="Date Placeholder 4"/>
          <p:cNvSpPr>
            <a:spLocks noGrp="1"/>
          </p:cNvSpPr>
          <p:nvPr>
            <p:ph type="dt" sz="half" idx="10"/>
          </p:nvPr>
        </p:nvSpPr>
        <p:spPr/>
        <p:txBody>
          <a:bodyPr/>
          <a:lstStyle/>
          <a:p>
            <a:r>
              <a:rPr lang="it-IT" smtClean="0"/>
              <a:t>Buson -- PAHEN19</a:t>
            </a:r>
            <a:endParaRPr lang="en-US"/>
          </a:p>
        </p:txBody>
      </p:sp>
      <p:pic>
        <p:nvPicPr>
          <p:cNvPr id="9" name="Picture 8"/>
          <p:cNvPicPr>
            <a:picLocks noChangeAspect="1"/>
          </p:cNvPicPr>
          <p:nvPr/>
        </p:nvPicPr>
        <p:blipFill>
          <a:blip r:embed="rId3"/>
          <a:stretch>
            <a:fillRect/>
          </a:stretch>
        </p:blipFill>
        <p:spPr>
          <a:xfrm>
            <a:off x="8006941" y="1781081"/>
            <a:ext cx="2991259" cy="4060919"/>
          </a:xfrm>
          <a:prstGeom prst="rect">
            <a:avLst/>
          </a:prstGeom>
        </p:spPr>
      </p:pic>
      <p:sp>
        <p:nvSpPr>
          <p:cNvPr id="11" name="Rectangle 10"/>
          <p:cNvSpPr/>
          <p:nvPr/>
        </p:nvSpPr>
        <p:spPr>
          <a:xfrm>
            <a:off x="1232522" y="6126163"/>
            <a:ext cx="2988319" cy="369332"/>
          </a:xfrm>
          <a:prstGeom prst="rect">
            <a:avLst/>
          </a:prstGeom>
        </p:spPr>
        <p:txBody>
          <a:bodyPr wrap="none">
            <a:spAutoFit/>
          </a:bodyPr>
          <a:lstStyle/>
          <a:p>
            <a:r>
              <a:rPr lang="is-IS" dirty="0" smtClean="0">
                <a:latin typeface="HelveticaNeue" charset="0"/>
              </a:rPr>
              <a:t>(see also Rodrigues+ 2019)</a:t>
            </a:r>
            <a:endParaRPr lang="en-US" dirty="0"/>
          </a:p>
        </p:txBody>
      </p:sp>
      <p:sp>
        <p:nvSpPr>
          <p:cNvPr id="2" name="Slide Number Placeholder 1"/>
          <p:cNvSpPr>
            <a:spLocks noGrp="1"/>
          </p:cNvSpPr>
          <p:nvPr>
            <p:ph type="sldNum" sz="quarter" idx="12"/>
          </p:nvPr>
        </p:nvSpPr>
        <p:spPr/>
        <p:txBody>
          <a:bodyPr/>
          <a:lstStyle/>
          <a:p>
            <a:fld id="{9C1F5A0A-F6FC-4FFD-9B49-0DA8697211D9}" type="slidenum">
              <a:rPr lang="en-US" smtClean="0"/>
              <a:t>25</a:t>
            </a:fld>
            <a:endParaRPr lang="en-US"/>
          </a:p>
        </p:txBody>
      </p:sp>
    </p:spTree>
    <p:extLst>
      <p:ext uri="{BB962C8B-B14F-4D97-AF65-F5344CB8AC3E}">
        <p14:creationId xmlns:p14="http://schemas.microsoft.com/office/powerpoint/2010/main" val="1386529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effectLst/>
              </a:rPr>
              <a:t>Summary</a:t>
            </a:r>
            <a:endParaRPr lang="en-US" dirty="0"/>
          </a:p>
        </p:txBody>
      </p:sp>
      <p:sp>
        <p:nvSpPr>
          <p:cNvPr id="7" name="Content Placeholder 6"/>
          <p:cNvSpPr>
            <a:spLocks noGrp="1"/>
          </p:cNvSpPr>
          <p:nvPr>
            <p:ph sz="half" idx="1"/>
          </p:nvPr>
        </p:nvSpPr>
        <p:spPr>
          <a:xfrm>
            <a:off x="1529619" y="1670637"/>
            <a:ext cx="9100281" cy="4311037"/>
          </a:xfrm>
        </p:spPr>
        <p:txBody>
          <a:bodyPr>
            <a:normAutofit/>
          </a:bodyPr>
          <a:lstStyle/>
          <a:p>
            <a:r>
              <a:rPr lang="en-US" sz="2400" dirty="0" smtClean="0">
                <a:effectLst/>
              </a:rPr>
              <a:t>Multi-messenger </a:t>
            </a:r>
            <a:r>
              <a:rPr lang="en-US" sz="2400" dirty="0">
                <a:effectLst/>
              </a:rPr>
              <a:t>+ </a:t>
            </a:r>
            <a:r>
              <a:rPr lang="en-US" sz="2400" dirty="0" smtClean="0">
                <a:effectLst/>
              </a:rPr>
              <a:t>time-domain </a:t>
            </a:r>
            <a:r>
              <a:rPr lang="en-US" sz="2400" dirty="0">
                <a:effectLst/>
              </a:rPr>
              <a:t>a promising path to reveal the origin of neutrinos (and potentially cosmic rays)</a:t>
            </a:r>
          </a:p>
          <a:p>
            <a:r>
              <a:rPr lang="en-US" sz="2400" dirty="0" smtClean="0"/>
              <a:t>Blazar / neutrinos coincidence challenging to reconcile : great push for theoretical modellings and still lot to learn</a:t>
            </a:r>
            <a:r>
              <a:rPr lang="en-US" sz="2400" dirty="0" smtClean="0"/>
              <a:t>!</a:t>
            </a:r>
          </a:p>
          <a:p>
            <a:pPr lvl="1"/>
            <a:r>
              <a:rPr lang="en-US" sz="2400" dirty="0" smtClean="0"/>
              <a:t>Multi-Messenger observations  are crucial to provide  insights to  constrain the blazar physics</a:t>
            </a:r>
            <a:endParaRPr lang="en-US" sz="2400" dirty="0"/>
          </a:p>
          <a:p>
            <a:r>
              <a:rPr lang="en-US" sz="2400" dirty="0" smtClean="0">
                <a:effectLst/>
              </a:rPr>
              <a:t>Future observatories will improve sensitivity and statistics, </a:t>
            </a:r>
            <a:r>
              <a:rPr lang="en-US" sz="2400" dirty="0" smtClean="0">
                <a:effectLst/>
              </a:rPr>
              <a:t>looking forward to</a:t>
            </a:r>
            <a:r>
              <a:rPr lang="en-US" sz="2400" dirty="0" smtClean="0">
                <a:effectLst/>
              </a:rPr>
              <a:t> </a:t>
            </a:r>
            <a:r>
              <a:rPr lang="en-US" sz="2400" dirty="0" err="1">
                <a:effectLst/>
              </a:rPr>
              <a:t>IceCube</a:t>
            </a:r>
            <a:r>
              <a:rPr lang="en-US" sz="2400" dirty="0">
                <a:effectLst/>
              </a:rPr>
              <a:t>-</a:t>
            </a:r>
            <a:r>
              <a:rPr lang="de-DE" sz="2400" dirty="0" smtClean="0">
                <a:effectLst/>
              </a:rPr>
              <a:t>Gen2</a:t>
            </a:r>
            <a:r>
              <a:rPr lang="de-DE" sz="2400" dirty="0">
                <a:effectLst/>
              </a:rPr>
              <a:t>, </a:t>
            </a:r>
            <a:r>
              <a:rPr lang="de-DE" sz="2400" dirty="0" smtClean="0">
                <a:effectLst/>
              </a:rPr>
              <a:t>KM3NeT, </a:t>
            </a:r>
            <a:r>
              <a:rPr lang="en-US" sz="2400" dirty="0">
                <a:effectLst/>
              </a:rPr>
              <a:t>AMEGO, ASTROGAM, </a:t>
            </a:r>
            <a:r>
              <a:rPr lang="en-US" sz="2400" dirty="0" smtClean="0">
                <a:effectLst/>
              </a:rPr>
              <a:t>CTA +</a:t>
            </a:r>
            <a:r>
              <a:rPr lang="is-IS" sz="2400" dirty="0" smtClean="0">
                <a:effectLst/>
              </a:rPr>
              <a:t>…</a:t>
            </a:r>
            <a:endParaRPr lang="en-US" sz="2400" dirty="0">
              <a:effectLst/>
            </a:endParaRPr>
          </a:p>
        </p:txBody>
      </p:sp>
      <p:sp>
        <p:nvSpPr>
          <p:cNvPr id="17" name="TextBox 16"/>
          <p:cNvSpPr txBox="1"/>
          <p:nvPr/>
        </p:nvSpPr>
        <p:spPr>
          <a:xfrm>
            <a:off x="4947878" y="5390248"/>
            <a:ext cx="2263761" cy="923330"/>
          </a:xfrm>
          <a:prstGeom prst="rect">
            <a:avLst/>
          </a:prstGeom>
          <a:noFill/>
        </p:spPr>
        <p:txBody>
          <a:bodyPr wrap="none" rtlCol="0">
            <a:spAutoFit/>
          </a:bodyPr>
          <a:lstStyle/>
          <a:p>
            <a:r>
              <a:rPr lang="en-US" sz="5400" b="1" i="1" dirty="0" smtClean="0">
                <a:latin typeface="PT Sans Narrow" charset="-52"/>
                <a:ea typeface="PT Sans Narrow" charset="-52"/>
                <a:cs typeface="PT Sans Narrow" charset="-52"/>
              </a:rPr>
              <a:t>THANKS</a:t>
            </a:r>
            <a:endParaRPr lang="en-US" sz="5400" b="1" i="1" dirty="0">
              <a:latin typeface="PT Sans Narrow" charset="-52"/>
              <a:ea typeface="PT Sans Narrow" charset="-52"/>
              <a:cs typeface="PT Sans Narrow" charset="-52"/>
            </a:endParaRPr>
          </a:p>
        </p:txBody>
      </p:sp>
    </p:spTree>
    <p:extLst>
      <p:ext uri="{BB962C8B-B14F-4D97-AF65-F5344CB8AC3E}">
        <p14:creationId xmlns:p14="http://schemas.microsoft.com/office/powerpoint/2010/main" val="655296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27</a:t>
            </a:fld>
            <a:endParaRPr lang="en-US"/>
          </a:p>
        </p:txBody>
      </p:sp>
    </p:spTree>
    <p:extLst>
      <p:ext uri="{BB962C8B-B14F-4D97-AF65-F5344CB8AC3E}">
        <p14:creationId xmlns:p14="http://schemas.microsoft.com/office/powerpoint/2010/main" val="1627406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Photo-pion Models for </a:t>
            </a:r>
            <a:r>
              <a:rPr lang="en-US" sz="4000" dirty="0" smtClean="0"/>
              <a:t>TXS </a:t>
            </a:r>
            <a:r>
              <a:rPr lang="en-US" sz="4000" dirty="0"/>
              <a:t>0506+056</a:t>
            </a:r>
          </a:p>
        </p:txBody>
      </p:sp>
      <p:sp>
        <p:nvSpPr>
          <p:cNvPr id="4" name="Date Placeholder 3"/>
          <p:cNvSpPr>
            <a:spLocks noGrp="1"/>
          </p:cNvSpPr>
          <p:nvPr>
            <p:ph type="dt" sz="half" idx="10"/>
          </p:nvPr>
        </p:nvSpPr>
        <p:spPr/>
        <p:txBody>
          <a:bodyPr/>
          <a:lstStyle/>
          <a:p>
            <a:r>
              <a:rPr lang="it-IT" smtClean="0"/>
              <a:t>Buson -- PAHEN19</a:t>
            </a:r>
            <a:endParaRPr lang="en-US" dirty="0"/>
          </a:p>
        </p:txBody>
      </p:sp>
      <p:pic>
        <p:nvPicPr>
          <p:cNvPr id="13" name="Picture 12"/>
          <p:cNvPicPr>
            <a:picLocks noChangeAspect="1"/>
          </p:cNvPicPr>
          <p:nvPr/>
        </p:nvPicPr>
        <p:blipFill>
          <a:blip r:embed="rId2"/>
          <a:stretch>
            <a:fillRect/>
          </a:stretch>
        </p:blipFill>
        <p:spPr>
          <a:xfrm>
            <a:off x="1401188" y="1569457"/>
            <a:ext cx="4070798" cy="3292346"/>
          </a:xfrm>
          <a:prstGeom prst="rect">
            <a:avLst/>
          </a:prstGeom>
        </p:spPr>
      </p:pic>
      <p:sp>
        <p:nvSpPr>
          <p:cNvPr id="14" name="TextBox 13"/>
          <p:cNvSpPr txBox="1"/>
          <p:nvPr/>
        </p:nvSpPr>
        <p:spPr>
          <a:xfrm>
            <a:off x="2441783" y="5480903"/>
            <a:ext cx="7792872" cy="830997"/>
          </a:xfrm>
          <a:prstGeom prst="rect">
            <a:avLst/>
          </a:prstGeom>
          <a:noFill/>
        </p:spPr>
        <p:txBody>
          <a:bodyPr wrap="square" rtlCol="0">
            <a:spAutoFit/>
          </a:bodyPr>
          <a:lstStyle/>
          <a:p>
            <a:pPr algn="ctr"/>
            <a:r>
              <a:rPr lang="en-US" sz="2400" dirty="0" smtClean="0"/>
              <a:t>Models producing neutrinos and gamma-rays require </a:t>
            </a:r>
            <a:r>
              <a:rPr lang="en-US" sz="2400" dirty="0" err="1" smtClean="0"/>
              <a:t>leptonic</a:t>
            </a:r>
            <a:r>
              <a:rPr lang="en-US" sz="2400" dirty="0" smtClean="0"/>
              <a:t>-dominated gamma-ray production!</a:t>
            </a:r>
            <a:endParaRPr lang="en-ZA" sz="2400" dirty="0"/>
          </a:p>
        </p:txBody>
      </p:sp>
      <p:sp>
        <p:nvSpPr>
          <p:cNvPr id="15" name="TextBox 14"/>
          <p:cNvSpPr txBox="1"/>
          <p:nvPr/>
        </p:nvSpPr>
        <p:spPr>
          <a:xfrm>
            <a:off x="1742382" y="4865970"/>
            <a:ext cx="3339154" cy="338554"/>
          </a:xfrm>
          <a:prstGeom prst="rect">
            <a:avLst/>
          </a:prstGeom>
          <a:noFill/>
        </p:spPr>
        <p:txBody>
          <a:bodyPr wrap="square" rtlCol="0">
            <a:spAutoFit/>
          </a:bodyPr>
          <a:lstStyle/>
          <a:p>
            <a:r>
              <a:rPr lang="en-US" sz="1600" dirty="0" smtClean="0"/>
              <a:t>(Gao et al., 2018, Nature Astron.)</a:t>
            </a:r>
            <a:endParaRPr lang="en-ZA" sz="1600" dirty="0"/>
          </a:p>
        </p:txBody>
      </p:sp>
      <p:pic>
        <p:nvPicPr>
          <p:cNvPr id="16" name="Picture 15"/>
          <p:cNvPicPr>
            <a:picLocks noChangeAspect="1"/>
          </p:cNvPicPr>
          <p:nvPr/>
        </p:nvPicPr>
        <p:blipFill>
          <a:blip r:embed="rId3"/>
          <a:stretch>
            <a:fillRect/>
          </a:stretch>
        </p:blipFill>
        <p:spPr>
          <a:xfrm>
            <a:off x="6338219" y="1480528"/>
            <a:ext cx="4196336" cy="3494896"/>
          </a:xfrm>
          <a:prstGeom prst="rect">
            <a:avLst/>
          </a:prstGeom>
        </p:spPr>
      </p:pic>
      <p:sp>
        <p:nvSpPr>
          <p:cNvPr id="17" name="TextBox 16"/>
          <p:cNvSpPr txBox="1"/>
          <p:nvPr/>
        </p:nvSpPr>
        <p:spPr>
          <a:xfrm>
            <a:off x="6810801" y="4924512"/>
            <a:ext cx="3423854" cy="338554"/>
          </a:xfrm>
          <a:prstGeom prst="rect">
            <a:avLst/>
          </a:prstGeom>
          <a:noFill/>
        </p:spPr>
        <p:txBody>
          <a:bodyPr wrap="square" rtlCol="0">
            <a:spAutoFit/>
          </a:bodyPr>
          <a:lstStyle/>
          <a:p>
            <a:r>
              <a:rPr lang="en-US" sz="1600" dirty="0" smtClean="0"/>
              <a:t>(</a:t>
            </a:r>
            <a:r>
              <a:rPr lang="en-US" sz="1600" dirty="0" err="1" smtClean="0"/>
              <a:t>Keivani</a:t>
            </a:r>
            <a:r>
              <a:rPr lang="en-US" sz="1600" dirty="0" smtClean="0"/>
              <a:t> et al.:, 2018, </a:t>
            </a:r>
            <a:r>
              <a:rPr lang="en-US" sz="1600" dirty="0" err="1" smtClean="0"/>
              <a:t>ApJ</a:t>
            </a:r>
            <a:r>
              <a:rPr lang="en-US" sz="1600" dirty="0" smtClean="0"/>
              <a:t>, 864, 84)</a:t>
            </a:r>
            <a:endParaRPr lang="en-ZA" sz="1600" dirty="0"/>
          </a:p>
        </p:txBody>
      </p:sp>
      <p:sp>
        <p:nvSpPr>
          <p:cNvPr id="3" name="Slide Number Placeholder 2"/>
          <p:cNvSpPr>
            <a:spLocks noGrp="1"/>
          </p:cNvSpPr>
          <p:nvPr>
            <p:ph type="sldNum" sz="quarter" idx="12"/>
          </p:nvPr>
        </p:nvSpPr>
        <p:spPr/>
        <p:txBody>
          <a:bodyPr/>
          <a:lstStyle/>
          <a:p>
            <a:fld id="{9C1F5A0A-F6FC-4FFD-9B49-0DA8697211D9}" type="slidenum">
              <a:rPr lang="en-US" smtClean="0"/>
              <a:t>28</a:t>
            </a:fld>
            <a:endParaRPr lang="en-US"/>
          </a:p>
        </p:txBody>
      </p:sp>
    </p:spTree>
    <p:extLst>
      <p:ext uri="{BB962C8B-B14F-4D97-AF65-F5344CB8AC3E}">
        <p14:creationId xmlns:p14="http://schemas.microsoft.com/office/powerpoint/2010/main" val="1699287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Multi-Messenger SED</a:t>
            </a:r>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12" name="TextBox 11"/>
          <p:cNvSpPr txBox="1"/>
          <p:nvPr/>
        </p:nvSpPr>
        <p:spPr>
          <a:xfrm>
            <a:off x="7072241" y="4471168"/>
            <a:ext cx="3309946" cy="369332"/>
          </a:xfrm>
          <a:prstGeom prst="rect">
            <a:avLst/>
          </a:prstGeom>
          <a:noFill/>
        </p:spPr>
        <p:txBody>
          <a:bodyPr wrap="square" rtlCol="0">
            <a:spAutoFit/>
          </a:bodyPr>
          <a:lstStyle/>
          <a:p>
            <a:r>
              <a:rPr lang="en-US" dirty="0"/>
              <a:t>(</a:t>
            </a:r>
            <a:r>
              <a:rPr lang="en-US" dirty="0" err="1" smtClean="0"/>
              <a:t>Cerruti</a:t>
            </a:r>
            <a:r>
              <a:rPr lang="en-US" dirty="0" smtClean="0"/>
              <a:t>+ </a:t>
            </a:r>
            <a:r>
              <a:rPr lang="tr-TR" dirty="0"/>
              <a:t>2019 MNRAS 483 </a:t>
            </a:r>
            <a:r>
              <a:rPr lang="tr-TR" dirty="0" smtClean="0"/>
              <a:t>12)</a:t>
            </a:r>
            <a:endParaRPr lang="en-ZA" dirty="0"/>
          </a:p>
        </p:txBody>
      </p:sp>
      <p:sp>
        <p:nvSpPr>
          <p:cNvPr id="13" name="TextBox 12"/>
          <p:cNvSpPr txBox="1"/>
          <p:nvPr/>
        </p:nvSpPr>
        <p:spPr>
          <a:xfrm>
            <a:off x="1943632" y="5117489"/>
            <a:ext cx="7792872" cy="830997"/>
          </a:xfrm>
          <a:prstGeom prst="rect">
            <a:avLst/>
          </a:prstGeom>
          <a:noFill/>
        </p:spPr>
        <p:txBody>
          <a:bodyPr wrap="square" rtlCol="0">
            <a:spAutoFit/>
          </a:bodyPr>
          <a:lstStyle/>
          <a:p>
            <a:pPr algn="ctr"/>
            <a:r>
              <a:rPr lang="en-US" sz="2400" dirty="0"/>
              <a:t>Models producing neutrinos and gamma-rays through the same proton population, predict too high neutrino energies! </a:t>
            </a:r>
            <a:endParaRPr lang="en-ZA" sz="2400" dirty="0"/>
          </a:p>
        </p:txBody>
      </p:sp>
      <p:pic>
        <p:nvPicPr>
          <p:cNvPr id="14" name="Picture 13"/>
          <p:cNvPicPr>
            <a:picLocks noChangeAspect="1"/>
          </p:cNvPicPr>
          <p:nvPr/>
        </p:nvPicPr>
        <p:blipFill>
          <a:blip r:embed="rId2"/>
          <a:stretch>
            <a:fillRect/>
          </a:stretch>
        </p:blipFill>
        <p:spPr>
          <a:xfrm>
            <a:off x="1851344" y="1701475"/>
            <a:ext cx="4056529" cy="3049589"/>
          </a:xfrm>
          <a:prstGeom prst="rect">
            <a:avLst/>
          </a:prstGeom>
        </p:spPr>
      </p:pic>
      <p:pic>
        <p:nvPicPr>
          <p:cNvPr id="15" name="Picture 14"/>
          <p:cNvPicPr>
            <a:picLocks noChangeAspect="1"/>
          </p:cNvPicPr>
          <p:nvPr/>
        </p:nvPicPr>
        <p:blipFill>
          <a:blip r:embed="rId3"/>
          <a:stretch>
            <a:fillRect/>
          </a:stretch>
        </p:blipFill>
        <p:spPr>
          <a:xfrm>
            <a:off x="6432633" y="1755925"/>
            <a:ext cx="3949554" cy="2676712"/>
          </a:xfrm>
          <a:prstGeom prst="rect">
            <a:avLst/>
          </a:prstGeom>
        </p:spPr>
      </p:pic>
      <p:sp>
        <p:nvSpPr>
          <p:cNvPr id="16" name="Oval 15"/>
          <p:cNvSpPr/>
          <p:nvPr/>
        </p:nvSpPr>
        <p:spPr>
          <a:xfrm>
            <a:off x="4359176" y="1825261"/>
            <a:ext cx="1382080" cy="126902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Oval 16"/>
          <p:cNvSpPr/>
          <p:nvPr/>
        </p:nvSpPr>
        <p:spPr>
          <a:xfrm>
            <a:off x="8769352" y="1770245"/>
            <a:ext cx="1382080" cy="126902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lide Number Placeholder 2"/>
          <p:cNvSpPr>
            <a:spLocks noGrp="1"/>
          </p:cNvSpPr>
          <p:nvPr>
            <p:ph type="sldNum" sz="quarter" idx="12"/>
          </p:nvPr>
        </p:nvSpPr>
        <p:spPr/>
        <p:txBody>
          <a:bodyPr/>
          <a:lstStyle/>
          <a:p>
            <a:fld id="{9C1F5A0A-F6FC-4FFD-9B49-0DA8697211D9}" type="slidenum">
              <a:rPr lang="en-US" smtClean="0"/>
              <a:t>29</a:t>
            </a:fld>
            <a:endParaRPr lang="en-US"/>
          </a:p>
        </p:txBody>
      </p:sp>
    </p:spTree>
    <p:extLst>
      <p:ext uri="{BB962C8B-B14F-4D97-AF65-F5344CB8AC3E}">
        <p14:creationId xmlns:p14="http://schemas.microsoft.com/office/powerpoint/2010/main" val="10605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t>
            </a:r>
            <a:r>
              <a:rPr lang="en-US" dirty="0" smtClean="0"/>
              <a:t>igh-energy </a:t>
            </a:r>
            <a:r>
              <a:rPr lang="en-US" dirty="0"/>
              <a:t>neutrinos in coincidence </a:t>
            </a:r>
            <a:r>
              <a:rPr lang="en-US" dirty="0" smtClean="0"/>
              <a:t/>
            </a:r>
            <a:br>
              <a:rPr lang="en-US" dirty="0" smtClean="0"/>
            </a:br>
            <a:r>
              <a:rPr lang="en-US" dirty="0" smtClean="0"/>
              <a:t>with </a:t>
            </a:r>
            <a:r>
              <a:rPr lang="en-US" dirty="0"/>
              <a:t>Fermi Blazars</a:t>
            </a:r>
            <a:endParaRPr lang="en-US" dirty="0"/>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5" name="Slide Number Placeholder 4"/>
          <p:cNvSpPr>
            <a:spLocks noGrp="1"/>
          </p:cNvSpPr>
          <p:nvPr>
            <p:ph type="sldNum" sz="quarter" idx="12"/>
          </p:nvPr>
        </p:nvSpPr>
        <p:spPr/>
        <p:txBody>
          <a:bodyPr/>
          <a:lstStyle/>
          <a:p>
            <a:fld id="{9C1F5A0A-F6FC-4FFD-9B49-0DA8697211D9}" type="slidenum">
              <a:rPr lang="en-US" smtClean="0"/>
              <a:t>3</a:t>
            </a:fld>
            <a:endParaRPr lang="en-US"/>
          </a:p>
        </p:txBody>
      </p:sp>
      <p:grpSp>
        <p:nvGrpSpPr>
          <p:cNvPr id="12" name="Group 11"/>
          <p:cNvGrpSpPr/>
          <p:nvPr/>
        </p:nvGrpSpPr>
        <p:grpSpPr>
          <a:xfrm>
            <a:off x="862618" y="2119821"/>
            <a:ext cx="3681782" cy="3667601"/>
            <a:chOff x="7690096" y="3319166"/>
            <a:chExt cx="3240534" cy="3326023"/>
          </a:xfrm>
        </p:grpSpPr>
        <p:pic>
          <p:nvPicPr>
            <p:cNvPr id="8" name="Picture 7"/>
            <p:cNvPicPr>
              <a:picLocks noChangeAspect="1"/>
            </p:cNvPicPr>
            <p:nvPr/>
          </p:nvPicPr>
          <p:blipFill>
            <a:blip r:embed="rId2"/>
            <a:stretch>
              <a:fillRect/>
            </a:stretch>
          </p:blipFill>
          <p:spPr>
            <a:xfrm>
              <a:off x="7690096" y="3319166"/>
              <a:ext cx="3240534" cy="2956691"/>
            </a:xfrm>
            <a:prstGeom prst="rect">
              <a:avLst/>
            </a:prstGeom>
          </p:spPr>
        </p:pic>
        <p:sp>
          <p:nvSpPr>
            <p:cNvPr id="9" name="TextBox 8"/>
            <p:cNvSpPr txBox="1"/>
            <p:nvPr/>
          </p:nvSpPr>
          <p:spPr>
            <a:xfrm>
              <a:off x="8474943" y="6275857"/>
              <a:ext cx="1698094" cy="369332"/>
            </a:xfrm>
            <a:prstGeom prst="rect">
              <a:avLst/>
            </a:prstGeom>
            <a:noFill/>
          </p:spPr>
          <p:txBody>
            <a:bodyPr wrap="none" rtlCol="0">
              <a:spAutoFit/>
            </a:bodyPr>
            <a:lstStyle/>
            <a:p>
              <a:r>
                <a:rPr lang="en-US" dirty="0" err="1" smtClean="0"/>
                <a:t>Garrappa</a:t>
              </a:r>
              <a:r>
                <a:rPr lang="en-US" dirty="0" smtClean="0"/>
                <a:t>+ 2019</a:t>
              </a:r>
              <a:endParaRPr lang="en-US" dirty="0"/>
            </a:p>
          </p:txBody>
        </p:sp>
      </p:grpSp>
      <p:sp>
        <p:nvSpPr>
          <p:cNvPr id="21" name="TextBox 20"/>
          <p:cNvSpPr txBox="1"/>
          <p:nvPr/>
        </p:nvSpPr>
        <p:spPr>
          <a:xfrm>
            <a:off x="1626039" y="6070473"/>
            <a:ext cx="1439818" cy="369332"/>
          </a:xfrm>
          <a:prstGeom prst="rect">
            <a:avLst/>
          </a:prstGeom>
          <a:noFill/>
        </p:spPr>
        <p:txBody>
          <a:bodyPr wrap="none" rtlCol="0">
            <a:spAutoFit/>
          </a:bodyPr>
          <a:lstStyle/>
          <a:p>
            <a:r>
              <a:rPr lang="en-US" dirty="0" smtClean="0"/>
              <a:t>- a selection -</a:t>
            </a:r>
            <a:endParaRPr lang="en-US" dirty="0"/>
          </a:p>
        </p:txBody>
      </p:sp>
      <p:sp>
        <p:nvSpPr>
          <p:cNvPr id="3" name="Rectangle 2"/>
          <p:cNvSpPr/>
          <p:nvPr/>
        </p:nvSpPr>
        <p:spPr>
          <a:xfrm>
            <a:off x="4714413" y="2317874"/>
            <a:ext cx="2761060" cy="2862322"/>
          </a:xfrm>
          <a:prstGeom prst="rect">
            <a:avLst/>
          </a:prstGeom>
        </p:spPr>
        <p:txBody>
          <a:bodyPr wrap="square">
            <a:spAutoFit/>
          </a:bodyPr>
          <a:lstStyle/>
          <a:p>
            <a:pPr algn="ctr"/>
            <a:r>
              <a:rPr lang="en-US" dirty="0">
                <a:latin typeface="Arial" charset="0"/>
                <a:ea typeface="Arial" charset="0"/>
                <a:cs typeface="Arial" charset="0"/>
              </a:rPr>
              <a:t>A</a:t>
            </a:r>
            <a:r>
              <a:rPr lang="en-US" dirty="0" smtClean="0">
                <a:latin typeface="Arial" charset="0"/>
                <a:ea typeface="Arial" charset="0"/>
                <a:cs typeface="Arial" charset="0"/>
              </a:rPr>
              <a:t>ssociation </a:t>
            </a:r>
            <a:r>
              <a:rPr lang="en-US" dirty="0">
                <a:latin typeface="Arial" charset="0"/>
                <a:ea typeface="Arial" charset="0"/>
                <a:cs typeface="Arial" charset="0"/>
              </a:rPr>
              <a:t>of </a:t>
            </a:r>
            <a:endParaRPr lang="en-US" dirty="0" smtClean="0">
              <a:latin typeface="Arial" charset="0"/>
              <a:ea typeface="Arial" charset="0"/>
              <a:cs typeface="Arial" charset="0"/>
            </a:endParaRPr>
          </a:p>
          <a:p>
            <a:pPr algn="ctr"/>
            <a:r>
              <a:rPr lang="en-US" dirty="0" smtClean="0">
                <a:latin typeface="Arial" charset="0"/>
                <a:ea typeface="Arial" charset="0"/>
                <a:cs typeface="Arial" charset="0"/>
              </a:rPr>
              <a:t>GB6 J1040+0617 </a:t>
            </a:r>
            <a:r>
              <a:rPr lang="en-US" dirty="0">
                <a:latin typeface="Arial" charset="0"/>
                <a:ea typeface="Arial" charset="0"/>
                <a:cs typeface="Arial" charset="0"/>
              </a:rPr>
              <a:t>with the neutrino is consistent with background expectations </a:t>
            </a:r>
            <a:endParaRPr lang="en-US" dirty="0" smtClean="0">
              <a:latin typeface="Arial" charset="0"/>
              <a:ea typeface="Arial" charset="0"/>
              <a:cs typeface="Arial" charset="0"/>
            </a:endParaRPr>
          </a:p>
          <a:p>
            <a:pPr algn="ctr"/>
            <a:endParaRPr lang="en-US" dirty="0" smtClean="0">
              <a:latin typeface="Arial" charset="0"/>
              <a:ea typeface="Arial" charset="0"/>
              <a:cs typeface="Arial" charset="0"/>
            </a:endParaRPr>
          </a:p>
          <a:p>
            <a:pPr algn="ctr"/>
            <a:endParaRPr lang="en-US" dirty="0">
              <a:latin typeface="Arial" charset="0"/>
              <a:ea typeface="Arial" charset="0"/>
              <a:cs typeface="Arial" charset="0"/>
            </a:endParaRPr>
          </a:p>
          <a:p>
            <a:pPr algn="ctr"/>
            <a:r>
              <a:rPr lang="en-US" dirty="0" smtClean="0">
                <a:latin typeface="Arial" charset="0"/>
                <a:ea typeface="Arial" charset="0"/>
                <a:cs typeface="Arial" charset="0"/>
              </a:rPr>
              <a:t>Modest enhanced state observed at the neutrino detection</a:t>
            </a:r>
            <a:endParaRPr lang="en-US" dirty="0">
              <a:latin typeface="Arial" charset="0"/>
              <a:ea typeface="Arial" charset="0"/>
              <a:cs typeface="Arial" charset="0"/>
            </a:endParaRPr>
          </a:p>
        </p:txBody>
      </p:sp>
      <p:pic>
        <p:nvPicPr>
          <p:cNvPr id="22" name="Picture 21"/>
          <p:cNvPicPr>
            <a:picLocks noChangeAspect="1"/>
          </p:cNvPicPr>
          <p:nvPr/>
        </p:nvPicPr>
        <p:blipFill>
          <a:blip r:embed="rId3"/>
          <a:stretch>
            <a:fillRect/>
          </a:stretch>
        </p:blipFill>
        <p:spPr>
          <a:xfrm>
            <a:off x="7645486" y="1519932"/>
            <a:ext cx="4031288" cy="4550541"/>
          </a:xfrm>
          <a:prstGeom prst="rect">
            <a:avLst/>
          </a:prstGeom>
        </p:spPr>
      </p:pic>
    </p:spTree>
    <p:extLst>
      <p:ext uri="{BB962C8B-B14F-4D97-AF65-F5344CB8AC3E}">
        <p14:creationId xmlns:p14="http://schemas.microsoft.com/office/powerpoint/2010/main" val="556274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effectLst/>
              </a:rPr>
              <a:t>γ</a:t>
            </a:r>
            <a:r>
              <a:rPr lang="en-US" dirty="0">
                <a:effectLst/>
              </a:rPr>
              <a:t>-</a:t>
            </a:r>
            <a:r>
              <a:rPr lang="en-US" dirty="0" smtClean="0">
                <a:latin typeface="Arial" charset="0"/>
                <a:ea typeface="Arial" charset="0"/>
                <a:cs typeface="Arial" charset="0"/>
              </a:rPr>
              <a:t>ray </a:t>
            </a:r>
            <a:r>
              <a:rPr lang="en-US" dirty="0">
                <a:latin typeface="Arial" charset="0"/>
                <a:ea typeface="Arial" charset="0"/>
                <a:cs typeface="Arial" charset="0"/>
              </a:rPr>
              <a:t>SED for 2014/15 period</a:t>
            </a:r>
            <a:endParaRPr lang="en-US" dirty="0"/>
          </a:p>
        </p:txBody>
      </p:sp>
      <p:pic>
        <p:nvPicPr>
          <p:cNvPr id="7" name="Content Placeholder 6"/>
          <p:cNvPicPr>
            <a:picLocks noGrp="1" noChangeAspect="1"/>
          </p:cNvPicPr>
          <p:nvPr>
            <p:ph idx="1"/>
          </p:nvPr>
        </p:nvPicPr>
        <p:blipFill>
          <a:blip r:embed="rId2"/>
          <a:stretch>
            <a:fillRect/>
          </a:stretch>
        </p:blipFill>
        <p:spPr>
          <a:xfrm>
            <a:off x="5168685" y="1824784"/>
            <a:ext cx="4811928" cy="4257675"/>
          </a:xfrm>
          <a:prstGeom prst="rect">
            <a:avLst/>
          </a:prstGeom>
        </p:spPr>
      </p:pic>
      <p:sp>
        <p:nvSpPr>
          <p:cNvPr id="4" name="Date Placeholder 3"/>
          <p:cNvSpPr>
            <a:spLocks noGrp="1"/>
          </p:cNvSpPr>
          <p:nvPr>
            <p:ph type="dt" sz="half" idx="10"/>
          </p:nvPr>
        </p:nvSpPr>
        <p:spPr/>
        <p:txBody>
          <a:bodyPr/>
          <a:lstStyle/>
          <a:p>
            <a:r>
              <a:rPr lang="it-IT" smtClean="0"/>
              <a:t>Buson -- PAHEN19</a:t>
            </a:r>
            <a:endParaRPr lang="en-US" dirty="0"/>
          </a:p>
        </p:txBody>
      </p:sp>
      <p:sp>
        <p:nvSpPr>
          <p:cNvPr id="8" name="Rectangle 7"/>
          <p:cNvSpPr/>
          <p:nvPr/>
        </p:nvSpPr>
        <p:spPr>
          <a:xfrm>
            <a:off x="914401" y="2990733"/>
            <a:ext cx="3817495" cy="2431435"/>
          </a:xfrm>
          <a:prstGeom prst="rect">
            <a:avLst/>
          </a:prstGeom>
        </p:spPr>
        <p:txBody>
          <a:bodyPr wrap="square">
            <a:spAutoFit/>
          </a:bodyPr>
          <a:lstStyle/>
          <a:p>
            <a:pPr marL="285750" indent="-285750">
              <a:buFont typeface="Arial" charset="0"/>
              <a:buChar char="•"/>
            </a:pPr>
            <a:r>
              <a:rPr lang="en-US" sz="2000" dirty="0">
                <a:latin typeface="Arial" charset="0"/>
                <a:ea typeface="Arial" charset="0"/>
                <a:cs typeface="Arial" charset="0"/>
              </a:rPr>
              <a:t>C</a:t>
            </a:r>
            <a:r>
              <a:rPr lang="en-US" sz="2000" dirty="0" smtClean="0">
                <a:latin typeface="Arial" charset="0"/>
                <a:ea typeface="Arial" charset="0"/>
                <a:cs typeface="Arial" charset="0"/>
              </a:rPr>
              <a:t>ompatible </a:t>
            </a:r>
            <a:r>
              <a:rPr lang="en-US" sz="2000" dirty="0">
                <a:latin typeface="Arial" charset="0"/>
                <a:ea typeface="Arial" charset="0"/>
                <a:cs typeface="Arial" charset="0"/>
              </a:rPr>
              <a:t>with </a:t>
            </a:r>
            <a:r>
              <a:rPr lang="en-US" sz="2000" dirty="0" smtClean="0">
                <a:latin typeface="Arial" charset="0"/>
                <a:ea typeface="Arial" charset="0"/>
                <a:cs typeface="Arial" charset="0"/>
              </a:rPr>
              <a:t>quiescence </a:t>
            </a:r>
            <a:r>
              <a:rPr lang="en-US" sz="1700" dirty="0" smtClean="0">
                <a:latin typeface="Arial" charset="0"/>
                <a:ea typeface="Arial" charset="0"/>
                <a:cs typeface="Arial" charset="0"/>
              </a:rPr>
              <a:t>(</a:t>
            </a:r>
            <a:r>
              <a:rPr lang="en-US" sz="1700" dirty="0" err="1" smtClean="0">
                <a:latin typeface="Arial" charset="0"/>
                <a:ea typeface="Arial" charset="0"/>
                <a:cs typeface="Arial" charset="0"/>
              </a:rPr>
              <a:t>Garrappa</a:t>
            </a:r>
            <a:r>
              <a:rPr lang="en-US" sz="1700" dirty="0">
                <a:latin typeface="Arial" charset="0"/>
                <a:ea typeface="Arial" charset="0"/>
                <a:cs typeface="Arial" charset="0"/>
              </a:rPr>
              <a:t>, Buson, </a:t>
            </a:r>
            <a:r>
              <a:rPr lang="en-US" sz="1700" dirty="0" err="1">
                <a:latin typeface="Arial" charset="0"/>
                <a:ea typeface="Arial" charset="0"/>
                <a:cs typeface="Arial" charset="0"/>
              </a:rPr>
              <a:t>Franckowiak</a:t>
            </a:r>
            <a:r>
              <a:rPr lang="en-US" sz="1700" dirty="0">
                <a:latin typeface="Arial" charset="0"/>
                <a:ea typeface="Arial" charset="0"/>
                <a:cs typeface="Arial" charset="0"/>
              </a:rPr>
              <a:t>, ASAS-SN, </a:t>
            </a:r>
            <a:r>
              <a:rPr lang="en-US" sz="1700" dirty="0" err="1">
                <a:latin typeface="Arial" charset="0"/>
                <a:ea typeface="Arial" charset="0"/>
                <a:cs typeface="Arial" charset="0"/>
              </a:rPr>
              <a:t>IceCube</a:t>
            </a:r>
            <a:r>
              <a:rPr lang="en-US" sz="1700" dirty="0">
                <a:latin typeface="Arial" charset="0"/>
                <a:ea typeface="Arial" charset="0"/>
                <a:cs typeface="Arial" charset="0"/>
              </a:rPr>
              <a:t> coll. 2019)</a:t>
            </a:r>
          </a:p>
          <a:p>
            <a:pPr marL="285750" indent="-285750">
              <a:buFont typeface="Arial" charset="0"/>
              <a:buChar char="•"/>
            </a:pPr>
            <a:endParaRPr lang="en-US" sz="2000" dirty="0">
              <a:latin typeface="Arial" charset="0"/>
              <a:ea typeface="Arial" charset="0"/>
              <a:cs typeface="Arial" charset="0"/>
            </a:endParaRPr>
          </a:p>
          <a:p>
            <a:pPr marL="285750" indent="-285750">
              <a:buFont typeface="Arial" charset="0"/>
              <a:buChar char="•"/>
            </a:pPr>
            <a:endParaRPr lang="en-US" sz="2000" dirty="0">
              <a:latin typeface="Arial" charset="0"/>
              <a:ea typeface="Arial" charset="0"/>
              <a:cs typeface="Arial" charset="0"/>
            </a:endParaRPr>
          </a:p>
          <a:p>
            <a:pPr marL="285750" indent="-285750">
              <a:buFont typeface="Arial" charset="0"/>
              <a:buChar char="•"/>
            </a:pPr>
            <a:endParaRPr lang="en-US" sz="2000" dirty="0" smtClean="0">
              <a:latin typeface="Arial" charset="0"/>
              <a:ea typeface="Arial" charset="0"/>
              <a:cs typeface="Arial" charset="0"/>
            </a:endParaRPr>
          </a:p>
          <a:p>
            <a:pPr marL="285750" indent="-285750">
              <a:buFont typeface="Arial" charset="0"/>
              <a:buChar char="•"/>
            </a:pPr>
            <a:endParaRPr lang="en-US" sz="2000" dirty="0">
              <a:latin typeface="Arial" charset="0"/>
              <a:ea typeface="Arial" charset="0"/>
              <a:cs typeface="Arial" charset="0"/>
            </a:endParaRPr>
          </a:p>
          <a:p>
            <a:r>
              <a:rPr lang="en-US" dirty="0" smtClean="0">
                <a:latin typeface="Arial" charset="0"/>
                <a:ea typeface="Arial" charset="0"/>
                <a:cs typeface="Arial" charset="0"/>
              </a:rPr>
              <a:t>  (see </a:t>
            </a:r>
            <a:r>
              <a:rPr lang="en-US" dirty="0">
                <a:latin typeface="Arial" charset="0"/>
                <a:ea typeface="Arial" charset="0"/>
                <a:cs typeface="Arial" charset="0"/>
              </a:rPr>
              <a:t>also </a:t>
            </a:r>
            <a:r>
              <a:rPr lang="en-US" dirty="0" smtClean="0">
                <a:latin typeface="Arial" charset="0"/>
                <a:ea typeface="Arial" charset="0"/>
                <a:cs typeface="Arial" charset="0"/>
              </a:rPr>
              <a:t>Padovani+2018)</a:t>
            </a:r>
            <a:endParaRPr lang="en-US"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fld id="{9C1F5A0A-F6FC-4FFD-9B49-0DA8697211D9}" type="slidenum">
              <a:rPr lang="en-US" smtClean="0"/>
              <a:t>30</a:t>
            </a:fld>
            <a:endParaRPr lang="en-US"/>
          </a:p>
        </p:txBody>
      </p:sp>
    </p:spTree>
    <p:extLst>
      <p:ext uri="{BB962C8B-B14F-4D97-AF65-F5344CB8AC3E}">
        <p14:creationId xmlns:p14="http://schemas.microsoft.com/office/powerpoint/2010/main" val="1463783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Varying the </a:t>
            </a:r>
            <a:r>
              <a:rPr lang="en-US" dirty="0" err="1" smtClean="0"/>
              <a:t>doppler</a:t>
            </a:r>
            <a:r>
              <a:rPr lang="en-US" smtClean="0"/>
              <a:t> factor</a:t>
            </a:r>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it-IT" smtClean="0"/>
              <a:t>Buson -- PAHEN19</a:t>
            </a:r>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31</a:t>
            </a:fld>
            <a:endParaRPr lang="en-US"/>
          </a:p>
        </p:txBody>
      </p:sp>
      <p:pic>
        <p:nvPicPr>
          <p:cNvPr id="7" name="Picture 6"/>
          <p:cNvPicPr>
            <a:picLocks noChangeAspect="1"/>
          </p:cNvPicPr>
          <p:nvPr/>
        </p:nvPicPr>
        <p:blipFill>
          <a:blip r:embed="rId2"/>
          <a:stretch>
            <a:fillRect/>
          </a:stretch>
        </p:blipFill>
        <p:spPr>
          <a:xfrm>
            <a:off x="2133907" y="1988298"/>
            <a:ext cx="7009786" cy="3930650"/>
          </a:xfrm>
          <a:prstGeom prst="rect">
            <a:avLst/>
          </a:prstGeom>
        </p:spPr>
      </p:pic>
    </p:spTree>
    <p:extLst>
      <p:ext uri="{BB962C8B-B14F-4D97-AF65-F5344CB8AC3E}">
        <p14:creationId xmlns:p14="http://schemas.microsoft.com/office/powerpoint/2010/main" val="1959524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t>
            </a:r>
            <a:r>
              <a:rPr lang="en-US" dirty="0" smtClean="0"/>
              <a:t>igh-energy </a:t>
            </a:r>
            <a:r>
              <a:rPr lang="en-US" dirty="0"/>
              <a:t>neutrinos in coincidence </a:t>
            </a:r>
            <a:r>
              <a:rPr lang="en-US" dirty="0" smtClean="0"/>
              <a:t/>
            </a:r>
            <a:br>
              <a:rPr lang="en-US" dirty="0" smtClean="0"/>
            </a:br>
            <a:r>
              <a:rPr lang="en-US" dirty="0" smtClean="0"/>
              <a:t>with </a:t>
            </a:r>
            <a:r>
              <a:rPr lang="en-US" dirty="0"/>
              <a:t>Fermi Blazars</a:t>
            </a:r>
            <a:endParaRPr lang="en-US" dirty="0"/>
          </a:p>
        </p:txBody>
      </p:sp>
      <p:sp>
        <p:nvSpPr>
          <p:cNvPr id="4" name="Date Placeholder 3"/>
          <p:cNvSpPr>
            <a:spLocks noGrp="1"/>
          </p:cNvSpPr>
          <p:nvPr>
            <p:ph type="dt" sz="half" idx="10"/>
          </p:nvPr>
        </p:nvSpPr>
        <p:spPr/>
        <p:txBody>
          <a:bodyPr/>
          <a:lstStyle/>
          <a:p>
            <a:r>
              <a:rPr lang="it-IT" smtClean="0"/>
              <a:t>Buson -- PAHEN19</a:t>
            </a:r>
            <a:endParaRPr lang="en-US" dirty="0"/>
          </a:p>
        </p:txBody>
      </p:sp>
      <p:sp>
        <p:nvSpPr>
          <p:cNvPr id="5" name="Slide Number Placeholder 4"/>
          <p:cNvSpPr>
            <a:spLocks noGrp="1"/>
          </p:cNvSpPr>
          <p:nvPr>
            <p:ph type="sldNum" sz="quarter" idx="12"/>
          </p:nvPr>
        </p:nvSpPr>
        <p:spPr/>
        <p:txBody>
          <a:bodyPr/>
          <a:lstStyle/>
          <a:p>
            <a:fld id="{9C1F5A0A-F6FC-4FFD-9B49-0DA8697211D9}" type="slidenum">
              <a:rPr lang="en-US" smtClean="0"/>
              <a:t>4</a:t>
            </a:fld>
            <a:endParaRPr lang="en-US"/>
          </a:p>
        </p:txBody>
      </p:sp>
      <p:grpSp>
        <p:nvGrpSpPr>
          <p:cNvPr id="11" name="Group 10"/>
          <p:cNvGrpSpPr/>
          <p:nvPr/>
        </p:nvGrpSpPr>
        <p:grpSpPr>
          <a:xfrm>
            <a:off x="1473627" y="2446714"/>
            <a:ext cx="8577538" cy="3234803"/>
            <a:chOff x="1040524" y="3161634"/>
            <a:chExt cx="7573799" cy="2895167"/>
          </a:xfrm>
        </p:grpSpPr>
        <p:pic>
          <p:nvPicPr>
            <p:cNvPr id="6" name="Picture 5"/>
            <p:cNvPicPr>
              <a:picLocks noChangeAspect="1"/>
            </p:cNvPicPr>
            <p:nvPr/>
          </p:nvPicPr>
          <p:blipFill>
            <a:blip r:embed="rId2"/>
            <a:stretch>
              <a:fillRect/>
            </a:stretch>
          </p:blipFill>
          <p:spPr>
            <a:xfrm>
              <a:off x="1040524" y="3161634"/>
              <a:ext cx="4275422" cy="2895167"/>
            </a:xfrm>
            <a:prstGeom prst="rect">
              <a:avLst/>
            </a:prstGeom>
          </p:spPr>
        </p:pic>
        <p:sp>
          <p:nvSpPr>
            <p:cNvPr id="7" name="Rectangle 6"/>
            <p:cNvSpPr/>
            <p:nvPr/>
          </p:nvSpPr>
          <p:spPr>
            <a:xfrm>
              <a:off x="1985076" y="3328772"/>
              <a:ext cx="2056973" cy="369332"/>
            </a:xfrm>
            <a:prstGeom prst="rect">
              <a:avLst/>
            </a:prstGeom>
          </p:spPr>
          <p:txBody>
            <a:bodyPr wrap="none">
              <a:spAutoFit/>
            </a:bodyPr>
            <a:lstStyle/>
            <a:p>
              <a:r>
                <a:rPr lang="en-US" dirty="0">
                  <a:solidFill>
                    <a:schemeClr val="bg1"/>
                  </a:solidFill>
                </a:rPr>
                <a:t>MG3 J225517+2409</a:t>
              </a:r>
            </a:p>
          </p:txBody>
        </p:sp>
        <p:sp>
          <p:nvSpPr>
            <p:cNvPr id="10" name="TextBox 9"/>
            <p:cNvSpPr txBox="1"/>
            <p:nvPr/>
          </p:nvSpPr>
          <p:spPr>
            <a:xfrm>
              <a:off x="6381695" y="5713186"/>
              <a:ext cx="2232628" cy="330554"/>
            </a:xfrm>
            <a:prstGeom prst="rect">
              <a:avLst/>
            </a:prstGeom>
            <a:noFill/>
          </p:spPr>
          <p:txBody>
            <a:bodyPr wrap="none" rtlCol="0">
              <a:spAutoFit/>
            </a:bodyPr>
            <a:lstStyle/>
            <a:p>
              <a:r>
                <a:rPr lang="en-US" smtClean="0"/>
                <a:t>ANTARES coll., ICRC </a:t>
              </a:r>
              <a:r>
                <a:rPr lang="en-US" dirty="0" smtClean="0"/>
                <a:t>2019</a:t>
              </a:r>
              <a:endParaRPr lang="en-US" dirty="0"/>
            </a:p>
          </p:txBody>
        </p:sp>
      </p:grpSp>
      <p:sp>
        <p:nvSpPr>
          <p:cNvPr id="21" name="TextBox 20"/>
          <p:cNvSpPr txBox="1"/>
          <p:nvPr/>
        </p:nvSpPr>
        <p:spPr>
          <a:xfrm>
            <a:off x="1626039" y="6070473"/>
            <a:ext cx="1439818" cy="369332"/>
          </a:xfrm>
          <a:prstGeom prst="rect">
            <a:avLst/>
          </a:prstGeom>
          <a:noFill/>
        </p:spPr>
        <p:txBody>
          <a:bodyPr wrap="none" rtlCol="0">
            <a:spAutoFit/>
          </a:bodyPr>
          <a:lstStyle/>
          <a:p>
            <a:r>
              <a:rPr lang="en-US" dirty="0" smtClean="0"/>
              <a:t>- a selection -</a:t>
            </a:r>
            <a:endParaRPr lang="en-US" dirty="0"/>
          </a:p>
        </p:txBody>
      </p:sp>
      <p:pic>
        <p:nvPicPr>
          <p:cNvPr id="3" name="Picture 2"/>
          <p:cNvPicPr>
            <a:picLocks noChangeAspect="1"/>
          </p:cNvPicPr>
          <p:nvPr/>
        </p:nvPicPr>
        <p:blipFill>
          <a:blip r:embed="rId3"/>
          <a:stretch>
            <a:fillRect/>
          </a:stretch>
        </p:blipFill>
        <p:spPr>
          <a:xfrm>
            <a:off x="7298681" y="2446714"/>
            <a:ext cx="3066702" cy="2617440"/>
          </a:xfrm>
          <a:prstGeom prst="rect">
            <a:avLst/>
          </a:prstGeom>
        </p:spPr>
      </p:pic>
    </p:spTree>
    <p:extLst>
      <p:ext uri="{BB962C8B-B14F-4D97-AF65-F5344CB8AC3E}">
        <p14:creationId xmlns:p14="http://schemas.microsoft.com/office/powerpoint/2010/main" val="143465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TXS 0506+056 / IC170922A</a:t>
            </a:r>
            <a:endParaRPr lang="en-US" dirty="0"/>
          </a:p>
        </p:txBody>
      </p:sp>
      <p:pic>
        <p:nvPicPr>
          <p:cNvPr id="7" name="Content Placeholder 6"/>
          <p:cNvPicPr>
            <a:picLocks noGrp="1" noChangeAspect="1"/>
          </p:cNvPicPr>
          <p:nvPr>
            <p:ph idx="1"/>
          </p:nvPr>
        </p:nvPicPr>
        <p:blipFill>
          <a:blip r:embed="rId2"/>
          <a:stretch>
            <a:fillRect/>
          </a:stretch>
        </p:blipFill>
        <p:spPr>
          <a:xfrm>
            <a:off x="5313934" y="1595508"/>
            <a:ext cx="5932314" cy="3832943"/>
          </a:xfrm>
          <a:prstGeom prst="rect">
            <a:avLst/>
          </a:prstGeom>
        </p:spPr>
      </p:pic>
      <p:sp>
        <p:nvSpPr>
          <p:cNvPr id="8" name="TextBox 7"/>
          <p:cNvSpPr txBox="1"/>
          <p:nvPr/>
        </p:nvSpPr>
        <p:spPr>
          <a:xfrm>
            <a:off x="5606924" y="5523066"/>
            <a:ext cx="5346335" cy="369332"/>
          </a:xfrm>
          <a:prstGeom prst="rect">
            <a:avLst/>
          </a:prstGeom>
          <a:noFill/>
        </p:spPr>
        <p:txBody>
          <a:bodyPr wrap="none" rtlCol="0">
            <a:spAutoFit/>
          </a:bodyPr>
          <a:lstStyle/>
          <a:p>
            <a:pPr algn="ctr"/>
            <a:r>
              <a:rPr lang="it-IT" b="1" i="1" dirty="0" err="1">
                <a:latin typeface="Arial" charset="0"/>
                <a:ea typeface="Arial" charset="0"/>
                <a:cs typeface="Arial" charset="0"/>
              </a:rPr>
              <a:t>IceCube</a:t>
            </a:r>
            <a:r>
              <a:rPr lang="it-IT" b="1" i="1" dirty="0">
                <a:latin typeface="Arial" charset="0"/>
                <a:ea typeface="Arial" charset="0"/>
                <a:cs typeface="Arial" charset="0"/>
              </a:rPr>
              <a:t>, Fermi, MAGIC+ Science 361, 146 2018</a:t>
            </a:r>
            <a:endParaRPr lang="it-IT" i="1" dirty="0">
              <a:latin typeface="Arial" charset="0"/>
              <a:ea typeface="Arial" charset="0"/>
              <a:cs typeface="Arial" charset="0"/>
            </a:endParaRPr>
          </a:p>
        </p:txBody>
      </p:sp>
      <p:sp>
        <p:nvSpPr>
          <p:cNvPr id="3" name="Date Placeholder 2"/>
          <p:cNvSpPr>
            <a:spLocks noGrp="1"/>
          </p:cNvSpPr>
          <p:nvPr>
            <p:ph type="dt" sz="half" idx="10"/>
          </p:nvPr>
        </p:nvSpPr>
        <p:spPr/>
        <p:txBody>
          <a:bodyPr/>
          <a:lstStyle/>
          <a:p>
            <a:r>
              <a:rPr lang="it-IT" smtClean="0"/>
              <a:t>Buson -- PAHEN19</a:t>
            </a:r>
            <a:endParaRPr lang="en-US" dirty="0"/>
          </a:p>
        </p:txBody>
      </p:sp>
      <p:sp>
        <p:nvSpPr>
          <p:cNvPr id="4" name="Slide Number Placeholder 3"/>
          <p:cNvSpPr>
            <a:spLocks noGrp="1"/>
          </p:cNvSpPr>
          <p:nvPr>
            <p:ph type="sldNum" sz="quarter" idx="12"/>
          </p:nvPr>
        </p:nvSpPr>
        <p:spPr/>
        <p:txBody>
          <a:bodyPr/>
          <a:lstStyle/>
          <a:p>
            <a:fld id="{9C1F5A0A-F6FC-4FFD-9B49-0DA8697211D9}" type="slidenum">
              <a:rPr lang="en-US" smtClean="0"/>
              <a:t>5</a:t>
            </a:fld>
            <a:endParaRPr lang="en-US"/>
          </a:p>
        </p:txBody>
      </p:sp>
      <p:pic>
        <p:nvPicPr>
          <p:cNvPr id="5" name="Picture 4"/>
          <p:cNvPicPr>
            <a:picLocks noChangeAspect="1"/>
          </p:cNvPicPr>
          <p:nvPr/>
        </p:nvPicPr>
        <p:blipFill>
          <a:blip r:embed="rId3"/>
          <a:stretch>
            <a:fillRect/>
          </a:stretch>
        </p:blipFill>
        <p:spPr>
          <a:xfrm>
            <a:off x="1119353" y="1595508"/>
            <a:ext cx="2856089" cy="2440464"/>
          </a:xfrm>
          <a:prstGeom prst="rect">
            <a:avLst/>
          </a:prstGeom>
        </p:spPr>
      </p:pic>
      <p:sp>
        <p:nvSpPr>
          <p:cNvPr id="6" name="Rectangle 5"/>
          <p:cNvSpPr/>
          <p:nvPr/>
        </p:nvSpPr>
        <p:spPr>
          <a:xfrm>
            <a:off x="973547" y="4190945"/>
            <a:ext cx="3786614" cy="369332"/>
          </a:xfrm>
          <a:prstGeom prst="rect">
            <a:avLst/>
          </a:prstGeom>
        </p:spPr>
        <p:txBody>
          <a:bodyPr wrap="none">
            <a:spAutoFit/>
          </a:bodyPr>
          <a:lstStyle/>
          <a:p>
            <a:r>
              <a:rPr lang="en-US" b="1" dirty="0">
                <a:latin typeface="Arial" charset="0"/>
                <a:ea typeface="Arial" charset="0"/>
                <a:cs typeface="Arial" charset="0"/>
              </a:rPr>
              <a:t>(~ 3 </a:t>
            </a:r>
            <a:r>
              <a:rPr lang="en-US" dirty="0">
                <a:latin typeface="SymbolMT" charset="2"/>
              </a:rPr>
              <a:t> </a:t>
            </a:r>
            <a:r>
              <a:rPr lang="en-US" b="1" dirty="0">
                <a:latin typeface="Arial" charset="0"/>
                <a:ea typeface="Arial" charset="0"/>
                <a:cs typeface="Arial" charset="0"/>
              </a:rPr>
              <a:t>probability of association) </a:t>
            </a:r>
            <a:endParaRPr lang="en-US" dirty="0">
              <a:latin typeface="Arial" charset="0"/>
              <a:ea typeface="Arial" charset="0"/>
              <a:cs typeface="Arial" charset="0"/>
            </a:endParaRPr>
          </a:p>
        </p:txBody>
      </p:sp>
      <p:sp>
        <p:nvSpPr>
          <p:cNvPr id="9" name="Rectangle 8"/>
          <p:cNvSpPr/>
          <p:nvPr/>
        </p:nvSpPr>
        <p:spPr>
          <a:xfrm>
            <a:off x="705530" y="5707732"/>
            <a:ext cx="4209749" cy="677108"/>
          </a:xfrm>
          <a:prstGeom prst="rect">
            <a:avLst/>
          </a:prstGeom>
        </p:spPr>
        <p:txBody>
          <a:bodyPr wrap="square">
            <a:spAutoFit/>
          </a:bodyPr>
          <a:lstStyle/>
          <a:p>
            <a:pPr algn="ctr"/>
            <a:r>
              <a:rPr lang="en-US" sz="1900" b="1" dirty="0">
                <a:latin typeface="Arial" charset="0"/>
                <a:ea typeface="Arial" charset="0"/>
                <a:cs typeface="Arial" charset="0"/>
              </a:rPr>
              <a:t>z</a:t>
            </a:r>
            <a:r>
              <a:rPr lang="en-US" sz="1900" b="1" dirty="0" smtClean="0">
                <a:latin typeface="Arial" charset="0"/>
                <a:ea typeface="Arial" charset="0"/>
                <a:cs typeface="Arial" charset="0"/>
              </a:rPr>
              <a:t> = 0.3365 </a:t>
            </a:r>
          </a:p>
          <a:p>
            <a:pPr algn="ctr"/>
            <a:r>
              <a:rPr lang="en-US" sz="1900" i="1" dirty="0" smtClean="0">
                <a:latin typeface="Arial" charset="0"/>
                <a:ea typeface="Arial" charset="0"/>
                <a:cs typeface="Arial" charset="0"/>
              </a:rPr>
              <a:t>(</a:t>
            </a:r>
            <a:r>
              <a:rPr lang="en-US" sz="1900" i="1" dirty="0" err="1" smtClean="0">
                <a:latin typeface="Arial" charset="0"/>
                <a:ea typeface="Arial" charset="0"/>
                <a:cs typeface="Arial" charset="0"/>
              </a:rPr>
              <a:t>Ajello</a:t>
            </a:r>
            <a:r>
              <a:rPr lang="en-US" sz="1900" i="1" dirty="0" smtClean="0">
                <a:latin typeface="Arial" charset="0"/>
                <a:ea typeface="Arial" charset="0"/>
                <a:cs typeface="Arial" charset="0"/>
              </a:rPr>
              <a:t> et al 2014; </a:t>
            </a:r>
            <a:r>
              <a:rPr lang="en-US" sz="1900" i="1" dirty="0" err="1" smtClean="0">
                <a:latin typeface="Arial" charset="0"/>
                <a:ea typeface="Arial" charset="0"/>
                <a:cs typeface="Arial" charset="0"/>
              </a:rPr>
              <a:t>Paiano</a:t>
            </a:r>
            <a:r>
              <a:rPr lang="en-US" sz="1900" i="1" dirty="0" smtClean="0">
                <a:latin typeface="Arial" charset="0"/>
                <a:ea typeface="Arial" charset="0"/>
                <a:cs typeface="Arial" charset="0"/>
              </a:rPr>
              <a:t> et al 2018</a:t>
            </a:r>
            <a:r>
              <a:rPr lang="en-US" sz="1900" i="1" dirty="0">
                <a:latin typeface="Arial" charset="0"/>
                <a:ea typeface="Arial" charset="0"/>
                <a:cs typeface="Arial" charset="0"/>
              </a:rPr>
              <a:t>)</a:t>
            </a:r>
          </a:p>
        </p:txBody>
      </p:sp>
      <p:sp>
        <p:nvSpPr>
          <p:cNvPr id="10" name="Rectangle 9"/>
          <p:cNvSpPr/>
          <p:nvPr/>
        </p:nvSpPr>
        <p:spPr>
          <a:xfrm>
            <a:off x="883466" y="4751343"/>
            <a:ext cx="3525335" cy="677108"/>
          </a:xfrm>
          <a:prstGeom prst="rect">
            <a:avLst/>
          </a:prstGeom>
          <a:solidFill>
            <a:schemeClr val="accent5">
              <a:lumMod val="40000"/>
              <a:lumOff val="60000"/>
            </a:schemeClr>
          </a:solidFill>
        </p:spPr>
        <p:txBody>
          <a:bodyPr wrap="square">
            <a:spAutoFit/>
          </a:bodyPr>
          <a:lstStyle/>
          <a:p>
            <a:pPr algn="ctr"/>
            <a:r>
              <a:rPr lang="en-US" sz="1900" b="1" dirty="0" smtClean="0">
                <a:solidFill>
                  <a:schemeClr val="bg1"/>
                </a:solidFill>
                <a:latin typeface="Arial" charset="0"/>
                <a:ea typeface="Arial" charset="0"/>
                <a:cs typeface="Arial" charset="0"/>
              </a:rPr>
              <a:t>Masquerading BL Lac </a:t>
            </a:r>
            <a:r>
              <a:rPr lang="en-US" sz="1900" dirty="0" smtClean="0">
                <a:solidFill>
                  <a:schemeClr val="bg1"/>
                </a:solidFill>
                <a:latin typeface="Arial" charset="0"/>
                <a:ea typeface="Arial" charset="0"/>
                <a:cs typeface="Arial" charset="0"/>
              </a:rPr>
              <a:t>(!) </a:t>
            </a:r>
            <a:r>
              <a:rPr lang="en-US" sz="1900" i="1" dirty="0" err="1" smtClean="0">
                <a:solidFill>
                  <a:schemeClr val="bg1"/>
                </a:solidFill>
                <a:latin typeface="Arial" charset="0"/>
                <a:ea typeface="Arial" charset="0"/>
                <a:cs typeface="Arial" charset="0"/>
              </a:rPr>
              <a:t>Padovani</a:t>
            </a:r>
            <a:r>
              <a:rPr lang="en-US" sz="1900" i="1" dirty="0" smtClean="0">
                <a:solidFill>
                  <a:schemeClr val="bg1"/>
                </a:solidFill>
                <a:latin typeface="Arial" charset="0"/>
                <a:ea typeface="Arial" charset="0"/>
                <a:cs typeface="Arial" charset="0"/>
              </a:rPr>
              <a:t> et al 2019</a:t>
            </a:r>
          </a:p>
        </p:txBody>
      </p:sp>
    </p:spTree>
    <p:extLst>
      <p:ext uri="{BB962C8B-B14F-4D97-AF65-F5344CB8AC3E}">
        <p14:creationId xmlns:p14="http://schemas.microsoft.com/office/powerpoint/2010/main" val="439491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09801" y="121024"/>
            <a:ext cx="7770813" cy="1429871"/>
          </a:xfrm>
        </p:spPr>
        <p:txBody>
          <a:bodyPr>
            <a:normAutofit/>
          </a:bodyPr>
          <a:lstStyle/>
          <a:p>
            <a:r>
              <a:rPr lang="en-US" dirty="0"/>
              <a:t>“Neutrino flare</a:t>
            </a:r>
            <a:r>
              <a:rPr lang="en-US" dirty="0" smtClean="0"/>
              <a:t>” </a:t>
            </a:r>
            <a:r>
              <a:rPr lang="en-US" dirty="0"/>
              <a:t>2014/2015</a:t>
            </a:r>
          </a:p>
        </p:txBody>
      </p:sp>
      <p:sp>
        <p:nvSpPr>
          <p:cNvPr id="9" name="TextBox 8"/>
          <p:cNvSpPr txBox="1"/>
          <p:nvPr/>
        </p:nvSpPr>
        <p:spPr>
          <a:xfrm>
            <a:off x="1673516" y="1813093"/>
            <a:ext cx="5441385" cy="1338828"/>
          </a:xfrm>
          <a:prstGeom prst="rect">
            <a:avLst/>
          </a:prstGeom>
          <a:noFill/>
        </p:spPr>
        <p:txBody>
          <a:bodyPr wrap="square" rtlCol="0">
            <a:spAutoFit/>
          </a:bodyPr>
          <a:lstStyle/>
          <a:p>
            <a:pPr algn="ctr"/>
            <a:r>
              <a:rPr lang="en-US" sz="2700" dirty="0" err="1"/>
              <a:t>IceCube</a:t>
            </a:r>
            <a:r>
              <a:rPr lang="en-US" sz="2700" dirty="0"/>
              <a:t> archival search found </a:t>
            </a:r>
            <a:r>
              <a:rPr lang="en-US" sz="2700" dirty="0" smtClean="0"/>
              <a:t>3.5sigma </a:t>
            </a:r>
            <a:r>
              <a:rPr lang="en-US" sz="2700" dirty="0"/>
              <a:t>excess </a:t>
            </a:r>
            <a:r>
              <a:rPr lang="en-US" sz="2700" dirty="0" err="1"/>
              <a:t>positionally</a:t>
            </a:r>
            <a:r>
              <a:rPr lang="en-US" sz="2700" dirty="0"/>
              <a:t> consistent with the same blazar </a:t>
            </a:r>
          </a:p>
        </p:txBody>
      </p:sp>
      <p:sp>
        <p:nvSpPr>
          <p:cNvPr id="10" name="TextBox 9"/>
          <p:cNvSpPr txBox="1"/>
          <p:nvPr/>
        </p:nvSpPr>
        <p:spPr>
          <a:xfrm>
            <a:off x="9410369" y="5451684"/>
            <a:ext cx="1320939" cy="369332"/>
          </a:xfrm>
          <a:prstGeom prst="rect">
            <a:avLst/>
          </a:prstGeom>
          <a:noFill/>
        </p:spPr>
        <p:txBody>
          <a:bodyPr wrap="none" rtlCol="0">
            <a:spAutoFit/>
          </a:bodyPr>
          <a:lstStyle/>
          <a:p>
            <a:r>
              <a:rPr lang="en-US" dirty="0"/>
              <a:t>IC coll. 2018</a:t>
            </a:r>
          </a:p>
        </p:txBody>
      </p:sp>
      <p:pic>
        <p:nvPicPr>
          <p:cNvPr id="11" name="Picture 10"/>
          <p:cNvPicPr>
            <a:picLocks noChangeAspect="1"/>
          </p:cNvPicPr>
          <p:nvPr/>
        </p:nvPicPr>
        <p:blipFill>
          <a:blip r:embed="rId2"/>
          <a:stretch>
            <a:fillRect/>
          </a:stretch>
        </p:blipFill>
        <p:spPr>
          <a:xfrm>
            <a:off x="7114901" y="1478632"/>
            <a:ext cx="2482819" cy="1935488"/>
          </a:xfrm>
          <a:prstGeom prst="rect">
            <a:avLst/>
          </a:prstGeom>
        </p:spPr>
      </p:pic>
      <p:pic>
        <p:nvPicPr>
          <p:cNvPr id="13" name="Picture 12"/>
          <p:cNvPicPr>
            <a:picLocks noChangeAspect="1"/>
          </p:cNvPicPr>
          <p:nvPr/>
        </p:nvPicPr>
        <p:blipFill>
          <a:blip r:embed="rId3"/>
          <a:stretch>
            <a:fillRect/>
          </a:stretch>
        </p:blipFill>
        <p:spPr>
          <a:xfrm>
            <a:off x="2045932" y="3942026"/>
            <a:ext cx="7352151" cy="1878990"/>
          </a:xfrm>
          <a:prstGeom prst="rect">
            <a:avLst/>
          </a:prstGeom>
        </p:spPr>
      </p:pic>
      <p:sp>
        <p:nvSpPr>
          <p:cNvPr id="2" name="Date Placeholder 1"/>
          <p:cNvSpPr>
            <a:spLocks noGrp="1"/>
          </p:cNvSpPr>
          <p:nvPr>
            <p:ph type="dt" sz="half" idx="10"/>
          </p:nvPr>
        </p:nvSpPr>
        <p:spPr/>
        <p:txBody>
          <a:bodyPr/>
          <a:lstStyle/>
          <a:p>
            <a:r>
              <a:rPr lang="it-IT" smtClean="0"/>
              <a:t>Buson -- PAHEN19</a:t>
            </a:r>
            <a:endParaRPr lang="en-US" dirty="0"/>
          </a:p>
        </p:txBody>
      </p:sp>
      <p:sp>
        <p:nvSpPr>
          <p:cNvPr id="3" name="Slide Number Placeholder 2"/>
          <p:cNvSpPr>
            <a:spLocks noGrp="1"/>
          </p:cNvSpPr>
          <p:nvPr>
            <p:ph type="sldNum" sz="quarter" idx="12"/>
          </p:nvPr>
        </p:nvSpPr>
        <p:spPr/>
        <p:txBody>
          <a:bodyPr/>
          <a:lstStyle/>
          <a:p>
            <a:fld id="{9C1F5A0A-F6FC-4FFD-9B49-0DA8697211D9}" type="slidenum">
              <a:rPr lang="en-US" smtClean="0"/>
              <a:t>6</a:t>
            </a:fld>
            <a:endParaRPr lang="en-US"/>
          </a:p>
        </p:txBody>
      </p:sp>
    </p:spTree>
    <p:extLst>
      <p:ext uri="{BB962C8B-B14F-4D97-AF65-F5344CB8AC3E}">
        <p14:creationId xmlns:p14="http://schemas.microsoft.com/office/powerpoint/2010/main" val="43831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TXS </a:t>
            </a:r>
            <a:r>
              <a:rPr lang="en-US" dirty="0" smtClean="0"/>
              <a:t>0506+056 Light </a:t>
            </a:r>
            <a:r>
              <a:rPr lang="en-US" dirty="0"/>
              <a:t>Curve</a:t>
            </a:r>
          </a:p>
        </p:txBody>
      </p:sp>
      <p:sp>
        <p:nvSpPr>
          <p:cNvPr id="4" name="Date Placeholder 3"/>
          <p:cNvSpPr>
            <a:spLocks noGrp="1"/>
          </p:cNvSpPr>
          <p:nvPr>
            <p:ph type="dt" sz="half" idx="10"/>
          </p:nvPr>
        </p:nvSpPr>
        <p:spPr/>
        <p:txBody>
          <a:bodyPr/>
          <a:lstStyle/>
          <a:p>
            <a:r>
              <a:rPr lang="it-IT" smtClean="0"/>
              <a:t>Buson -- PAHEN19</a:t>
            </a:r>
            <a:endParaRPr lang="en-US" dirty="0"/>
          </a:p>
        </p:txBody>
      </p:sp>
      <p:pic>
        <p:nvPicPr>
          <p:cNvPr id="7" name="Content Placeholder 6"/>
          <p:cNvPicPr>
            <a:picLocks noGrp="1" noChangeAspect="1"/>
          </p:cNvPicPr>
          <p:nvPr>
            <p:ph idx="1"/>
          </p:nvPr>
        </p:nvPicPr>
        <p:blipFill>
          <a:blip r:embed="rId2"/>
          <a:stretch>
            <a:fillRect/>
          </a:stretch>
        </p:blipFill>
        <p:spPr>
          <a:xfrm>
            <a:off x="4304012" y="1627189"/>
            <a:ext cx="6451720" cy="4257675"/>
          </a:xfrm>
          <a:prstGeom prst="rect">
            <a:avLst/>
          </a:prstGeom>
        </p:spPr>
      </p:pic>
      <p:sp>
        <p:nvSpPr>
          <p:cNvPr id="8" name="TextBox 7"/>
          <p:cNvSpPr txBox="1"/>
          <p:nvPr/>
        </p:nvSpPr>
        <p:spPr>
          <a:xfrm>
            <a:off x="4692144" y="2332894"/>
            <a:ext cx="1906291" cy="492443"/>
          </a:xfrm>
          <a:prstGeom prst="rect">
            <a:avLst/>
          </a:prstGeom>
          <a:noFill/>
        </p:spPr>
        <p:txBody>
          <a:bodyPr wrap="none" rtlCol="0">
            <a:spAutoFit/>
          </a:bodyPr>
          <a:lstStyle/>
          <a:p>
            <a:r>
              <a:rPr lang="en-US" sz="2600" i="1" dirty="0">
                <a:solidFill>
                  <a:schemeClr val="bg1"/>
                </a:solidFill>
              </a:rPr>
              <a:t>Gamma rays</a:t>
            </a:r>
          </a:p>
        </p:txBody>
      </p:sp>
      <p:sp>
        <p:nvSpPr>
          <p:cNvPr id="9" name="TextBox 8"/>
          <p:cNvSpPr txBox="1"/>
          <p:nvPr/>
        </p:nvSpPr>
        <p:spPr>
          <a:xfrm>
            <a:off x="5057509" y="4293558"/>
            <a:ext cx="1144031" cy="492443"/>
          </a:xfrm>
          <a:prstGeom prst="rect">
            <a:avLst/>
          </a:prstGeom>
          <a:noFill/>
        </p:spPr>
        <p:txBody>
          <a:bodyPr wrap="none" rtlCol="0">
            <a:spAutoFit/>
          </a:bodyPr>
          <a:lstStyle/>
          <a:p>
            <a:r>
              <a:rPr lang="en-US" sz="2600" i="1" dirty="0">
                <a:solidFill>
                  <a:schemeClr val="bg1"/>
                </a:solidFill>
              </a:rPr>
              <a:t>Optical</a:t>
            </a:r>
          </a:p>
        </p:txBody>
      </p:sp>
      <p:sp>
        <p:nvSpPr>
          <p:cNvPr id="3" name="Slide Number Placeholder 2"/>
          <p:cNvSpPr>
            <a:spLocks noGrp="1"/>
          </p:cNvSpPr>
          <p:nvPr>
            <p:ph type="sldNum" sz="quarter" idx="12"/>
          </p:nvPr>
        </p:nvSpPr>
        <p:spPr/>
        <p:txBody>
          <a:bodyPr/>
          <a:lstStyle/>
          <a:p>
            <a:fld id="{9C1F5A0A-F6FC-4FFD-9B49-0DA8697211D9}" type="slidenum">
              <a:rPr lang="en-US" smtClean="0"/>
              <a:t>7</a:t>
            </a:fld>
            <a:endParaRPr lang="en-US"/>
          </a:p>
        </p:txBody>
      </p:sp>
      <p:sp>
        <p:nvSpPr>
          <p:cNvPr id="10" name="Rectangle 9"/>
          <p:cNvSpPr/>
          <p:nvPr/>
        </p:nvSpPr>
        <p:spPr>
          <a:xfrm>
            <a:off x="645208" y="1887890"/>
            <a:ext cx="3769165" cy="3785652"/>
          </a:xfrm>
          <a:prstGeom prst="rect">
            <a:avLst/>
          </a:prstGeom>
        </p:spPr>
        <p:txBody>
          <a:bodyPr wrap="square">
            <a:spAutoFit/>
          </a:bodyPr>
          <a:lstStyle/>
          <a:p>
            <a:r>
              <a:rPr lang="en-US" sz="2400" b="1" dirty="0" smtClean="0">
                <a:latin typeface="Arial" charset="0"/>
                <a:ea typeface="Arial" charset="0"/>
                <a:cs typeface="Arial" charset="0"/>
              </a:rPr>
              <a:t>During </a:t>
            </a:r>
            <a:r>
              <a:rPr lang="en-US" sz="2400" b="1" dirty="0">
                <a:latin typeface="Arial" charset="0"/>
                <a:ea typeface="Arial" charset="0"/>
                <a:cs typeface="Arial" charset="0"/>
              </a:rPr>
              <a:t>“2015/16 neutrino flare</a:t>
            </a:r>
            <a:r>
              <a:rPr lang="en-US" sz="2400" b="1" dirty="0" smtClean="0">
                <a:latin typeface="Arial" charset="0"/>
                <a:ea typeface="Arial" charset="0"/>
                <a:cs typeface="Arial" charset="0"/>
              </a:rPr>
              <a:t>”</a:t>
            </a:r>
          </a:p>
          <a:p>
            <a:endParaRPr lang="en-US" sz="2400" b="1" dirty="0">
              <a:latin typeface="Arial" charset="0"/>
              <a:ea typeface="Arial" charset="0"/>
              <a:cs typeface="Arial" charset="0"/>
            </a:endParaRPr>
          </a:p>
          <a:p>
            <a:pPr marL="342900" indent="-342900">
              <a:buFont typeface="Arial" charset="0"/>
              <a:buChar char="•"/>
            </a:pPr>
            <a:r>
              <a:rPr lang="en-US" sz="2400" b="1" dirty="0" smtClean="0">
                <a:latin typeface="Arial" charset="0"/>
                <a:ea typeface="Arial" charset="0"/>
                <a:cs typeface="Arial" charset="0"/>
              </a:rPr>
              <a:t>No evidence of enhanced state</a:t>
            </a:r>
          </a:p>
          <a:p>
            <a:pPr marL="342900" indent="-342900">
              <a:buFont typeface="Arial" charset="0"/>
              <a:buChar char="•"/>
            </a:pPr>
            <a:endParaRPr lang="en-US" sz="2400" b="1" dirty="0">
              <a:latin typeface="Arial" charset="0"/>
              <a:ea typeface="Arial" charset="0"/>
              <a:cs typeface="Arial" charset="0"/>
            </a:endParaRPr>
          </a:p>
          <a:p>
            <a:pPr marL="342900" indent="-342900">
              <a:buFont typeface="Arial" charset="0"/>
              <a:buChar char="•"/>
            </a:pPr>
            <a:r>
              <a:rPr lang="en-US" sz="2400" b="1" dirty="0" smtClean="0">
                <a:latin typeface="Arial" charset="0"/>
                <a:ea typeface="Arial" charset="0"/>
                <a:cs typeface="Arial" charset="0"/>
              </a:rPr>
              <a:t>Potential hint for spectral hardening </a:t>
            </a:r>
            <a:r>
              <a:rPr lang="en-US" sz="2200" dirty="0" smtClean="0">
                <a:latin typeface="Arial" charset="0"/>
                <a:ea typeface="Arial" charset="0"/>
                <a:cs typeface="Arial" charset="0"/>
              </a:rPr>
              <a:t>(</a:t>
            </a:r>
            <a:r>
              <a:rPr lang="en-US" sz="2200" dirty="0" err="1" smtClean="0">
                <a:latin typeface="Arial" charset="0"/>
                <a:ea typeface="Arial" charset="0"/>
                <a:cs typeface="Arial" charset="0"/>
              </a:rPr>
              <a:t>Padovani</a:t>
            </a:r>
            <a:r>
              <a:rPr lang="en-US" sz="2200" dirty="0" smtClean="0">
                <a:latin typeface="Arial" charset="0"/>
                <a:ea typeface="Arial" charset="0"/>
                <a:cs typeface="Arial" charset="0"/>
              </a:rPr>
              <a:t>+ 2018; </a:t>
            </a:r>
            <a:r>
              <a:rPr lang="en-US" sz="2200" dirty="0" err="1">
                <a:latin typeface="Arial" charset="0"/>
                <a:ea typeface="Arial" charset="0"/>
                <a:cs typeface="Arial" charset="0"/>
              </a:rPr>
              <a:t>G</a:t>
            </a:r>
            <a:r>
              <a:rPr lang="en-US" sz="2200" dirty="0" err="1" smtClean="0">
                <a:latin typeface="Arial" charset="0"/>
                <a:ea typeface="Arial" charset="0"/>
                <a:cs typeface="Arial" charset="0"/>
              </a:rPr>
              <a:t>arrappa</a:t>
            </a:r>
            <a:r>
              <a:rPr lang="en-US" sz="2200" dirty="0" smtClean="0">
                <a:latin typeface="Arial" charset="0"/>
                <a:ea typeface="Arial" charset="0"/>
                <a:cs typeface="Arial" charset="0"/>
              </a:rPr>
              <a:t>+ 2019)</a:t>
            </a:r>
            <a:endParaRPr lang="en-US" sz="2200" dirty="0">
              <a:latin typeface="Arial" charset="0"/>
              <a:ea typeface="Arial" charset="0"/>
              <a:cs typeface="Arial" charset="0"/>
            </a:endParaRPr>
          </a:p>
        </p:txBody>
      </p:sp>
      <p:sp>
        <p:nvSpPr>
          <p:cNvPr id="5" name="TextBox 4"/>
          <p:cNvSpPr txBox="1"/>
          <p:nvPr/>
        </p:nvSpPr>
        <p:spPr>
          <a:xfrm>
            <a:off x="6321972" y="5304210"/>
            <a:ext cx="1490408" cy="369332"/>
          </a:xfrm>
          <a:prstGeom prst="rect">
            <a:avLst/>
          </a:prstGeom>
          <a:noFill/>
        </p:spPr>
        <p:txBody>
          <a:bodyPr wrap="none" rtlCol="0">
            <a:spAutoFit/>
          </a:bodyPr>
          <a:lstStyle/>
          <a:p>
            <a:r>
              <a:rPr lang="en-US" dirty="0" smtClean="0">
                <a:solidFill>
                  <a:schemeClr val="bg1"/>
                </a:solidFill>
              </a:rPr>
              <a:t>Reimer+ 2019</a:t>
            </a:r>
            <a:endParaRPr lang="en-US" dirty="0">
              <a:solidFill>
                <a:schemeClr val="bg1"/>
              </a:solidFill>
            </a:endParaRPr>
          </a:p>
        </p:txBody>
      </p:sp>
    </p:spTree>
    <p:extLst>
      <p:ext uri="{BB962C8B-B14F-4D97-AF65-F5344CB8AC3E}">
        <p14:creationId xmlns:p14="http://schemas.microsoft.com/office/powerpoint/2010/main" val="474369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MWL SED – TXS 0506+056</a:t>
            </a:r>
            <a:endParaRPr lang="en-US" dirty="0"/>
          </a:p>
        </p:txBody>
      </p:sp>
      <p:sp>
        <p:nvSpPr>
          <p:cNvPr id="4" name="Date Placeholder 3"/>
          <p:cNvSpPr>
            <a:spLocks noGrp="1"/>
          </p:cNvSpPr>
          <p:nvPr>
            <p:ph type="dt" sz="half" idx="10"/>
          </p:nvPr>
        </p:nvSpPr>
        <p:spPr/>
        <p:txBody>
          <a:bodyPr/>
          <a:lstStyle/>
          <a:p>
            <a:r>
              <a:rPr lang="it-IT" smtClean="0"/>
              <a:t>Buson -- PAHEN19</a:t>
            </a:r>
            <a:endParaRPr lang="en-US" dirty="0"/>
          </a:p>
        </p:txBody>
      </p:sp>
      <p:pic>
        <p:nvPicPr>
          <p:cNvPr id="7" name="Content Placeholder 6"/>
          <p:cNvPicPr>
            <a:picLocks noGrp="1" noChangeAspect="1"/>
          </p:cNvPicPr>
          <p:nvPr>
            <p:ph idx="1"/>
          </p:nvPr>
        </p:nvPicPr>
        <p:blipFill>
          <a:blip r:embed="rId2"/>
          <a:stretch>
            <a:fillRect/>
          </a:stretch>
        </p:blipFill>
        <p:spPr>
          <a:xfrm>
            <a:off x="2771706" y="1665289"/>
            <a:ext cx="6647003" cy="4257675"/>
          </a:xfrm>
          <a:prstGeom prst="rect">
            <a:avLst/>
          </a:prstGeom>
        </p:spPr>
      </p:pic>
      <p:cxnSp>
        <p:nvCxnSpPr>
          <p:cNvPr id="8" name="Straight Connector 7"/>
          <p:cNvCxnSpPr/>
          <p:nvPr/>
        </p:nvCxnSpPr>
        <p:spPr>
          <a:xfrm>
            <a:off x="8567977" y="2185218"/>
            <a:ext cx="733425" cy="180975"/>
          </a:xfrm>
          <a:prstGeom prst="line">
            <a:avLst/>
          </a:prstGeom>
          <a:ln w="73025">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806147">
            <a:off x="7936087" y="1750004"/>
            <a:ext cx="2393345" cy="461665"/>
          </a:xfrm>
          <a:prstGeom prst="rect">
            <a:avLst/>
          </a:prstGeom>
          <a:solidFill>
            <a:schemeClr val="accent4">
              <a:lumMod val="40000"/>
              <a:lumOff val="60000"/>
            </a:schemeClr>
          </a:solidFill>
        </p:spPr>
        <p:txBody>
          <a:bodyPr wrap="square" rtlCol="0">
            <a:spAutoFit/>
          </a:bodyPr>
          <a:lstStyle/>
          <a:p>
            <a:pPr algn="ctr"/>
            <a:r>
              <a:rPr lang="en-US" sz="2400" b="1" dirty="0">
                <a:solidFill>
                  <a:srgbClr val="FF0000"/>
                </a:solidFill>
              </a:rPr>
              <a:t>2014-15 </a:t>
            </a:r>
            <a:r>
              <a:rPr lang="en-US" sz="2400" b="1" dirty="0">
                <a:solidFill>
                  <a:srgbClr val="FF0000"/>
                </a:solidFill>
                <a:latin typeface="Symbol" panose="05050102010706020507" pitchFamily="18" charset="2"/>
              </a:rPr>
              <a:t>n</a:t>
            </a:r>
            <a:r>
              <a:rPr lang="en-US" sz="2400" b="1" dirty="0">
                <a:solidFill>
                  <a:srgbClr val="FF0000"/>
                </a:solidFill>
              </a:rPr>
              <a:t> flare</a:t>
            </a:r>
            <a:endParaRPr lang="en-ZA" sz="2400" b="1" dirty="0">
              <a:solidFill>
                <a:srgbClr val="FF0000"/>
              </a:solidFill>
            </a:endParaRPr>
          </a:p>
        </p:txBody>
      </p:sp>
      <p:sp>
        <p:nvSpPr>
          <p:cNvPr id="10" name="TextBox 9"/>
          <p:cNvSpPr txBox="1"/>
          <p:nvPr/>
        </p:nvSpPr>
        <p:spPr>
          <a:xfrm>
            <a:off x="9751956" y="2748550"/>
            <a:ext cx="1775479" cy="646331"/>
          </a:xfrm>
          <a:prstGeom prst="rect">
            <a:avLst/>
          </a:prstGeom>
          <a:noFill/>
        </p:spPr>
        <p:txBody>
          <a:bodyPr wrap="square" rtlCol="0">
            <a:spAutoFit/>
          </a:bodyPr>
          <a:lstStyle/>
          <a:p>
            <a:r>
              <a:rPr lang="en-US" dirty="0"/>
              <a:t>IC 170922A </a:t>
            </a:r>
          </a:p>
          <a:p>
            <a:r>
              <a:rPr lang="en-US" dirty="0"/>
              <a:t>limits</a:t>
            </a:r>
            <a:endParaRPr lang="en-ZA" dirty="0"/>
          </a:p>
        </p:txBody>
      </p:sp>
      <p:cxnSp>
        <p:nvCxnSpPr>
          <p:cNvPr id="11" name="Straight Arrow Connector 10"/>
          <p:cNvCxnSpPr/>
          <p:nvPr/>
        </p:nvCxnSpPr>
        <p:spPr>
          <a:xfrm flipH="1" flipV="1">
            <a:off x="8975798" y="2617770"/>
            <a:ext cx="717090" cy="391901"/>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975800" y="3049010"/>
            <a:ext cx="682795" cy="323165"/>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9C1F5A0A-F6FC-4FFD-9B49-0DA8697211D9}" type="slidenum">
              <a:rPr lang="en-US" smtClean="0"/>
              <a:t>8</a:t>
            </a:fld>
            <a:endParaRPr lang="en-US"/>
          </a:p>
        </p:txBody>
      </p:sp>
    </p:spTree>
    <p:extLst>
      <p:ext uri="{BB962C8B-B14F-4D97-AF65-F5344CB8AC3E}">
        <p14:creationId xmlns:p14="http://schemas.microsoft.com/office/powerpoint/2010/main" val="1014768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Quasi-S</a:t>
            </a:r>
            <a:r>
              <a:rPr lang="en-US" sz="3200" dirty="0" smtClean="0"/>
              <a:t>imultaneous </a:t>
            </a:r>
            <a:r>
              <a:rPr lang="en-US" sz="3200" dirty="0" smtClean="0"/>
              <a:t>Multi-Messenger SED </a:t>
            </a:r>
            <a:r>
              <a:rPr lang="en-US" sz="3200" dirty="0"/>
              <a:t/>
            </a:r>
            <a:br>
              <a:rPr lang="en-US" sz="3200" dirty="0"/>
            </a:br>
            <a:r>
              <a:rPr lang="en-US" sz="3200" dirty="0"/>
              <a:t>(TXS 0506+056 “neutrino flare”)</a:t>
            </a:r>
          </a:p>
        </p:txBody>
      </p:sp>
      <p:pic>
        <p:nvPicPr>
          <p:cNvPr id="7" name="Picture 6"/>
          <p:cNvPicPr>
            <a:picLocks noChangeAspect="1"/>
          </p:cNvPicPr>
          <p:nvPr/>
        </p:nvPicPr>
        <p:blipFill>
          <a:blip r:embed="rId2"/>
          <a:stretch>
            <a:fillRect/>
          </a:stretch>
        </p:blipFill>
        <p:spPr>
          <a:xfrm>
            <a:off x="2802994" y="1668190"/>
            <a:ext cx="6188606" cy="4100783"/>
          </a:xfrm>
          <a:prstGeom prst="rect">
            <a:avLst/>
          </a:prstGeom>
        </p:spPr>
      </p:pic>
      <p:sp>
        <p:nvSpPr>
          <p:cNvPr id="10" name="Title 1"/>
          <p:cNvSpPr txBox="1">
            <a:spLocks/>
          </p:cNvSpPr>
          <p:nvPr/>
        </p:nvSpPr>
        <p:spPr>
          <a:xfrm>
            <a:off x="459963" y="4999035"/>
            <a:ext cx="3577266" cy="1539875"/>
          </a:xfrm>
          <a:prstGeom prst="rect">
            <a:avLst/>
          </a:prstGeom>
          <a:solidFill>
            <a:srgbClr val="FFFF00"/>
          </a:solidFill>
        </p:spPr>
        <p:txBody>
          <a:bodyPr vert="horz" lIns="91440" tIns="45720" rIns="91440" bIns="45720" rtlCol="0" anchor="ctr" anchorCtr="0">
            <a:normAutofit fontScale="975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3200" dirty="0">
                <a:solidFill>
                  <a:schemeClr val="bg1"/>
                </a:solidFill>
                <a:effectLst/>
              </a:rPr>
              <a:t>Photo-</a:t>
            </a:r>
            <a:r>
              <a:rPr lang="en-US" sz="3200" dirty="0" err="1">
                <a:solidFill>
                  <a:schemeClr val="bg1"/>
                </a:solidFill>
                <a:effectLst/>
              </a:rPr>
              <a:t>Hadronically</a:t>
            </a:r>
            <a:r>
              <a:rPr lang="en-US" sz="3200" dirty="0">
                <a:solidFill>
                  <a:schemeClr val="bg1"/>
                </a:solidFill>
                <a:effectLst/>
              </a:rPr>
              <a:t> Produced Neutrinos from TXS 0506+056?</a:t>
            </a:r>
            <a:endParaRPr lang="en-US" sz="3200" dirty="0">
              <a:solidFill>
                <a:schemeClr val="bg1"/>
              </a:solidFill>
            </a:endParaRPr>
          </a:p>
        </p:txBody>
      </p:sp>
      <p:sp>
        <p:nvSpPr>
          <p:cNvPr id="3" name="Date Placeholder 2"/>
          <p:cNvSpPr>
            <a:spLocks noGrp="1"/>
          </p:cNvSpPr>
          <p:nvPr>
            <p:ph type="dt" sz="half" idx="10"/>
          </p:nvPr>
        </p:nvSpPr>
        <p:spPr/>
        <p:txBody>
          <a:bodyPr/>
          <a:lstStyle/>
          <a:p>
            <a:r>
              <a:rPr lang="it-IT" smtClean="0"/>
              <a:t>Buson -- PAHEN19</a:t>
            </a:r>
            <a:endParaRPr lang="en-US" dirty="0"/>
          </a:p>
        </p:txBody>
      </p:sp>
      <p:sp>
        <p:nvSpPr>
          <p:cNvPr id="11" name="TextBox 10"/>
          <p:cNvSpPr txBox="1"/>
          <p:nvPr/>
        </p:nvSpPr>
        <p:spPr>
          <a:xfrm>
            <a:off x="9502316" y="3307290"/>
            <a:ext cx="2073615" cy="646331"/>
          </a:xfrm>
          <a:prstGeom prst="rect">
            <a:avLst/>
          </a:prstGeom>
          <a:solidFill>
            <a:srgbClr val="FFFF00"/>
          </a:solidFill>
        </p:spPr>
        <p:txBody>
          <a:bodyPr wrap="square" rtlCol="0">
            <a:spAutoFit/>
          </a:bodyPr>
          <a:lstStyle/>
          <a:p>
            <a:pPr algn="ctr"/>
            <a:r>
              <a:rPr lang="en-US" i="1" dirty="0" smtClean="0">
                <a:solidFill>
                  <a:schemeClr val="bg1"/>
                </a:solidFill>
              </a:rPr>
              <a:t>Reimer, </a:t>
            </a:r>
            <a:r>
              <a:rPr lang="en-US" i="1" dirty="0" err="1" smtClean="0">
                <a:solidFill>
                  <a:schemeClr val="bg1"/>
                </a:solidFill>
              </a:rPr>
              <a:t>Böttcher</a:t>
            </a:r>
            <a:r>
              <a:rPr lang="en-US" i="1" dirty="0" smtClean="0">
                <a:solidFill>
                  <a:schemeClr val="bg1"/>
                </a:solidFill>
              </a:rPr>
              <a:t>, Buson, </a:t>
            </a:r>
            <a:r>
              <a:rPr lang="en-US" i="1" dirty="0" err="1" smtClean="0">
                <a:solidFill>
                  <a:schemeClr val="bg1"/>
                </a:solidFill>
              </a:rPr>
              <a:t>ApJ</a:t>
            </a:r>
            <a:r>
              <a:rPr lang="en-US" i="1" dirty="0" smtClean="0">
                <a:solidFill>
                  <a:schemeClr val="bg1"/>
                </a:solidFill>
              </a:rPr>
              <a:t> 2019</a:t>
            </a:r>
            <a:endParaRPr lang="en-ZA" dirty="0">
              <a:solidFill>
                <a:schemeClr val="bg1"/>
              </a:solidFill>
            </a:endParaRPr>
          </a:p>
        </p:txBody>
      </p:sp>
      <p:sp>
        <p:nvSpPr>
          <p:cNvPr id="4" name="Slide Number Placeholder 3"/>
          <p:cNvSpPr>
            <a:spLocks noGrp="1"/>
          </p:cNvSpPr>
          <p:nvPr>
            <p:ph type="sldNum" sz="quarter" idx="12"/>
          </p:nvPr>
        </p:nvSpPr>
        <p:spPr/>
        <p:txBody>
          <a:bodyPr/>
          <a:lstStyle/>
          <a:p>
            <a:fld id="{9C1F5A0A-F6FC-4FFD-9B49-0DA8697211D9}" type="slidenum">
              <a:rPr lang="en-US" smtClean="0"/>
              <a:t>9</a:t>
            </a:fld>
            <a:endParaRPr lang="en-US" dirty="0"/>
          </a:p>
        </p:txBody>
      </p:sp>
      <p:sp>
        <p:nvSpPr>
          <p:cNvPr id="5" name="Rectangle 4"/>
          <p:cNvSpPr/>
          <p:nvPr/>
        </p:nvSpPr>
        <p:spPr>
          <a:xfrm>
            <a:off x="9603916" y="4229008"/>
            <a:ext cx="1972015" cy="369332"/>
          </a:xfrm>
          <a:prstGeom prst="rect">
            <a:avLst/>
          </a:prstGeom>
        </p:spPr>
        <p:txBody>
          <a:bodyPr wrap="none">
            <a:spAutoFit/>
          </a:bodyPr>
          <a:lstStyle/>
          <a:p>
            <a:r>
              <a:rPr lang="en-US" i="1"/>
              <a:t>(</a:t>
            </a:r>
            <a:r>
              <a:rPr lang="en-US"/>
              <a:t>arXiv:1812:05654)</a:t>
            </a:r>
            <a:endParaRPr lang="en-ZA" dirty="0"/>
          </a:p>
        </p:txBody>
      </p:sp>
    </p:spTree>
    <p:extLst>
      <p:ext uri="{BB962C8B-B14F-4D97-AF65-F5344CB8AC3E}">
        <p14:creationId xmlns:p14="http://schemas.microsoft.com/office/powerpoint/2010/main" val="2666785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Story.thmx</Template>
  <TotalTime>83096</TotalTime>
  <Words>1643</Words>
  <Application>Microsoft Macintosh PowerPoint</Application>
  <PresentationFormat>Widescreen</PresentationFormat>
  <Paragraphs>336</Paragraphs>
  <Slides>31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Calibri</vt:lpstr>
      <vt:lpstr>Cambria Math</vt:lpstr>
      <vt:lpstr>HelveticaNeue</vt:lpstr>
      <vt:lpstr>PT Sans Narrow</vt:lpstr>
      <vt:lpstr>Symbol</vt:lpstr>
      <vt:lpstr>SymbolMT</vt:lpstr>
      <vt:lpstr>Wingdings</vt:lpstr>
      <vt:lpstr>Arial</vt:lpstr>
      <vt:lpstr>Story</vt:lpstr>
      <vt:lpstr>High-energy neutrinos from AGN? (The TXS 0506+056 / IC170922A case)</vt:lpstr>
      <vt:lpstr>High-energy neutrinos in coincidence  with Fermi Blazars</vt:lpstr>
      <vt:lpstr>High-energy neutrinos in coincidence  with Fermi Blazars</vt:lpstr>
      <vt:lpstr>High-energy neutrinos in coincidence  with Fermi Blazars</vt:lpstr>
      <vt:lpstr>TXS 0506+056 / IC170922A</vt:lpstr>
      <vt:lpstr>“Neutrino flare” 2014/2015</vt:lpstr>
      <vt:lpstr>TXS 0506+056 Light Curve</vt:lpstr>
      <vt:lpstr>MWL SED – TXS 0506+056</vt:lpstr>
      <vt:lpstr>Quasi-Simultaneous Multi-Messenger SED  (TXS 0506+056 “neutrino flare”)</vt:lpstr>
      <vt:lpstr>General Scenario </vt:lpstr>
      <vt:lpstr>Photo-Pion Production / Energetics</vt:lpstr>
      <vt:lpstr>The pg Efficiency Problem</vt:lpstr>
      <vt:lpstr>Mean interaction rates</vt:lpstr>
      <vt:lpstr>PowerPoint Presentation</vt:lpstr>
      <vt:lpstr>Spectra of Secondary Particles</vt:lpstr>
      <vt:lpstr>Cascade Drivers</vt:lpstr>
      <vt:lpstr>Synchrotron-supported Cascades</vt:lpstr>
      <vt:lpstr>Synchrotron-supported Cascades</vt:lpstr>
      <vt:lpstr>Compton-Supported Cascades</vt:lpstr>
      <vt:lpstr>Photo-pion prod.: Origin of the Target Field</vt:lpstr>
      <vt:lpstr>TXS 0506+056  SED</vt:lpstr>
      <vt:lpstr>Photo-pion production –  Origin of Target Photons</vt:lpstr>
      <vt:lpstr>Photo-pion production –  Origin of Target Photons</vt:lpstr>
      <vt:lpstr>Photo-pion production –  Origin of Target Photons</vt:lpstr>
      <vt:lpstr>pg Production, Origin of Target Photons</vt:lpstr>
      <vt:lpstr>Summary</vt:lpstr>
      <vt:lpstr>Back UP</vt:lpstr>
      <vt:lpstr>Photo-pion Models for TXS 0506+056</vt:lpstr>
      <vt:lpstr>Multi-Messenger SED</vt:lpstr>
      <vt:lpstr>γ-ray SED for 2014/15 period</vt:lpstr>
      <vt:lpstr>Varying the doppler factor</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Extreme Universe</dc:title>
  <dc:creator>Julie/McEnery</dc:creator>
  <cp:lastModifiedBy>Sara Buson</cp:lastModifiedBy>
  <cp:revision>1005</cp:revision>
  <cp:lastPrinted>2019-09-25T20:50:31Z</cp:lastPrinted>
  <dcterms:created xsi:type="dcterms:W3CDTF">2012-12-07T21:08:37Z</dcterms:created>
  <dcterms:modified xsi:type="dcterms:W3CDTF">2019-09-26T06:21:26Z</dcterms:modified>
</cp:coreProperties>
</file>