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7" r:id="rId2"/>
    <p:sldId id="335" r:id="rId3"/>
    <p:sldId id="353" r:id="rId4"/>
    <p:sldId id="336" r:id="rId5"/>
    <p:sldId id="378" r:id="rId6"/>
    <p:sldId id="372" r:id="rId7"/>
    <p:sldId id="376" r:id="rId8"/>
    <p:sldId id="374" r:id="rId9"/>
    <p:sldId id="352" r:id="rId10"/>
    <p:sldId id="364" r:id="rId11"/>
    <p:sldId id="342" r:id="rId12"/>
    <p:sldId id="355" r:id="rId13"/>
    <p:sldId id="366" r:id="rId14"/>
    <p:sldId id="350" r:id="rId15"/>
    <p:sldId id="367" r:id="rId16"/>
    <p:sldId id="368" r:id="rId17"/>
    <p:sldId id="373" r:id="rId18"/>
    <p:sldId id="377" r:id="rId19"/>
    <p:sldId id="375" r:id="rId20"/>
    <p:sldId id="371" r:id="rId21"/>
    <p:sldId id="370" r:id="rId22"/>
    <p:sldId id="359" r:id="rId23"/>
    <p:sldId id="360" r:id="rId24"/>
    <p:sldId id="345" r:id="rId25"/>
    <p:sldId id="3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B3B3"/>
    <a:srgbClr val="CCFFCC"/>
    <a:srgbClr val="007B00"/>
    <a:srgbClr val="B21E1E"/>
    <a:srgbClr val="466CE0"/>
    <a:srgbClr val="FF6346"/>
    <a:srgbClr val="407EB1"/>
    <a:srgbClr val="E9BDBD"/>
    <a:srgbClr val="7EA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7" autoAdjust="0"/>
    <p:restoredTop sz="94675" autoAdjust="0"/>
  </p:normalViewPr>
  <p:slideViewPr>
    <p:cSldViewPr showGuides="1">
      <p:cViewPr varScale="1">
        <p:scale>
          <a:sx n="86" d="100"/>
          <a:sy n="86" d="100"/>
        </p:scale>
        <p:origin x="154" y="67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26.09.2019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26.09.2019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40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08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850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11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13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96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17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98CB5A4-07FA-4ADB-94BA-D0065C909A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  <p:pic>
        <p:nvPicPr>
          <p:cNvPr id="13" name="Picture 6" descr="Bildschirmfoto 2014-09-15 um 15.47.5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76828"/>
            <a:ext cx="1092740" cy="794719"/>
          </a:xfrm>
          <a:prstGeom prst="rect">
            <a:avLst/>
          </a:prstGeom>
        </p:spPr>
      </p:pic>
      <p:pic>
        <p:nvPicPr>
          <p:cNvPr id="14" name="Picture 2" descr="Bildschirmfoto 2015-02-26 um 16.26.16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55" y="5687539"/>
            <a:ext cx="1089221" cy="743540"/>
          </a:xfrm>
          <a:prstGeom prst="rect">
            <a:avLst/>
          </a:prstGeom>
        </p:spPr>
      </p:pic>
      <p:pic>
        <p:nvPicPr>
          <p:cNvPr id="15" name="Picture 3" descr="Bildschirmfoto 2015-02-26 um 16.26.05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5641340"/>
            <a:ext cx="858033" cy="8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PriNCe | Jonas Heinze, 29.1.2018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PriNCe | Jonas Heinze, 29.1.2018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PriNCe | Jonas Heinze, 29.1.2018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PriNCe | Jonas Heinze, 29.1.2018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PriNCe | Jonas Heinze, 29.1.2018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PriNCe | Jonas Heinze, 29.1.2018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PriNCe | Jonas Heinze, 29.1.2018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DF1FE4D-4B28-4FC6-A712-C31ACEAEC2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  <p:pic>
        <p:nvPicPr>
          <p:cNvPr id="8" name="Picture 6" descr="Bildschirmfoto 2014-09-15 um 15.47.5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76828"/>
            <a:ext cx="1092740" cy="794719"/>
          </a:xfrm>
          <a:prstGeom prst="rect">
            <a:avLst/>
          </a:prstGeom>
        </p:spPr>
      </p:pic>
      <p:pic>
        <p:nvPicPr>
          <p:cNvPr id="10" name="Picture 2" descr="Bildschirmfoto 2015-02-26 um 16.26.16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55" y="5687539"/>
            <a:ext cx="1089221" cy="743540"/>
          </a:xfrm>
          <a:prstGeom prst="rect">
            <a:avLst/>
          </a:prstGeom>
        </p:spPr>
      </p:pic>
      <p:pic>
        <p:nvPicPr>
          <p:cNvPr id="14" name="Picture 3" descr="Bildschirmfoto 2015-02-26 um 16.26.05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5641340"/>
            <a:ext cx="858033" cy="8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| GRB multi-collision models | Jonas Heinze, 26.9.2019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| GRB multi-collision models | Jonas Heinze, 26.9.2019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GRB multi-collision models | Jonas Heinze, 26.9.2019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| GRB multi-collision models | Jonas Heinze, 26.9.2019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| GRB multi-collision models | Jonas Heinze, 26.9.2019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| GRB multi-collision models | Jonas Heinze, 26.9.2019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800" y="6554528"/>
            <a:ext cx="999171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| PriNCe | Jonas Heinze, 29.1.2018</a:t>
            </a:r>
            <a:endParaRPr lang="en-US" noProof="0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‹Nr.›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image" Target="../media/image31.png"/><Relationship Id="rId7" Type="http://schemas.openxmlformats.org/officeDocument/2006/relationships/image" Target="../media/image3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13.png"/><Relationship Id="rId9" Type="http://schemas.openxmlformats.org/officeDocument/2006/relationships/image" Target="../media/image3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4.tmp"/><Relationship Id="rId4" Type="http://schemas.openxmlformats.org/officeDocument/2006/relationships/image" Target="../media/image53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3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1.png"/><Relationship Id="rId5" Type="http://schemas.openxmlformats.org/officeDocument/2006/relationships/image" Target="../media/image5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7.tmp"/><Relationship Id="rId12" Type="http://schemas.openxmlformats.org/officeDocument/2006/relationships/image" Target="../media/image2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tmp"/><Relationship Id="rId11" Type="http://schemas.openxmlformats.org/officeDocument/2006/relationships/image" Target="../media/image190.png"/><Relationship Id="rId5" Type="http://schemas.openxmlformats.org/officeDocument/2006/relationships/image" Target="../media/image15.tmp"/><Relationship Id="rId10" Type="http://schemas.openxmlformats.org/officeDocument/2006/relationships/image" Target="../media/image19.tmp"/><Relationship Id="rId4" Type="http://schemas.openxmlformats.org/officeDocument/2006/relationships/image" Target="../media/image16.png"/><Relationship Id="rId9" Type="http://schemas.openxmlformats.org/officeDocument/2006/relationships/image" Target="../media/image1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7" Type="http://schemas.openxmlformats.org/officeDocument/2006/relationships/image" Target="../media/image1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5400" dirty="0"/>
            </a:br>
            <a:r>
              <a:rPr lang="en-US" sz="5400" dirty="0"/>
              <a:t>Multi Collision models of GRBs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What do we learn from neutrino constraints?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Jonas Heinze</a:t>
            </a:r>
          </a:p>
          <a:p>
            <a:r>
              <a:rPr lang="en-US" sz="1600" dirty="0"/>
              <a:t>PAHEN 2019</a:t>
            </a:r>
          </a:p>
          <a:p>
            <a:r>
              <a:rPr lang="en-US" sz="1600" dirty="0"/>
              <a:t>Berlin</a:t>
            </a:r>
            <a:r>
              <a:rPr lang="en-US" sz="1600"/>
              <a:t>, 26.9.2019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0C695-37B4-45C3-9AD0-760313FC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9FFB351-08FD-4E69-BA01-C7383CB2E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7" y="912451"/>
                <a:ext cx="6912150" cy="403879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de-DE" sz="2000" b="1" dirty="0">
                    <a:solidFill>
                      <a:srgbClr val="C00000"/>
                    </a:solidFill>
                  </a:rPr>
                  <a:t>Compute </a:t>
                </a:r>
                <a:r>
                  <a:rPr lang="de-DE" sz="2000" b="1" dirty="0" err="1">
                    <a:solidFill>
                      <a:srgbClr val="C00000"/>
                    </a:solidFill>
                  </a:rPr>
                  <a:t>the</a:t>
                </a:r>
                <a:r>
                  <a:rPr lang="de-DE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2000" b="1" dirty="0" err="1">
                    <a:solidFill>
                      <a:srgbClr val="C00000"/>
                    </a:solidFill>
                  </a:rPr>
                  <a:t>full</a:t>
                </a:r>
                <a:r>
                  <a:rPr lang="de-DE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2000" b="1" dirty="0" err="1">
                    <a:solidFill>
                      <a:srgbClr val="C00000"/>
                    </a:solidFill>
                  </a:rPr>
                  <a:t>jet</a:t>
                </a:r>
                <a:r>
                  <a:rPr lang="de-DE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2000" b="1" dirty="0" err="1">
                    <a:solidFill>
                      <a:srgbClr val="C00000"/>
                    </a:solidFill>
                  </a:rPr>
                  <a:t>evolution</a:t>
                </a:r>
                <a:r>
                  <a:rPr lang="de-DE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2000" b="1" dirty="0" err="1">
                    <a:solidFill>
                      <a:srgbClr val="C00000"/>
                    </a:solidFill>
                  </a:rPr>
                  <a:t>now</a:t>
                </a:r>
                <a:r>
                  <a:rPr lang="de-DE" sz="2000" b="1" dirty="0">
                    <a:solidFill>
                      <a:srgbClr val="C00000"/>
                    </a:solidFill>
                  </a:rPr>
                  <a:t>:</a:t>
                </a:r>
              </a:p>
              <a:p>
                <a:r>
                  <a:rPr lang="de-DE" sz="1800" dirty="0" err="1"/>
                  <a:t>Merged</a:t>
                </a:r>
                <a:r>
                  <a:rPr lang="de-DE" sz="1800" dirty="0"/>
                  <a:t> Lorentz </a:t>
                </a:r>
                <a:r>
                  <a:rPr lang="de-DE" sz="1800" dirty="0" err="1"/>
                  <a:t>Factor</a:t>
                </a:r>
                <a:r>
                  <a:rPr lang="de-DE" sz="1800" dirty="0"/>
                  <a:t>:</a:t>
                </a:r>
              </a:p>
              <a:p>
                <a:pPr marL="0" indent="0">
                  <a:buNone/>
                </a:pPr>
                <a:endParaRPr lang="de-DE" sz="1800" dirty="0"/>
              </a:p>
              <a:p>
                <a:r>
                  <a:rPr lang="de-DE" sz="1800" dirty="0" err="1"/>
                  <a:t>Available</a:t>
                </a:r>
                <a:r>
                  <a:rPr lang="de-DE" sz="1800" dirty="0"/>
                  <a:t> internal </a:t>
                </a:r>
                <a:r>
                  <a:rPr lang="de-DE" sz="1800" dirty="0" err="1"/>
                  <a:t>energy</a:t>
                </a:r>
                <a:r>
                  <a:rPr lang="de-DE" sz="1800" dirty="0"/>
                  <a:t>:</a:t>
                </a:r>
              </a:p>
              <a:p>
                <a:pPr marL="0" indent="0">
                  <a:buNone/>
                </a:pPr>
                <a:endParaRPr lang="de-DE" sz="1800" dirty="0"/>
              </a:p>
              <a:p>
                <a:r>
                  <a:rPr lang="de-DE" sz="1800" dirty="0" err="1"/>
                  <a:t>Dissipated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energy</a:t>
                </a:r>
                <a:r>
                  <a:rPr lang="de-DE" sz="1800" dirty="0"/>
                  <a:t>:</a:t>
                </a:r>
              </a:p>
              <a:p>
                <a:endParaRPr lang="de-DE" sz="1800" dirty="0"/>
              </a:p>
              <a:p>
                <a:r>
                  <a:rPr lang="de-DE" sz="1800" dirty="0" err="1"/>
                  <a:t>Timescale</a:t>
                </a:r>
                <a:r>
                  <a:rPr lang="de-DE" sz="1800" dirty="0"/>
                  <a:t> and </a:t>
                </a:r>
                <a:r>
                  <a:rPr lang="de-DE" sz="1800" dirty="0" err="1"/>
                  <a:t>thickness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from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shock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speed</a:t>
                </a:r>
                <a:r>
                  <a:rPr lang="de-DE" sz="1800" dirty="0"/>
                  <a:t>:</a:t>
                </a:r>
              </a:p>
              <a:p>
                <a:endParaRPr lang="de-DE" sz="1800" dirty="0"/>
              </a:p>
              <a:p>
                <a:endParaRPr lang="de-DE" sz="1800" dirty="0"/>
              </a:p>
              <a:p>
                <a:r>
                  <a:rPr lang="de-DE" sz="1800" dirty="0" err="1"/>
                  <a:t>Collision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model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originally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developed</a:t>
                </a:r>
                <a:r>
                  <a:rPr lang="de-DE" sz="1800" dirty="0"/>
                  <a:t> in:</a:t>
                </a:r>
              </a:p>
              <a:p>
                <a:endParaRPr lang="de-DE" sz="1800" dirty="0"/>
              </a:p>
              <a:p>
                <a:endParaRPr lang="de-DE" sz="1800" dirty="0"/>
              </a:p>
              <a:p>
                <a:r>
                  <a:rPr lang="de-DE" sz="1800" dirty="0"/>
                  <a:t>Alternative </a:t>
                </a:r>
                <a:r>
                  <a:rPr lang="de-DE" sz="1800" dirty="0" err="1"/>
                  <a:t>collision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models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de-DE" sz="1800" dirty="0" err="1"/>
                  <a:t>poster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by</a:t>
                </a:r>
                <a:r>
                  <a:rPr lang="de-DE" sz="1800" dirty="0"/>
                  <a:t> Annika Rudolph</a:t>
                </a:r>
              </a:p>
              <a:p>
                <a:endParaRPr lang="de-DE" sz="180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9FFB351-08FD-4E69-BA01-C7383CB2E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7" y="912451"/>
                <a:ext cx="6912150" cy="4038797"/>
              </a:xfrm>
              <a:blipFill>
                <a:blip r:embed="rId3"/>
                <a:stretch>
                  <a:fillRect l="-1940" t="-1813" b="-321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3E318C-65F7-4FE3-9BCD-1D6C05B5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ECFC7AB-CF67-4F25-8F8A-D9A3473C3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9EBBD9B-5F29-4298-A001-B82393A4EA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6521" r="10833" b="24004"/>
          <a:stretch/>
        </p:blipFill>
        <p:spPr>
          <a:xfrm>
            <a:off x="7135584" y="664170"/>
            <a:ext cx="4817932" cy="561776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16B050D-A40E-4A19-BDCD-FE93D9C9C352}"/>
              </a:ext>
            </a:extLst>
          </p:cNvPr>
          <p:cNvSpPr/>
          <p:nvPr/>
        </p:nvSpPr>
        <p:spPr>
          <a:xfrm>
            <a:off x="7055638" y="4797152"/>
            <a:ext cx="5016407" cy="161952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13" name="Grafik 12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8AB95DE8-6787-472A-B9E3-08EB61E66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3" y="3919829"/>
            <a:ext cx="1627956" cy="665746"/>
          </a:xfrm>
          <a:prstGeom prst="rect">
            <a:avLst/>
          </a:prstGeom>
        </p:spPr>
      </p:pic>
      <p:pic>
        <p:nvPicPr>
          <p:cNvPr id="15" name="Grafik 14" descr="Ein Bild, das Himmel, Objekt, Uhr enthält.&#10;&#10;Automatisch generierte Beschreibung">
            <a:extLst>
              <a:ext uri="{FF2B5EF4-FFF2-40B4-BE49-F238E27FC236}">
                <a16:creationId xmlns:a16="http://schemas.microsoft.com/office/drawing/2014/main" id="{9DD9E45B-3131-428A-9A86-CAC8D2AE1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43" y="3898373"/>
            <a:ext cx="3021861" cy="75416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89CACBA-3E72-49CF-BB5F-70A601D969AD}"/>
              </a:ext>
            </a:extLst>
          </p:cNvPr>
          <p:cNvSpPr txBox="1"/>
          <p:nvPr/>
        </p:nvSpPr>
        <p:spPr>
          <a:xfrm>
            <a:off x="5076414" y="4717599"/>
            <a:ext cx="302433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Radiation </a:t>
            </a:r>
            <a:r>
              <a:rPr lang="de-DE" sz="2000" dirty="0" err="1"/>
              <a:t>parameters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now</a:t>
            </a:r>
            <a:r>
              <a:rPr lang="de-DE" sz="2000" dirty="0"/>
              <a:t> a </a:t>
            </a:r>
            <a:r>
              <a:rPr lang="de-DE" sz="2000" dirty="0" err="1"/>
              <a:t>model</a:t>
            </a:r>
            <a:r>
              <a:rPr lang="de-DE" sz="2000" dirty="0"/>
              <a:t> </a:t>
            </a:r>
            <a:r>
              <a:rPr lang="de-DE" sz="2000" dirty="0" err="1"/>
              <a:t>output</a:t>
            </a:r>
            <a:r>
              <a:rPr lang="de-DE" sz="2000" dirty="0"/>
              <a:t>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AC1ECB9-AA2E-4F7B-9A86-9448FCC1B678}"/>
              </a:ext>
            </a:extLst>
          </p:cNvPr>
          <p:cNvSpPr/>
          <p:nvPr/>
        </p:nvSpPr>
        <p:spPr>
          <a:xfrm>
            <a:off x="603943" y="6087678"/>
            <a:ext cx="4164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Rudolph,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arXiv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: 1907.10633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56CCA25-F5F1-4051-B6A4-8F68114EA227}"/>
              </a:ext>
            </a:extLst>
          </p:cNvPr>
          <p:cNvSpPr/>
          <p:nvPr/>
        </p:nvSpPr>
        <p:spPr>
          <a:xfrm>
            <a:off x="7536160" y="3099"/>
            <a:ext cx="4751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Bustamante,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Murase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Astrophys.J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. 837 (2017)</a:t>
            </a:r>
          </a:p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Rudolph,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arXiv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: 1907.10633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1BF9C88-BBFA-4041-904C-FE05565817EB}"/>
              </a:ext>
            </a:extLst>
          </p:cNvPr>
          <p:cNvSpPr/>
          <p:nvPr/>
        </p:nvSpPr>
        <p:spPr>
          <a:xfrm>
            <a:off x="623392" y="4951248"/>
            <a:ext cx="4272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 (Textkörper)"/>
              </a:rPr>
              <a:t>Kobayshi</a:t>
            </a:r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 (Textkörper)"/>
              </a:rPr>
              <a:t>,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 (Textkörper)"/>
              </a:rPr>
              <a:t>Piran</a:t>
            </a:r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 (Textkörper)"/>
              </a:rPr>
              <a:t>, Sari,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 (Textkörper)"/>
              </a:rPr>
              <a:t>ApJ</a:t>
            </a:r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 (Textkörper)"/>
              </a:rPr>
              <a:t> 490 (1997)</a:t>
            </a:r>
          </a:p>
          <a:p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 (Textkörper)"/>
              </a:rPr>
              <a:t>Daigne</a:t>
            </a:r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 (Textkörper)"/>
              </a:rPr>
              <a:t>,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 (Textkörper)"/>
              </a:rPr>
              <a:t>Mochkovitch</a:t>
            </a:r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 (Textkörper)"/>
              </a:rPr>
              <a:t>, MNRAS 296 (1998)</a:t>
            </a:r>
          </a:p>
        </p:txBody>
      </p:sp>
      <p:pic>
        <p:nvPicPr>
          <p:cNvPr id="19" name="Grafik 18" descr="Ein Bild, das Objekt, Antenne, Uhr enthält.&#10;&#10;Automatisch generierte Beschreibung">
            <a:extLst>
              <a:ext uri="{FF2B5EF4-FFF2-40B4-BE49-F238E27FC236}">
                <a16:creationId xmlns:a16="http://schemas.microsoft.com/office/drawing/2014/main" id="{8CE83B27-A2B9-43BE-8661-00D61E81871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12" y="1271133"/>
            <a:ext cx="2658192" cy="8518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2D894D3-250B-431D-A97E-1086F56B633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7" y="2300812"/>
            <a:ext cx="4646996" cy="47620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1E43856-A05B-4994-98C2-2D142621D0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-3505" r="3291" b="-167"/>
          <a:stretch/>
        </p:blipFill>
        <p:spPr>
          <a:xfrm>
            <a:off x="1225118" y="3151573"/>
            <a:ext cx="3444536" cy="3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1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7EBB7-7FFE-4212-B9AD-3007DAFA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B9A370-2303-4A8C-99E4-8D7E5450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DCD0A8-6C9C-4F02-B6A9-6BD106B75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Purely</a:t>
            </a:r>
            <a:r>
              <a:rPr lang="de-DE" dirty="0"/>
              <a:t> </a:t>
            </a:r>
            <a:r>
              <a:rPr lang="de-DE" dirty="0" err="1"/>
              <a:t>stochastic</a:t>
            </a:r>
            <a:r>
              <a:rPr lang="de-DE" dirty="0"/>
              <a:t> </a:t>
            </a:r>
            <a:r>
              <a:rPr lang="de-DE" dirty="0" err="1"/>
              <a:t>shell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11C6469-7A5A-4712-8960-554343CD64C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6" y="2533665"/>
            <a:ext cx="3830082" cy="3624820"/>
          </a:xfrm>
        </p:spPr>
      </p:pic>
      <p:pic>
        <p:nvPicPr>
          <p:cNvPr id="11" name="Inhaltsplatzhalter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60020FC-FD6D-4C74-AED2-151DF3A59BF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3108"/>
            <a:ext cx="4025481" cy="3545377"/>
          </a:xfrm>
        </p:spPr>
      </p:pic>
      <p:pic>
        <p:nvPicPr>
          <p:cNvPr id="15" name="Grafik 1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0C43732-CC09-4681-8E99-2893E7B1E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81" y="2535319"/>
            <a:ext cx="4028423" cy="354537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A541B8F-5550-4868-B8BB-6193689732CF}"/>
              </a:ext>
            </a:extLst>
          </p:cNvPr>
          <p:cNvSpPr txBox="1"/>
          <p:nvPr/>
        </p:nvSpPr>
        <p:spPr>
          <a:xfrm>
            <a:off x="696902" y="2137622"/>
            <a:ext cx="232286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Initial Shell Distribution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587732-AEA9-4922-A2E1-834B060B4C33}"/>
              </a:ext>
            </a:extLst>
          </p:cNvPr>
          <p:cNvSpPr txBox="1"/>
          <p:nvPr/>
        </p:nvSpPr>
        <p:spPr>
          <a:xfrm>
            <a:off x="4882669" y="2137622"/>
            <a:ext cx="232286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Distribution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collisions</a:t>
            </a:r>
            <a:endParaRPr lang="de-DE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DCD4F0B-4CE6-419F-A857-E7715AFA8BD8}"/>
              </a:ext>
            </a:extLst>
          </p:cNvPr>
          <p:cNvSpPr txBox="1"/>
          <p:nvPr/>
        </p:nvSpPr>
        <p:spPr>
          <a:xfrm>
            <a:off x="9068438" y="2137622"/>
            <a:ext cx="232286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Light </a:t>
            </a:r>
            <a:r>
              <a:rPr lang="de-DE" sz="1600" dirty="0" err="1"/>
              <a:t>curve</a:t>
            </a:r>
            <a:endParaRPr lang="de-DE" sz="1600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14E3750A-83FF-484E-997B-547651FABB08}"/>
              </a:ext>
            </a:extLst>
          </p:cNvPr>
          <p:cNvSpPr/>
          <p:nvPr/>
        </p:nvSpPr>
        <p:spPr>
          <a:xfrm>
            <a:off x="3235790" y="2137622"/>
            <a:ext cx="1368152" cy="446099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F4BE2CEB-87F5-4AD1-8143-0DA568E729B3}"/>
              </a:ext>
            </a:extLst>
          </p:cNvPr>
          <p:cNvSpPr/>
          <p:nvPr/>
        </p:nvSpPr>
        <p:spPr>
          <a:xfrm>
            <a:off x="7485044" y="2111622"/>
            <a:ext cx="1368152" cy="446099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3CFAA1-3E3B-4AF7-BEF5-C9502B0C77D4}"/>
              </a:ext>
            </a:extLst>
          </p:cNvPr>
          <p:cNvSpPr txBox="1"/>
          <p:nvPr/>
        </p:nvSpPr>
        <p:spPr>
          <a:xfrm>
            <a:off x="3125381" y="1784375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Fireball</a:t>
            </a:r>
            <a:r>
              <a:rPr lang="de-DE" sz="1600" dirty="0"/>
              <a:t> </a:t>
            </a:r>
            <a:r>
              <a:rPr lang="de-DE" sz="1600" dirty="0" err="1"/>
              <a:t>evolution</a:t>
            </a:r>
            <a:endParaRPr lang="de-DE" sz="1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F5F79D4-7F4D-49EF-B602-13B354707EFC}"/>
              </a:ext>
            </a:extLst>
          </p:cNvPr>
          <p:cNvSpPr txBox="1"/>
          <p:nvPr/>
        </p:nvSpPr>
        <p:spPr>
          <a:xfrm>
            <a:off x="7278380" y="1781021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Radiation </a:t>
            </a:r>
            <a:r>
              <a:rPr lang="de-DE" sz="1600" dirty="0" err="1"/>
              <a:t>model</a:t>
            </a:r>
            <a:endParaRPr lang="de-DE" sz="1600" dirty="0"/>
          </a:p>
        </p:txBody>
      </p:sp>
      <p:pic>
        <p:nvPicPr>
          <p:cNvPr id="16" name="Grafik 15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D83BF74B-9ECD-4458-832E-0C84876CB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4" y="1147884"/>
            <a:ext cx="2330341" cy="805982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43F01B7F-D8E1-4A3D-BC15-7BA5C775D0B5}"/>
              </a:ext>
            </a:extLst>
          </p:cNvPr>
          <p:cNvSpPr/>
          <p:nvPr/>
        </p:nvSpPr>
        <p:spPr>
          <a:xfrm>
            <a:off x="7536160" y="3099"/>
            <a:ext cx="4751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Bustamante,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Murase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Astrophys.J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. 837 (2017)</a:t>
            </a:r>
          </a:p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Rudolph,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arXiv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: 1907.10633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6B84353-85F4-433D-9CCF-B071845E98C1}"/>
              </a:ext>
            </a:extLst>
          </p:cNvPr>
          <p:cNvSpPr/>
          <p:nvPr/>
        </p:nvSpPr>
        <p:spPr>
          <a:xfrm>
            <a:off x="5087888" y="4168311"/>
            <a:ext cx="1107996" cy="33855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sz="1600" dirty="0" err="1"/>
              <a:t>One</a:t>
            </a:r>
            <a:r>
              <a:rPr lang="de-DE" sz="1600" dirty="0"/>
              <a:t>-Zone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4CD43E6-6165-4320-92E2-A83D87C1F83E}"/>
              </a:ext>
            </a:extLst>
          </p:cNvPr>
          <p:cNvSpPr/>
          <p:nvPr/>
        </p:nvSpPr>
        <p:spPr>
          <a:xfrm>
            <a:off x="4925581" y="4652312"/>
            <a:ext cx="1412566" cy="33855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/>
              <a:t>Multi-</a:t>
            </a:r>
            <a:r>
              <a:rPr lang="de-DE" sz="1600" dirty="0" err="1"/>
              <a:t>collision</a:t>
            </a:r>
            <a:endParaRPr lang="de-DE" sz="1600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71A63404-CEC4-4B5B-9199-4013A38D4923}"/>
              </a:ext>
            </a:extLst>
          </p:cNvPr>
          <p:cNvCxnSpPr/>
          <p:nvPr/>
        </p:nvCxnSpPr>
        <p:spPr>
          <a:xfrm>
            <a:off x="4815049" y="4596585"/>
            <a:ext cx="164086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4F214FD-1C1C-48BC-A9BF-407898057920}"/>
              </a:ext>
            </a:extLst>
          </p:cNvPr>
          <p:cNvCxnSpPr/>
          <p:nvPr/>
        </p:nvCxnSpPr>
        <p:spPr>
          <a:xfrm flipV="1">
            <a:off x="5607194" y="3981491"/>
            <a:ext cx="0" cy="2514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58D9A2C0-6879-4475-86C5-8BDCC2ADB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42" y="1309746"/>
            <a:ext cx="3410853" cy="431833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6F624B3-0527-4C34-85CF-E716DB274CC0}"/>
              </a:ext>
            </a:extLst>
          </p:cNvPr>
          <p:cNvSpPr txBox="1"/>
          <p:nvPr/>
        </p:nvSpPr>
        <p:spPr>
          <a:xfrm>
            <a:off x="4599141" y="6040500"/>
            <a:ext cx="2881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Distance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central</a:t>
            </a:r>
            <a:r>
              <a:rPr lang="de-DE" sz="1600" dirty="0"/>
              <a:t> </a:t>
            </a:r>
            <a:r>
              <a:rPr lang="de-DE" sz="1600" dirty="0" err="1"/>
              <a:t>engine</a:t>
            </a:r>
            <a:endParaRPr lang="de-DE" sz="16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2032655-DB06-4ACE-86A0-B35E88C9CFA2}"/>
              </a:ext>
            </a:extLst>
          </p:cNvPr>
          <p:cNvSpPr txBox="1"/>
          <p:nvPr/>
        </p:nvSpPr>
        <p:spPr>
          <a:xfrm>
            <a:off x="8876288" y="6046697"/>
            <a:ext cx="2881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Observed</a:t>
            </a:r>
            <a:r>
              <a:rPr lang="de-DE" sz="1600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86219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4520814C-1A73-4CAC-A5B8-D3A1F3FA5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722625"/>
            <a:ext cx="5520862" cy="48503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17EBB7-7FFE-4212-B9AD-3007DAFA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regions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B9A370-2303-4A8C-99E4-8D7E5450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DCD0A8-6C9C-4F02-B6A9-6BD106B75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Multi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53439A2-350C-41D1-9D90-6BF41DBBA1F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9064"/>
            <a:ext cx="4608512" cy="4108730"/>
          </a:xfr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132BAA15-570D-4756-9E0E-F8FC7AA2B12A}"/>
              </a:ext>
            </a:extLst>
          </p:cNvPr>
          <p:cNvSpPr/>
          <p:nvPr/>
        </p:nvSpPr>
        <p:spPr>
          <a:xfrm rot="5400000">
            <a:off x="2820257" y="1641056"/>
            <a:ext cx="1800200" cy="576064"/>
          </a:xfrm>
          <a:prstGeom prst="rightArrow">
            <a:avLst/>
          </a:prstGeom>
          <a:solidFill>
            <a:srgbClr val="89C89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HE </a:t>
            </a:r>
            <a:r>
              <a:rPr lang="de-DE" sz="1600" dirty="0" err="1">
                <a:solidFill>
                  <a:schemeClr val="tx1"/>
                </a:solidFill>
              </a:rPr>
              <a:t>gamma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rays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3F1127D-6C79-42FF-9036-A27F687C6F71}"/>
              </a:ext>
            </a:extLst>
          </p:cNvPr>
          <p:cNvSpPr/>
          <p:nvPr/>
        </p:nvSpPr>
        <p:spPr>
          <a:xfrm rot="5400000">
            <a:off x="1416100" y="1830506"/>
            <a:ext cx="1296144" cy="576064"/>
          </a:xfrm>
          <a:prstGeom prst="rightArrow">
            <a:avLst/>
          </a:prstGeom>
          <a:solidFill>
            <a:srgbClr val="E9BDB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Neutrinos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70747E8E-E1DF-45EA-A75A-624CC59102D2}"/>
              </a:ext>
            </a:extLst>
          </p:cNvPr>
          <p:cNvSpPr/>
          <p:nvPr/>
        </p:nvSpPr>
        <p:spPr>
          <a:xfrm rot="5400000">
            <a:off x="1992164" y="1596080"/>
            <a:ext cx="1296144" cy="576064"/>
          </a:xfrm>
          <a:prstGeom prst="rightArrow">
            <a:avLst/>
          </a:prstGeom>
          <a:solidFill>
            <a:srgbClr val="C7D3F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UHECRs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AAD3AEA-BDFF-4A8B-8F23-76EA03AEA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966" y="4388776"/>
            <a:ext cx="5319657" cy="1701072"/>
          </a:xfrm>
        </p:spPr>
        <p:txBody>
          <a:bodyPr/>
          <a:lstStyle/>
          <a:p>
            <a:pPr marL="0" indent="0" algn="ctr">
              <a:buNone/>
            </a:pPr>
            <a:r>
              <a:rPr lang="de-DE" sz="2000" dirty="0"/>
              <a:t>Separates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production</a:t>
            </a:r>
            <a:r>
              <a:rPr lang="de-DE" sz="2000" dirty="0"/>
              <a:t> </a:t>
            </a:r>
            <a:r>
              <a:rPr lang="de-DE" sz="2000" dirty="0" err="1"/>
              <a:t>regions</a:t>
            </a:r>
            <a:r>
              <a:rPr lang="de-DE" sz="2000" dirty="0"/>
              <a:t>:</a:t>
            </a:r>
          </a:p>
          <a:p>
            <a:r>
              <a:rPr lang="de-DE" sz="2000" b="1" dirty="0">
                <a:solidFill>
                  <a:srgbClr val="B21E1E"/>
                </a:solidFill>
              </a:rPr>
              <a:t>Neutrinos</a:t>
            </a:r>
            <a:r>
              <a:rPr lang="de-DE" sz="2000" dirty="0"/>
              <a:t> </a:t>
            </a:r>
            <a:r>
              <a:rPr lang="de-DE" sz="2000" dirty="0" err="1"/>
              <a:t>close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photosphere</a:t>
            </a:r>
            <a:endParaRPr lang="de-DE" sz="2000" dirty="0"/>
          </a:p>
          <a:p>
            <a:r>
              <a:rPr lang="de-DE" sz="2000" b="1" dirty="0">
                <a:solidFill>
                  <a:srgbClr val="466CE0"/>
                </a:solidFill>
              </a:rPr>
              <a:t>UHECRs</a:t>
            </a:r>
            <a:r>
              <a:rPr lang="de-DE" sz="2000" dirty="0"/>
              <a:t> at intermediate radii</a:t>
            </a:r>
          </a:p>
          <a:p>
            <a:r>
              <a:rPr lang="de-DE" sz="2000" b="1" dirty="0">
                <a:solidFill>
                  <a:srgbClr val="007B00"/>
                </a:solidFill>
              </a:rPr>
              <a:t>(high </a:t>
            </a:r>
            <a:r>
              <a:rPr lang="de-DE" sz="2000" b="1" dirty="0" err="1">
                <a:solidFill>
                  <a:srgbClr val="007B00"/>
                </a:solidFill>
              </a:rPr>
              <a:t>energy</a:t>
            </a:r>
            <a:r>
              <a:rPr lang="de-DE" sz="2000" b="1" dirty="0">
                <a:solidFill>
                  <a:srgbClr val="007B00"/>
                </a:solidFill>
              </a:rPr>
              <a:t>) </a:t>
            </a:r>
            <a:r>
              <a:rPr lang="de-DE" sz="2000" b="1" dirty="0" err="1">
                <a:solidFill>
                  <a:srgbClr val="007B00"/>
                </a:solidFill>
              </a:rPr>
              <a:t>gamma</a:t>
            </a:r>
            <a:r>
              <a:rPr lang="de-DE" sz="2000" b="1" dirty="0">
                <a:solidFill>
                  <a:srgbClr val="007B00"/>
                </a:solidFill>
              </a:rPr>
              <a:t> </a:t>
            </a:r>
            <a:r>
              <a:rPr lang="de-DE" sz="2000" b="1" dirty="0" err="1">
                <a:solidFill>
                  <a:srgbClr val="007B00"/>
                </a:solidFill>
              </a:rPr>
              <a:t>rays</a:t>
            </a:r>
            <a:r>
              <a:rPr lang="de-DE" sz="2000" b="1" dirty="0">
                <a:solidFill>
                  <a:srgbClr val="007B00"/>
                </a:solidFill>
              </a:rPr>
              <a:t> </a:t>
            </a:r>
            <a:r>
              <a:rPr lang="de-DE" sz="2000" dirty="0" err="1"/>
              <a:t>from</a:t>
            </a:r>
            <a:r>
              <a:rPr lang="de-DE" sz="2000" dirty="0"/>
              <a:t> all radii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617622E-92B5-4A99-B1D7-D69C71D32B27}"/>
              </a:ext>
            </a:extLst>
          </p:cNvPr>
          <p:cNvSpPr txBox="1"/>
          <p:nvPr/>
        </p:nvSpPr>
        <p:spPr>
          <a:xfrm>
            <a:off x="7303298" y="2829188"/>
            <a:ext cx="1573635" cy="338554"/>
          </a:xfrm>
          <a:prstGeom prst="rect">
            <a:avLst/>
          </a:prstGeom>
          <a:solidFill>
            <a:srgbClr val="C6D2F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Optically</a:t>
            </a:r>
            <a:r>
              <a:rPr lang="de-DE" sz="1600" dirty="0"/>
              <a:t> </a:t>
            </a:r>
            <a:r>
              <a:rPr lang="de-DE" sz="1600" dirty="0" err="1"/>
              <a:t>thick</a:t>
            </a:r>
            <a:endParaRPr lang="de-DE" sz="1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07B268A-14DE-43A0-B1C8-35964E6DD981}"/>
              </a:ext>
            </a:extLst>
          </p:cNvPr>
          <p:cNvSpPr txBox="1"/>
          <p:nvPr/>
        </p:nvSpPr>
        <p:spPr>
          <a:xfrm>
            <a:off x="9704261" y="2037951"/>
            <a:ext cx="1410606" cy="584775"/>
          </a:xfrm>
          <a:prstGeom prst="rect">
            <a:avLst/>
          </a:prstGeom>
          <a:solidFill>
            <a:srgbClr val="C6D2F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Inefficient</a:t>
            </a:r>
            <a:r>
              <a:rPr lang="de-DE" sz="1600" dirty="0"/>
              <a:t> </a:t>
            </a:r>
            <a:r>
              <a:rPr lang="de-DE" sz="1600" dirty="0" err="1"/>
              <a:t>acceleration</a:t>
            </a:r>
            <a:endParaRPr lang="de-DE" sz="1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A415FF-2713-40CB-A497-C44BCD0702BD}"/>
              </a:ext>
            </a:extLst>
          </p:cNvPr>
          <p:cNvSpPr txBox="1"/>
          <p:nvPr/>
        </p:nvSpPr>
        <p:spPr>
          <a:xfrm>
            <a:off x="7990401" y="1085542"/>
            <a:ext cx="2210055" cy="584775"/>
          </a:xfrm>
          <a:prstGeom prst="rect">
            <a:avLst/>
          </a:prstGeom>
          <a:solidFill>
            <a:srgbClr val="C6D2F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UHECR </a:t>
            </a:r>
            <a:r>
              <a:rPr lang="de-DE" sz="1600" dirty="0" err="1"/>
              <a:t>from</a:t>
            </a:r>
            <a:r>
              <a:rPr lang="de-DE" sz="1600" dirty="0"/>
              <a:t> intermediate radii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6C24D8E-5D16-4006-91F4-C4AE5A9625E2}"/>
              </a:ext>
            </a:extLst>
          </p:cNvPr>
          <p:cNvSpPr/>
          <p:nvPr/>
        </p:nvSpPr>
        <p:spPr>
          <a:xfrm rot="5400000">
            <a:off x="9552164" y="2113945"/>
            <a:ext cx="4751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Bustamante,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Murase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Astrophys.J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. 837 (2017)</a:t>
            </a:r>
          </a:p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Rudolph,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arXiv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: 1907.10633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6C96706-0D22-4CFA-9388-59B0348AAE2B}"/>
              </a:ext>
            </a:extLst>
          </p:cNvPr>
          <p:cNvSpPr txBox="1"/>
          <p:nvPr/>
        </p:nvSpPr>
        <p:spPr>
          <a:xfrm>
            <a:off x="158878" y="611753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Distance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central</a:t>
            </a:r>
            <a:r>
              <a:rPr lang="de-DE" sz="1600" dirty="0"/>
              <a:t> </a:t>
            </a:r>
            <a:r>
              <a:rPr lang="de-DE" sz="1600" dirty="0" err="1"/>
              <a:t>engine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7726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7EBB7-7FFE-4212-B9AD-3007DAFA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Disciplined</a:t>
            </a:r>
            <a:r>
              <a:rPr lang="de-DE" dirty="0"/>
              <a:t> (</a:t>
            </a:r>
            <a:r>
              <a:rPr lang="de-DE" dirty="0" err="1"/>
              <a:t>structured</a:t>
            </a:r>
            <a:r>
              <a:rPr lang="de-DE" dirty="0"/>
              <a:t>) </a:t>
            </a:r>
            <a:r>
              <a:rPr lang="de-DE" dirty="0" err="1"/>
              <a:t>engine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B9A370-2303-4A8C-99E4-8D7E5450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DCD0A8-6C9C-4F02-B6A9-6BD106B75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Multi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541B8F-5550-4868-B8BB-6193689732CF}"/>
              </a:ext>
            </a:extLst>
          </p:cNvPr>
          <p:cNvSpPr txBox="1"/>
          <p:nvPr/>
        </p:nvSpPr>
        <p:spPr>
          <a:xfrm>
            <a:off x="761835" y="1801386"/>
            <a:ext cx="232286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Initial Shell Distribution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587732-AEA9-4922-A2E1-834B060B4C33}"/>
              </a:ext>
            </a:extLst>
          </p:cNvPr>
          <p:cNvSpPr txBox="1"/>
          <p:nvPr/>
        </p:nvSpPr>
        <p:spPr>
          <a:xfrm>
            <a:off x="4947602" y="1801386"/>
            <a:ext cx="232286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Distribution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collisions</a:t>
            </a:r>
            <a:endParaRPr lang="de-DE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DCD4F0B-4CE6-419F-A857-E7715AFA8BD8}"/>
              </a:ext>
            </a:extLst>
          </p:cNvPr>
          <p:cNvSpPr txBox="1"/>
          <p:nvPr/>
        </p:nvSpPr>
        <p:spPr>
          <a:xfrm>
            <a:off x="9133371" y="1801386"/>
            <a:ext cx="232286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Light </a:t>
            </a:r>
            <a:r>
              <a:rPr lang="de-DE" sz="1600" dirty="0" err="1"/>
              <a:t>curve</a:t>
            </a:r>
            <a:endParaRPr lang="de-DE" sz="1600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14E3750A-83FF-484E-997B-547651FABB08}"/>
              </a:ext>
            </a:extLst>
          </p:cNvPr>
          <p:cNvSpPr/>
          <p:nvPr/>
        </p:nvSpPr>
        <p:spPr>
          <a:xfrm>
            <a:off x="3300723" y="1801386"/>
            <a:ext cx="1368152" cy="446099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F4BE2CEB-87F5-4AD1-8143-0DA568E729B3}"/>
              </a:ext>
            </a:extLst>
          </p:cNvPr>
          <p:cNvSpPr/>
          <p:nvPr/>
        </p:nvSpPr>
        <p:spPr>
          <a:xfrm>
            <a:off x="7549977" y="1775386"/>
            <a:ext cx="1368152" cy="446099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F5F79D4-7F4D-49EF-B602-13B354707EFC}"/>
              </a:ext>
            </a:extLst>
          </p:cNvPr>
          <p:cNvSpPr txBox="1"/>
          <p:nvPr/>
        </p:nvSpPr>
        <p:spPr>
          <a:xfrm>
            <a:off x="7343313" y="1444785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Radiation </a:t>
            </a:r>
            <a:r>
              <a:rPr lang="de-DE" sz="1600" dirty="0" err="1"/>
              <a:t>model</a:t>
            </a:r>
            <a:endParaRPr lang="de-DE" sz="16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04B1AAD-113C-4600-A270-C4EAAC56A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63" y="2352125"/>
            <a:ext cx="4029130" cy="354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9E7C1AC-E4BF-4D2A-B3D9-2AE692F92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404" y="2266138"/>
            <a:ext cx="3746798" cy="3546000"/>
          </a:xfrm>
          <a:prstGeom prst="rect">
            <a:avLst/>
          </a:prstGeom>
        </p:spPr>
      </p:pic>
      <p:pic>
        <p:nvPicPr>
          <p:cNvPr id="18" name="Grafik 17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A4CCD23-C734-4098-A2CD-DEB51E007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4" y="2247485"/>
            <a:ext cx="4026187" cy="3546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2819FED-8ADF-40A7-AE95-2BF0E70A6353}"/>
              </a:ext>
            </a:extLst>
          </p:cNvPr>
          <p:cNvSpPr txBox="1"/>
          <p:nvPr/>
        </p:nvSpPr>
        <p:spPr>
          <a:xfrm>
            <a:off x="5871101" y="4653136"/>
            <a:ext cx="1390490" cy="584775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bimodal </a:t>
            </a:r>
            <a:r>
              <a:rPr lang="de-DE" sz="1600" dirty="0" err="1"/>
              <a:t>distribution</a:t>
            </a:r>
            <a:endParaRPr lang="de-DE" sz="16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B4601D9-E85C-4880-A46C-8915FF121ACE}"/>
              </a:ext>
            </a:extLst>
          </p:cNvPr>
          <p:cNvSpPr/>
          <p:nvPr/>
        </p:nvSpPr>
        <p:spPr>
          <a:xfrm>
            <a:off x="7536160" y="3099"/>
            <a:ext cx="4751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Bustamante,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Murase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Astrophys.J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. 837 (2017)</a:t>
            </a:r>
          </a:p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Rudolph,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arXiv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: 1907.10633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CAD5193-C0B8-445B-9FF5-EE91B652523F}"/>
              </a:ext>
            </a:extLst>
          </p:cNvPr>
          <p:cNvSpPr txBox="1"/>
          <p:nvPr/>
        </p:nvSpPr>
        <p:spPr>
          <a:xfrm>
            <a:off x="3116255" y="1444785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Fireball</a:t>
            </a:r>
            <a:r>
              <a:rPr lang="de-DE" sz="1600" dirty="0"/>
              <a:t> </a:t>
            </a:r>
            <a:r>
              <a:rPr lang="de-DE" sz="1600" dirty="0" err="1"/>
              <a:t>evolution</a:t>
            </a: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E1874D2-1430-4D12-AA02-82AF29C3FBD9}"/>
              </a:ext>
            </a:extLst>
          </p:cNvPr>
          <p:cNvSpPr txBox="1"/>
          <p:nvPr/>
        </p:nvSpPr>
        <p:spPr>
          <a:xfrm>
            <a:off x="4668875" y="5855046"/>
            <a:ext cx="2881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Distance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central</a:t>
            </a:r>
            <a:r>
              <a:rPr lang="de-DE" sz="1600" dirty="0"/>
              <a:t> </a:t>
            </a:r>
            <a:r>
              <a:rPr lang="de-DE" sz="1600" dirty="0" err="1"/>
              <a:t>engine</a:t>
            </a:r>
            <a:endParaRPr lang="de-DE" sz="16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042F501-C31D-4DD4-9F4A-6CBF7E4AA0BC}"/>
              </a:ext>
            </a:extLst>
          </p:cNvPr>
          <p:cNvSpPr txBox="1"/>
          <p:nvPr/>
        </p:nvSpPr>
        <p:spPr>
          <a:xfrm>
            <a:off x="8946022" y="5861243"/>
            <a:ext cx="2881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Observed</a:t>
            </a:r>
            <a:r>
              <a:rPr lang="de-DE" sz="1600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161473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7EBB7-7FFE-4212-B9AD-3007DAFA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regions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B9A370-2303-4A8C-99E4-8D7E5450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DCD0A8-6C9C-4F02-B6A9-6BD106B75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Multi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pic>
        <p:nvPicPr>
          <p:cNvPr id="14" name="Grafik 1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C6F9E1E-A911-4F47-BB95-30154E74A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09" y="1984115"/>
            <a:ext cx="4976843" cy="4372391"/>
          </a:xfrm>
          <a:prstGeom prst="rect">
            <a:avLst/>
          </a:prstGeom>
        </p:spPr>
      </p:pic>
      <p:pic>
        <p:nvPicPr>
          <p:cNvPr id="23" name="Grafik 22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BF2A6A64-F6E7-4908-A02B-3924DBC09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8" y="1984114"/>
            <a:ext cx="4976844" cy="437239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2CF5CFE8-B252-4F44-8364-4BCE05985267}"/>
              </a:ext>
            </a:extLst>
          </p:cNvPr>
          <p:cNvSpPr/>
          <p:nvPr/>
        </p:nvSpPr>
        <p:spPr>
          <a:xfrm>
            <a:off x="7536160" y="3099"/>
            <a:ext cx="4751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Bustamante,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Murase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Astrophys.J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. 837 (2017)</a:t>
            </a:r>
          </a:p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Rudolph,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arXiv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: 1907.10633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098B642-6481-4F1E-8ED7-7DC707A38990}"/>
              </a:ext>
            </a:extLst>
          </p:cNvPr>
          <p:cNvSpPr txBox="1"/>
          <p:nvPr/>
        </p:nvSpPr>
        <p:spPr>
          <a:xfrm>
            <a:off x="2019595" y="1645560"/>
            <a:ext cx="223755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Stochastic</a:t>
            </a:r>
            <a:r>
              <a:rPr lang="de-DE" sz="2000" dirty="0"/>
              <a:t> </a:t>
            </a:r>
            <a:r>
              <a:rPr lang="de-DE" sz="2000" dirty="0" err="1"/>
              <a:t>engine</a:t>
            </a:r>
            <a:endParaRPr lang="de-DE" sz="2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79E874C-02C7-471F-A0A3-F07B42AA33C1}"/>
              </a:ext>
            </a:extLst>
          </p:cNvPr>
          <p:cNvSpPr txBox="1"/>
          <p:nvPr/>
        </p:nvSpPr>
        <p:spPr>
          <a:xfrm>
            <a:off x="7934854" y="1645560"/>
            <a:ext cx="240961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Disciplined</a:t>
            </a:r>
            <a:r>
              <a:rPr lang="de-DE" sz="2000" dirty="0"/>
              <a:t> </a:t>
            </a:r>
            <a:r>
              <a:rPr lang="de-DE" sz="2000" dirty="0" err="1"/>
              <a:t>engine</a:t>
            </a:r>
            <a:endParaRPr lang="de-DE" sz="20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77B42ED-D724-43DA-ABD7-7D8420761559}"/>
              </a:ext>
            </a:extLst>
          </p:cNvPr>
          <p:cNvSpPr txBox="1"/>
          <p:nvPr/>
        </p:nvSpPr>
        <p:spPr>
          <a:xfrm>
            <a:off x="2019595" y="6206403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Distance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central</a:t>
            </a:r>
            <a:r>
              <a:rPr lang="de-DE" sz="1600" dirty="0"/>
              <a:t> </a:t>
            </a:r>
            <a:r>
              <a:rPr lang="de-DE" sz="1600" dirty="0" err="1"/>
              <a:t>engine</a:t>
            </a:r>
            <a:endParaRPr lang="de-DE" sz="1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14B7089-D674-4A27-81D0-96A8D28FB12E}"/>
              </a:ext>
            </a:extLst>
          </p:cNvPr>
          <p:cNvSpPr txBox="1"/>
          <p:nvPr/>
        </p:nvSpPr>
        <p:spPr>
          <a:xfrm>
            <a:off x="7824192" y="6206403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Distance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central</a:t>
            </a:r>
            <a:r>
              <a:rPr lang="de-DE" sz="1600" dirty="0"/>
              <a:t> </a:t>
            </a:r>
            <a:r>
              <a:rPr lang="de-DE" sz="1600" dirty="0" err="1"/>
              <a:t>engine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37814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AC0C012-7EEE-4BB2-A5CE-14698724F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7" y="2056442"/>
            <a:ext cx="5084288" cy="4498086"/>
          </a:xfrm>
          <a:prstGeom prst="rect">
            <a:avLst/>
          </a:prstGeom>
        </p:spPr>
      </p:pic>
      <p:pic>
        <p:nvPicPr>
          <p:cNvPr id="11" name="Inhaltsplatzhalter 10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211C108-1628-42AD-81C1-731F4E246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86" y="2056442"/>
            <a:ext cx="5084288" cy="44980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17EBB7-7FFE-4212-B9AD-3007DAFA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Neutrino </a:t>
            </a:r>
            <a:r>
              <a:rPr lang="de-DE" dirty="0" err="1"/>
              <a:t>fluxes</a:t>
            </a:r>
            <a:r>
              <a:rPr lang="de-DE" dirty="0"/>
              <a:t>: Engine </a:t>
            </a:r>
            <a:r>
              <a:rPr lang="de-DE" dirty="0" err="1"/>
              <a:t>comparison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B9A370-2303-4A8C-99E4-8D7E5450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DCD0A8-6C9C-4F02-B6A9-6BD106B75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65" y="858198"/>
            <a:ext cx="11376025" cy="379252"/>
          </a:xfrm>
        </p:spPr>
        <p:txBody>
          <a:bodyPr/>
          <a:lstStyle/>
          <a:p>
            <a:r>
              <a:rPr lang="de-DE" dirty="0"/>
              <a:t>Multi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5DBF77-4574-42AC-AF21-245FD9A99E9A}"/>
              </a:ext>
            </a:extLst>
          </p:cNvPr>
          <p:cNvSpPr txBox="1"/>
          <p:nvPr/>
        </p:nvSpPr>
        <p:spPr>
          <a:xfrm>
            <a:off x="2019595" y="1645560"/>
            <a:ext cx="223755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Stochastic</a:t>
            </a:r>
            <a:r>
              <a:rPr lang="de-DE" sz="2000" dirty="0"/>
              <a:t> </a:t>
            </a:r>
            <a:r>
              <a:rPr lang="de-DE" sz="2000" dirty="0" err="1"/>
              <a:t>engine</a:t>
            </a:r>
            <a:endParaRPr lang="de-DE" sz="2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C300118-6348-4FA3-B94D-BA5C515C1D4A}"/>
              </a:ext>
            </a:extLst>
          </p:cNvPr>
          <p:cNvSpPr txBox="1"/>
          <p:nvPr/>
        </p:nvSpPr>
        <p:spPr>
          <a:xfrm>
            <a:off x="7934854" y="1645560"/>
            <a:ext cx="240961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Disciplined</a:t>
            </a:r>
            <a:r>
              <a:rPr lang="de-DE" sz="2000" dirty="0"/>
              <a:t> </a:t>
            </a:r>
            <a:r>
              <a:rPr lang="de-DE" sz="2000" dirty="0" err="1"/>
              <a:t>engine</a:t>
            </a:r>
            <a:endParaRPr lang="de-DE" sz="200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1AF0FD2D-56EC-4F68-A256-C25B55FDB386}"/>
              </a:ext>
            </a:extLst>
          </p:cNvPr>
          <p:cNvCxnSpPr>
            <a:cxnSpLocks/>
          </p:cNvCxnSpPr>
          <p:nvPr/>
        </p:nvCxnSpPr>
        <p:spPr>
          <a:xfrm flipV="1">
            <a:off x="1631504" y="3501008"/>
            <a:ext cx="9649072" cy="720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9A26BC3-79F0-4633-82DC-D75C285FB240}"/>
              </a:ext>
            </a:extLst>
          </p:cNvPr>
          <p:cNvCxnSpPr/>
          <p:nvPr/>
        </p:nvCxnSpPr>
        <p:spPr>
          <a:xfrm>
            <a:off x="9552384" y="3573016"/>
            <a:ext cx="0" cy="648072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F2307941-30C5-4A0C-BF5E-A6D9DC957907}"/>
              </a:ext>
            </a:extLst>
          </p:cNvPr>
          <p:cNvSpPr txBox="1"/>
          <p:nvPr/>
        </p:nvSpPr>
        <p:spPr>
          <a:xfrm>
            <a:off x="9654473" y="3727775"/>
            <a:ext cx="2380212" cy="338554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Weak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neutrino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emitter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9CD2232-C481-4157-B89B-EFFB74A5EFAF}"/>
              </a:ext>
            </a:extLst>
          </p:cNvPr>
          <p:cNvCxnSpPr/>
          <p:nvPr/>
        </p:nvCxnSpPr>
        <p:spPr>
          <a:xfrm>
            <a:off x="4583832" y="4221088"/>
            <a:ext cx="0" cy="64807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DC63A677-EFFC-4376-8887-270D3A390D79}"/>
              </a:ext>
            </a:extLst>
          </p:cNvPr>
          <p:cNvSpPr txBox="1"/>
          <p:nvPr/>
        </p:nvSpPr>
        <p:spPr>
          <a:xfrm>
            <a:off x="4491380" y="4375847"/>
            <a:ext cx="149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chemeClr val="accent2">
                    <a:lumMod val="75000"/>
                  </a:schemeClr>
                </a:solidFill>
              </a:rPr>
              <a:t>Composition</a:t>
            </a:r>
            <a:endParaRPr lang="de-DE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33DED78-FB14-4762-98D3-1EA686113766}"/>
              </a:ext>
            </a:extLst>
          </p:cNvPr>
          <p:cNvSpPr txBox="1"/>
          <p:nvPr/>
        </p:nvSpPr>
        <p:spPr>
          <a:xfrm>
            <a:off x="2919549" y="5415027"/>
            <a:ext cx="2016224" cy="584775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C00000"/>
                </a:solidFill>
              </a:rPr>
              <a:t>10 max. </a:t>
            </a:r>
            <a:r>
              <a:rPr lang="de-DE" sz="1600" b="1" dirty="0" err="1">
                <a:solidFill>
                  <a:srgbClr val="C00000"/>
                </a:solidFill>
              </a:rPr>
              <a:t>collisions</a:t>
            </a:r>
            <a:br>
              <a:rPr lang="de-DE" sz="1600" b="1" dirty="0">
                <a:solidFill>
                  <a:srgbClr val="C00000"/>
                </a:solidFill>
              </a:rPr>
            </a:br>
            <a:r>
              <a:rPr lang="de-DE" sz="1600" b="1" dirty="0" err="1">
                <a:solidFill>
                  <a:srgbClr val="C00000"/>
                </a:solidFill>
              </a:rPr>
              <a:t>optically</a:t>
            </a:r>
            <a:r>
              <a:rPr lang="de-DE" sz="1600" b="1" dirty="0">
                <a:solidFill>
                  <a:srgbClr val="C00000"/>
                </a:solidFill>
              </a:rPr>
              <a:t> </a:t>
            </a:r>
            <a:r>
              <a:rPr lang="de-DE" sz="1600" b="1" dirty="0" err="1">
                <a:solidFill>
                  <a:srgbClr val="C00000"/>
                </a:solidFill>
              </a:rPr>
              <a:t>thick</a:t>
            </a:r>
            <a:endParaRPr lang="de-DE" sz="1600" b="1" dirty="0">
              <a:solidFill>
                <a:srgbClr val="C0000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B48BD33-9E27-4AA1-98FC-B29030B7FDEB}"/>
              </a:ext>
            </a:extLst>
          </p:cNvPr>
          <p:cNvSpPr txBox="1"/>
          <p:nvPr/>
        </p:nvSpPr>
        <p:spPr>
          <a:xfrm>
            <a:off x="8896416" y="5450669"/>
            <a:ext cx="1948163" cy="584775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  <a:t>10 max.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</a:rPr>
              <a:t>collisions</a:t>
            </a:r>
            <a:b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</a:rPr>
              <a:t>optically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</a:rPr>
              <a:t>thin</a:t>
            </a:r>
            <a:endParaRPr lang="de-DE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CE7E58-7A34-407B-9287-12CDB630E70B}"/>
              </a:ext>
            </a:extLst>
          </p:cNvPr>
          <p:cNvSpPr txBox="1"/>
          <p:nvPr/>
        </p:nvSpPr>
        <p:spPr>
          <a:xfrm>
            <a:off x="5159896" y="1182192"/>
            <a:ext cx="230425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Flux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fixed</a:t>
            </a:r>
            <a:r>
              <a:rPr lang="de-DE" sz="2000" dirty="0"/>
              <a:t> GRB </a:t>
            </a:r>
            <a:r>
              <a:rPr lang="de-DE" sz="2000" dirty="0" err="1"/>
              <a:t>number</a:t>
            </a:r>
            <a:r>
              <a:rPr lang="de-DE" sz="2000" dirty="0"/>
              <a:t> at z = 2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351F425-68CC-4CFD-A2FA-A8322F6227A8}"/>
              </a:ext>
            </a:extLst>
          </p:cNvPr>
          <p:cNvSpPr/>
          <p:nvPr/>
        </p:nvSpPr>
        <p:spPr>
          <a:xfrm>
            <a:off x="7536160" y="3099"/>
            <a:ext cx="475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Bustamante,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Murase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Astrophys.J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. 837 (2017)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91A4DFC-AFBD-4B26-B2B9-2BFA2D9B5C94}"/>
              </a:ext>
            </a:extLst>
          </p:cNvPr>
          <p:cNvSpPr txBox="1"/>
          <p:nvPr/>
        </p:nvSpPr>
        <p:spPr>
          <a:xfrm>
            <a:off x="2737555" y="3126290"/>
            <a:ext cx="2566358" cy="338554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neutrino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emitter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9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7EBB7-7FFE-4212-B9AD-3007DAFA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UHECR </a:t>
            </a:r>
            <a:r>
              <a:rPr lang="de-DE" dirty="0" err="1"/>
              <a:t>escape</a:t>
            </a:r>
            <a:r>
              <a:rPr lang="de-DE" dirty="0"/>
              <a:t>: Engine </a:t>
            </a:r>
            <a:r>
              <a:rPr lang="de-DE" dirty="0" err="1"/>
              <a:t>comparison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B9A370-2303-4A8C-99E4-8D7E5450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DCD0A8-6C9C-4F02-B6A9-6BD106B75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65" y="858198"/>
            <a:ext cx="11376025" cy="379252"/>
          </a:xfrm>
        </p:spPr>
        <p:txBody>
          <a:bodyPr/>
          <a:lstStyle/>
          <a:p>
            <a:r>
              <a:rPr lang="de-DE" dirty="0"/>
              <a:t>Multi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pic>
        <p:nvPicPr>
          <p:cNvPr id="12" name="Inhaltsplatzhalter 6">
            <a:extLst>
              <a:ext uri="{FF2B5EF4-FFF2-40B4-BE49-F238E27FC236}">
                <a16:creationId xmlns:a16="http://schemas.microsoft.com/office/drawing/2014/main" id="{2DD74713-7883-4F3A-871A-00D2C2540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87" y="2155298"/>
            <a:ext cx="4805086" cy="4251074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D5F78B6-1719-48CA-A62A-238811250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8" y="2155298"/>
            <a:ext cx="4805086" cy="4251075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E526238-5B27-4EED-AB9E-F8EC23FD3AE4}"/>
              </a:ext>
            </a:extLst>
          </p:cNvPr>
          <p:cNvCxnSpPr>
            <a:cxnSpLocks/>
          </p:cNvCxnSpPr>
          <p:nvPr/>
        </p:nvCxnSpPr>
        <p:spPr>
          <a:xfrm flipV="1">
            <a:off x="1559496" y="3068960"/>
            <a:ext cx="9649072" cy="720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D86FDAA-F3C0-451C-B8CC-691729A8B87F}"/>
              </a:ext>
            </a:extLst>
          </p:cNvPr>
          <p:cNvCxnSpPr>
            <a:cxnSpLocks/>
          </p:cNvCxnSpPr>
          <p:nvPr/>
        </p:nvCxnSpPr>
        <p:spPr>
          <a:xfrm flipH="1">
            <a:off x="7934855" y="3140968"/>
            <a:ext cx="11" cy="504056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5DA08A6-88DD-4124-9CF6-54F84F164CF8}"/>
              </a:ext>
            </a:extLst>
          </p:cNvPr>
          <p:cNvCxnSpPr>
            <a:cxnSpLocks/>
          </p:cNvCxnSpPr>
          <p:nvPr/>
        </p:nvCxnSpPr>
        <p:spPr>
          <a:xfrm>
            <a:off x="9192344" y="2656139"/>
            <a:ext cx="1" cy="412821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C2CE026F-5A71-4864-A41B-9ADF2BA323ED}"/>
              </a:ext>
            </a:extLst>
          </p:cNvPr>
          <p:cNvSpPr txBox="1"/>
          <p:nvPr/>
        </p:nvSpPr>
        <p:spPr>
          <a:xfrm>
            <a:off x="5159896" y="1182192"/>
            <a:ext cx="230425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Ejected</a:t>
            </a:r>
            <a:r>
              <a:rPr lang="de-DE" sz="2000" dirty="0"/>
              <a:t> </a:t>
            </a:r>
            <a:r>
              <a:rPr lang="de-DE" sz="2000" dirty="0" err="1"/>
              <a:t>spectra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pure iron </a:t>
            </a:r>
            <a:r>
              <a:rPr lang="de-DE" sz="2000" dirty="0" err="1"/>
              <a:t>injection</a:t>
            </a:r>
            <a:endParaRPr lang="de-DE" sz="20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6EDEC0-023D-45AE-A50C-2BCFBBB08219}"/>
              </a:ext>
            </a:extLst>
          </p:cNvPr>
          <p:cNvSpPr txBox="1"/>
          <p:nvPr/>
        </p:nvSpPr>
        <p:spPr>
          <a:xfrm>
            <a:off x="4754975" y="4869160"/>
            <a:ext cx="268205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Superposition </a:t>
            </a:r>
            <a:r>
              <a:rPr lang="de-DE" sz="2000" dirty="0" err="1"/>
              <a:t>softens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spectrum</a:t>
            </a:r>
            <a:r>
              <a:rPr lang="de-DE" sz="2000" dirty="0"/>
              <a:t>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D83B8E8-FBD8-4722-B60D-BDE789FAFE12}"/>
              </a:ext>
            </a:extLst>
          </p:cNvPr>
          <p:cNvSpPr txBox="1"/>
          <p:nvPr/>
        </p:nvSpPr>
        <p:spPr>
          <a:xfrm>
            <a:off x="2019595" y="1645560"/>
            <a:ext cx="223755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Stochastic</a:t>
            </a:r>
            <a:r>
              <a:rPr lang="de-DE" sz="2000" dirty="0"/>
              <a:t> </a:t>
            </a:r>
            <a:r>
              <a:rPr lang="de-DE" sz="2000" dirty="0" err="1"/>
              <a:t>engine</a:t>
            </a:r>
            <a:endParaRPr lang="de-DE" sz="20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A0554D2-F6FC-4B55-87D0-34481A01C36F}"/>
              </a:ext>
            </a:extLst>
          </p:cNvPr>
          <p:cNvSpPr txBox="1"/>
          <p:nvPr/>
        </p:nvSpPr>
        <p:spPr>
          <a:xfrm>
            <a:off x="7934854" y="1645560"/>
            <a:ext cx="240961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Disciplined</a:t>
            </a:r>
            <a:r>
              <a:rPr lang="de-DE" sz="2000" dirty="0"/>
              <a:t> </a:t>
            </a:r>
            <a:r>
              <a:rPr lang="de-DE" sz="2000" dirty="0" err="1"/>
              <a:t>engine</a:t>
            </a:r>
            <a:endParaRPr lang="de-DE" sz="20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D2C9A4E-43CF-4FE7-A036-C00360C3C3E5}"/>
              </a:ext>
            </a:extLst>
          </p:cNvPr>
          <p:cNvSpPr txBox="1"/>
          <p:nvPr/>
        </p:nvSpPr>
        <p:spPr>
          <a:xfrm>
            <a:off x="8040216" y="3250596"/>
            <a:ext cx="2484133" cy="338554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Reduced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disintegration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11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A52D3-EC52-452B-B5B7-5C6E3832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- Fit </a:t>
            </a:r>
            <a:r>
              <a:rPr lang="de-DE" dirty="0" err="1"/>
              <a:t>to</a:t>
            </a:r>
            <a:r>
              <a:rPr lang="de-DE" dirty="0"/>
              <a:t> UHECR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296A7C-1F38-43BE-93D2-EFFAE85E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pic>
        <p:nvPicPr>
          <p:cNvPr id="13" name="Inhaltsplatzhalter 12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215FE69F-B7F2-44FD-AF42-CE259AE7460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96"/>
          <a:stretch/>
        </p:blipFill>
        <p:spPr>
          <a:xfrm>
            <a:off x="8341850" y="285335"/>
            <a:ext cx="3444128" cy="182283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EB34D0D-F9C9-49C9-8EE9-EC85F4DBAA2D}"/>
                  </a:ext>
                </a:extLst>
              </p:cNvPr>
              <p:cNvSpPr txBox="1"/>
              <p:nvPr/>
            </p:nvSpPr>
            <p:spPr>
              <a:xfrm>
                <a:off x="10880738" y="1248546"/>
                <a:ext cx="65158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shell</m:t>
                          </m:r>
                        </m:sub>
                      </m:sSub>
                    </m:oMath>
                  </m:oMathPara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EB34D0D-F9C9-49C9-8EE9-EC85F4DBA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738" y="1248546"/>
                <a:ext cx="651589" cy="246221"/>
              </a:xfrm>
              <a:prstGeom prst="rect">
                <a:avLst/>
              </a:prstGeom>
              <a:blipFill>
                <a:blip r:embed="rId3"/>
                <a:stretch>
                  <a:fillRect l="-935" b="-3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nhaltsplatzhalter 10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5C16C80-B3A6-4EE6-A74A-A9D85415F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9" y="2939714"/>
            <a:ext cx="3727517" cy="3491819"/>
          </a:xfrm>
          <a:prstGeom prst="rect">
            <a:avLst/>
          </a:prstGeom>
        </p:spPr>
      </p:pic>
      <p:pic>
        <p:nvPicPr>
          <p:cNvPr id="12" name="Inhaltsplatzhalter 1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532746E-6EE9-44AF-98F6-955B01B57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8" y="2860053"/>
            <a:ext cx="6048672" cy="369447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D66DD84-351C-4582-8FEC-05357B9B2002}"/>
              </a:ext>
            </a:extLst>
          </p:cNvPr>
          <p:cNvCxnSpPr/>
          <p:nvPr/>
        </p:nvCxnSpPr>
        <p:spPr>
          <a:xfrm flipH="1">
            <a:off x="10808730" y="1567583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EB7746BD-4A19-423B-9ABB-3CA18BC5E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3888" y="1637726"/>
                <a:ext cx="5085535" cy="1301988"/>
              </a:xfrm>
            </p:spPr>
            <p:txBody>
              <a:bodyPr/>
              <a:lstStyle/>
              <a:p>
                <a:r>
                  <a:rPr lang="de-DE" sz="1800" dirty="0" err="1"/>
                  <a:t>Disciplined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engine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1800" dirty="0"/>
                  <a:t> </a:t>
                </a:r>
                <a:r>
                  <a:rPr lang="de-DE" sz="1800" dirty="0" err="1"/>
                  <a:t>controlled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collision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radius</a:t>
                </a:r>
                <a:endParaRPr lang="de-DE" sz="1800" dirty="0"/>
              </a:p>
              <a:p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Hard </a:t>
                </a:r>
                <a:r>
                  <a:rPr lang="de-DE" sz="1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spectra</a:t>
                </a:r>
                <a:r>
                  <a:rPr lang="de-DE" sz="1800" b="1" dirty="0"/>
                  <a:t> </a:t>
                </a:r>
                <a:r>
                  <a:rPr lang="de-DE" sz="1800" dirty="0"/>
                  <a:t>(</a:t>
                </a:r>
                <a:r>
                  <a:rPr lang="de-DE" sz="1800" dirty="0" err="1"/>
                  <a:t>good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for</a:t>
                </a:r>
                <a:r>
                  <a:rPr lang="de-DE" sz="1800" dirty="0"/>
                  <a:t> UHECR fit)</a:t>
                </a:r>
              </a:p>
              <a:p>
                <a:r>
                  <a:rPr lang="de-DE" sz="1800" dirty="0">
                    <a:solidFill>
                      <a:schemeClr val="accent1">
                        <a:lumMod val="75000"/>
                      </a:schemeClr>
                    </a:solidFill>
                  </a:rPr>
                  <a:t>… </a:t>
                </a:r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but </a:t>
                </a:r>
                <a:r>
                  <a:rPr lang="de-DE" sz="1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no</a:t>
                </a:r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stochasticity</a:t>
                </a:r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1800" dirty="0"/>
                  <a:t>in light </a:t>
                </a:r>
                <a:r>
                  <a:rPr lang="de-DE" sz="1800" dirty="0" err="1"/>
                  <a:t>curve</a:t>
                </a:r>
                <a:endParaRPr lang="de-DE" sz="1800" dirty="0"/>
              </a:p>
              <a:p>
                <a:endParaRPr lang="de-DE" sz="1800" dirty="0"/>
              </a:p>
            </p:txBody>
          </p:sp>
        </mc:Choice>
        <mc:Fallback xmlns="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EB7746BD-4A19-423B-9ABB-3CA18BC5E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888" y="1637726"/>
                <a:ext cx="5085535" cy="1301988"/>
              </a:xfrm>
              <a:blipFill>
                <a:blip r:embed="rId6"/>
                <a:stretch>
                  <a:fillRect l="-2515" t="-6103" r="-13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>
            <a:extLst>
              <a:ext uri="{FF2B5EF4-FFF2-40B4-BE49-F238E27FC236}">
                <a16:creationId xmlns:a16="http://schemas.microsoft.com/office/drawing/2014/main" id="{BC171A39-508D-4AB6-904C-57C65C13095E}"/>
              </a:ext>
            </a:extLst>
          </p:cNvPr>
          <p:cNvSpPr txBox="1"/>
          <p:nvPr/>
        </p:nvSpPr>
        <p:spPr>
          <a:xfrm>
            <a:off x="7335227" y="1674802"/>
            <a:ext cx="2013245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Only</a:t>
            </a:r>
            <a:r>
              <a:rPr lang="de-DE" sz="2000" dirty="0"/>
              <a:t> a </a:t>
            </a:r>
            <a:r>
              <a:rPr lang="de-DE" sz="2000" dirty="0" err="1"/>
              <a:t>single</a:t>
            </a:r>
            <a:r>
              <a:rPr lang="de-DE" sz="2000" dirty="0"/>
              <a:t> </a:t>
            </a:r>
            <a:r>
              <a:rPr lang="de-DE" sz="2000" dirty="0" err="1"/>
              <a:t>engine</a:t>
            </a:r>
            <a:r>
              <a:rPr lang="de-DE" sz="2000" dirty="0"/>
              <a:t> </a:t>
            </a:r>
            <a:r>
              <a:rPr lang="de-DE" sz="2000" dirty="0" err="1"/>
              <a:t>model</a:t>
            </a:r>
            <a:r>
              <a:rPr lang="de-DE" sz="2000" dirty="0"/>
              <a:t>!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98F85EBF-B1BF-40F8-B5B3-D85764F0DBAA}"/>
              </a:ext>
            </a:extLst>
          </p:cNvPr>
          <p:cNvSpPr/>
          <p:nvPr/>
        </p:nvSpPr>
        <p:spPr>
          <a:xfrm>
            <a:off x="4591271" y="4341472"/>
            <a:ext cx="1368152" cy="446099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A2413EB-7A56-4932-A49C-176FA456B426}"/>
              </a:ext>
            </a:extLst>
          </p:cNvPr>
          <p:cNvSpPr txBox="1"/>
          <p:nvPr/>
        </p:nvSpPr>
        <p:spPr>
          <a:xfrm>
            <a:off x="4407366" y="375669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Extragalactic</a:t>
            </a:r>
            <a:r>
              <a:rPr lang="de-DE" sz="1600" dirty="0"/>
              <a:t> </a:t>
            </a:r>
            <a:r>
              <a:rPr lang="de-DE" sz="1600" dirty="0" err="1"/>
              <a:t>propagation</a:t>
            </a:r>
            <a:endParaRPr lang="de-DE" sz="16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210FB05-F5F0-44E8-9EA1-544645000FC5}"/>
              </a:ext>
            </a:extLst>
          </p:cNvPr>
          <p:cNvSpPr/>
          <p:nvPr/>
        </p:nvSpPr>
        <p:spPr>
          <a:xfrm>
            <a:off x="501301" y="791399"/>
            <a:ext cx="6073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Globus, Allard,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Mochkovitch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Parizot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Mon.Not.Roy.Astron.Soc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. 451 (2015)</a:t>
            </a:r>
          </a:p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Globus, Allard,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Parizot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Phys.Rev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. D92 (2015)</a:t>
            </a:r>
          </a:p>
        </p:txBody>
      </p:sp>
    </p:spTree>
    <p:extLst>
      <p:ext uri="{BB962C8B-B14F-4D97-AF65-F5344CB8AC3E}">
        <p14:creationId xmlns:p14="http://schemas.microsoft.com/office/powerpoint/2010/main" val="338261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77BAF-15E8-4DE7-8598-A06E6B25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– Fit </a:t>
            </a:r>
            <a:r>
              <a:rPr lang="de-DE" dirty="0" err="1"/>
              <a:t>to</a:t>
            </a:r>
            <a:r>
              <a:rPr lang="de-DE" dirty="0"/>
              <a:t> UHECR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BE371A-2945-4393-BA7F-D2AC41BC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6F1A67-A2D0-4431-9533-AA642EC6F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Multi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 - </a:t>
            </a:r>
            <a:r>
              <a:rPr lang="de-DE" dirty="0" err="1"/>
              <a:t>Stochastic</a:t>
            </a:r>
            <a:r>
              <a:rPr lang="de-DE" dirty="0"/>
              <a:t> </a:t>
            </a:r>
            <a:r>
              <a:rPr lang="de-DE" dirty="0" err="1"/>
              <a:t>engine</a:t>
            </a:r>
            <a:endParaRPr lang="de-DE" dirty="0"/>
          </a:p>
        </p:txBody>
      </p:sp>
      <p:pic>
        <p:nvPicPr>
          <p:cNvPr id="18" name="Grafik 17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39EB41BF-F0F4-461A-94F9-24FA9EB01B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73" y="800709"/>
            <a:ext cx="5995272" cy="5995272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E9B4CFD4-5EC6-44A8-BC55-84A97A81DF00}"/>
              </a:ext>
            </a:extLst>
          </p:cNvPr>
          <p:cNvSpPr txBox="1"/>
          <p:nvPr/>
        </p:nvSpPr>
        <p:spPr>
          <a:xfrm>
            <a:off x="9264352" y="107052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>
                <a:solidFill>
                  <a:srgbClr val="C00000"/>
                </a:solidFill>
              </a:rPr>
              <a:t>Preliminary</a:t>
            </a:r>
            <a:endParaRPr lang="de-DE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AD159173-CCE4-4161-8C00-561893DF1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7" y="1366503"/>
                <a:ext cx="5111949" cy="2841041"/>
              </a:xfrm>
            </p:spPr>
            <p:txBody>
              <a:bodyPr/>
              <a:lstStyle/>
              <a:p>
                <a:r>
                  <a:rPr lang="de-DE" sz="1800" dirty="0"/>
                  <a:t>Efficient </a:t>
                </a:r>
                <a:r>
                  <a:rPr lang="de-DE" sz="1800" dirty="0" err="1"/>
                  <a:t>implementation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multi-</a:t>
                </a:r>
                <a:r>
                  <a:rPr lang="de-DE" sz="1800" dirty="0" err="1"/>
                  <a:t>collision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model</a:t>
                </a:r>
                <a:endParaRPr lang="de-DE" sz="1800" dirty="0"/>
              </a:p>
              <a:p>
                <a:r>
                  <a:rPr lang="de-DE" sz="1800" dirty="0" err="1"/>
                  <a:t>Allows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to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scan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engine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behavior</a:t>
                </a:r>
                <a:endParaRPr lang="de-DE" sz="1800" dirty="0"/>
              </a:p>
              <a:p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Free </a:t>
                </a:r>
                <a:r>
                  <a:rPr lang="de-DE" sz="1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injection</a:t>
                </a:r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composition</a:t>
                </a:r>
                <a:endParaRPr lang="de-DE" sz="1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de-DE" sz="1800" dirty="0"/>
              </a:p>
              <a:p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Good fit </a:t>
                </a:r>
                <a:r>
                  <a:rPr lang="de-DE" sz="1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to</a:t>
                </a:r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 UHECR </a:t>
                </a:r>
                <a:r>
                  <a:rPr lang="de-DE" sz="1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spectrum</a:t>
                </a:r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18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de-DE" sz="1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de-DE" sz="1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de-DE" sz="1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de-DE" sz="1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de-DE" sz="1800" dirty="0" err="1"/>
                  <a:t>Stochastic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engine</a:t>
                </a:r>
                <a:r>
                  <a:rPr lang="de-DE" sz="1800" dirty="0"/>
                  <a:t> </a:t>
                </a:r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problem </a:t>
                </a:r>
                <a:r>
                  <a:rPr lang="de-DE" sz="1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for</a:t>
                </a:r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de-DE" sz="1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de-DE" sz="18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e>
                    </m:d>
                  </m:oMath>
                </a14:m>
                <a:br>
                  <a:rPr lang="de-DE" sz="1800" dirty="0"/>
                </a:br>
                <a:r>
                  <a:rPr lang="de-DE" sz="1800" dirty="0"/>
                  <a:t>(</a:t>
                </a:r>
                <a:r>
                  <a:rPr lang="de-DE" sz="1800" dirty="0" err="1"/>
                  <a:t>Mass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overlap</a:t>
                </a:r>
                <a:r>
                  <a:rPr lang="de-DE" sz="1800" dirty="0"/>
                  <a:t>)</a:t>
                </a:r>
              </a:p>
              <a:p>
                <a:endParaRPr lang="de-DE" sz="1800" dirty="0"/>
              </a:p>
            </p:txBody>
          </p:sp>
        </mc:Choice>
        <mc:Fallback xmlns="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AD159173-CCE4-4161-8C00-561893DF1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7" y="1366503"/>
                <a:ext cx="5111949" cy="2841041"/>
              </a:xfrm>
              <a:blipFill>
                <a:blip r:embed="rId3"/>
                <a:stretch>
                  <a:fillRect l="-2622" t="-2790" r="-20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21359ACB-E721-41C8-83C3-C5A0EC565AA8}"/>
                  </a:ext>
                </a:extLst>
              </p:cNvPr>
              <p:cNvSpPr/>
              <p:nvPr/>
            </p:nvSpPr>
            <p:spPr>
              <a:xfrm>
                <a:off x="10227600" y="4077561"/>
                <a:ext cx="1439540" cy="517600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chemeClr val="bg1"/>
                    </a:solidFill>
                  </a:rPr>
                  <a:t>Mass </a:t>
                </a:r>
                <a:r>
                  <a:rPr lang="de-DE" sz="1600" dirty="0" err="1">
                    <a:solidFill>
                      <a:schemeClr val="bg1"/>
                    </a:solidFill>
                  </a:rPr>
                  <a:t>overlap</a:t>
                </a:r>
                <a:endParaRPr lang="de-DE" sz="16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21359ACB-E721-41C8-83C3-C5A0EC565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600" y="4077561"/>
                <a:ext cx="1439540" cy="517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2870AF84-53A5-4AAA-8824-85F76A7EB9CB}"/>
                  </a:ext>
                </a:extLst>
              </p:cNvPr>
              <p:cNvSpPr/>
              <p:nvPr/>
            </p:nvSpPr>
            <p:spPr>
              <a:xfrm>
                <a:off x="6695746" y="4118477"/>
                <a:ext cx="1580085" cy="517600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chemeClr val="bg1"/>
                    </a:solidFill>
                  </a:rPr>
                  <a:t>Average </a:t>
                </a:r>
                <a:r>
                  <a:rPr lang="de-DE" sz="1600" dirty="0" err="1">
                    <a:solidFill>
                      <a:schemeClr val="bg1"/>
                    </a:solidFill>
                  </a:rPr>
                  <a:t>mass</a:t>
                </a:r>
                <a:r>
                  <a:rPr lang="de-DE" sz="1600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de-DE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de-DE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2870AF84-53A5-4AAA-8824-85F76A7EB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746" y="4118477"/>
                <a:ext cx="1580085" cy="517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5B373487-750C-4E02-9D4F-A9B63AC3075F}"/>
              </a:ext>
            </a:extLst>
          </p:cNvPr>
          <p:cNvSpPr/>
          <p:nvPr/>
        </p:nvSpPr>
        <p:spPr>
          <a:xfrm rot="5400000">
            <a:off x="8769383" y="3067601"/>
            <a:ext cx="6494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JH, Biehl, Rudolph,,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Boncioli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, Winter in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preparation</a:t>
            </a: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Inhaltsplatzhalter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B79A3B0-73B5-483F-9C1A-46AA4CC213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96" y="4293096"/>
            <a:ext cx="2207568" cy="19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5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77BAF-15E8-4DE7-8598-A06E6B25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– Fit </a:t>
            </a:r>
            <a:r>
              <a:rPr lang="de-DE" dirty="0" err="1"/>
              <a:t>to</a:t>
            </a:r>
            <a:r>
              <a:rPr lang="de-DE" dirty="0"/>
              <a:t> UHECR </a:t>
            </a:r>
            <a:r>
              <a:rPr lang="de-DE" dirty="0" err="1"/>
              <a:t>data</a:t>
            </a:r>
            <a:r>
              <a:rPr lang="de-DE" dirty="0"/>
              <a:t> – Neutrino </a:t>
            </a:r>
            <a:r>
              <a:rPr lang="de-DE" dirty="0" err="1"/>
              <a:t>ranges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BE371A-2945-4393-BA7F-D2AC41BC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8800" y="6554528"/>
            <a:ext cx="9991716" cy="186841"/>
          </a:xfrm>
        </p:spPr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6F1A67-A2D0-4431-9533-AA642EC6F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Multi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 - </a:t>
            </a:r>
            <a:r>
              <a:rPr lang="de-DE" dirty="0" err="1"/>
              <a:t>Stochastic</a:t>
            </a:r>
            <a:r>
              <a:rPr lang="de-DE" dirty="0"/>
              <a:t> </a:t>
            </a:r>
            <a:r>
              <a:rPr lang="de-DE" dirty="0" err="1"/>
              <a:t>engine</a:t>
            </a:r>
            <a:endParaRPr lang="de-DE" dirty="0"/>
          </a:p>
        </p:txBody>
      </p:sp>
      <p:pic>
        <p:nvPicPr>
          <p:cNvPr id="6" name="Grafik 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EA7E59FE-ADE2-43B4-B431-00CC4988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965738"/>
            <a:ext cx="6231297" cy="519274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FD53C1D-D658-4306-847A-90B0C5CF5D66}"/>
              </a:ext>
            </a:extLst>
          </p:cNvPr>
          <p:cNvSpPr txBox="1"/>
          <p:nvPr/>
        </p:nvSpPr>
        <p:spPr>
          <a:xfrm rot="16200000">
            <a:off x="10149952" y="1787316"/>
            <a:ext cx="1581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>
                <a:solidFill>
                  <a:srgbClr val="C00000"/>
                </a:solidFill>
              </a:rPr>
              <a:t>Preliminary</a:t>
            </a:r>
            <a:endParaRPr lang="de-DE" sz="2000" b="1" dirty="0">
              <a:solidFill>
                <a:srgbClr val="C00000"/>
              </a:solidFill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0DD4600-77CB-4EAA-8E22-B3A3AD0AE2CB}"/>
              </a:ext>
            </a:extLst>
          </p:cNvPr>
          <p:cNvCxnSpPr>
            <a:cxnSpLocks/>
          </p:cNvCxnSpPr>
          <p:nvPr/>
        </p:nvCxnSpPr>
        <p:spPr>
          <a:xfrm>
            <a:off x="6600056" y="2181313"/>
            <a:ext cx="0" cy="269888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2BA2481-F2D0-4864-8CD4-F6B0B4F6B2A7}"/>
              </a:ext>
            </a:extLst>
          </p:cNvPr>
          <p:cNvSpPr txBox="1"/>
          <p:nvPr/>
        </p:nvSpPr>
        <p:spPr>
          <a:xfrm rot="16200000">
            <a:off x="5310723" y="3361479"/>
            <a:ext cx="224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Stochasticity</a:t>
            </a:r>
            <a:r>
              <a:rPr lang="de-DE" sz="1600" dirty="0"/>
              <a:t> (</a:t>
            </a:r>
            <a:r>
              <a:rPr lang="de-DE" sz="1600" dirty="0" err="1"/>
              <a:t>mainly</a:t>
            </a:r>
            <a:r>
              <a:rPr lang="de-DE" sz="16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2">
                <a:extLst>
                  <a:ext uri="{FF2B5EF4-FFF2-40B4-BE49-F238E27FC236}">
                    <a16:creationId xmlns:a16="http://schemas.microsoft.com/office/drawing/2014/main" id="{3601A0A5-8CE6-4C73-989F-19DE2359AE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7" y="1366504"/>
                <a:ext cx="5111949" cy="1411486"/>
              </a:xfrm>
            </p:spPr>
            <p:txBody>
              <a:bodyPr/>
              <a:lstStyle/>
              <a:p>
                <a:r>
                  <a:rPr lang="de-DE" sz="1800" dirty="0"/>
                  <a:t>Neutrino </a:t>
                </a:r>
                <a:r>
                  <a:rPr lang="de-DE" sz="1800" dirty="0" err="1"/>
                  <a:t>range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from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engine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parameter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scan</a:t>
                </a:r>
                <a:endParaRPr lang="de-DE" sz="1800" dirty="0"/>
              </a:p>
              <a:p>
                <a:r>
                  <a:rPr lang="de-DE" sz="1800" dirty="0"/>
                  <a:t>High </a:t>
                </a:r>
                <a:r>
                  <a:rPr lang="de-DE" sz="1800" dirty="0" err="1"/>
                  <a:t>stochasticity</a:t>
                </a:r>
                <a:r>
                  <a:rPr lang="de-DE" sz="1800" dirty="0"/>
                  <a:t>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1800" dirty="0"/>
                  <a:t>  high </a:t>
                </a:r>
                <a:r>
                  <a:rPr lang="de-DE" sz="1800" dirty="0" err="1"/>
                  <a:t>neutrino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flux</a:t>
                </a:r>
                <a:endParaRPr lang="de-DE" sz="1800" dirty="0"/>
              </a:p>
              <a:p>
                <a:r>
                  <a:rPr lang="de-DE" sz="1800" dirty="0"/>
                  <a:t>Neutrino </a:t>
                </a:r>
                <a:r>
                  <a:rPr lang="de-DE" sz="1800" dirty="0" err="1"/>
                  <a:t>flux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can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test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stochasticity</a:t>
                </a:r>
                <a:r>
                  <a:rPr lang="de-DE" sz="1800" dirty="0"/>
                  <a:t>!</a:t>
                </a:r>
              </a:p>
            </p:txBody>
          </p:sp>
        </mc:Choice>
        <mc:Fallback xmlns="">
          <p:sp>
            <p:nvSpPr>
              <p:cNvPr id="10" name="Inhaltsplatzhalter 2">
                <a:extLst>
                  <a:ext uri="{FF2B5EF4-FFF2-40B4-BE49-F238E27FC236}">
                    <a16:creationId xmlns:a16="http://schemas.microsoft.com/office/drawing/2014/main" id="{3601A0A5-8CE6-4C73-989F-19DE2359AE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7" y="1366504"/>
                <a:ext cx="5111949" cy="1411486"/>
              </a:xfrm>
              <a:blipFill>
                <a:blip r:embed="rId3"/>
                <a:stretch>
                  <a:fillRect l="-2622" t="-56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A5784389-4AA3-4E26-AF05-E835F5D45F09}"/>
              </a:ext>
            </a:extLst>
          </p:cNvPr>
          <p:cNvSpPr/>
          <p:nvPr/>
        </p:nvSpPr>
        <p:spPr>
          <a:xfrm rot="5400000">
            <a:off x="8769383" y="3067601"/>
            <a:ext cx="6494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JH, Biehl, Rudolph,,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Boncioli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, Winter in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preparation</a:t>
            </a: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Inhaltsplatzhalter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833971A-753E-4F3A-B76B-E9CEF97AA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96" y="4293096"/>
            <a:ext cx="2207568" cy="1944280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BE5EF9FE-4D63-4F69-A17B-C81A29EB6C24}"/>
              </a:ext>
            </a:extLst>
          </p:cNvPr>
          <p:cNvCxnSpPr>
            <a:cxnSpLocks/>
          </p:cNvCxnSpPr>
          <p:nvPr/>
        </p:nvCxnSpPr>
        <p:spPr>
          <a:xfrm flipH="1">
            <a:off x="4517379" y="4443120"/>
            <a:ext cx="9282" cy="108379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B98D3F6D-A8B9-42F6-AD13-9C80F76DF633}"/>
              </a:ext>
            </a:extLst>
          </p:cNvPr>
          <p:cNvSpPr txBox="1"/>
          <p:nvPr/>
        </p:nvSpPr>
        <p:spPr>
          <a:xfrm rot="16200000">
            <a:off x="4067537" y="4815666"/>
            <a:ext cx="1383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Stochasticity</a:t>
            </a:r>
            <a:endParaRPr lang="de-DE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5E5DF7-7642-4221-9B19-24ABA5411001}"/>
              </a:ext>
            </a:extLst>
          </p:cNvPr>
          <p:cNvSpPr txBox="1"/>
          <p:nvPr/>
        </p:nvSpPr>
        <p:spPr>
          <a:xfrm>
            <a:off x="8573002" y="4207055"/>
            <a:ext cx="126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6346"/>
                </a:solidFill>
              </a:rPr>
              <a:t>Source</a:t>
            </a:r>
          </a:p>
          <a:p>
            <a:pPr algn="ctr"/>
            <a:r>
              <a:rPr lang="de-DE" b="1" dirty="0" err="1">
                <a:solidFill>
                  <a:srgbClr val="FF6346"/>
                </a:solidFill>
              </a:rPr>
              <a:t>neutrinos</a:t>
            </a:r>
            <a:endParaRPr lang="de-DE" b="1" dirty="0">
              <a:solidFill>
                <a:srgbClr val="FF6346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587FF4-8373-4A9D-99E2-66CD46A213F0}"/>
              </a:ext>
            </a:extLst>
          </p:cNvPr>
          <p:cNvSpPr txBox="1"/>
          <p:nvPr/>
        </p:nvSpPr>
        <p:spPr>
          <a:xfrm>
            <a:off x="9764093" y="3735652"/>
            <a:ext cx="155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407EB1"/>
                </a:solidFill>
              </a:rPr>
              <a:t>Cosmogenic</a:t>
            </a:r>
            <a:r>
              <a:rPr lang="de-DE" b="1" dirty="0">
                <a:solidFill>
                  <a:srgbClr val="407EB1"/>
                </a:solidFill>
              </a:rPr>
              <a:t> </a:t>
            </a:r>
            <a:r>
              <a:rPr lang="de-DE" b="1" dirty="0" err="1">
                <a:solidFill>
                  <a:srgbClr val="407EB1"/>
                </a:solidFill>
              </a:rPr>
              <a:t>neutrinos</a:t>
            </a:r>
            <a:endParaRPr lang="de-DE" b="1" dirty="0">
              <a:solidFill>
                <a:srgbClr val="407EB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D2CA4E-7B15-42B7-88A1-1D12B80A9041}"/>
              </a:ext>
            </a:extLst>
          </p:cNvPr>
          <p:cNvSpPr txBox="1"/>
          <p:nvPr/>
        </p:nvSpPr>
        <p:spPr>
          <a:xfrm>
            <a:off x="1276783" y="2771234"/>
            <a:ext cx="2607125" cy="12311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dirty="0" err="1"/>
              <a:t>Preliminary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(</a:t>
            </a:r>
            <a:r>
              <a:rPr lang="de-DE" dirty="0" err="1"/>
              <a:t>qualitatively</a:t>
            </a:r>
            <a:r>
              <a:rPr lang="de-DE" dirty="0"/>
              <a:t>) different GRB </a:t>
            </a:r>
            <a:r>
              <a:rPr lang="de-DE" dirty="0" err="1"/>
              <a:t>engine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21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C6890-55EC-4FCF-BF57-6A4C5159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Gamma Ray Bursts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F3858C0-01AD-4F14-BBC1-58DC37B87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8" y="1406427"/>
                <a:ext cx="4967932" cy="3918646"/>
              </a:xfrm>
            </p:spPr>
            <p:txBody>
              <a:bodyPr/>
              <a:lstStyle/>
              <a:p>
                <a:r>
                  <a:rPr lang="de-DE" sz="1800" dirty="0"/>
                  <a:t>Energetic </a:t>
                </a:r>
                <a:r>
                  <a:rPr lang="de-DE" sz="1800" dirty="0" err="1"/>
                  <a:t>outbursts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gamma-</a:t>
                </a:r>
                <a:r>
                  <a:rPr lang="de-DE" sz="1800" dirty="0" err="1"/>
                  <a:t>rays</a:t>
                </a:r>
                <a:br>
                  <a:rPr lang="de-DE" sz="1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iso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</a:rPr>
                      <m:t>erg</m:t>
                    </m:r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 / </m:t>
                    </m:r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de-DE" sz="1800" dirty="0"/>
              </a:p>
              <a:p>
                <a:r>
                  <a:rPr lang="de-DE" sz="1800" dirty="0" err="1"/>
                  <a:t>Two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main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populations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by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duration</a:t>
                </a:r>
                <a:r>
                  <a:rPr lang="de-DE" sz="1800" dirty="0"/>
                  <a:t>:</a:t>
                </a:r>
              </a:p>
              <a:p>
                <a:pPr lvl="1"/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Long GRBs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→ ∼10 −100 </m:t>
                    </m:r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br>
                  <a:rPr lang="de-DE" sz="1800" dirty="0"/>
                </a:br>
                <a:r>
                  <a:rPr lang="de-DE" sz="1800" dirty="0" err="1"/>
                  <a:t>core-collapse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supernovae</a:t>
                </a:r>
                <a:r>
                  <a:rPr lang="de-DE" sz="1800" dirty="0"/>
                  <a:t>?</a:t>
                </a:r>
              </a:p>
              <a:p>
                <a:pPr lvl="1"/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Short GRBs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→ ∼0.1 −1 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br>
                  <a:rPr lang="de-DE" sz="1800" dirty="0"/>
                </a:br>
                <a:r>
                  <a:rPr lang="de-DE" sz="1800" dirty="0" err="1"/>
                  <a:t>neutron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star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mergers</a:t>
                </a:r>
                <a:r>
                  <a:rPr lang="de-DE" sz="1800" dirty="0"/>
                  <a:t>? </a:t>
                </a:r>
                <a:r>
                  <a:rPr lang="de-DE" sz="1800" i="1" dirty="0"/>
                  <a:t>(GW170817A !</a:t>
                </a:r>
                <a:r>
                  <a:rPr lang="de-DE" sz="1800" dirty="0"/>
                  <a:t>)</a:t>
                </a:r>
              </a:p>
              <a:p>
                <a:r>
                  <a:rPr lang="de-DE" sz="1800" dirty="0"/>
                  <a:t>Large </a:t>
                </a:r>
                <a:r>
                  <a:rPr lang="de-DE" sz="1800" dirty="0" err="1"/>
                  <a:t>variety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observed</a:t>
                </a:r>
                <a:r>
                  <a:rPr lang="de-DE" sz="1800" dirty="0"/>
                  <a:t> </a:t>
                </a:r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light </a:t>
                </a:r>
                <a:r>
                  <a:rPr lang="de-DE" sz="1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curves</a:t>
                </a:r>
                <a:endParaRPr lang="de-DE" sz="1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de-DE" sz="1800" dirty="0"/>
                  <a:t>Fast </a:t>
                </a:r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time </a:t>
                </a:r>
                <a:r>
                  <a:rPr lang="de-DE" sz="1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variability</a:t>
                </a:r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de-DE" sz="1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sub>
                    </m:sSub>
                  </m:oMath>
                </a14:m>
                <a:r>
                  <a:rPr lang="de-DE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br>
                  <a:rPr lang="de-DE" sz="1800" dirty="0"/>
                </a:br>
                <a14:m>
                  <m:oMath xmlns:m="http://schemas.openxmlformats.org/officeDocument/2006/math">
                    <m:r>
                      <a:rPr lang="de-DE" sz="18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1800" dirty="0"/>
                  <a:t> </a:t>
                </a:r>
                <a:r>
                  <a:rPr lang="de-DE" sz="1800" dirty="0" err="1"/>
                  <a:t>radiation</a:t>
                </a:r>
                <a:r>
                  <a:rPr lang="de-DE" sz="1800" dirty="0"/>
                  <a:t> in </a:t>
                </a:r>
                <a:r>
                  <a:rPr lang="de-DE" sz="1800" dirty="0" err="1"/>
                  <a:t>compact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regions</a:t>
                </a:r>
                <a:endParaRPr lang="de-DE" sz="1800" dirty="0"/>
              </a:p>
              <a:p>
                <a:pPr lvl="1"/>
                <a:endParaRPr lang="de-DE" sz="1800" dirty="0"/>
              </a:p>
              <a:p>
                <a:endParaRPr lang="de-DE" sz="18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F3858C0-01AD-4F14-BBC1-58DC37B87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8" y="1406427"/>
                <a:ext cx="4967932" cy="3918646"/>
              </a:xfrm>
              <a:blipFill>
                <a:blip r:embed="rId3"/>
                <a:stretch>
                  <a:fillRect l="-2699" t="-20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1F2A5E-5A65-4F87-B398-1F24F100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GRB multi-collision models | Jonas Heinze, 26.9.2019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E857FC-7A0F-4685-8CB9-A968B5AB0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Inhaltsplatzhalter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9E424F84-9DD6-4093-81F6-DBDD468D98E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88" y="310344"/>
            <a:ext cx="6237312" cy="6237312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E24174F-CAF8-468F-919C-063877EA7CDD}"/>
              </a:ext>
            </a:extLst>
          </p:cNvPr>
          <p:cNvSpPr txBox="1"/>
          <p:nvPr/>
        </p:nvSpPr>
        <p:spPr>
          <a:xfrm>
            <a:off x="911424" y="5134638"/>
            <a:ext cx="3428983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Sources </a:t>
            </a:r>
            <a:r>
              <a:rPr lang="de-DE" sz="2000" dirty="0" err="1"/>
              <a:t>of</a:t>
            </a:r>
            <a:r>
              <a:rPr lang="de-DE" sz="2000" dirty="0"/>
              <a:t> UHECRs?</a:t>
            </a:r>
          </a:p>
          <a:p>
            <a:pPr algn="ctr"/>
            <a:r>
              <a:rPr lang="de-DE" sz="2000" dirty="0"/>
              <a:t>Neutrino </a:t>
            </a:r>
            <a:r>
              <a:rPr lang="de-DE" sz="2000" dirty="0" err="1"/>
              <a:t>production</a:t>
            </a:r>
            <a:r>
              <a:rPr lang="de-DE" sz="2000" dirty="0"/>
              <a:t>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695DDD4-D030-4F2C-91B0-5773436F6744}"/>
              </a:ext>
            </a:extLst>
          </p:cNvPr>
          <p:cNvSpPr/>
          <p:nvPr/>
        </p:nvSpPr>
        <p:spPr>
          <a:xfrm>
            <a:off x="6168008" y="6508389"/>
            <a:ext cx="2979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chemeClr val="accent4">
                    <a:lumMod val="75000"/>
                  </a:schemeClr>
                </a:solidFill>
              </a:rPr>
              <a:t>Image credit: J.T. </a:t>
            </a:r>
            <a:r>
              <a:rPr lang="it-IT" sz="1200" dirty="0" err="1">
                <a:solidFill>
                  <a:schemeClr val="accent4">
                    <a:lumMod val="75000"/>
                  </a:schemeClr>
                </a:solidFill>
              </a:rPr>
              <a:t>Bonnell</a:t>
            </a:r>
            <a:r>
              <a:rPr lang="it-IT" sz="1200" dirty="0">
                <a:solidFill>
                  <a:schemeClr val="accent4">
                    <a:lumMod val="75000"/>
                  </a:schemeClr>
                </a:solidFill>
              </a:rPr>
              <a:t> (NASA/GSFC)</a:t>
            </a:r>
            <a:endParaRPr lang="de-DE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01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BEAB4-1969-4600-BD59-5B6BE8C2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C9564AE-A6FC-4026-89BB-774A82633F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352" y="1162518"/>
                <a:ext cx="11809312" cy="5010249"/>
              </a:xfrm>
            </p:spPr>
            <p:txBody>
              <a:bodyPr/>
              <a:lstStyle/>
              <a:p>
                <a:r>
                  <a:rPr lang="de-DE" sz="2000" dirty="0" err="1"/>
                  <a:t>One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zone</a:t>
                </a:r>
                <a:r>
                  <a:rPr lang="de-DE" sz="2000" dirty="0"/>
                  <a:t> GRB </a:t>
                </a:r>
                <a:r>
                  <a:rPr lang="de-DE" sz="2000" dirty="0" err="1"/>
                  <a:t>models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require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low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luminosity</a:t>
                </a:r>
                <a:r>
                  <a:rPr lang="de-DE" sz="2000" dirty="0"/>
                  <a:t> and/</a:t>
                </a:r>
                <a:r>
                  <a:rPr lang="de-DE" sz="2000" dirty="0" err="1"/>
                  <a:t>or</a:t>
                </a:r>
                <a:r>
                  <a:rPr lang="de-DE" sz="2000" dirty="0"/>
                  <a:t> large </a:t>
                </a:r>
                <a:r>
                  <a:rPr lang="de-DE" sz="2000" dirty="0" err="1"/>
                  <a:t>collision</a:t>
                </a:r>
                <a:r>
                  <a:rPr lang="de-DE" sz="2000" dirty="0"/>
                  <a:t> radii</a:t>
                </a:r>
              </a:p>
              <a:p>
                <a:endParaRPr lang="de-DE" sz="2000" dirty="0"/>
              </a:p>
              <a:p>
                <a:r>
                  <a:rPr lang="de-DE" sz="2000" dirty="0"/>
                  <a:t>Multi </a:t>
                </a:r>
                <a:r>
                  <a:rPr lang="de-DE" sz="2000" dirty="0" err="1"/>
                  <a:t>Collision</a:t>
                </a:r>
                <a:r>
                  <a:rPr lang="de-DE" sz="2000" dirty="0"/>
                  <a:t> Models 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separate </a:t>
                </a:r>
                <a:r>
                  <a:rPr lang="de-DE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particle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production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2000" dirty="0" err="1"/>
                  <a:t>regions</a:t>
                </a:r>
                <a:r>
                  <a:rPr lang="de-DE" sz="2000" dirty="0"/>
                  <a:t>:</a:t>
                </a:r>
              </a:p>
              <a:p>
                <a:pPr lvl="1"/>
                <a:r>
                  <a:rPr lang="de-DE" sz="2000" dirty="0">
                    <a:solidFill>
                      <a:srgbClr val="B21E1E"/>
                    </a:solidFill>
                  </a:rPr>
                  <a:t>Neutrinos </a:t>
                </a:r>
                <a:r>
                  <a:rPr lang="de-DE" sz="2000" dirty="0" err="1">
                    <a:solidFill>
                      <a:srgbClr val="B21E1E"/>
                    </a:solidFill>
                  </a:rPr>
                  <a:t>from</a:t>
                </a:r>
                <a:r>
                  <a:rPr lang="de-DE" sz="2000" dirty="0">
                    <a:solidFill>
                      <a:srgbClr val="B21E1E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B21E1E"/>
                    </a:solidFill>
                  </a:rPr>
                  <a:t>small</a:t>
                </a:r>
                <a:r>
                  <a:rPr lang="de-DE" sz="2000" dirty="0">
                    <a:solidFill>
                      <a:srgbClr val="B21E1E"/>
                    </a:solidFill>
                  </a:rPr>
                  <a:t> radii</a:t>
                </a:r>
                <a:r>
                  <a:rPr lang="de-DE" sz="2000" dirty="0"/>
                  <a:t>; </a:t>
                </a:r>
                <a:r>
                  <a:rPr lang="de-DE" sz="2000" dirty="0">
                    <a:solidFill>
                      <a:srgbClr val="466CE0"/>
                    </a:solidFill>
                  </a:rPr>
                  <a:t>UHECRs </a:t>
                </a:r>
                <a:r>
                  <a:rPr lang="de-DE" sz="2000" dirty="0" err="1">
                    <a:solidFill>
                      <a:srgbClr val="466CE0"/>
                    </a:solidFill>
                  </a:rPr>
                  <a:t>from</a:t>
                </a:r>
                <a:r>
                  <a:rPr lang="de-DE" sz="2000" dirty="0">
                    <a:solidFill>
                      <a:srgbClr val="466CE0"/>
                    </a:solidFill>
                  </a:rPr>
                  <a:t> intermediate</a:t>
                </a:r>
                <a:r>
                  <a:rPr lang="de-DE" sz="2000" dirty="0"/>
                  <a:t>; </a:t>
                </a:r>
                <a:r>
                  <a:rPr lang="de-DE" sz="2000" dirty="0">
                    <a:solidFill>
                      <a:srgbClr val="007B00"/>
                    </a:solidFill>
                  </a:rPr>
                  <a:t>gamma-</a:t>
                </a:r>
                <a:r>
                  <a:rPr lang="de-DE" sz="2000" dirty="0" err="1">
                    <a:solidFill>
                      <a:srgbClr val="007B00"/>
                    </a:solidFill>
                  </a:rPr>
                  <a:t>rays</a:t>
                </a:r>
                <a:r>
                  <a:rPr lang="de-DE" sz="2000" dirty="0">
                    <a:solidFill>
                      <a:srgbClr val="007B0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007B00"/>
                    </a:solidFill>
                  </a:rPr>
                  <a:t>from</a:t>
                </a:r>
                <a:r>
                  <a:rPr lang="de-DE" sz="2000" dirty="0">
                    <a:solidFill>
                      <a:srgbClr val="007B00"/>
                    </a:solidFill>
                  </a:rPr>
                  <a:t> all radii</a:t>
                </a:r>
              </a:p>
              <a:p>
                <a:pPr lvl="1"/>
                <a:r>
                  <a:rPr lang="de-DE" sz="2000" dirty="0"/>
                  <a:t>The </a:t>
                </a:r>
                <a:r>
                  <a:rPr lang="de-DE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observed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light </a:t>
                </a:r>
                <a:r>
                  <a:rPr lang="de-DE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curve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indicates</a:t>
                </a:r>
                <a:r>
                  <a:rPr lang="de-DE" sz="2000" dirty="0"/>
                  <a:t> UHECR </a:t>
                </a:r>
                <a:r>
                  <a:rPr lang="de-DE" sz="2000" dirty="0" err="1"/>
                  <a:t>disintegration</a:t>
                </a:r>
                <a:r>
                  <a:rPr lang="de-DE" sz="2000" dirty="0"/>
                  <a:t> and </a:t>
                </a:r>
                <a:r>
                  <a:rPr lang="de-DE" sz="2000" dirty="0" err="1"/>
                  <a:t>neutrino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production</a:t>
                </a:r>
                <a:endParaRPr lang="de-DE" sz="2000" dirty="0"/>
              </a:p>
              <a:p>
                <a:r>
                  <a:rPr lang="de-DE" sz="2000" dirty="0"/>
                  <a:t>Engine </a:t>
                </a:r>
                <a:r>
                  <a:rPr lang="de-DE" sz="2000" dirty="0" err="1"/>
                  <a:t>behavior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can</a:t>
                </a:r>
                <a:r>
                  <a:rPr lang="de-DE" sz="2000" dirty="0"/>
                  <a:t> (</a:t>
                </a:r>
                <a:r>
                  <a:rPr lang="de-DE" sz="2000" dirty="0" err="1"/>
                  <a:t>partially</a:t>
                </a:r>
                <a:r>
                  <a:rPr lang="de-DE" sz="2000" dirty="0"/>
                  <a:t>) </a:t>
                </a:r>
                <a:r>
                  <a:rPr lang="de-DE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decouple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2000" dirty="0" err="1"/>
                  <a:t>the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UHECR </a:t>
                </a:r>
                <a:r>
                  <a:rPr lang="de-DE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acceleration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/</a:t>
                </a:r>
                <a:r>
                  <a:rPr lang="de-DE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escape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2000" dirty="0"/>
                  <a:t>and </a:t>
                </a:r>
                <a:r>
                  <a:rPr lang="de-DE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neutrino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production</a:t>
                </a:r>
                <a:endParaRPr lang="de-DE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2000" dirty="0"/>
              </a:p>
              <a:p>
                <a:r>
                  <a:rPr lang="de-DE" sz="2000" dirty="0"/>
                  <a:t>UHECR fit in </a:t>
                </a:r>
                <a:r>
                  <a:rPr lang="de-DE" sz="2000" dirty="0" err="1"/>
                  <a:t>principle</a:t>
                </a:r>
                <a:r>
                  <a:rPr lang="de-DE" sz="2000" dirty="0"/>
                  <a:t> still viable </a:t>
                </a:r>
                <a:r>
                  <a:rPr lang="de-DE" sz="2000" dirty="0" err="1"/>
                  <a:t>depending</a:t>
                </a:r>
                <a:r>
                  <a:rPr lang="de-DE" sz="2000" dirty="0"/>
                  <a:t> on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engine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behavior</a:t>
                </a:r>
                <a:r>
                  <a:rPr lang="de-DE" sz="2000" dirty="0"/>
                  <a:t> ....</a:t>
                </a:r>
                <a:br>
                  <a:rPr lang="de-DE" sz="2000" dirty="0"/>
                </a:br>
                <a:r>
                  <a:rPr lang="de-DE" sz="2000" dirty="0"/>
                  <a:t>… but </a:t>
                </a:r>
                <a:r>
                  <a:rPr lang="de-DE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stochasticity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2000" dirty="0" err="1"/>
                  <a:t>of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2000" dirty="0" err="1"/>
                  <a:t>the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engine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/light </a:t>
                </a:r>
                <a:r>
                  <a:rPr lang="de-DE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curve</a:t>
                </a:r>
                <a:r>
                  <a:rPr lang="de-DE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limited </a:t>
                </a:r>
                <a:r>
                  <a:rPr lang="de-DE" sz="2000" dirty="0" err="1"/>
                  <a:t>by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 and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neutrino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production</a:t>
                </a:r>
                <a:endParaRPr lang="de-DE" sz="2000" dirty="0">
                  <a:solidFill>
                    <a:schemeClr val="tx1"/>
                  </a:solidFill>
                </a:endParaRPr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C9564AE-A6FC-4026-89BB-774A82633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162518"/>
                <a:ext cx="11809312" cy="5010249"/>
              </a:xfrm>
              <a:blipFill>
                <a:blip r:embed="rId2"/>
                <a:stretch>
                  <a:fillRect l="-1239" t="-1460" r="-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5D3952-6F97-4E40-9F5D-B6EDC375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764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282ECE2-C737-438A-990A-D1ACC12C0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Backup </a:t>
            </a:r>
            <a:r>
              <a:rPr lang="de-DE" dirty="0" err="1"/>
              <a:t>Slides</a:t>
            </a:r>
            <a:endParaRPr lang="de-DE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A25D6530-F319-4E0E-8275-738831AF9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67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0C695-37B4-45C3-9AD0-760313FC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Ultra-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3E318C-65F7-4FE3-9BCD-1D6C05B5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ECFC7AB-CF67-4F25-8F8A-D9A3473C3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6" name="Inhaltsplatzhalter 10">
            <a:extLst>
              <a:ext uri="{FF2B5EF4-FFF2-40B4-BE49-F238E27FC236}">
                <a16:creationId xmlns:a16="http://schemas.microsoft.com/office/drawing/2014/main" id="{A7169E29-5E2D-46C7-A415-0D3EE58591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34" y="24916"/>
            <a:ext cx="3766829" cy="3284932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CE7D2C8-03F4-4343-996A-D74A45E8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 t="4528" r="11953" b="23751"/>
          <a:stretch/>
        </p:blipFill>
        <p:spPr>
          <a:xfrm>
            <a:off x="263664" y="796606"/>
            <a:ext cx="4608200" cy="562095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B5512020-5B4D-4854-B114-4B555D62A564}"/>
              </a:ext>
            </a:extLst>
          </p:cNvPr>
          <p:cNvSpPr/>
          <p:nvPr/>
        </p:nvSpPr>
        <p:spPr>
          <a:xfrm>
            <a:off x="407987" y="4797152"/>
            <a:ext cx="4751909" cy="162041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19" name="Grafik 1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1F629C12-BB96-4E90-8AF1-41793EADF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34" y="3326639"/>
            <a:ext cx="3936264" cy="343800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B790D97-E611-4FC7-9A12-29182522E422}"/>
              </a:ext>
            </a:extLst>
          </p:cNvPr>
          <p:cNvSpPr/>
          <p:nvPr/>
        </p:nvSpPr>
        <p:spPr>
          <a:xfrm rot="5400000">
            <a:off x="9941359" y="1928629"/>
            <a:ext cx="4164923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Rudolph,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arXiv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: 1907.10633</a:t>
            </a:r>
          </a:p>
        </p:txBody>
      </p:sp>
    </p:spTree>
    <p:extLst>
      <p:ext uri="{BB962C8B-B14F-4D97-AF65-F5344CB8AC3E}">
        <p14:creationId xmlns:p14="http://schemas.microsoft.com/office/powerpoint/2010/main" val="2554542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211E1-B5E0-47F3-90C6-C72FE206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Ultra-</a:t>
            </a:r>
            <a:r>
              <a:rPr lang="de-DE" dirty="0" err="1"/>
              <a:t>efficient</a:t>
            </a:r>
            <a:r>
              <a:rPr lang="de-DE" dirty="0"/>
              <a:t> vs. </a:t>
            </a:r>
            <a:r>
              <a:rPr lang="de-DE" dirty="0" err="1"/>
              <a:t>baseline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730B78-D462-487C-8ED3-8875FA54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2B780B-0BC1-4480-8DD8-98504C816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regions</a:t>
            </a:r>
            <a:endParaRPr lang="de-DE" dirty="0"/>
          </a:p>
        </p:txBody>
      </p:sp>
      <p:pic>
        <p:nvPicPr>
          <p:cNvPr id="9" name="Inhaltsplatzhalter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84ED7FF-8373-4A26-A704-44A157FD8C9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437267"/>
            <a:ext cx="5502734" cy="4806185"/>
          </a:xfrm>
        </p:spPr>
      </p:pic>
      <p:pic>
        <p:nvPicPr>
          <p:cNvPr id="15" name="Grafik 1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A286E8E-8330-4649-B91B-433A84126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78" y="1437267"/>
            <a:ext cx="5502734" cy="480618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E4E3A9B-CFB3-4D56-B3DB-4CFF667683CD}"/>
              </a:ext>
            </a:extLst>
          </p:cNvPr>
          <p:cNvSpPr/>
          <p:nvPr/>
        </p:nvSpPr>
        <p:spPr>
          <a:xfrm rot="5400000">
            <a:off x="9941359" y="1928629"/>
            <a:ext cx="4164923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Rudolph,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arXiv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: 1907.10633</a:t>
            </a:r>
          </a:p>
        </p:txBody>
      </p:sp>
    </p:spTree>
    <p:extLst>
      <p:ext uri="{BB962C8B-B14F-4D97-AF65-F5344CB8AC3E}">
        <p14:creationId xmlns:p14="http://schemas.microsoft.com/office/powerpoint/2010/main" val="22729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211E1-B5E0-47F3-90C6-C72FE206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- </a:t>
            </a:r>
            <a:r>
              <a:rPr lang="de-DE" dirty="0" err="1"/>
              <a:t>neutrino</a:t>
            </a:r>
            <a:r>
              <a:rPr lang="de-DE" dirty="0"/>
              <a:t> </a:t>
            </a:r>
            <a:r>
              <a:rPr lang="de-DE" dirty="0" err="1"/>
              <a:t>fluxes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730B78-D462-487C-8ED3-8875FA54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2B780B-0BC1-4480-8DD8-98504C816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" name="Grafik 1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B4D9ECD-994D-4A0B-BC69-016EEF2FA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833781"/>
            <a:ext cx="6408712" cy="570608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1940DC4-631C-4C08-BD0A-111F821B9FD2}"/>
              </a:ext>
            </a:extLst>
          </p:cNvPr>
          <p:cNvSpPr/>
          <p:nvPr/>
        </p:nvSpPr>
        <p:spPr>
          <a:xfrm rot="5400000">
            <a:off x="9941359" y="1928629"/>
            <a:ext cx="4164923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Rudolph, JH,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arXiv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: 1907.10633</a:t>
            </a:r>
          </a:p>
        </p:txBody>
      </p:sp>
    </p:spTree>
    <p:extLst>
      <p:ext uri="{BB962C8B-B14F-4D97-AF65-F5344CB8AC3E}">
        <p14:creationId xmlns:p14="http://schemas.microsoft.com/office/powerpoint/2010/main" val="2944174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A52D3-EC52-452B-B5B7-5C6E3832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</a:t>
            </a:r>
            <a:r>
              <a:rPr lang="de-DE" dirty="0" err="1"/>
              <a:t>collision</a:t>
            </a:r>
            <a:r>
              <a:rPr lang="de-DE" dirty="0"/>
              <a:t> fit </a:t>
            </a:r>
            <a:r>
              <a:rPr lang="de-DE" dirty="0" err="1"/>
              <a:t>to</a:t>
            </a:r>
            <a:r>
              <a:rPr lang="de-DE" dirty="0"/>
              <a:t> UHECR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296A7C-1F38-43BE-93D2-EFFAE85E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2E0CE2-B257-445E-8A02-7725347D5859}"/>
              </a:ext>
            </a:extLst>
          </p:cNvPr>
          <p:cNvSpPr/>
          <p:nvPr/>
        </p:nvSpPr>
        <p:spPr>
          <a:xfrm>
            <a:off x="501301" y="791399"/>
            <a:ext cx="3805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Globus, Allard,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Parizot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Phys.Rev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. D92 (2015)</a:t>
            </a:r>
          </a:p>
        </p:txBody>
      </p:sp>
      <p:pic>
        <p:nvPicPr>
          <p:cNvPr id="10" name="Grafik 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7A0CCDF8-E42F-40E0-80B0-20BF77B3F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74" y="2060848"/>
            <a:ext cx="6924549" cy="2952328"/>
          </a:xfrm>
          <a:prstGeom prst="rect">
            <a:avLst/>
          </a:prstGeom>
        </p:spPr>
      </p:pic>
      <p:pic>
        <p:nvPicPr>
          <p:cNvPr id="12" name="Grafik 11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4EE94608-78C6-46F6-9F0A-5CC09527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027555"/>
            <a:ext cx="4606156" cy="29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54BBC-7B3E-4629-89C7-D7380BB8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IceCube</a:t>
            </a:r>
            <a:r>
              <a:rPr lang="de-DE" dirty="0"/>
              <a:t> GRB stacking </a:t>
            </a:r>
            <a:r>
              <a:rPr lang="de-DE" dirty="0" err="1"/>
              <a:t>limits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2FBAAD-2256-491E-822C-6A32964E1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14" y="1406427"/>
            <a:ext cx="4754220" cy="5010249"/>
          </a:xfrm>
        </p:spPr>
        <p:txBody>
          <a:bodyPr/>
          <a:lstStyle/>
          <a:p>
            <a:r>
              <a:rPr lang="de-DE" sz="1800" dirty="0"/>
              <a:t>Look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neutrinos</a:t>
            </a:r>
            <a:r>
              <a:rPr lang="de-DE" sz="1800" dirty="0"/>
              <a:t> in </a:t>
            </a:r>
            <a:r>
              <a:rPr lang="de-DE" sz="1800" dirty="0" err="1"/>
              <a:t>coincidence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GRBs</a:t>
            </a:r>
          </a:p>
          <a:p>
            <a:pPr lvl="1"/>
            <a:r>
              <a:rPr lang="de-DE" sz="1800" dirty="0"/>
              <a:t>1172 Bursts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catalogues</a:t>
            </a:r>
            <a:endParaRPr lang="de-DE" sz="1800" dirty="0"/>
          </a:p>
          <a:p>
            <a:pPr lvl="1"/>
            <a:r>
              <a:rPr lang="de-DE" sz="1800" dirty="0" err="1"/>
              <a:t>Consistent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background</a:t>
            </a:r>
            <a:r>
              <a:rPr lang="de-DE" sz="1800" dirty="0"/>
              <a:t> </a:t>
            </a:r>
            <a:r>
              <a:rPr lang="de-DE" sz="1800" dirty="0" err="1"/>
              <a:t>only</a:t>
            </a:r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marL="266700" lvl="1" indent="0">
              <a:buNone/>
            </a:pPr>
            <a:endParaRPr lang="de-DE" sz="1800" dirty="0"/>
          </a:p>
          <a:p>
            <a:pPr lvl="1"/>
            <a:endParaRPr lang="de-DE" sz="1800" dirty="0"/>
          </a:p>
          <a:p>
            <a:r>
              <a:rPr lang="de-DE" sz="1800" dirty="0"/>
              <a:t>Protons </a:t>
            </a:r>
            <a:r>
              <a:rPr lang="de-DE" sz="1800" dirty="0" err="1"/>
              <a:t>mostly</a:t>
            </a:r>
            <a:r>
              <a:rPr lang="de-DE" sz="1800" dirty="0"/>
              <a:t> </a:t>
            </a:r>
            <a:r>
              <a:rPr lang="de-DE" sz="1800" dirty="0" err="1"/>
              <a:t>excluded</a:t>
            </a:r>
            <a:r>
              <a:rPr lang="de-DE" sz="1800" dirty="0"/>
              <a:t>…</a:t>
            </a:r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r>
              <a:rPr lang="de-DE" sz="1800" dirty="0"/>
              <a:t>… but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</a:rPr>
              <a:t>nuclei</a:t>
            </a:r>
            <a:r>
              <a:rPr lang="de-DE" sz="1800" b="1" dirty="0"/>
              <a:t>?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05A00B-13CE-4556-BB42-DDCA03D7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849CAE-62DA-483D-B7F9-4DAE6788B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16A7A75-1F9B-43AF-88D2-5CE633405796}"/>
                  </a:ext>
                </a:extLst>
              </p:cNvPr>
              <p:cNvSpPr txBox="1"/>
              <p:nvPr/>
            </p:nvSpPr>
            <p:spPr>
              <a:xfrm>
                <a:off x="943518" y="2491311"/>
                <a:ext cx="3312368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≤1 %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diffuse </a:t>
                </a:r>
                <a:r>
                  <a:rPr lang="de-DE" dirty="0" err="1"/>
                  <a:t>flux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prompt GRB </a:t>
                </a:r>
                <a:r>
                  <a:rPr lang="de-DE" dirty="0" err="1"/>
                  <a:t>emission</a:t>
                </a:r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16A7A75-1F9B-43AF-88D2-5CE633405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18" y="2491311"/>
                <a:ext cx="331236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5672AC4F-1FE4-4934-B4F0-CCCE79AF4F54}"/>
              </a:ext>
            </a:extLst>
          </p:cNvPr>
          <p:cNvSpPr txBox="1"/>
          <p:nvPr/>
        </p:nvSpPr>
        <p:spPr>
          <a:xfrm>
            <a:off x="810897" y="3796289"/>
            <a:ext cx="357760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dirty="0" err="1"/>
              <a:t>What</a:t>
            </a:r>
            <a:r>
              <a:rPr lang="de-DE" sz="2000" b="1" dirty="0"/>
              <a:t> </a:t>
            </a:r>
            <a:r>
              <a:rPr lang="de-DE" sz="2000" b="1" dirty="0" err="1"/>
              <a:t>about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br>
              <a:rPr lang="de-DE" sz="2000" b="1" dirty="0"/>
            </a:br>
            <a:r>
              <a:rPr lang="de-DE" sz="2000" b="1" dirty="0"/>
              <a:t>UHECR – GBR </a:t>
            </a:r>
            <a:r>
              <a:rPr lang="de-DE" sz="2000" b="1" dirty="0" err="1"/>
              <a:t>connection</a:t>
            </a:r>
            <a:r>
              <a:rPr lang="de-DE" sz="2000" b="1" dirty="0"/>
              <a:t>?</a:t>
            </a:r>
          </a:p>
        </p:txBody>
      </p:sp>
      <p:pic>
        <p:nvPicPr>
          <p:cNvPr id="16" name="Inhaltsplatzhalter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D3B683C-872C-461B-9061-25D8F6C608E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880401"/>
            <a:ext cx="4951090" cy="364817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8AFE3F8-89FE-404E-8CF2-EBB4FE42A64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08148"/>
            <a:ext cx="3242113" cy="20137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EEB77F1-F5B9-4EFB-945A-299A6F63AD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35" y="597263"/>
            <a:ext cx="3204609" cy="1618328"/>
          </a:xfrm>
          <a:prstGeom prst="rect">
            <a:avLst/>
          </a:prstGeom>
        </p:spPr>
      </p:pic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2FC217A5-EA3F-4A23-881C-65DA0A0E6143}"/>
              </a:ext>
            </a:extLst>
          </p:cNvPr>
          <p:cNvSpPr/>
          <p:nvPr/>
        </p:nvSpPr>
        <p:spPr>
          <a:xfrm rot="5400000">
            <a:off x="8414753" y="-511779"/>
            <a:ext cx="456717" cy="62463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1BEADF9-BB43-432D-9D8D-1AAEE7AA1613}"/>
              </a:ext>
            </a:extLst>
          </p:cNvPr>
          <p:cNvSpPr/>
          <p:nvPr/>
        </p:nvSpPr>
        <p:spPr>
          <a:xfrm>
            <a:off x="10270951" y="323654"/>
            <a:ext cx="16321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chemeClr val="accent4">
                    <a:lumMod val="75000"/>
                  </a:schemeClr>
                </a:solidFill>
              </a:rPr>
              <a:t>PoS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(ICRC2017)0981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FC8C463-28AF-4BB7-9A98-54EEDC7669BA}"/>
              </a:ext>
            </a:extLst>
          </p:cNvPr>
          <p:cNvSpPr/>
          <p:nvPr/>
        </p:nvSpPr>
        <p:spPr>
          <a:xfrm rot="5400000">
            <a:off x="9322304" y="4436279"/>
            <a:ext cx="31351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chemeClr val="accent4">
                    <a:lumMod val="75000"/>
                  </a:schemeClr>
                </a:solidFill>
              </a:rPr>
              <a:t>IceCube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de-DE" sz="1200" dirty="0" err="1">
                <a:solidFill>
                  <a:schemeClr val="accent4">
                    <a:lumMod val="75000"/>
                  </a:schemeClr>
                </a:solidFill>
              </a:rPr>
              <a:t>Astrophys.J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. 843 (2017) no.2, 112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4863CDF-B799-4720-85AF-18BD74427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718" y="3137642"/>
            <a:ext cx="26901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1200" dirty="0" err="1">
                <a:solidFill>
                  <a:schemeClr val="accent4">
                    <a:lumMod val="75000"/>
                  </a:schemeClr>
                </a:solidFill>
              </a:rPr>
              <a:t>IceCube</a:t>
            </a:r>
            <a:r>
              <a:rPr lang="de-DE" altLang="de-DE" sz="1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kumimoji="0" lang="de-DE" altLang="de-DE" sz="12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Nature 484 (2012) 351-353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chemeClr val="accent4">
                    <a:lumMod val="75000"/>
                  </a:schemeClr>
                </a:solidFill>
              </a:rPr>
              <a:t>Updated: </a:t>
            </a:r>
            <a:r>
              <a:rPr lang="de-DE" sz="1200" dirty="0" err="1">
                <a:solidFill>
                  <a:schemeClr val="accent4">
                    <a:lumMod val="75000"/>
                  </a:schemeClr>
                </a:solidFill>
              </a:rPr>
              <a:t>Astrophys.J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. 843 (2017) </a:t>
            </a:r>
            <a:endParaRPr kumimoji="0" lang="de-DE" altLang="de-DE" sz="12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F4118DE-DCE2-4F02-8ACF-C9377D991C15}"/>
              </a:ext>
            </a:extLst>
          </p:cNvPr>
          <p:cNvSpPr/>
          <p:nvPr/>
        </p:nvSpPr>
        <p:spPr>
          <a:xfrm>
            <a:off x="6102736" y="386582"/>
            <a:ext cx="31454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>
                <a:solidFill>
                  <a:schemeClr val="accent4">
                    <a:lumMod val="75000"/>
                  </a:schemeClr>
                </a:solidFill>
              </a:rPr>
              <a:t>Image </a:t>
            </a:r>
            <a:r>
              <a:rPr lang="de-DE" sz="1050" dirty="0" err="1">
                <a:solidFill>
                  <a:schemeClr val="accent4">
                    <a:lumMod val="75000"/>
                  </a:schemeClr>
                </a:solidFill>
              </a:rPr>
              <a:t>credit</a:t>
            </a:r>
            <a:r>
              <a:rPr lang="de-DE" sz="1050" dirty="0">
                <a:solidFill>
                  <a:schemeClr val="accent4">
                    <a:lumMod val="75000"/>
                  </a:schemeClr>
                </a:solidFill>
              </a:rPr>
              <a:t>: Fermi-LAT and GBM </a:t>
            </a:r>
            <a:r>
              <a:rPr lang="de-DE" sz="1050" dirty="0" err="1">
                <a:solidFill>
                  <a:schemeClr val="accent4">
                    <a:lumMod val="75000"/>
                  </a:schemeClr>
                </a:solidFill>
              </a:rPr>
              <a:t>Collaborations</a:t>
            </a:r>
            <a:endParaRPr lang="de-DE" sz="105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21E7B4E-0531-4208-B95F-CD9438A2D2F9}"/>
              </a:ext>
            </a:extLst>
          </p:cNvPr>
          <p:cNvSpPr/>
          <p:nvPr/>
        </p:nvSpPr>
        <p:spPr>
          <a:xfrm>
            <a:off x="684616" y="5007356"/>
            <a:ext cx="42364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See e.g.</a:t>
            </a:r>
          </a:p>
          <a:p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Ahlers, Gonzales-Garcia, </a:t>
            </a:r>
            <a:r>
              <a:rPr lang="de-DE" sz="1200" dirty="0" err="1">
                <a:solidFill>
                  <a:schemeClr val="accent4">
                    <a:lumMod val="75000"/>
                  </a:schemeClr>
                </a:solidFill>
              </a:rPr>
              <a:t>Halzen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de-DE" sz="1200" dirty="0" err="1">
                <a:solidFill>
                  <a:schemeClr val="accent4">
                    <a:lumMod val="75000"/>
                  </a:schemeClr>
                </a:solidFill>
              </a:rPr>
              <a:t>Astropart.Phys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. 35 (2011)</a:t>
            </a:r>
          </a:p>
          <a:p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He et. al., </a:t>
            </a:r>
            <a:r>
              <a:rPr lang="de-DE" sz="1200" dirty="0" err="1">
                <a:solidFill>
                  <a:schemeClr val="accent4">
                    <a:lumMod val="75000"/>
                  </a:schemeClr>
                </a:solidFill>
              </a:rPr>
              <a:t>Astrophys.J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. 752 (2012)</a:t>
            </a:r>
          </a:p>
          <a:p>
            <a:r>
              <a:rPr lang="de-DE" sz="1200" dirty="0" err="1">
                <a:solidFill>
                  <a:schemeClr val="accent4">
                    <a:lumMod val="75000"/>
                  </a:schemeClr>
                </a:solidFill>
              </a:rPr>
              <a:t>Baerwald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, Bustamante, Winter, </a:t>
            </a:r>
            <a:r>
              <a:rPr lang="de-DE" sz="1200" dirty="0" err="1">
                <a:solidFill>
                  <a:schemeClr val="accent4">
                    <a:lumMod val="75000"/>
                  </a:schemeClr>
                </a:solidFill>
              </a:rPr>
              <a:t>Astropart.Phys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. 62 (2015)</a:t>
            </a:r>
          </a:p>
        </p:txBody>
      </p:sp>
    </p:spTree>
    <p:extLst>
      <p:ext uri="{BB962C8B-B14F-4D97-AF65-F5344CB8AC3E}">
        <p14:creationId xmlns:p14="http://schemas.microsoft.com/office/powerpoint/2010/main" val="248253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F1132EF-1B9F-41CC-96CC-837E0B564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C3139C-0B06-4D70-9584-0AC7CA21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Internal </a:t>
            </a:r>
            <a:r>
              <a:rPr lang="de-DE" dirty="0" err="1"/>
              <a:t>shock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AB10F3-CB70-4486-B830-0468EFA9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GRB multi-collision models | Jonas Heinze, 26.9.2019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4C5AC9-3AA6-4DDA-B83A-0E533CDC0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53FB89-BB60-4C5E-995A-A773CEAACCCE}"/>
                  </a:ext>
                </a:extLst>
              </p:cNvPr>
              <p:cNvSpPr txBox="1"/>
              <p:nvPr/>
            </p:nvSpPr>
            <p:spPr>
              <a:xfrm rot="971899">
                <a:off x="4458890" y="4663589"/>
                <a:ext cx="25715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𝑏𝑢𝑙𝑘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D3D4D5"/>
                          </a:solidFill>
                          <a:latin typeface="Cambria Math" panose="02040503050406030204" pitchFamily="18" charset="0"/>
                        </a:rPr>
                        <m:t>≈100 −500</m:t>
                      </m:r>
                    </m:oMath>
                  </m:oMathPara>
                </a14:m>
                <a:endParaRPr lang="de-DE" sz="2400" i="1" dirty="0" err="1">
                  <a:solidFill>
                    <a:srgbClr val="D3D4D5"/>
                  </a:solidFill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53FB89-BB60-4C5E-995A-A773CEAAC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71899">
                <a:off x="4458890" y="4663589"/>
                <a:ext cx="2571538" cy="369332"/>
              </a:xfrm>
              <a:prstGeom prst="rect">
                <a:avLst/>
              </a:prstGeom>
              <a:blipFill>
                <a:blip r:embed="rId3"/>
                <a:stretch>
                  <a:fillRect l="-2128" r="-2128" b="-5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DB6F2374-2D76-47DB-9380-A5AE2E670865}"/>
                  </a:ext>
                </a:extLst>
              </p:cNvPr>
              <p:cNvSpPr/>
              <p:nvPr/>
            </p:nvSpPr>
            <p:spPr>
              <a:xfrm>
                <a:off x="111697" y="1889063"/>
                <a:ext cx="3644459" cy="503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 b="0" i="0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iso</m:t>
                          </m:r>
                          <m:r>
                            <a:rPr lang="de-DE" sz="2400" b="0" i="0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2400" i="1">
                          <a:solidFill>
                            <a:srgbClr val="D3D4D5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rgbClr val="D3D4D5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rgbClr val="D3D4D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solidFill>
                            <a:srgbClr val="D3D4D5"/>
                          </a:solidFill>
                          <a:latin typeface="Cambria Math" panose="02040503050406030204" pitchFamily="18" charset="0"/>
                        </a:rPr>
                        <m:t>ergs</m:t>
                      </m:r>
                    </m:oMath>
                  </m:oMathPara>
                </a14:m>
                <a:endParaRPr lang="de-DE" sz="2400" dirty="0">
                  <a:solidFill>
                    <a:srgbClr val="D3D4D5"/>
                  </a:solidFill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DB6F2374-2D76-47DB-9380-A5AE2E670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7" y="1889063"/>
                <a:ext cx="3644459" cy="503856"/>
              </a:xfrm>
              <a:prstGeom prst="rect">
                <a:avLst/>
              </a:prstGeom>
              <a:blipFill>
                <a:blip r:embed="rId4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2B074451-EEB5-4EB2-B613-EE49FB33F0E6}"/>
              </a:ext>
            </a:extLst>
          </p:cNvPr>
          <p:cNvSpPr/>
          <p:nvPr/>
        </p:nvSpPr>
        <p:spPr>
          <a:xfrm>
            <a:off x="0" y="6592120"/>
            <a:ext cx="3756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Image credit: NASA's Goddard Space Flight Center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A00F0B-25D0-44AB-BC96-B841D11EC695}"/>
              </a:ext>
            </a:extLst>
          </p:cNvPr>
          <p:cNvSpPr txBox="1"/>
          <p:nvPr/>
        </p:nvSpPr>
        <p:spPr>
          <a:xfrm>
            <a:off x="392888" y="4676386"/>
            <a:ext cx="2572483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Central </a:t>
            </a:r>
            <a:r>
              <a:rPr lang="de-DE" sz="2000" b="1" dirty="0" err="1"/>
              <a:t>engine</a:t>
            </a:r>
            <a:r>
              <a:rPr lang="de-DE" sz="2000" b="1" dirty="0"/>
              <a:t>:</a:t>
            </a:r>
          </a:p>
          <a:p>
            <a:pPr algn="ctr"/>
            <a:r>
              <a:rPr lang="de-DE" sz="2000" i="1" dirty="0"/>
              <a:t>Plasma </a:t>
            </a:r>
            <a:r>
              <a:rPr lang="de-DE" sz="2000" i="1" dirty="0" err="1"/>
              <a:t>acceleration</a:t>
            </a:r>
            <a:endParaRPr lang="de-DE" sz="2000" i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8EC2FEB-A718-475C-9859-515F98E07A04}"/>
              </a:ext>
            </a:extLst>
          </p:cNvPr>
          <p:cNvSpPr txBox="1"/>
          <p:nvPr/>
        </p:nvSpPr>
        <p:spPr>
          <a:xfrm>
            <a:off x="4007768" y="5392821"/>
            <a:ext cx="2572483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Internal Shocks:</a:t>
            </a:r>
          </a:p>
          <a:p>
            <a:pPr algn="ctr"/>
            <a:r>
              <a:rPr lang="de-DE" sz="2000" i="1" dirty="0" err="1"/>
              <a:t>Particle</a:t>
            </a:r>
            <a:r>
              <a:rPr lang="de-DE" sz="2000" i="1" dirty="0"/>
              <a:t> </a:t>
            </a:r>
            <a:r>
              <a:rPr lang="de-DE" sz="2000" i="1" dirty="0" err="1"/>
              <a:t>acceleration</a:t>
            </a:r>
            <a:endParaRPr lang="de-DE" sz="2000" i="1" dirty="0"/>
          </a:p>
          <a:p>
            <a:pPr algn="ctr"/>
            <a:r>
              <a:rPr lang="de-DE" sz="2000" i="1" dirty="0"/>
              <a:t>Prompt </a:t>
            </a:r>
            <a:r>
              <a:rPr lang="de-DE" sz="2000" i="1" dirty="0" err="1"/>
              <a:t>emission</a:t>
            </a:r>
            <a:endParaRPr lang="de-DE" sz="2000" i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9AA7DF6-5092-491F-9670-5C6CE93DEFEE}"/>
              </a:ext>
            </a:extLst>
          </p:cNvPr>
          <p:cNvSpPr txBox="1"/>
          <p:nvPr/>
        </p:nvSpPr>
        <p:spPr>
          <a:xfrm>
            <a:off x="9186757" y="6014913"/>
            <a:ext cx="2906422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/>
              <a:t>Circumburst</a:t>
            </a:r>
            <a:r>
              <a:rPr lang="de-DE" sz="2000" b="1" dirty="0"/>
              <a:t> medium:</a:t>
            </a:r>
          </a:p>
          <a:p>
            <a:pPr algn="ctr"/>
            <a:r>
              <a:rPr lang="de-DE" sz="2000" i="1" dirty="0" err="1"/>
              <a:t>Afterglow</a:t>
            </a:r>
            <a:r>
              <a:rPr lang="de-DE" sz="2000" i="1" dirty="0"/>
              <a:t> </a:t>
            </a:r>
            <a:r>
              <a:rPr lang="de-DE" sz="2000" i="1" dirty="0" err="1"/>
              <a:t>emission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140337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F1132EF-1B9F-41CC-96CC-837E0B564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C3139C-0B06-4D70-9584-0AC7CA21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Internal </a:t>
            </a:r>
            <a:r>
              <a:rPr lang="de-DE" dirty="0" err="1"/>
              <a:t>shock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AB10F3-CB70-4486-B830-0468EFA9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GRB multi-collision models | Jonas Heinze, 26.9.2019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4C5AC9-3AA6-4DDA-B83A-0E533CDC0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53FB89-BB60-4C5E-995A-A773CEAACCCE}"/>
                  </a:ext>
                </a:extLst>
              </p:cNvPr>
              <p:cNvSpPr txBox="1"/>
              <p:nvPr/>
            </p:nvSpPr>
            <p:spPr>
              <a:xfrm rot="971899">
                <a:off x="4458890" y="4663589"/>
                <a:ext cx="25715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𝑏𝑢𝑙𝑘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D3D4D5"/>
                          </a:solidFill>
                          <a:latin typeface="Cambria Math" panose="02040503050406030204" pitchFamily="18" charset="0"/>
                        </a:rPr>
                        <m:t>≈100 −500</m:t>
                      </m:r>
                    </m:oMath>
                  </m:oMathPara>
                </a14:m>
                <a:endParaRPr lang="de-DE" sz="2400" i="1" dirty="0" err="1">
                  <a:solidFill>
                    <a:srgbClr val="D3D4D5"/>
                  </a:solidFill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53FB89-BB60-4C5E-995A-A773CEAAC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71899">
                <a:off x="4458890" y="4663589"/>
                <a:ext cx="2571538" cy="369332"/>
              </a:xfrm>
              <a:prstGeom prst="rect">
                <a:avLst/>
              </a:prstGeom>
              <a:blipFill>
                <a:blip r:embed="rId3"/>
                <a:stretch>
                  <a:fillRect l="-2128" r="-2128" b="-5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DB6F2374-2D76-47DB-9380-A5AE2E670865}"/>
                  </a:ext>
                </a:extLst>
              </p:cNvPr>
              <p:cNvSpPr/>
              <p:nvPr/>
            </p:nvSpPr>
            <p:spPr>
              <a:xfrm>
                <a:off x="111697" y="1889063"/>
                <a:ext cx="3644459" cy="503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 b="0" i="0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iso</m:t>
                          </m:r>
                          <m:r>
                            <a:rPr lang="de-DE" sz="2400" b="0" i="0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2400" i="1">
                          <a:solidFill>
                            <a:srgbClr val="D3D4D5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rgbClr val="D3D4D5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2400" b="0" i="1" smtClean="0">
                              <a:solidFill>
                                <a:srgbClr val="D3D4D5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rgbClr val="D3D4D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solidFill>
                            <a:srgbClr val="D3D4D5"/>
                          </a:solidFill>
                          <a:latin typeface="Cambria Math" panose="02040503050406030204" pitchFamily="18" charset="0"/>
                        </a:rPr>
                        <m:t>ergs</m:t>
                      </m:r>
                    </m:oMath>
                  </m:oMathPara>
                </a14:m>
                <a:endParaRPr lang="de-DE" sz="2400" dirty="0">
                  <a:solidFill>
                    <a:srgbClr val="D3D4D5"/>
                  </a:solidFill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DB6F2374-2D76-47DB-9380-A5AE2E670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7" y="1889063"/>
                <a:ext cx="3644459" cy="503856"/>
              </a:xfrm>
              <a:prstGeom prst="rect">
                <a:avLst/>
              </a:prstGeom>
              <a:blipFill>
                <a:blip r:embed="rId4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2B074451-EEB5-4EB2-B613-EE49FB33F0E6}"/>
              </a:ext>
            </a:extLst>
          </p:cNvPr>
          <p:cNvSpPr/>
          <p:nvPr/>
        </p:nvSpPr>
        <p:spPr>
          <a:xfrm>
            <a:off x="0" y="6592120"/>
            <a:ext cx="3756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Image credit: NASA's Goddard Space Flight Center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A00F0B-25D0-44AB-BC96-B841D11EC695}"/>
              </a:ext>
            </a:extLst>
          </p:cNvPr>
          <p:cNvSpPr txBox="1"/>
          <p:nvPr/>
        </p:nvSpPr>
        <p:spPr>
          <a:xfrm>
            <a:off x="392888" y="4676386"/>
            <a:ext cx="2572483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Central </a:t>
            </a:r>
            <a:r>
              <a:rPr lang="de-DE" sz="2000" b="1" dirty="0" err="1"/>
              <a:t>engine</a:t>
            </a:r>
            <a:r>
              <a:rPr lang="de-DE" sz="2000" b="1" dirty="0"/>
              <a:t>:</a:t>
            </a:r>
          </a:p>
          <a:p>
            <a:pPr algn="ctr"/>
            <a:r>
              <a:rPr lang="de-DE" sz="2000" i="1" dirty="0"/>
              <a:t>Plasma </a:t>
            </a:r>
            <a:r>
              <a:rPr lang="de-DE" sz="2000" i="1" dirty="0" err="1"/>
              <a:t>acceleration</a:t>
            </a:r>
            <a:endParaRPr lang="de-DE" sz="2000" i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8EC2FEB-A718-475C-9859-515F98E07A04}"/>
              </a:ext>
            </a:extLst>
          </p:cNvPr>
          <p:cNvSpPr txBox="1"/>
          <p:nvPr/>
        </p:nvSpPr>
        <p:spPr>
          <a:xfrm>
            <a:off x="4007768" y="5392821"/>
            <a:ext cx="2572483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Internal Shocks:</a:t>
            </a:r>
          </a:p>
          <a:p>
            <a:pPr algn="ctr"/>
            <a:r>
              <a:rPr lang="de-DE" sz="2000" i="1" dirty="0" err="1"/>
              <a:t>Particle</a:t>
            </a:r>
            <a:r>
              <a:rPr lang="de-DE" sz="2000" i="1" dirty="0"/>
              <a:t> </a:t>
            </a:r>
            <a:r>
              <a:rPr lang="de-DE" sz="2000" i="1" dirty="0" err="1"/>
              <a:t>acceleration</a:t>
            </a:r>
            <a:endParaRPr lang="de-DE" sz="2000" i="1" dirty="0"/>
          </a:p>
          <a:p>
            <a:pPr algn="ctr"/>
            <a:r>
              <a:rPr lang="de-DE" sz="2000" i="1" dirty="0"/>
              <a:t>Prompt </a:t>
            </a:r>
            <a:r>
              <a:rPr lang="de-DE" sz="2000" i="1" dirty="0" err="1"/>
              <a:t>emission</a:t>
            </a:r>
            <a:endParaRPr lang="de-DE" sz="2000" i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9AA7DF6-5092-491F-9670-5C6CE93DEFEE}"/>
              </a:ext>
            </a:extLst>
          </p:cNvPr>
          <p:cNvSpPr txBox="1"/>
          <p:nvPr/>
        </p:nvSpPr>
        <p:spPr>
          <a:xfrm>
            <a:off x="9186757" y="6014913"/>
            <a:ext cx="2906422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/>
              <a:t>Circumburst</a:t>
            </a:r>
            <a:r>
              <a:rPr lang="de-DE" sz="2000" b="1" dirty="0"/>
              <a:t> medium:</a:t>
            </a:r>
          </a:p>
          <a:p>
            <a:pPr algn="ctr"/>
            <a:r>
              <a:rPr lang="de-DE" sz="2000" i="1" dirty="0" err="1"/>
              <a:t>Afterglow</a:t>
            </a:r>
            <a:r>
              <a:rPr lang="de-DE" sz="2000" i="1" dirty="0"/>
              <a:t> </a:t>
            </a:r>
            <a:r>
              <a:rPr lang="de-DE" sz="2000" i="1" dirty="0" err="1"/>
              <a:t>emission</a:t>
            </a:r>
            <a:endParaRPr lang="de-DE" sz="2000" i="1" dirty="0"/>
          </a:p>
        </p:txBody>
      </p:sp>
      <p:pic>
        <p:nvPicPr>
          <p:cNvPr id="13" name="Grafik 1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8317246-62D2-4AF1-9FC7-680CF24A70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6521" r="10833" b="43760"/>
          <a:stretch/>
        </p:blipFill>
        <p:spPr>
          <a:xfrm>
            <a:off x="2848413" y="817500"/>
            <a:ext cx="6495171" cy="54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1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D57ECEC-263C-458E-89DC-8ABD71DCF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649329"/>
            <a:ext cx="6829425" cy="19621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10C695-37B4-45C3-9AD0-760313FC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One</a:t>
            </a:r>
            <a:r>
              <a:rPr lang="de-DE" dirty="0"/>
              <a:t> Zone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9FFB351-08FD-4E69-BA01-C7383CB2E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392" y="3973942"/>
                <a:ext cx="5832028" cy="18985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dirty="0">
                    <a:solidFill>
                      <a:schemeClr val="accent2">
                        <a:lumMod val="75000"/>
                      </a:schemeClr>
                    </a:solidFill>
                  </a:rPr>
                  <a:t>Photon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energy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density</a:t>
                </a:r>
                <a:r>
                  <a:rPr lang="de-DE" sz="2000" dirty="0"/>
                  <a:t>:</a:t>
                </a:r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000" dirty="0"/>
                  <a:t> Scales </a:t>
                </a:r>
                <a:r>
                  <a:rPr lang="de-DE" sz="2000" dirty="0" err="1"/>
                  <a:t>with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radius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de-DE" sz="2000" b="1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9FFB351-08FD-4E69-BA01-C7383CB2E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3973942"/>
                <a:ext cx="5832028" cy="1898519"/>
              </a:xfrm>
              <a:blipFill>
                <a:blip r:embed="rId4"/>
                <a:stretch>
                  <a:fillRect l="-2612" t="-3859" b="-344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3E318C-65F7-4FE3-9BCD-1D6C05B5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ECFC7AB-CF67-4F25-8F8A-D9A3473C3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UHECR </a:t>
            </a:r>
            <a:r>
              <a:rPr lang="de-DE" dirty="0" err="1"/>
              <a:t>acceleration</a:t>
            </a:r>
            <a:r>
              <a:rPr lang="de-DE" dirty="0"/>
              <a:t> and </a:t>
            </a:r>
            <a:r>
              <a:rPr lang="de-DE" dirty="0" err="1"/>
              <a:t>neutrino</a:t>
            </a:r>
            <a:r>
              <a:rPr lang="de-DE" dirty="0"/>
              <a:t> </a:t>
            </a:r>
            <a:r>
              <a:rPr lang="de-DE" dirty="0" err="1"/>
              <a:t>production</a:t>
            </a:r>
            <a:endParaRPr lang="de-DE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BD8CC36-B60E-4814-B74A-6CC03630995E}"/>
              </a:ext>
            </a:extLst>
          </p:cNvPr>
          <p:cNvCxnSpPr>
            <a:cxnSpLocks/>
          </p:cNvCxnSpPr>
          <p:nvPr/>
        </p:nvCxnSpPr>
        <p:spPr>
          <a:xfrm>
            <a:off x="4310011" y="3246285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37288B49-0C71-4850-AD60-9DE19B04B2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21" y="3254185"/>
            <a:ext cx="2167075" cy="538525"/>
          </a:xfrm>
          <a:prstGeom prst="rect">
            <a:avLst/>
          </a:prstGeom>
        </p:spPr>
      </p:pic>
      <p:pic>
        <p:nvPicPr>
          <p:cNvPr id="14" name="Grafik 13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A1B01163-E176-43C6-8B2C-C830A1FFEF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6" b="7443"/>
          <a:stretch/>
        </p:blipFill>
        <p:spPr>
          <a:xfrm>
            <a:off x="4365399" y="3266328"/>
            <a:ext cx="537295" cy="498440"/>
          </a:xfrm>
          <a:prstGeom prst="rect">
            <a:avLst/>
          </a:prstGeom>
        </p:spPr>
      </p:pic>
      <p:pic>
        <p:nvPicPr>
          <p:cNvPr id="11" name="Grafik 10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B069FDB2-77A7-4687-950F-1E48E9E1DB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6" y="1891378"/>
            <a:ext cx="2129555" cy="821264"/>
          </a:xfrm>
          <a:prstGeom prst="rect">
            <a:avLst/>
          </a:prstGeom>
        </p:spPr>
      </p:pic>
      <p:pic>
        <p:nvPicPr>
          <p:cNvPr id="15" name="Grafik 14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358E8F22-87C6-4274-B371-35B22D19F3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138" y="2678624"/>
            <a:ext cx="2005410" cy="87378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0E81157-2D3A-4170-8205-7790E01E05AF}"/>
              </a:ext>
            </a:extLst>
          </p:cNvPr>
          <p:cNvSpPr txBox="1"/>
          <p:nvPr/>
        </p:nvSpPr>
        <p:spPr>
          <a:xfrm>
            <a:off x="9019770" y="1312850"/>
            <a:ext cx="262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err="1"/>
              <a:t>Geometry</a:t>
            </a:r>
            <a:r>
              <a:rPr lang="de-DE" sz="2000" u="sng" dirty="0"/>
              <a:t> </a:t>
            </a:r>
            <a:r>
              <a:rPr lang="de-DE" sz="2000" u="sng" dirty="0" err="1"/>
              <a:t>Estimates</a:t>
            </a:r>
            <a:r>
              <a:rPr lang="de-DE" sz="2000" u="sng" dirty="0"/>
              <a:t>:</a:t>
            </a:r>
            <a:endParaRPr lang="de-DE" sz="16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546D649A-F9FB-43DD-BBE4-6E1B06A88BBE}"/>
                  </a:ext>
                </a:extLst>
              </p:cNvPr>
              <p:cNvSpPr txBox="1"/>
              <p:nvPr/>
            </p:nvSpPr>
            <p:spPr>
              <a:xfrm>
                <a:off x="64551" y="1260819"/>
                <a:ext cx="43924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b="1" dirty="0">
                    <a:solidFill>
                      <a:srgbClr val="C00000"/>
                    </a:solidFill>
                  </a:rPr>
                  <a:t>Compute </a:t>
                </a:r>
                <a:r>
                  <a:rPr lang="de-DE" sz="2000" b="1" dirty="0" err="1">
                    <a:solidFill>
                      <a:srgbClr val="C00000"/>
                    </a:solidFill>
                  </a:rPr>
                  <a:t>single</a:t>
                </a:r>
                <a:r>
                  <a:rPr lang="de-DE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2000" b="1" dirty="0" err="1">
                    <a:solidFill>
                      <a:srgbClr val="C00000"/>
                    </a:solidFill>
                  </a:rPr>
                  <a:t>average</a:t>
                </a:r>
                <a:r>
                  <a:rPr lang="de-DE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2000" b="1" dirty="0" err="1">
                    <a:solidFill>
                      <a:srgbClr val="C00000"/>
                    </a:solidFill>
                  </a:rPr>
                  <a:t>collision</a:t>
                </a:r>
                <a:r>
                  <a:rPr lang="de-DE" sz="2000" b="1" dirty="0">
                    <a:solidFill>
                      <a:srgbClr val="C00000"/>
                    </a:solidFill>
                  </a:rPr>
                  <a:t>!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000" dirty="0">
                    <a:solidFill>
                      <a:srgbClr val="C0000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C00000"/>
                    </a:solidFill>
                  </a:rPr>
                  <a:t>Then</a:t>
                </a:r>
                <a:r>
                  <a:rPr lang="de-DE" sz="2000" dirty="0">
                    <a:solidFill>
                      <a:srgbClr val="C0000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C00000"/>
                    </a:solidFill>
                  </a:rPr>
                  <a:t>scale</a:t>
                </a:r>
                <a:r>
                  <a:rPr lang="de-DE" sz="2000" dirty="0">
                    <a:solidFill>
                      <a:srgbClr val="C0000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C00000"/>
                    </a:solidFill>
                  </a:rPr>
                  <a:t>to</a:t>
                </a:r>
                <a:r>
                  <a:rPr lang="de-DE" sz="2000" dirty="0">
                    <a:solidFill>
                      <a:srgbClr val="C0000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C00000"/>
                    </a:solidFill>
                  </a:rPr>
                  <a:t>full</a:t>
                </a:r>
                <a:r>
                  <a:rPr lang="de-DE" sz="2000" dirty="0">
                    <a:solidFill>
                      <a:srgbClr val="C0000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C00000"/>
                    </a:solidFill>
                  </a:rPr>
                  <a:t>burst</a:t>
                </a:r>
                <a:endParaRPr lang="de-D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546D649A-F9FB-43DD-BBE4-6E1B06A88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" y="1260819"/>
                <a:ext cx="4392487" cy="707886"/>
              </a:xfrm>
              <a:prstGeom prst="rect">
                <a:avLst/>
              </a:prstGeom>
              <a:blipFill>
                <a:blip r:embed="rId8"/>
                <a:stretch>
                  <a:fillRect l="-833" t="-4310" r="-556" b="-155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fik 21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C0D173FF-FC5A-458E-A57B-902892D496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3" y="4347218"/>
            <a:ext cx="5641360" cy="87649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9300EC9-6F14-4C3A-AA74-0190CAF3EC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47" y="4292242"/>
            <a:ext cx="5385782" cy="999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Inhaltsplatzhalter 2">
                <a:extLst>
                  <a:ext uri="{FF2B5EF4-FFF2-40B4-BE49-F238E27FC236}">
                    <a16:creationId xmlns:a16="http://schemas.microsoft.com/office/drawing/2014/main" id="{10A0F95A-4E49-4456-B911-F7304AF43F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9037" y="3973942"/>
                <a:ext cx="5316517" cy="2580586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266700" algn="l"/>
                  </a:tabLst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2000" dirty="0">
                    <a:solidFill>
                      <a:srgbClr val="C00000"/>
                    </a:solidFill>
                  </a:rPr>
                  <a:t>Nuclei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injection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density</a:t>
                </a:r>
                <a:r>
                  <a:rPr lang="de-DE" sz="2000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000" dirty="0"/>
                  <a:t> Photo-disintegration / </a:t>
                </a:r>
                <a:r>
                  <a:rPr lang="de-DE" sz="2000" dirty="0" err="1"/>
                  <a:t>Photo</a:t>
                </a:r>
                <a:r>
                  <a:rPr lang="de-DE" sz="2000" dirty="0"/>
                  <a:t>-pion-</a:t>
                </a:r>
                <a:r>
                  <a:rPr lang="de-DE" sz="2000" dirty="0" err="1"/>
                  <a:t>production</a:t>
                </a:r>
                <a:endParaRPr lang="de-DE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Secondary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neutrinos</a:t>
                </a:r>
                <a:endParaRPr lang="de-DE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sz="2000" dirty="0"/>
              </a:p>
              <a:p>
                <a:endParaRPr lang="de-D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2000" dirty="0"/>
              </a:p>
            </p:txBody>
          </p:sp>
        </mc:Choice>
        <mc:Fallback xmlns="">
          <p:sp>
            <p:nvSpPr>
              <p:cNvPr id="25" name="Inhaltsplatzhalter 2">
                <a:extLst>
                  <a:ext uri="{FF2B5EF4-FFF2-40B4-BE49-F238E27FC236}">
                    <a16:creationId xmlns:a16="http://schemas.microsoft.com/office/drawing/2014/main" id="{10A0F95A-4E49-4456-B911-F7304AF43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37" y="3973942"/>
                <a:ext cx="5316517" cy="2580586"/>
              </a:xfrm>
              <a:prstGeom prst="rect">
                <a:avLst/>
              </a:prstGeom>
              <a:blipFill>
                <a:blip r:embed="rId11"/>
                <a:stretch>
                  <a:fillRect l="-2982" t="-2837" r="-1720" b="-125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>
            <a:extLst>
              <a:ext uri="{FF2B5EF4-FFF2-40B4-BE49-F238E27FC236}">
                <a16:creationId xmlns:a16="http://schemas.microsoft.com/office/drawing/2014/main" id="{895C5DDA-7C6D-4032-92CC-6AC8FA055A44}"/>
              </a:ext>
            </a:extLst>
          </p:cNvPr>
          <p:cNvSpPr/>
          <p:nvPr/>
        </p:nvSpPr>
        <p:spPr>
          <a:xfrm>
            <a:off x="10178086" y="4475834"/>
            <a:ext cx="465030" cy="630880"/>
          </a:xfrm>
          <a:prstGeom prst="ellipse">
            <a:avLst/>
          </a:prstGeom>
          <a:solidFill>
            <a:srgbClr val="0070C0">
              <a:alpha val="3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B03C3BB-D490-4D75-943D-4068C110EF8C}"/>
              </a:ext>
            </a:extLst>
          </p:cNvPr>
          <p:cNvSpPr/>
          <p:nvPr/>
        </p:nvSpPr>
        <p:spPr>
          <a:xfrm>
            <a:off x="8431234" y="4461609"/>
            <a:ext cx="961075" cy="645105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DD6A935-2A37-4512-A9EE-AA7D12B27EB4}"/>
              </a:ext>
            </a:extLst>
          </p:cNvPr>
          <p:cNvSpPr/>
          <p:nvPr/>
        </p:nvSpPr>
        <p:spPr>
          <a:xfrm>
            <a:off x="1413324" y="4462913"/>
            <a:ext cx="905964" cy="564049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D081A31-F95D-4CF7-9BF2-908EAE0368E8}"/>
              </a:ext>
            </a:extLst>
          </p:cNvPr>
          <p:cNvSpPr/>
          <p:nvPr/>
        </p:nvSpPr>
        <p:spPr>
          <a:xfrm>
            <a:off x="10662784" y="4475834"/>
            <a:ext cx="465030" cy="645104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F361767-C661-4435-A27C-AA55A4ADA396}"/>
              </a:ext>
            </a:extLst>
          </p:cNvPr>
          <p:cNvSpPr txBox="1"/>
          <p:nvPr/>
        </p:nvSpPr>
        <p:spPr>
          <a:xfrm>
            <a:off x="8272952" y="5146011"/>
            <a:ext cx="129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Nuclei </a:t>
            </a:r>
            <a:r>
              <a:rPr lang="de-DE" dirty="0" err="1">
                <a:solidFill>
                  <a:srgbClr val="C00000"/>
                </a:solidFill>
              </a:rPr>
              <a:t>Injection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A97117B-A63D-44F1-A0C5-A8F629134CF3}"/>
              </a:ext>
            </a:extLst>
          </p:cNvPr>
          <p:cNvSpPr txBox="1"/>
          <p:nvPr/>
        </p:nvSpPr>
        <p:spPr>
          <a:xfrm>
            <a:off x="9835912" y="5120938"/>
            <a:ext cx="114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Baryonic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Loading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4314A1C-B068-4775-805A-1530CBF957AE}"/>
              </a:ext>
            </a:extLst>
          </p:cNvPr>
          <p:cNvSpPr txBox="1"/>
          <p:nvPr/>
        </p:nvSpPr>
        <p:spPr>
          <a:xfrm>
            <a:off x="862315" y="5001342"/>
            <a:ext cx="20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Photon Field: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Broken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power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law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" name="Grafik 2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C08E56F3-1177-4527-96C9-6255757EFF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38" y="1409267"/>
            <a:ext cx="1855201" cy="3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5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8C36A15B-47D5-4361-B80F-59A966EB69B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9" y="1289283"/>
            <a:ext cx="2865262" cy="2699018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1455204-BF73-4AA2-BE4C-96D13C692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13" y="700170"/>
            <a:ext cx="2938993" cy="2728830"/>
          </a:xfrm>
          <a:prstGeom prst="rect">
            <a:avLst/>
          </a:prstGeom>
        </p:spPr>
      </p:pic>
      <p:pic>
        <p:nvPicPr>
          <p:cNvPr id="12" name="Grafik 11" descr="Ein Bild, das Karte enthält.&#10;&#10;Automatisch generierte Beschreibung">
            <a:extLst>
              <a:ext uri="{FF2B5EF4-FFF2-40B4-BE49-F238E27FC236}">
                <a16:creationId xmlns:a16="http://schemas.microsoft.com/office/drawing/2014/main" id="{6C9AFCF8-2B92-4039-B53B-90EF495D0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01" y="3506665"/>
            <a:ext cx="3079171" cy="29200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B417FF-3B27-4778-93E7-94300F37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One</a:t>
            </a:r>
            <a:r>
              <a:rPr lang="de-DE" dirty="0"/>
              <a:t> Zone </a:t>
            </a:r>
            <a:r>
              <a:rPr lang="de-DE" dirty="0" err="1"/>
              <a:t>model</a:t>
            </a:r>
            <a:endParaRPr lang="de-DE" dirty="0"/>
          </a:p>
        </p:txBody>
      </p:sp>
      <p:pic>
        <p:nvPicPr>
          <p:cNvPr id="9" name="Inhaltsplatzhalter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77F50BD2-CC23-4AB1-B820-5D1F05E8C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03" y="1314737"/>
            <a:ext cx="5188909" cy="4843748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B38AFE-B4D2-446E-B445-B840C325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61236A-2542-4B1D-A942-E3EC38FE14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 source UHECR </a:t>
            </a:r>
            <a:r>
              <a:rPr lang="de-DE" dirty="0" err="1"/>
              <a:t>spectra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9AFF9CE-1B7F-4479-B4AC-42A8F00F3A41}"/>
              </a:ext>
            </a:extLst>
          </p:cNvPr>
          <p:cNvSpPr txBox="1"/>
          <p:nvPr/>
        </p:nvSpPr>
        <p:spPr>
          <a:xfrm>
            <a:off x="8081301" y="494728"/>
            <a:ext cx="1662723" cy="584775"/>
          </a:xfrm>
          <a:prstGeom prst="rect">
            <a:avLst/>
          </a:prstGeom>
          <a:solidFill>
            <a:srgbClr val="FFB3B3"/>
          </a:solidFill>
          <a:ln w="76200">
            <a:solidFill>
              <a:srgbClr val="FFB3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Partial </a:t>
            </a:r>
            <a:r>
              <a:rPr lang="de-DE" sz="1600" dirty="0" err="1"/>
              <a:t>disintegration</a:t>
            </a:r>
            <a:endParaRPr lang="de-DE" sz="16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DE34354-8EA8-4BF8-BD94-9FEAC771624D}"/>
              </a:ext>
            </a:extLst>
          </p:cNvPr>
          <p:cNvSpPr txBox="1"/>
          <p:nvPr/>
        </p:nvSpPr>
        <p:spPr>
          <a:xfrm>
            <a:off x="8168331" y="3277933"/>
            <a:ext cx="1448397" cy="584775"/>
          </a:xfrm>
          <a:prstGeom prst="rect">
            <a:avLst/>
          </a:prstGeom>
          <a:solidFill>
            <a:srgbClr val="9999FF"/>
          </a:solidFill>
          <a:ln w="76200">
            <a:solidFill>
              <a:srgbClr val="9999FF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/>
              <a:t>Optically</a:t>
            </a:r>
            <a:r>
              <a:rPr lang="de-DE" sz="1600" dirty="0"/>
              <a:t> </a:t>
            </a:r>
            <a:r>
              <a:rPr lang="de-DE" sz="1600" dirty="0" err="1"/>
              <a:t>thick</a:t>
            </a:r>
            <a:endParaRPr lang="de-DE" sz="1600" dirty="0"/>
          </a:p>
          <a:p>
            <a:pPr algn="ctr"/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nuclei</a:t>
            </a:r>
            <a:endParaRPr lang="de-DE" sz="1600" dirty="0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6CBF41E2-E486-49A8-8398-4FBB18A400D8}"/>
              </a:ext>
            </a:extLst>
          </p:cNvPr>
          <p:cNvSpPr txBox="1">
            <a:spLocks/>
          </p:cNvSpPr>
          <p:nvPr/>
        </p:nvSpPr>
        <p:spPr>
          <a:xfrm>
            <a:off x="469158" y="4437112"/>
            <a:ext cx="3708400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F8634CF-FF31-4F7B-8D47-0FC9A05B829A}"/>
              </a:ext>
            </a:extLst>
          </p:cNvPr>
          <p:cNvSpPr/>
          <p:nvPr/>
        </p:nvSpPr>
        <p:spPr>
          <a:xfrm>
            <a:off x="469158" y="4498963"/>
            <a:ext cx="290398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dirty="0" err="1"/>
              <a:t>Disintegration</a:t>
            </a:r>
            <a:r>
              <a:rPr lang="de-DE" dirty="0"/>
              <a:t> rate</a:t>
            </a:r>
          </a:p>
          <a:p>
            <a:pPr algn="ctr"/>
            <a:r>
              <a:rPr lang="de-DE" dirty="0"/>
              <a:t> </a:t>
            </a:r>
            <a:r>
              <a:rPr lang="de-DE" dirty="0" err="1"/>
              <a:t>scales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radius</a:t>
            </a:r>
            <a:r>
              <a:rPr lang="de-DE" dirty="0"/>
              <a:t> and </a:t>
            </a:r>
            <a:r>
              <a:rPr lang="de-DE" dirty="0" err="1"/>
              <a:t>luminosity</a:t>
            </a:r>
            <a:r>
              <a:rPr lang="de-DE" dirty="0"/>
              <a:t>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5C94639-FC58-4AC3-A769-1AA17FF4F181}"/>
              </a:ext>
            </a:extLst>
          </p:cNvPr>
          <p:cNvSpPr/>
          <p:nvPr/>
        </p:nvSpPr>
        <p:spPr>
          <a:xfrm>
            <a:off x="6919165" y="-4299"/>
            <a:ext cx="5197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Biehl,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Boncioli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Astron.Astrophys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. 611 (2018)</a:t>
            </a:r>
          </a:p>
        </p:txBody>
      </p:sp>
      <p:pic>
        <p:nvPicPr>
          <p:cNvPr id="15" name="Grafik 14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4E9B139D-FAB0-437D-8423-C72A9981B3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7"/>
          <a:stretch/>
        </p:blipFill>
        <p:spPr>
          <a:xfrm>
            <a:off x="1031528" y="5487108"/>
            <a:ext cx="1479867" cy="876499"/>
          </a:xfrm>
          <a:prstGeom prst="rect">
            <a:avLst/>
          </a:prstGeom>
        </p:spPr>
      </p:pic>
      <p:pic>
        <p:nvPicPr>
          <p:cNvPr id="17" name="Grafik 16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7E4EDDC3-CEB2-461C-922E-5CB05451BF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71"/>
          <a:stretch/>
        </p:blipFill>
        <p:spPr>
          <a:xfrm>
            <a:off x="619925" y="5492442"/>
            <a:ext cx="374014" cy="876499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DB40F351-1F61-4B4E-B4AF-BD0AA592C6CE}"/>
              </a:ext>
            </a:extLst>
          </p:cNvPr>
          <p:cNvSpPr txBox="1"/>
          <p:nvPr/>
        </p:nvSpPr>
        <p:spPr>
          <a:xfrm>
            <a:off x="261157" y="1295028"/>
            <a:ext cx="1662579" cy="338554"/>
          </a:xfrm>
          <a:prstGeom prst="rect">
            <a:avLst/>
          </a:prstGeom>
          <a:solidFill>
            <a:srgbClr val="CCFFCC"/>
          </a:solidFill>
          <a:ln w="76200"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/>
              <a:t>Nuclear</a:t>
            </a:r>
            <a:r>
              <a:rPr lang="de-DE" sz="1600" dirty="0"/>
              <a:t> </a:t>
            </a:r>
            <a:r>
              <a:rPr lang="de-DE" sz="1600" dirty="0" err="1"/>
              <a:t>survival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3704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417FF-3B27-4778-93E7-94300F37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One</a:t>
            </a:r>
            <a:r>
              <a:rPr lang="de-DE" dirty="0"/>
              <a:t> Zone </a:t>
            </a:r>
            <a:r>
              <a:rPr lang="de-DE" dirty="0" err="1"/>
              <a:t>model</a:t>
            </a:r>
            <a:endParaRPr lang="de-DE" dirty="0"/>
          </a:p>
        </p:txBody>
      </p:sp>
      <p:pic>
        <p:nvPicPr>
          <p:cNvPr id="9" name="Inhaltsplatzhalter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77F50BD2-CC23-4AB1-B820-5D1F05E8C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03" y="1314737"/>
            <a:ext cx="5188909" cy="4843748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B38AFE-B4D2-446E-B445-B840C325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61236A-2542-4B1D-A942-E3EC38FE14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Neutrino </a:t>
            </a:r>
            <a:r>
              <a:rPr lang="de-DE" dirty="0" err="1"/>
              <a:t>flux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049A5A-1613-4B5C-8B16-7BB9F9B37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1" y="1224066"/>
            <a:ext cx="2767138" cy="2651573"/>
          </a:xfrm>
          <a:prstGeom prst="rect">
            <a:avLst/>
          </a:prstGeom>
        </p:spPr>
      </p:pic>
      <p:pic>
        <p:nvPicPr>
          <p:cNvPr id="15" name="Grafik 1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45FD8E50-AF95-4A69-9ABE-F086BECFE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96" y="575160"/>
            <a:ext cx="2741457" cy="2625892"/>
          </a:xfrm>
          <a:prstGeom prst="rect">
            <a:avLst/>
          </a:prstGeom>
        </p:spPr>
      </p:pic>
      <p:pic>
        <p:nvPicPr>
          <p:cNvPr id="17" name="Grafik 16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8AE40A53-9CE9-4F46-A22B-753B681D2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62" y="3429000"/>
            <a:ext cx="2828131" cy="2670834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CDE34354-8EA8-4BF8-BD94-9FEAC771624D}"/>
              </a:ext>
            </a:extLst>
          </p:cNvPr>
          <p:cNvSpPr txBox="1"/>
          <p:nvPr/>
        </p:nvSpPr>
        <p:spPr>
          <a:xfrm>
            <a:off x="8168331" y="3277933"/>
            <a:ext cx="1448397" cy="584775"/>
          </a:xfrm>
          <a:prstGeom prst="rect">
            <a:avLst/>
          </a:prstGeom>
          <a:solidFill>
            <a:srgbClr val="9999FF"/>
          </a:solidFill>
          <a:ln w="76200">
            <a:solidFill>
              <a:srgbClr val="9999FF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/>
              <a:t>Optically</a:t>
            </a:r>
            <a:r>
              <a:rPr lang="de-DE" sz="1600" dirty="0"/>
              <a:t> </a:t>
            </a:r>
            <a:r>
              <a:rPr lang="de-DE" sz="1600" dirty="0" err="1"/>
              <a:t>thick</a:t>
            </a:r>
            <a:endParaRPr lang="de-DE" sz="1600" dirty="0"/>
          </a:p>
          <a:p>
            <a:pPr algn="ctr"/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nuclei</a:t>
            </a:r>
            <a:endParaRPr lang="de-DE" sz="16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D9CBFC5-F035-4A09-9763-6C4D1E762F0E}"/>
              </a:ext>
            </a:extLst>
          </p:cNvPr>
          <p:cNvSpPr txBox="1"/>
          <p:nvPr/>
        </p:nvSpPr>
        <p:spPr>
          <a:xfrm>
            <a:off x="261157" y="1295028"/>
            <a:ext cx="1662579" cy="338554"/>
          </a:xfrm>
          <a:prstGeom prst="rect">
            <a:avLst/>
          </a:prstGeom>
          <a:solidFill>
            <a:srgbClr val="CCFFCC"/>
          </a:solidFill>
          <a:ln w="76200"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/>
              <a:t>Nuclear</a:t>
            </a:r>
            <a:r>
              <a:rPr lang="de-DE" sz="1600" dirty="0"/>
              <a:t> </a:t>
            </a:r>
            <a:r>
              <a:rPr lang="de-DE" sz="1600" dirty="0" err="1"/>
              <a:t>survival</a:t>
            </a:r>
            <a:endParaRPr lang="de-DE" sz="1600" dirty="0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6CBF41E2-E486-49A8-8398-4FBB18A400D8}"/>
              </a:ext>
            </a:extLst>
          </p:cNvPr>
          <p:cNvSpPr txBox="1">
            <a:spLocks/>
          </p:cNvSpPr>
          <p:nvPr/>
        </p:nvSpPr>
        <p:spPr>
          <a:xfrm>
            <a:off x="469158" y="4437112"/>
            <a:ext cx="3708400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F8634CF-FF31-4F7B-8D47-0FC9A05B829A}"/>
              </a:ext>
            </a:extLst>
          </p:cNvPr>
          <p:cNvSpPr/>
          <p:nvPr/>
        </p:nvSpPr>
        <p:spPr>
          <a:xfrm>
            <a:off x="469158" y="4498963"/>
            <a:ext cx="290398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dirty="0"/>
              <a:t>Neutrino </a:t>
            </a:r>
            <a:r>
              <a:rPr lang="de-DE" dirty="0" err="1"/>
              <a:t>production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scales</a:t>
            </a:r>
            <a:r>
              <a:rPr lang="de-DE" dirty="0"/>
              <a:t> </a:t>
            </a:r>
            <a:r>
              <a:rPr lang="de-DE" dirty="0" err="1"/>
              <a:t>similarly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Disintegration</a:t>
            </a:r>
            <a:r>
              <a:rPr lang="de-DE" dirty="0"/>
              <a:t> rate!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8DFB864-E3C4-4355-A514-DADFD5B0E2A2}"/>
              </a:ext>
            </a:extLst>
          </p:cNvPr>
          <p:cNvSpPr/>
          <p:nvPr/>
        </p:nvSpPr>
        <p:spPr>
          <a:xfrm>
            <a:off x="6919165" y="-4299"/>
            <a:ext cx="5197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Biehl,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Boncioli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Astron.Astrophys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. 611 (2018)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1B640D0-9148-447E-86F6-A5FE43CA0B2D}"/>
              </a:ext>
            </a:extLst>
          </p:cNvPr>
          <p:cNvSpPr/>
          <p:nvPr/>
        </p:nvSpPr>
        <p:spPr>
          <a:xfrm>
            <a:off x="9928527" y="4960628"/>
            <a:ext cx="218326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1600" dirty="0"/>
              <a:t>Neutrino </a:t>
            </a:r>
            <a:r>
              <a:rPr lang="de-DE" sz="1600" dirty="0" err="1"/>
              <a:t>peak</a:t>
            </a:r>
            <a:r>
              <a:rPr lang="de-DE" sz="1600" dirty="0"/>
              <a:t> robust </a:t>
            </a:r>
            <a:r>
              <a:rPr lang="de-DE" sz="1600" dirty="0" err="1"/>
              <a:t>under</a:t>
            </a:r>
            <a:r>
              <a:rPr lang="de-DE" sz="1600" dirty="0"/>
              <a:t> </a:t>
            </a:r>
            <a:r>
              <a:rPr lang="de-DE" sz="1600" dirty="0" err="1"/>
              <a:t>composition</a:t>
            </a: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770227-BB4A-4707-82B6-A048C1296BAF}"/>
              </a:ext>
            </a:extLst>
          </p:cNvPr>
          <p:cNvSpPr txBox="1"/>
          <p:nvPr/>
        </p:nvSpPr>
        <p:spPr>
          <a:xfrm>
            <a:off x="8081301" y="494728"/>
            <a:ext cx="1662723" cy="584775"/>
          </a:xfrm>
          <a:prstGeom prst="rect">
            <a:avLst/>
          </a:prstGeom>
          <a:solidFill>
            <a:srgbClr val="FFB3B3"/>
          </a:solidFill>
          <a:ln w="76200">
            <a:solidFill>
              <a:srgbClr val="FFB3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Partial </a:t>
            </a:r>
            <a:r>
              <a:rPr lang="de-DE" sz="1600"/>
              <a:t>disintegration</a:t>
            </a:r>
            <a:endParaRPr lang="de-DE" sz="1600" dirty="0"/>
          </a:p>
        </p:txBody>
      </p:sp>
      <p:pic>
        <p:nvPicPr>
          <p:cNvPr id="18" name="Grafik 17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B4B07E03-5576-4758-B740-A38C3B4026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7"/>
          <a:stretch/>
        </p:blipFill>
        <p:spPr>
          <a:xfrm>
            <a:off x="1031528" y="5487108"/>
            <a:ext cx="1479867" cy="876499"/>
          </a:xfrm>
          <a:prstGeom prst="rect">
            <a:avLst/>
          </a:prstGeom>
        </p:spPr>
      </p:pic>
      <p:pic>
        <p:nvPicPr>
          <p:cNvPr id="22" name="Grafik 21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BA888F3F-05E3-459B-93CF-A9086A598A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71"/>
          <a:stretch/>
        </p:blipFill>
        <p:spPr>
          <a:xfrm>
            <a:off x="619925" y="5492442"/>
            <a:ext cx="374014" cy="8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6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A3519-6A72-4A40-9D26-1F21207C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One</a:t>
            </a:r>
            <a:r>
              <a:rPr lang="de-DE" dirty="0"/>
              <a:t> Zone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B25C22-C8E5-4447-88FE-A1DB6EAB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GRB multi-collision models | Jonas Heinze, 26.9.2019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705FA-C5DD-4951-A971-7BDE4637A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Fit </a:t>
            </a:r>
            <a:r>
              <a:rPr lang="de-DE" dirty="0" err="1"/>
              <a:t>to</a:t>
            </a:r>
            <a:r>
              <a:rPr lang="de-DE" dirty="0"/>
              <a:t> UHECR </a:t>
            </a:r>
            <a:r>
              <a:rPr lang="de-DE" dirty="0" err="1"/>
              <a:t>data</a:t>
            </a:r>
            <a:r>
              <a:rPr lang="de-DE" dirty="0"/>
              <a:t> and </a:t>
            </a:r>
            <a:r>
              <a:rPr lang="de-DE" dirty="0" err="1"/>
              <a:t>neutrino</a:t>
            </a:r>
            <a:r>
              <a:rPr lang="de-DE" dirty="0"/>
              <a:t> </a:t>
            </a:r>
            <a:r>
              <a:rPr lang="de-DE" dirty="0" err="1"/>
              <a:t>constraints</a:t>
            </a:r>
            <a:endParaRPr lang="de-DE" dirty="0"/>
          </a:p>
        </p:txBody>
      </p:sp>
      <p:pic>
        <p:nvPicPr>
          <p:cNvPr id="14" name="Inhaltsplatzhalter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E7200D5D-A60D-4C27-91C5-EA4A547EB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439670"/>
            <a:ext cx="5904656" cy="4958266"/>
          </a:xfrm>
          <a:prstGeom prst="rect">
            <a:avLst/>
          </a:prstGeom>
        </p:spPr>
      </p:pic>
      <p:pic>
        <p:nvPicPr>
          <p:cNvPr id="16" name="Inhaltsplatzhalter 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C6A7234-2007-4797-99BE-0A4E3B73F4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r="19581" b="46593"/>
          <a:stretch/>
        </p:blipFill>
        <p:spPr>
          <a:xfrm>
            <a:off x="7555179" y="1052737"/>
            <a:ext cx="3683980" cy="2232248"/>
          </a:xfrm>
          <a:prstGeom prst="rect">
            <a:avLst/>
          </a:prstGeom>
        </p:spPr>
      </p:pic>
      <p:pic>
        <p:nvPicPr>
          <p:cNvPr id="20" name="Grafik 19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5AB98BD6-B8D3-48E9-A3EE-55FB0FDA5E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38"/>
          <a:stretch/>
        </p:blipFill>
        <p:spPr>
          <a:xfrm>
            <a:off x="8512574" y="3325289"/>
            <a:ext cx="3271438" cy="2293134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AA762DA7-BF46-44A8-974E-B406BCA78646}"/>
              </a:ext>
            </a:extLst>
          </p:cNvPr>
          <p:cNvSpPr/>
          <p:nvPr/>
        </p:nvSpPr>
        <p:spPr>
          <a:xfrm>
            <a:off x="4367808" y="2322642"/>
            <a:ext cx="1753826" cy="2721711"/>
          </a:xfrm>
          <a:prstGeom prst="ellipse">
            <a:avLst/>
          </a:prstGeom>
          <a:solidFill>
            <a:srgbClr val="C55151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Long GRBs in internal </a:t>
            </a:r>
            <a:r>
              <a:rPr lang="de-DE" sz="2000" dirty="0" err="1">
                <a:solidFill>
                  <a:schemeClr val="tx1"/>
                </a:solidFill>
              </a:rPr>
              <a:t>shock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model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A197BDD-EDA3-4574-9A7B-1DF824383AE0}"/>
              </a:ext>
            </a:extLst>
          </p:cNvPr>
          <p:cNvSpPr txBox="1"/>
          <p:nvPr/>
        </p:nvSpPr>
        <p:spPr>
          <a:xfrm>
            <a:off x="5483932" y="4565813"/>
            <a:ext cx="280831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… </a:t>
            </a:r>
            <a:r>
              <a:rPr lang="de-DE" sz="2000" dirty="0" err="1"/>
              <a:t>or</a:t>
            </a:r>
            <a:r>
              <a:rPr lang="de-DE" sz="2000" dirty="0"/>
              <a:t> Long GRBs in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complex</a:t>
            </a:r>
            <a:r>
              <a:rPr lang="de-DE" sz="2000" dirty="0"/>
              <a:t> </a:t>
            </a:r>
            <a:r>
              <a:rPr lang="de-DE" sz="2000" dirty="0" err="1"/>
              <a:t>model</a:t>
            </a:r>
            <a:r>
              <a:rPr lang="de-DE" sz="2000" dirty="0"/>
              <a:t>?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C5E607E-0AC5-4B06-AD4F-8F2CA85CCDE5}"/>
              </a:ext>
            </a:extLst>
          </p:cNvPr>
          <p:cNvSpPr txBox="1"/>
          <p:nvPr/>
        </p:nvSpPr>
        <p:spPr>
          <a:xfrm>
            <a:off x="51634" y="3228945"/>
            <a:ext cx="280400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Low </a:t>
            </a:r>
            <a:r>
              <a:rPr lang="de-DE" sz="2000" dirty="0" err="1"/>
              <a:t>luminosity</a:t>
            </a:r>
            <a:r>
              <a:rPr lang="de-DE" sz="2000" dirty="0"/>
              <a:t> GRBs?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381FCCC-3A23-4035-81A3-A3CFCB040186}"/>
              </a:ext>
            </a:extLst>
          </p:cNvPr>
          <p:cNvSpPr/>
          <p:nvPr/>
        </p:nvSpPr>
        <p:spPr>
          <a:xfrm>
            <a:off x="6919165" y="-4299"/>
            <a:ext cx="5197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Biehl,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Boncioli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Fedynitch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, Winter, </a:t>
            </a:r>
            <a:r>
              <a:rPr lang="de-DE" sz="1400" dirty="0" err="1">
                <a:solidFill>
                  <a:schemeClr val="accent4">
                    <a:lumMod val="75000"/>
                  </a:schemeClr>
                </a:solidFill>
              </a:rPr>
              <a:t>Astron.Astrophys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. 611 (2018)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D6CFA23-E048-40FC-9494-786D55413A3F}"/>
              </a:ext>
            </a:extLst>
          </p:cNvPr>
          <p:cNvSpPr txBox="1"/>
          <p:nvPr/>
        </p:nvSpPr>
        <p:spPr>
          <a:xfrm>
            <a:off x="2624011" y="1202539"/>
            <a:ext cx="302433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Magnetic</a:t>
            </a:r>
            <a:r>
              <a:rPr lang="de-DE" sz="2000" dirty="0"/>
              <a:t> </a:t>
            </a:r>
            <a:r>
              <a:rPr lang="de-DE" sz="2000" dirty="0" err="1"/>
              <a:t>Reconnection</a:t>
            </a:r>
            <a:r>
              <a:rPr lang="de-DE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7673076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0</TotalTime>
  <Words>1384</Words>
  <Application>Microsoft Office PowerPoint</Application>
  <PresentationFormat>Breitbild</PresentationFormat>
  <Paragraphs>282</Paragraphs>
  <Slides>25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Arial (Textkörper)</vt:lpstr>
      <vt:lpstr>Cambria Math</vt:lpstr>
      <vt:lpstr>DESY</vt:lpstr>
      <vt:lpstr> Multi Collision models of GRBs</vt:lpstr>
      <vt:lpstr>Gamma Ray Bursts</vt:lpstr>
      <vt:lpstr>IceCube GRB stacking limits</vt:lpstr>
      <vt:lpstr>Internal shock model</vt:lpstr>
      <vt:lpstr>Internal shock model</vt:lpstr>
      <vt:lpstr>One Zone radiation model</vt:lpstr>
      <vt:lpstr>One Zone model</vt:lpstr>
      <vt:lpstr>One Zone model</vt:lpstr>
      <vt:lpstr>One Zone model</vt:lpstr>
      <vt:lpstr>Multi Collision model</vt:lpstr>
      <vt:lpstr>Multi Collision model</vt:lpstr>
      <vt:lpstr>Particle Production regions</vt:lpstr>
      <vt:lpstr>Disciplined (structured) engine</vt:lpstr>
      <vt:lpstr>Particle production regions</vt:lpstr>
      <vt:lpstr>Neutrino fluxes: Engine comparison</vt:lpstr>
      <vt:lpstr>UHECR escape: Engine comparison</vt:lpstr>
      <vt:lpstr>Multi Collision model - Fit to UHECR data</vt:lpstr>
      <vt:lpstr>Outlook – Fit to UHECR data</vt:lpstr>
      <vt:lpstr>Outlook – Fit to UHECR data – Neutrino ranges</vt:lpstr>
      <vt:lpstr>Conclusion</vt:lpstr>
      <vt:lpstr>Backup Slides</vt:lpstr>
      <vt:lpstr>Ultra-efficient collision model</vt:lpstr>
      <vt:lpstr>Ultra-efficient vs. baseline</vt:lpstr>
      <vt:lpstr>Alternative collision models - neutrino fluxes</vt:lpstr>
      <vt:lpstr>Multi-collision fit to UHECR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Office-Anwender</dc:creator>
  <cp:lastModifiedBy>Jonas Heinze</cp:lastModifiedBy>
  <cp:revision>740</cp:revision>
  <dcterms:created xsi:type="dcterms:W3CDTF">2018-01-09T15:56:49Z</dcterms:created>
  <dcterms:modified xsi:type="dcterms:W3CDTF">2019-09-26T08:30:58Z</dcterms:modified>
</cp:coreProperties>
</file>