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86" r:id="rId9"/>
    <p:sldId id="287" r:id="rId10"/>
    <p:sldId id="276" r:id="rId11"/>
    <p:sldId id="277" r:id="rId12"/>
    <p:sldId id="278" r:id="rId13"/>
    <p:sldId id="279" r:id="rId14"/>
    <p:sldId id="280" r:id="rId15"/>
    <p:sldId id="273" r:id="rId16"/>
    <p:sldId id="283" r:id="rId17"/>
    <p:sldId id="285" r:id="rId18"/>
    <p:sldId id="274" r:id="rId19"/>
    <p:sldId id="284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C252-76D2-461C-9A08-08C067BA8662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92B3-4420-498C-A5EF-04AFDF795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35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1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84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3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0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2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2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01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3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92B3-4420-498C-A5EF-04AFDF795D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2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47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76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67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1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170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7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33DFD0-1D85-43EA-AF71-E052EBB1DC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9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r>
              <a:rPr lang="en-CA" altLang="zh-CN" sz="1800" dirty="0" err="1" smtClean="0"/>
              <a:t>Yubo</a:t>
            </a:r>
            <a:r>
              <a:rPr lang="en-CA" altLang="zh-CN" sz="1800" dirty="0" smtClean="0"/>
              <a:t> </a:t>
            </a:r>
            <a:r>
              <a:rPr lang="en-CA" altLang="zh-CN" sz="1800" dirty="0" err="1"/>
              <a:t>Han</a:t>
            </a:r>
            <a:r>
              <a:rPr lang="en-CA" altLang="zh-CN" sz="1400" baseline="-25000" dirty="0" err="1"/>
              <a:t>IHEP</a:t>
            </a:r>
            <a:r>
              <a:rPr lang="en-CA" altLang="zh-CN" sz="1400" dirty="0"/>
              <a:t> ,</a:t>
            </a:r>
            <a:r>
              <a:rPr lang="en-CA" altLang="zh-CN" sz="1800" dirty="0"/>
              <a:t> Dionisio Doering, </a:t>
            </a:r>
            <a:r>
              <a:rPr lang="en-CA" altLang="zh-CN" sz="1800" dirty="0" err="1"/>
              <a:t>Pietro</a:t>
            </a:r>
            <a:r>
              <a:rPr lang="en-CA" altLang="zh-CN" sz="1800" dirty="0"/>
              <a:t> Caragiulo, Larry Ruckman, </a:t>
            </a:r>
            <a:r>
              <a:rPr lang="en-CA" altLang="zh-CN" sz="1800" dirty="0" err="1"/>
              <a:t>Camillo</a:t>
            </a:r>
            <a:r>
              <a:rPr lang="en-CA" altLang="zh-CN" sz="1800" dirty="0"/>
              <a:t> </a:t>
            </a:r>
            <a:r>
              <a:rPr lang="en-CA" altLang="zh-CN" sz="1800" dirty="0" err="1" smtClean="0"/>
              <a:t>Tamma</a:t>
            </a:r>
            <a:r>
              <a:rPr lang="en-CA" altLang="zh-CN" sz="1800" dirty="0" smtClean="0"/>
              <a:t>, Su 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Tests on all </a:t>
            </a:r>
            <a:r>
              <a:rPr lang="en-US" altLang="zh-CN" dirty="0"/>
              <a:t>the </a:t>
            </a:r>
            <a:r>
              <a:rPr lang="en-US" altLang="zh-CN" dirty="0" smtClean="0"/>
              <a:t>pixels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876" y="3578201"/>
            <a:ext cx="7582900" cy="318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20454"/>
          <a:stretch/>
        </p:blipFill>
        <p:spPr>
          <a:xfrm rot="10800000" flipH="1">
            <a:off x="7773138" y="294293"/>
            <a:ext cx="3861016" cy="3012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4320" y="1595610"/>
            <a:ext cx="3185898" cy="792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7773138" y="2388090"/>
            <a:ext cx="1714131" cy="1083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429" y="1330111"/>
            <a:ext cx="6609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#01 board (200 Ohm/cm)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Plots : The total Counts number with </a:t>
            </a: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 (map)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Column = 3-10 is known dead region for this device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Higher Counts at right bottom corner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Temperature related?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9564762" y="5186046"/>
            <a:ext cx="1591733" cy="1402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10479086" y="2148495"/>
            <a:ext cx="722314" cy="340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Straight Arrow Connector 14"/>
          <p:cNvCxnSpPr>
            <a:stCxn id="13" idx="4"/>
            <a:endCxn id="12" idx="0"/>
          </p:cNvCxnSpPr>
          <p:nvPr/>
        </p:nvCxnSpPr>
        <p:spPr>
          <a:xfrm flipH="1">
            <a:off x="10360629" y="2488751"/>
            <a:ext cx="479614" cy="26972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Tests on all the pixels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560" y="1293793"/>
            <a:ext cx="367493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Comparing the actual BL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Configuration: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BL = 0.7V(868)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Plots: threshold value for left edge at 800/1000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err="1"/>
              <a:t>n</a:t>
            </a:r>
            <a:r>
              <a:rPr lang="en-US" altLang="zh-CN" sz="2400" dirty="0" err="1" smtClean="0"/>
              <a:t>onuniform</a:t>
            </a:r>
            <a:r>
              <a:rPr lang="en-US" altLang="zh-CN" sz="2400" dirty="0" smtClean="0"/>
              <a:t> distribution different with total Counts number distribution.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~0.016V(20) difference in general</a:t>
            </a:r>
          </a:p>
          <a:p>
            <a:r>
              <a:rPr lang="en-US" altLang="zh-CN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67" y="1489939"/>
            <a:ext cx="7914633" cy="3245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218" y="4711353"/>
            <a:ext cx="4862295" cy="21466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200209" y="5941541"/>
            <a:ext cx="5931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630532" y="6461760"/>
            <a:ext cx="325601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5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Tests on all the pixels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05" y="1467371"/>
            <a:ext cx="7949671" cy="3172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0" y="4794157"/>
            <a:ext cx="4674735" cy="206384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690360" y="6022339"/>
            <a:ext cx="3028816" cy="12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573279" y="6416040"/>
            <a:ext cx="325601" cy="39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323" y="1441222"/>
            <a:ext cx="36749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Trying to get the signal</a:t>
            </a:r>
            <a:r>
              <a:rPr lang="en-US" altLang="zh-CN" sz="2400" dirty="0" smtClean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BL = 0.7V(868)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Plots: threshold value for right edge at 800/1000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err="1"/>
              <a:t>n</a:t>
            </a:r>
            <a:r>
              <a:rPr lang="en-US" altLang="zh-CN" sz="2400" dirty="0" err="1" smtClean="0"/>
              <a:t>onuniform</a:t>
            </a:r>
            <a:r>
              <a:rPr lang="en-US" altLang="zh-CN" sz="2400" dirty="0" smtClean="0"/>
              <a:t> distribution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Higher at right bottom corner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~0.024V(30) difference in general</a:t>
            </a:r>
          </a:p>
          <a:p>
            <a:r>
              <a:rPr lang="en-US" altLang="zh-CN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662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Tests on all the pixels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14184" y="1280160"/>
            <a:ext cx="4251136" cy="503809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To get the signal size</a:t>
            </a:r>
          </a:p>
          <a:p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Plots</a:t>
            </a:r>
            <a:r>
              <a:rPr lang="en-US" altLang="zh-CN" dirty="0" smtClean="0"/>
              <a:t>: TH_2-TH_1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TH_1: start from lower threshold </a:t>
            </a:r>
            <a:r>
              <a:rPr lang="en-US" altLang="zh-CN" dirty="0" smtClean="0"/>
              <a:t>(800/1000)</a:t>
            </a:r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TH_2:start from higher </a:t>
            </a:r>
            <a:r>
              <a:rPr lang="en-US" altLang="zh-CN" dirty="0" smtClean="0"/>
              <a:t>threshold (800/1000)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err="1"/>
              <a:t>nonuniform</a:t>
            </a:r>
            <a:r>
              <a:rPr lang="en-US" altLang="zh-CN" dirty="0"/>
              <a:t> </a:t>
            </a:r>
            <a:r>
              <a:rPr lang="en-US" altLang="zh-CN" dirty="0" smtClean="0"/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Higher at right bottom corner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~24mV(30) in general </a:t>
            </a:r>
            <a:endParaRPr lang="en-US" altLang="zh-CN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11" y="4711351"/>
            <a:ext cx="4862295" cy="21466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621162" y="6020624"/>
            <a:ext cx="729049" cy="123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1163067"/>
            <a:ext cx="7955280" cy="33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Tests on all the </a:t>
            </a:r>
            <a:r>
              <a:rPr lang="en-US" altLang="zh-CN" dirty="0" smtClean="0"/>
              <a:t>pixels</a:t>
            </a:r>
            <a:endParaRPr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7346" y="1309962"/>
            <a:ext cx="5934389" cy="2515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80" y="4407850"/>
            <a:ext cx="46218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Set The counts requirement to 500/1000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TH_2-TH_1 ~40mV(50) (slightly bigger)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735" y="1309962"/>
            <a:ext cx="5966906" cy="2515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36" y="4074234"/>
            <a:ext cx="6209453" cy="2513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7760" y="2567600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TH_1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4982" y="2422480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TH_2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85560" y="5146514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Range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46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Tests on all the </a:t>
            </a:r>
            <a:r>
              <a:rPr lang="en-US" altLang="zh-CN" dirty="0" smtClean="0"/>
              <a:t>pixels: </a:t>
            </a:r>
            <a:r>
              <a:rPr lang="en-US" altLang="zh-CN" dirty="0" err="1" smtClean="0"/>
              <a:t>Qinj</a:t>
            </a:r>
            <a:r>
              <a:rPr lang="en-US" altLang="zh-CN" dirty="0" smtClean="0"/>
              <a:t> </a:t>
            </a:r>
            <a:r>
              <a:rPr lang="en-US" altLang="zh-CN" dirty="0" smtClean="0"/>
              <a:t>off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753503" y="2799557"/>
            <a:ext cx="8438497" cy="3518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" y="1240676"/>
            <a:ext cx="696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solidFill>
                  <a:srgbClr val="FF0000"/>
                </a:solidFill>
              </a:rPr>
              <a:t>NoQinj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Tests on half of the pixels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100 frames per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Plot: Total Counts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34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829" y="128904"/>
            <a:ext cx="10804760" cy="753033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sz="2400" dirty="0"/>
              <a:t>Tests on all the pixels: </a:t>
            </a:r>
            <a:r>
              <a:rPr lang="en-US" altLang="zh-CN" sz="2400" dirty="0" err="1"/>
              <a:t>Qinj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off – threshold with Counts of 50/100</a:t>
            </a:r>
            <a:endParaRPr lang="zh-CN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7" y="1370333"/>
            <a:ext cx="6069626" cy="2559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465" y="1357162"/>
            <a:ext cx="5940194" cy="2504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096" y="3994238"/>
            <a:ext cx="6200904" cy="2590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729" y="4225370"/>
            <a:ext cx="47228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Range: noise level of each pixels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Range ~ 8mV(10) in general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7760" y="2567600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TH_1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7382" y="2422480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4982" y="4961847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Range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96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Tests on all the pixels: </a:t>
            </a:r>
            <a:r>
              <a:rPr lang="en-US" altLang="zh-CN" sz="2400" dirty="0" err="1"/>
              <a:t>Qinj</a:t>
            </a:r>
            <a:r>
              <a:rPr lang="en-US" altLang="zh-CN" sz="2400" dirty="0"/>
              <a:t> off – threshold with Counts of </a:t>
            </a:r>
            <a:r>
              <a:rPr lang="en-US" altLang="zh-CN" sz="2400" dirty="0" smtClean="0"/>
              <a:t>100/100</a:t>
            </a:r>
            <a:endParaRPr lang="zh-CN" altLang="en-US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09" y="4227185"/>
            <a:ext cx="6136868" cy="2599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188"/>
            <a:ext cx="6004809" cy="248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09" y="1435519"/>
            <a:ext cx="5971940" cy="2477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436" y="4715626"/>
            <a:ext cx="40980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Range ~ 4mV(5) in general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7760" y="2567600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TH_1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57382" y="2422480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TH_2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04982" y="4961847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Range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0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next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1639824"/>
            <a:ext cx="10811933" cy="506552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Tests about the Trimming function -&gt; seems not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Validate tha</a:t>
            </a:r>
            <a:r>
              <a:rPr lang="en-US" altLang="zh-CN" dirty="0" smtClean="0"/>
              <a:t>t </a:t>
            </a:r>
            <a:r>
              <a:rPr lang="en-US" altLang="zh-CN" dirty="0" smtClean="0"/>
              <a:t>the stream readout </a:t>
            </a:r>
            <a:r>
              <a:rPr lang="en-US" altLang="zh-CN" dirty="0" smtClean="0"/>
              <a:t>could see the sharp 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Test with 8 pixels enabled at a time looping over whole matrix</a:t>
            </a:r>
          </a:p>
          <a:p>
            <a:pPr marL="1066785" lvl="1" indent="-457200"/>
            <a:r>
              <a:rPr lang="en-US" altLang="zh-CN" dirty="0"/>
              <a:t>The actual BL distribution</a:t>
            </a:r>
          </a:p>
          <a:p>
            <a:pPr marL="1066785" lvl="1" indent="-457200"/>
            <a:r>
              <a:rPr lang="en-US" altLang="zh-CN" dirty="0"/>
              <a:t>The signal and noise level distribution</a:t>
            </a:r>
          </a:p>
          <a:p>
            <a:pPr marL="1066785" lvl="1" indent="-457200"/>
            <a:r>
              <a:rPr lang="en-US" altLang="zh-CN" dirty="0" smtClean="0"/>
              <a:t>…</a:t>
            </a:r>
            <a:endParaRPr lang="en-US" altLang="zh-CN" dirty="0" smtClean="0"/>
          </a:p>
          <a:p>
            <a:r>
              <a:rPr lang="en-US" altLang="zh-CN" dirty="0" smtClean="0"/>
              <a:t>Next:</a:t>
            </a:r>
          </a:p>
          <a:p>
            <a:pPr marL="1066785" lvl="1" indent="-457200"/>
            <a:r>
              <a:rPr lang="en-US" altLang="zh-CN" dirty="0" smtClean="0"/>
              <a:t>If the delay of latching the data related to the misaddress problem</a:t>
            </a:r>
          </a:p>
          <a:p>
            <a:pPr marL="1066785" lvl="1" indent="-457200"/>
            <a:r>
              <a:rPr lang="en-US" altLang="zh-CN" dirty="0" smtClean="0"/>
              <a:t>More performance study of pixels from different part of the matrix</a:t>
            </a:r>
          </a:p>
          <a:p>
            <a:pPr marL="1066785" lvl="1" indent="-457200"/>
            <a:r>
              <a:rPr lang="en-US" altLang="zh-CN" dirty="0" smtClean="0"/>
              <a:t>Mask bad performance pixels ……</a:t>
            </a:r>
          </a:p>
          <a:p>
            <a:pPr marL="1066785" lvl="1" indent="-457200"/>
            <a:endParaRPr lang="en-US" altLang="zh-CN" dirty="0" smtClean="0"/>
          </a:p>
          <a:p>
            <a:pPr marL="1066785" lvl="1" indent="-457200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1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Backup: No </a:t>
            </a:r>
            <a:r>
              <a:rPr lang="en-US" altLang="zh-CN" dirty="0" err="1" smtClean="0"/>
              <a:t>Qinj</a:t>
            </a:r>
            <a:r>
              <a:rPr lang="en-US" altLang="zh-CN" dirty="0" smtClean="0"/>
              <a:t> – Counts number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" y="1313101"/>
            <a:ext cx="5627311" cy="2103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98" y="3764851"/>
            <a:ext cx="4980535" cy="2179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998" y="1352994"/>
            <a:ext cx="4987706" cy="22251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63694" y="5069757"/>
            <a:ext cx="617838" cy="1020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96068" y="2280887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TH_2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6429" y="4386943"/>
            <a:ext cx="42236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Increase the counts requirement to get over the peak at threshold=900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Or just block those pixels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28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52" y="1614488"/>
            <a:ext cx="9677714" cy="4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113315" y="1904765"/>
            <a:ext cx="8385119" cy="408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885" y="3211286"/>
            <a:ext cx="235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Counts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threshold</a:t>
            </a:r>
          </a:p>
          <a:p>
            <a:r>
              <a:rPr lang="en-US" altLang="zh-CN" dirty="0" smtClean="0"/>
              <a:t>Pixel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(41,21)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08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89453" y="1467241"/>
            <a:ext cx="10284711" cy="485101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000" dirty="0" smtClean="0"/>
              <a:t>Review:</a:t>
            </a:r>
          </a:p>
          <a:p>
            <a:pPr marL="1066785" lvl="1" indent="-457200"/>
            <a:r>
              <a:rPr lang="en-US" altLang="zh-CN" sz="2600" dirty="0"/>
              <a:t>A sharp peak with correct time information of </a:t>
            </a:r>
            <a:r>
              <a:rPr lang="en-US" altLang="zh-CN" sz="2600" dirty="0" err="1"/>
              <a:t>Qinj</a:t>
            </a:r>
            <a:r>
              <a:rPr lang="en-US" altLang="zh-CN" sz="2600" dirty="0"/>
              <a:t> observed</a:t>
            </a:r>
          </a:p>
          <a:p>
            <a:pPr marL="1066785" lvl="1" indent="-457200"/>
            <a:r>
              <a:rPr lang="en-US" altLang="zh-CN" sz="2600" dirty="0" smtClean="0"/>
              <a:t>Pre-amp (preliminary) optimization </a:t>
            </a:r>
            <a:r>
              <a:rPr lang="en-US" altLang="zh-CN" sz="2600" dirty="0"/>
              <a:t>based on the sharp </a:t>
            </a:r>
            <a:r>
              <a:rPr lang="en-US" altLang="zh-CN" sz="2600" dirty="0" smtClean="0"/>
              <a:t>peak</a:t>
            </a:r>
          </a:p>
          <a:p>
            <a:pPr marL="1066785" lvl="1" indent="-457200"/>
            <a:endParaRPr lang="en-US" altLang="zh-CN" sz="2600" dirty="0" smtClean="0"/>
          </a:p>
          <a:p>
            <a:r>
              <a:rPr lang="en-US" altLang="zh-CN" sz="3000" dirty="0" smtClean="0"/>
              <a:t>Tests: (the uniformity of pixels in one matrix)  </a:t>
            </a:r>
            <a:endParaRPr lang="en-US" altLang="zh-CN" sz="3000" dirty="0" smtClean="0"/>
          </a:p>
          <a:p>
            <a:pPr marL="1066785" lvl="1" indent="-457200"/>
            <a:r>
              <a:rPr lang="en-US" altLang="zh-CN" sz="2600" dirty="0" smtClean="0"/>
              <a:t>Check Trimming</a:t>
            </a:r>
          </a:p>
          <a:p>
            <a:pPr marL="1377928" lvl="2" indent="-457200"/>
            <a:r>
              <a:rPr lang="en-US" altLang="zh-CN" sz="2600" dirty="0" smtClean="0"/>
              <a:t>Changing the </a:t>
            </a:r>
            <a:r>
              <a:rPr lang="en-US" altLang="zh-CN" sz="2600" dirty="0" err="1" smtClean="0"/>
              <a:t>VPTtrim</a:t>
            </a:r>
            <a:r>
              <a:rPr lang="en-US" altLang="zh-CN" sz="2600" dirty="0" smtClean="0"/>
              <a:t> value from 1~15</a:t>
            </a:r>
          </a:p>
          <a:p>
            <a:pPr marL="1377928" lvl="2" indent="-457200"/>
            <a:r>
              <a:rPr lang="en-US" altLang="zh-CN" sz="2600" dirty="0" smtClean="0"/>
              <a:t>If Difference of results from different pixels varies with </a:t>
            </a:r>
            <a:r>
              <a:rPr lang="en-US" altLang="zh-CN" sz="2600" dirty="0" err="1" smtClean="0"/>
              <a:t>VPTrim</a:t>
            </a:r>
            <a:endParaRPr lang="en-US" altLang="zh-CN" sz="2600" dirty="0" smtClean="0"/>
          </a:p>
          <a:p>
            <a:pPr marL="1066785" lvl="1" indent="-457200"/>
            <a:r>
              <a:rPr lang="en-US" altLang="zh-CN" sz="2600" dirty="0" smtClean="0"/>
              <a:t>Check performance of the whole </a:t>
            </a:r>
            <a:r>
              <a:rPr lang="en-US" altLang="zh-CN" sz="2600" dirty="0" smtClean="0"/>
              <a:t>matrix</a:t>
            </a:r>
          </a:p>
          <a:p>
            <a:pPr marL="1377928" lvl="2" indent="-457200"/>
            <a:r>
              <a:rPr lang="en-US" altLang="zh-CN" sz="2600" dirty="0" smtClean="0"/>
              <a:t>Validation of the stream readout </a:t>
            </a:r>
          </a:p>
          <a:p>
            <a:pPr marL="1377928" lvl="2" indent="-457200"/>
            <a:r>
              <a:rPr lang="en-US" altLang="zh-CN" sz="2600" dirty="0" smtClean="0"/>
              <a:t>Distribution of the “BL”, Noise level, signal level </a:t>
            </a:r>
          </a:p>
          <a:p>
            <a:pPr marL="1377928" lvl="2" indent="-457200"/>
            <a:r>
              <a:rPr lang="en-US" altLang="zh-CN" sz="2600" dirty="0" smtClean="0"/>
              <a:t>Updates on decoding and processing code</a:t>
            </a:r>
            <a:endParaRPr lang="en-US" altLang="zh-CN" sz="2600" dirty="0" smtClean="0"/>
          </a:p>
          <a:p>
            <a:pPr marL="1377928" lvl="2" indent="-457200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86" y="2592819"/>
            <a:ext cx="3828766" cy="2012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562" y="2550365"/>
            <a:ext cx="3813692" cy="201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102" y="4598871"/>
            <a:ext cx="3806155" cy="200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562" y="4575663"/>
            <a:ext cx="3813692" cy="2076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Trimming: varies </a:t>
            </a:r>
            <a:r>
              <a:rPr lang="en-US" altLang="zh-CN" dirty="0" err="1" smtClean="0"/>
              <a:t>VPTrim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9952" y="595530"/>
            <a:ext cx="3836302" cy="1997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596" y="1406103"/>
            <a:ext cx="676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Trimming’s goal: to have even BL/TH among pixels in one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Board #01: </a:t>
            </a:r>
            <a:r>
              <a:rPr lang="en-US" altLang="zh-CN" sz="2400" dirty="0" err="1" smtClean="0"/>
              <a:t>std</a:t>
            </a:r>
            <a:r>
              <a:rPr lang="en-US" altLang="zh-CN" sz="2400" dirty="0" smtClean="0"/>
              <a:t> resistance (200Ohm/cm)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596" y="2606432"/>
            <a:ext cx="4231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</a:t>
            </a:r>
            <a:r>
              <a:rPr lang="en-US" altLang="zh-CN" sz="2400" dirty="0" smtClean="0"/>
              <a:t>ounts number </a:t>
            </a:r>
            <a:r>
              <a:rPr lang="en-US" altLang="zh-CN" sz="2400" dirty="0" err="1" smtClean="0"/>
              <a:t>vs</a:t>
            </a:r>
            <a:r>
              <a:rPr lang="en-US" altLang="zh-CN" sz="2400" dirty="0" smtClean="0"/>
              <a:t> threshold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One random pixel : (41,21)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BL = 0.7V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Bias voltage: -30V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 : +2V (0~2V)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[50ns width, no delay]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solidFill>
                  <a:srgbClr val="FF0000"/>
                </a:solidFill>
              </a:rPr>
              <a:t>VPTrim</a:t>
            </a:r>
            <a:r>
              <a:rPr lang="en-US" altLang="zh-CN" sz="2400" dirty="0" smtClean="0">
                <a:solidFill>
                  <a:srgbClr val="FF0000"/>
                </a:solidFill>
              </a:rPr>
              <a:t> : 1~15 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FF0000"/>
                </a:solidFill>
              </a:rPr>
              <a:t>No big change observed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Trimming: difference between 4 pixels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45750" y="1446786"/>
            <a:ext cx="3693159" cy="5411216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If the difference between 4 pixels changes with different </a:t>
            </a:r>
            <a:r>
              <a:rPr lang="en-US" altLang="zh-CN" sz="2400" dirty="0" err="1" smtClean="0"/>
              <a:t>VPTrim</a:t>
            </a:r>
            <a:endParaRPr lang="en-US" altLang="zh-C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(37,18),(37,20),(37,22),(37,24)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Same testing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/>
              <a:t>Enable one pixel at a </a:t>
            </a:r>
            <a:r>
              <a:rPr lang="en-US" altLang="zh-CN" sz="2400" dirty="0" smtClean="0"/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VPTrim</a:t>
            </a:r>
            <a:r>
              <a:rPr lang="en-US" altLang="zh-CN" sz="2400" dirty="0" smtClean="0"/>
              <a:t>: 1,6,9,11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FF0000"/>
                </a:solidFill>
              </a:rPr>
              <a:t>Slightly different (too small to know if we could benefit from it)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080" y="1618694"/>
            <a:ext cx="4076920" cy="217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909" y="1596723"/>
            <a:ext cx="4153313" cy="2178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909" y="4001245"/>
            <a:ext cx="4148506" cy="2114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644" y="3956107"/>
            <a:ext cx="4062355" cy="21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248" y="132749"/>
            <a:ext cx="10804760" cy="753033"/>
          </a:xfrm>
        </p:spPr>
        <p:txBody>
          <a:bodyPr/>
          <a:lstStyle/>
          <a:p>
            <a:pPr marL="1066785" lvl="1" indent="-457200"/>
            <a:r>
              <a:rPr lang="en-US" altLang="zh-CN" sz="3200" b="1" dirty="0" smtClean="0">
                <a:solidFill>
                  <a:srgbClr val="C00000"/>
                </a:solidFill>
              </a:rPr>
              <a:t>Validation of the stream readout 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2230" y="1376593"/>
            <a:ext cx="6608650" cy="1139782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4500" dirty="0" smtClean="0"/>
              <a:t>Enable one pixel: (41,21). (</a:t>
            </a:r>
            <a:r>
              <a:rPr lang="en-US" altLang="zh-CN" sz="4500" dirty="0" smtClean="0"/>
              <a:t>Same test configuration)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4500" dirty="0" smtClean="0"/>
              <a:t>3-d map (see from the row direction) col-row-threshold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4500" dirty="0" smtClean="0"/>
              <a:t>The Counts </a:t>
            </a:r>
            <a:r>
              <a:rPr lang="en-US" altLang="zh-CN" sz="4500" dirty="0" err="1" smtClean="0"/>
              <a:t>vs</a:t>
            </a:r>
            <a:r>
              <a:rPr lang="en-US" altLang="zh-CN" sz="4500" dirty="0" smtClean="0"/>
              <a:t> threshold </a:t>
            </a:r>
            <a:endParaRPr lang="en-US" altLang="zh-CN" sz="45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81" y="2521352"/>
            <a:ext cx="4740150" cy="2092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29" y="2493149"/>
            <a:ext cx="5113854" cy="2092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29" y="4619052"/>
            <a:ext cx="5193561" cy="2092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642" y="4637301"/>
            <a:ext cx="4597136" cy="2056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8343" y="3105781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Qinj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8343" y="5518691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</a:t>
            </a:r>
            <a:r>
              <a:rPr lang="en-US" altLang="zh-CN" dirty="0" err="1" smtClean="0"/>
              <a:t>Qinj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90977" y="2921115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Qinj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90977" y="5480747"/>
            <a:ext cx="103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</a:t>
            </a:r>
            <a:r>
              <a:rPr lang="en-US" altLang="zh-CN" dirty="0" err="1" smtClean="0"/>
              <a:t>Qinj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01855" y="145329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rgbClr val="FF0000"/>
                </a:solidFill>
              </a:rPr>
              <a:t>Clear Difference between </a:t>
            </a:r>
            <a:r>
              <a:rPr lang="en-US" altLang="zh-CN" dirty="0" err="1" smtClean="0">
                <a:solidFill>
                  <a:srgbClr val="FF0000"/>
                </a:solidFill>
              </a:rPr>
              <a:t>Qinj</a:t>
            </a:r>
            <a:r>
              <a:rPr lang="en-US" altLang="zh-CN" dirty="0" smtClean="0">
                <a:solidFill>
                  <a:srgbClr val="FF0000"/>
                </a:solidFill>
              </a:rPr>
              <a:t> and </a:t>
            </a:r>
            <a:r>
              <a:rPr lang="en-US" altLang="zh-CN" dirty="0" err="1" smtClean="0">
                <a:solidFill>
                  <a:srgbClr val="FF0000"/>
                </a:solidFill>
              </a:rPr>
              <a:t>noQinj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Validation of the stream readout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2884" y="1665688"/>
            <a:ext cx="5573013" cy="4922438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How </a:t>
            </a:r>
            <a:r>
              <a:rPr lang="en-US" altLang="zh-CN" sz="2400" dirty="0"/>
              <a:t>many pixels we could read at a time 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Gradually increase the testing pixels up to 11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(41,21)+(</a:t>
            </a:r>
            <a:r>
              <a:rPr lang="en-US" altLang="zh-CN" sz="2400" dirty="0"/>
              <a:t>1,21),(5,21),(9,21),(13,21),(17,21),(21,21),(25,21),(29,21),(33,21),(37,21</a:t>
            </a:r>
            <a:r>
              <a:rPr lang="en-US" altLang="zh-CN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Read 1000 frame at each Threshold step  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Two 3-d plot with 6 and 11 pixels enabled shown on the right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(already see difference actual “BL”)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1800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74" y="3882923"/>
            <a:ext cx="5671334" cy="2435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274" y="1243585"/>
            <a:ext cx="5661297" cy="25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87" y="1243585"/>
            <a:ext cx="5937689" cy="2809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087" y="4052671"/>
            <a:ext cx="5937689" cy="2725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Validation of the stream readout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19921" y="1591452"/>
            <a:ext cx="5563593" cy="4922438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How many pixels we could read at a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Gradually increase the testing pixels up to 11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(41,21)+(</a:t>
            </a:r>
            <a:r>
              <a:rPr lang="en-US" altLang="zh-CN" sz="2400" dirty="0"/>
              <a:t>1,21),(5,21),(9,21),(13,21),(17,21),(21,21),(25,21),(29,21),(33,21),(37,21</a:t>
            </a:r>
            <a:r>
              <a:rPr lang="en-US" altLang="zh-CN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Read 1000 frame at each Threshold step 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Counts </a:t>
            </a:r>
            <a:r>
              <a:rPr lang="en-US" altLang="zh-CN" sz="2400" dirty="0" err="1" smtClean="0"/>
              <a:t>vs</a:t>
            </a:r>
            <a:r>
              <a:rPr lang="en-US" altLang="zh-CN" sz="2400" dirty="0" smtClean="0"/>
              <a:t> Threshold of pixel (41,21) of different number of pixels enabled at a time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8 pixels (could be changed)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3DFD0-1D85-43EA-AF71-E052EBB1DC2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 all the pixels in </a:t>
            </a:r>
            <a:r>
              <a:rPr lang="en-US" altLang="zh-CN" dirty="0" err="1" smtClean="0"/>
              <a:t>Matirx</a:t>
            </a:r>
            <a:r>
              <a:rPr lang="en-US" altLang="zh-CN" dirty="0" smtClean="0"/>
              <a:t> 1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815051" y="1295400"/>
            <a:ext cx="11031725" cy="5399406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Tests to loop over all the pixels: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Matrix 1 (Matrix 2 has an extremely hot pixel)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 +2V  [50ns width no delay]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Bias: -30V (0.81mA)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BL=0.7V(868)    Threshold sweeping: 818~976 (step:2)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1000 frames at each threshold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Enable 8 pixels at a time(in different row)</a:t>
            </a:r>
          </a:p>
          <a:p>
            <a:pPr marL="1066785" lvl="1" indent="-457200"/>
            <a:r>
              <a:rPr lang="en-US" altLang="zh-CN" sz="1800" dirty="0"/>
              <a:t>(0,0),(15,0)……(112,0)</a:t>
            </a:r>
          </a:p>
          <a:p>
            <a:pPr marL="1066785" lvl="1" indent="-457200"/>
            <a:r>
              <a:rPr lang="en-US" altLang="zh-CN" sz="1800" dirty="0"/>
              <a:t>(1,0),(16,0)……(113,0)</a:t>
            </a:r>
          </a:p>
          <a:p>
            <a:pPr marL="1066785" lvl="1" indent="-457200"/>
            <a:r>
              <a:rPr lang="en-US" altLang="zh-CN" sz="1800" dirty="0"/>
              <a:t>…</a:t>
            </a:r>
          </a:p>
          <a:p>
            <a:pPr marL="1066785" lvl="1" indent="-457200"/>
            <a:r>
              <a:rPr lang="en-US" altLang="zh-CN" sz="1800" dirty="0"/>
              <a:t>(15,0),(30,0)……(127,0</a:t>
            </a:r>
            <a:r>
              <a:rPr lang="en-US" altLang="zh-CN" sz="1800" dirty="0" smtClean="0"/>
              <a:t>)</a:t>
            </a:r>
            <a:endParaRPr lang="en-US" altLang="zh-C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Data: 512 files (65GB)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Update the data processing scripts to a </a:t>
            </a:r>
            <a:r>
              <a:rPr lang="en-US" altLang="zh-CN" sz="2400" dirty="0" err="1" smtClean="0"/>
              <a:t>c++</a:t>
            </a:r>
            <a:r>
              <a:rPr lang="en-US" altLang="zh-CN" sz="2400" dirty="0" smtClean="0"/>
              <a:t> package (much faster)</a:t>
            </a:r>
          </a:p>
        </p:txBody>
      </p:sp>
    </p:spTree>
    <p:extLst>
      <p:ext uri="{BB962C8B-B14F-4D97-AF65-F5344CB8AC3E}">
        <p14:creationId xmlns:p14="http://schemas.microsoft.com/office/powerpoint/2010/main" val="39078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6902</TotalTime>
  <Words>927</Words>
  <Application>Microsoft Office PowerPoint</Application>
  <PresentationFormat>Widescreen</PresentationFormat>
  <Paragraphs>181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Wingdings</vt:lpstr>
      <vt:lpstr>slactheme</vt:lpstr>
      <vt:lpstr>Tests on Chess 2 ASIC </vt:lpstr>
      <vt:lpstr>Pixel description </vt:lpstr>
      <vt:lpstr>Outline </vt:lpstr>
      <vt:lpstr>Check Trimming: varies VPTrim  </vt:lpstr>
      <vt:lpstr>Check Trimming: difference between 4 pixels </vt:lpstr>
      <vt:lpstr>Validation of the stream readout </vt:lpstr>
      <vt:lpstr>Validation of the stream readout </vt:lpstr>
      <vt:lpstr>Validation of the stream readout </vt:lpstr>
      <vt:lpstr>Testing all the pixels in Matirx 1</vt:lpstr>
      <vt:lpstr>Tests on all the pixels</vt:lpstr>
      <vt:lpstr>Tests on all the pixels</vt:lpstr>
      <vt:lpstr>Tests on all the pixels</vt:lpstr>
      <vt:lpstr>Tests on all the pixels</vt:lpstr>
      <vt:lpstr>Tests on all the pixels</vt:lpstr>
      <vt:lpstr>Tests on all the pixels: Qinj off</vt:lpstr>
      <vt:lpstr> Tests on all the pixels: Qinj off – threshold with Counts of 50/100</vt:lpstr>
      <vt:lpstr>Tests on all the pixels: Qinj off – threshold with Counts of 100/100</vt:lpstr>
      <vt:lpstr>Summary and next </vt:lpstr>
      <vt:lpstr>Backup: No Qinj – Counts number </vt:lpstr>
      <vt:lpstr>BACKUP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hanyubo</dc:creator>
  <cp:lastModifiedBy>hanyubo</cp:lastModifiedBy>
  <cp:revision>140</cp:revision>
  <dcterms:created xsi:type="dcterms:W3CDTF">2017-12-06T19:14:35Z</dcterms:created>
  <dcterms:modified xsi:type="dcterms:W3CDTF">2018-12-06T10:09:08Z</dcterms:modified>
</cp:coreProperties>
</file>