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
  </p:notesMasterIdLst>
  <p:handoutMasterIdLst>
    <p:handoutMasterId r:id="rId6"/>
  </p:handoutMasterIdLst>
  <p:sldIdLst>
    <p:sldId id="349" r:id="rId2"/>
    <p:sldId id="412" r:id="rId3"/>
    <p:sldId id="413"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showGuides="1">
      <p:cViewPr varScale="1">
        <p:scale>
          <a:sx n="122" d="100"/>
          <a:sy n="122" d="100"/>
        </p:scale>
        <p:origin x="-96" y="-348"/>
      </p:cViewPr>
      <p:guideLst>
        <p:guide orient="horz" pos="1275"/>
        <p:guide orient="horz" pos="3725"/>
        <p:guide pos="3727"/>
        <p:guide pos="3953"/>
        <p:guide pos="7287"/>
        <p:guide pos="39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20.12.2018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20.12.2018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de-DE" noProof="0" smtClean="0"/>
              <a:t>Titelmasterformat durch Klicken bearbeiten</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de-DE" noProof="0" smtClean="0"/>
              <a:t>Textmasterformat bearbeiten</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4151268"/>
          </a:xfrm>
          <a:prstGeom prst="rect">
            <a:avLst/>
          </a:prstGeom>
        </p:spPr>
        <p:txBody>
          <a:bodyPr vert="horz" lIns="0" tIns="0" rIns="0" bIns="0" rtlCol="0" anchor="t" anchorCtr="0">
            <a:noAutofit/>
          </a:bodyPr>
          <a:lstStyle/>
          <a:p>
            <a:pPr lvl="0"/>
            <a:r>
              <a:rPr lang="en-US" noProof="0" dirty="0"/>
              <a:t>Level 1</a:t>
            </a:r>
          </a:p>
          <a:p>
            <a:pPr lvl="1"/>
            <a:r>
              <a:rPr lang="en-US" noProof="0" dirty="0"/>
              <a:t>Level </a:t>
            </a:r>
            <a:r>
              <a:rPr lang="en-US" noProof="0" dirty="0" smtClean="0"/>
              <a:t>2</a:t>
            </a:r>
          </a:p>
          <a:p>
            <a:pPr lvl="2"/>
            <a:r>
              <a:rPr lang="en-US" noProof="0" dirty="0" smtClean="0"/>
              <a:t>Level </a:t>
            </a:r>
            <a:r>
              <a:rPr lang="en-US" noProof="0" dirty="0"/>
              <a:t>3</a:t>
            </a:r>
          </a:p>
          <a:p>
            <a:pPr lvl="3"/>
            <a:r>
              <a:rPr lang="en-US" noProof="0" dirty="0"/>
              <a:t>Level </a:t>
            </a:r>
            <a:r>
              <a:rPr lang="en-US" noProof="0" dirty="0" smtClean="0"/>
              <a:t>4</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aseline="0" dirty="0" smtClean="0"/>
              <a:t>Joint Operation &amp; Readiness meeting, Fri, 8:30 – 9:30</a:t>
            </a:r>
            <a:endParaRPr lang="en-US" sz="90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endParaRPr lang="en-US" sz="900" dirty="0"/>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600"/>
        </a:spcBef>
        <a:buClr>
          <a:schemeClr val="bg2"/>
        </a:buClr>
        <a:buFontTx/>
        <a:buBlip>
          <a:blip r:embed="rId4"/>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5"/>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Operation &amp; Readiness meeting</a:t>
            </a:r>
            <a:endParaRPr lang="en-US" dirty="0"/>
          </a:p>
        </p:txBody>
      </p:sp>
      <p:sp>
        <p:nvSpPr>
          <p:cNvPr id="3" name="Content Placeholder 2"/>
          <p:cNvSpPr>
            <a:spLocks noGrp="1"/>
          </p:cNvSpPr>
          <p:nvPr>
            <p:ph idx="1"/>
          </p:nvPr>
        </p:nvSpPr>
        <p:spPr>
          <a:xfrm>
            <a:off x="623888" y="1714500"/>
            <a:ext cx="5172755" cy="4460832"/>
          </a:xfrm>
        </p:spPr>
        <p:txBody>
          <a:bodyPr/>
          <a:lstStyle/>
          <a:p>
            <a:r>
              <a:rPr lang="en-US" dirty="0" smtClean="0"/>
              <a:t>Report Operation / Photon Run Coordinator </a:t>
            </a:r>
          </a:p>
          <a:p>
            <a:r>
              <a:rPr lang="en-US" dirty="0" smtClean="0">
                <a:hlinkClick r:id="rId2" action="ppaction://hlinksldjump"/>
              </a:rPr>
              <a:t>Report Dispatch/PSPO</a:t>
            </a:r>
            <a:endParaRPr lang="en-US" dirty="0" smtClean="0"/>
          </a:p>
          <a:p>
            <a:r>
              <a:rPr lang="en-US" dirty="0" smtClean="0"/>
              <a:t>Instruments</a:t>
            </a:r>
          </a:p>
          <a:p>
            <a:pPr lvl="1"/>
            <a:r>
              <a:rPr lang="en-US" dirty="0" smtClean="0"/>
              <a:t>FXE</a:t>
            </a:r>
          </a:p>
          <a:p>
            <a:pPr lvl="1"/>
            <a:r>
              <a:rPr lang="en-US" dirty="0" smtClean="0"/>
              <a:t>SPB/SFX</a:t>
            </a:r>
          </a:p>
          <a:p>
            <a:pPr lvl="1"/>
            <a:r>
              <a:rPr lang="en-US" dirty="0" smtClean="0"/>
              <a:t>SCS</a:t>
            </a:r>
          </a:p>
          <a:p>
            <a:pPr lvl="1"/>
            <a:r>
              <a:rPr lang="en-US" dirty="0" smtClean="0"/>
              <a:t>SQS</a:t>
            </a:r>
          </a:p>
          <a:p>
            <a:pPr lvl="1"/>
            <a:r>
              <a:rPr lang="en-US" dirty="0" smtClean="0"/>
              <a:t>MID</a:t>
            </a:r>
          </a:p>
          <a:p>
            <a:pPr lvl="1"/>
            <a:r>
              <a:rPr lang="en-US" dirty="0" smtClean="0">
                <a:hlinkClick r:id="rId3" action="ppaction://hlinksldjump"/>
              </a:rPr>
              <a:t>HED</a:t>
            </a:r>
            <a:endParaRPr lang="en-US" dirty="0" smtClean="0"/>
          </a:p>
          <a:p>
            <a:r>
              <a:rPr lang="en-US" dirty="0"/>
              <a:t>Beam transport</a:t>
            </a:r>
          </a:p>
          <a:p>
            <a:pPr lvl="1"/>
            <a:r>
              <a:rPr lang="en-US" dirty="0" smtClean="0"/>
              <a:t>Vacuum</a:t>
            </a:r>
            <a:endParaRPr lang="en-US" dirty="0"/>
          </a:p>
          <a:p>
            <a:pPr lvl="1"/>
            <a:r>
              <a:rPr lang="en-US" dirty="0"/>
              <a:t>X-ray optics</a:t>
            </a:r>
          </a:p>
          <a:p>
            <a:pPr lvl="1"/>
            <a:r>
              <a:rPr lang="en-US" dirty="0" smtClean="0"/>
              <a:t>Photon diagnostics</a:t>
            </a:r>
          </a:p>
        </p:txBody>
      </p:sp>
      <p:sp>
        <p:nvSpPr>
          <p:cNvPr id="5" name="Content Placeholder 2"/>
          <p:cNvSpPr txBox="1">
            <a:spLocks/>
          </p:cNvSpPr>
          <p:nvPr/>
        </p:nvSpPr>
        <p:spPr>
          <a:xfrm>
            <a:off x="6270661" y="1711778"/>
            <a:ext cx="5172755" cy="4460832"/>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600"/>
              </a:spcBef>
              <a:buClr>
                <a:schemeClr val="bg2"/>
              </a:buClr>
              <a:buFontTx/>
              <a:buBlip>
                <a:blip r:embed="rId4"/>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5"/>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Optical </a:t>
            </a:r>
            <a:r>
              <a:rPr lang="en-US" dirty="0" smtClean="0"/>
              <a:t>lasers</a:t>
            </a:r>
            <a:endParaRPr lang="en-US" dirty="0"/>
          </a:p>
          <a:p>
            <a:r>
              <a:rPr lang="en-US" dirty="0" smtClean="0"/>
              <a:t>Detectors</a:t>
            </a:r>
          </a:p>
          <a:p>
            <a:r>
              <a:rPr lang="en-US" dirty="0" smtClean="0"/>
              <a:t>Electronics</a:t>
            </a:r>
          </a:p>
          <a:p>
            <a:pPr lvl="1"/>
            <a:r>
              <a:rPr lang="en-US" dirty="0" smtClean="0"/>
              <a:t>AE</a:t>
            </a:r>
          </a:p>
          <a:p>
            <a:pPr lvl="1"/>
            <a:r>
              <a:rPr lang="en-US" dirty="0" smtClean="0"/>
              <a:t>EETF</a:t>
            </a:r>
          </a:p>
          <a:p>
            <a:r>
              <a:rPr lang="en-US" dirty="0" smtClean="0"/>
              <a:t>CAS</a:t>
            </a:r>
          </a:p>
          <a:p>
            <a:r>
              <a:rPr lang="en-US" dirty="0" smtClean="0"/>
              <a:t>ITDM</a:t>
            </a:r>
          </a:p>
          <a:p>
            <a:endParaRPr lang="en-US" dirty="0"/>
          </a:p>
          <a:p>
            <a:r>
              <a:rPr lang="en-US" dirty="0" smtClean="0"/>
              <a:t>SRP </a:t>
            </a:r>
          </a:p>
          <a:p>
            <a:r>
              <a:rPr lang="en-US" dirty="0" smtClean="0"/>
              <a:t>Technical services</a:t>
            </a:r>
          </a:p>
          <a:p>
            <a:endParaRPr lang="en-US" dirty="0"/>
          </a:p>
          <a:p>
            <a:r>
              <a:rPr lang="en-US" dirty="0" err="1" smtClean="0"/>
              <a:t>AoB</a:t>
            </a:r>
            <a:endParaRPr lang="en-US" dirty="0" smtClean="0"/>
          </a:p>
        </p:txBody>
      </p:sp>
    </p:spTree>
    <p:extLst>
      <p:ext uri="{BB962C8B-B14F-4D97-AF65-F5344CB8AC3E}">
        <p14:creationId xmlns:p14="http://schemas.microsoft.com/office/powerpoint/2010/main" val="3308009938"/>
      </p:ext>
    </p:extLst>
  </p:cSld>
  <p:clrMapOvr>
    <a:masterClrMapping/>
  </p:clrMapOvr>
  <p:timing>
    <p:tnLst>
      <p:par>
        <p:cTn id="1" dur="indefinite" restart="never" nodeType="tmRoot">
          <p:childTnLst>
            <p:par>
              <p:cTn id="2"/>
            </p:par>
            <p:par>
              <p:cTn id="3"/>
            </p:par>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Dispatch / PSPO</a:t>
            </a:r>
            <a:endParaRPr lang="en-US" dirty="0"/>
          </a:p>
        </p:txBody>
      </p:sp>
      <p:sp>
        <p:nvSpPr>
          <p:cNvPr id="3" name="Content Placeholder 2"/>
          <p:cNvSpPr>
            <a:spLocks noGrp="1"/>
          </p:cNvSpPr>
          <p:nvPr>
            <p:ph idx="1"/>
          </p:nvPr>
        </p:nvSpPr>
        <p:spPr/>
        <p:txBody>
          <a:bodyPr/>
          <a:lstStyle/>
          <a:p>
            <a:r>
              <a:rPr lang="en-US" sz="2000" dirty="0" smtClean="0"/>
              <a:t>On Wednesday morning, unplanned updates of the MPS system in SASE1 triggered the emergency power off, causing overhead on the AE and ITDM groups. DESY MPS has been asked to improve the communication with XFEL. In particular, it was pointed out that in case invasive, unforeseen work has to be done, SRP and PSPO must be notified. </a:t>
            </a:r>
          </a:p>
          <a:p>
            <a:endParaRPr lang="en-US" sz="2000" dirty="0" smtClean="0"/>
          </a:p>
          <a:p>
            <a:r>
              <a:rPr lang="en-US" sz="2000" dirty="0" smtClean="0"/>
              <a:t>Next Read/OP Meeting on 11.01.2019</a:t>
            </a:r>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1085938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Split-Delay </a:t>
            </a:r>
            <a:r>
              <a:rPr lang="en-US" dirty="0"/>
              <a:t>line vessel returned to XHEXP1 after cleaning by Henkel. </a:t>
            </a:r>
            <a:r>
              <a:rPr lang="en-US" dirty="0"/>
              <a:t/>
            </a:r>
            <a:br>
              <a:rPr lang="en-US" dirty="0"/>
            </a:br>
            <a:r>
              <a:rPr lang="en-US" dirty="0"/>
              <a:t>RGA next </a:t>
            </a:r>
            <a:r>
              <a:rPr lang="en-US" dirty="0" smtClean="0"/>
              <a:t>year.</a:t>
            </a:r>
          </a:p>
          <a:p>
            <a:pPr>
              <a:buFont typeface="Arial" panose="020B0604020202020204" pitchFamily="34" charset="0"/>
              <a:buChar char="•"/>
            </a:pPr>
            <a:r>
              <a:rPr lang="en-US" dirty="0" smtClean="0"/>
              <a:t>2 </a:t>
            </a:r>
            <a:r>
              <a:rPr lang="en-US" dirty="0"/>
              <a:t>additional racks for HED under installation (U. </a:t>
            </a:r>
            <a:r>
              <a:rPr lang="en-US" dirty="0" smtClean="0"/>
              <a:t>Brüggmann)</a:t>
            </a:r>
          </a:p>
          <a:p>
            <a:pPr>
              <a:buFont typeface="Arial" panose="020B0604020202020204" pitchFamily="34" charset="0"/>
              <a:buChar char="•"/>
            </a:pPr>
            <a:r>
              <a:rPr lang="en-US" dirty="0" smtClean="0"/>
              <a:t>OPT </a:t>
            </a:r>
            <a:r>
              <a:rPr lang="en-US" dirty="0"/>
              <a:t>hutch: pp-laser transport pipe </a:t>
            </a:r>
            <a:r>
              <a:rPr lang="en-US" dirty="0" smtClean="0"/>
              <a:t>installed</a:t>
            </a:r>
          </a:p>
          <a:p>
            <a:pPr>
              <a:buFont typeface="Arial" panose="020B0604020202020204" pitchFamily="34" charset="0"/>
              <a:buChar char="•"/>
            </a:pPr>
            <a:r>
              <a:rPr lang="en-US" dirty="0" smtClean="0"/>
              <a:t>airlock </a:t>
            </a:r>
            <a:r>
              <a:rPr lang="en-US" dirty="0"/>
              <a:t>to EXP hutch: </a:t>
            </a:r>
            <a:r>
              <a:rPr lang="en-US" dirty="0" err="1"/>
              <a:t>capenter</a:t>
            </a:r>
            <a:r>
              <a:rPr lang="en-US" dirty="0"/>
              <a:t> installed shelves for coats, overshoes, </a:t>
            </a:r>
            <a:r>
              <a:rPr lang="en-US" dirty="0" smtClean="0"/>
              <a:t>laser </a:t>
            </a:r>
            <a:r>
              <a:rPr lang="en-US" dirty="0"/>
              <a:t>goggles </a:t>
            </a:r>
            <a:r>
              <a:rPr lang="en-US" dirty="0" smtClean="0"/>
              <a:t>etc.</a:t>
            </a:r>
          </a:p>
          <a:p>
            <a:pPr>
              <a:buFont typeface="Arial" panose="020B0604020202020204" pitchFamily="34" charset="0"/>
              <a:buChar char="•"/>
            </a:pPr>
            <a:r>
              <a:rPr lang="en-US" dirty="0" smtClean="0"/>
              <a:t>EXP </a:t>
            </a:r>
            <a:r>
              <a:rPr lang="en-US" dirty="0"/>
              <a:t>hutch: IC2 (second vacuum chamber) delivered and SAT </a:t>
            </a:r>
            <a:r>
              <a:rPr lang="en-US" dirty="0" smtClean="0"/>
              <a:t>passed</a:t>
            </a:r>
          </a:p>
          <a:p>
            <a:pPr>
              <a:buFont typeface="Arial" panose="020B0604020202020204" pitchFamily="34" charset="0"/>
              <a:buChar char="•"/>
            </a:pPr>
            <a:r>
              <a:rPr lang="en-US" dirty="0" smtClean="0"/>
              <a:t> </a:t>
            </a:r>
            <a:r>
              <a:rPr lang="en-US" dirty="0"/>
              <a:t>EXP hutch: permanent platform between wall and IC1 under construction </a:t>
            </a:r>
            <a:r>
              <a:rPr lang="en-US" dirty="0"/>
              <a:t/>
            </a:r>
            <a:br>
              <a:rPr lang="en-US" dirty="0"/>
            </a:br>
            <a:r>
              <a:rPr lang="en-US" dirty="0"/>
              <a:t>(to access </a:t>
            </a:r>
            <a:r>
              <a:rPr lang="en-US" dirty="0" smtClean="0"/>
              <a:t>the laser </a:t>
            </a:r>
            <a:r>
              <a:rPr lang="en-US" dirty="0"/>
              <a:t>beam transport and radiation shield collars.</a:t>
            </a:r>
            <a:endParaRPr lang="en-US"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412595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 xmlns:thm15="http://schemas.microsoft.com/office/thememl/2012/main"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Template>
  <TotalTime>0</TotalTime>
  <Words>126</Words>
  <Application>Microsoft Office PowerPoint</Application>
  <PresentationFormat>Custom</PresentationFormat>
  <Paragraphs>39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XFEL_PowerPoint_16x9_v3</vt:lpstr>
      <vt:lpstr>Joint Operation &amp; Readiness meeting</vt:lpstr>
      <vt:lpstr>Dispatch / PSPO</vt:lpstr>
      <vt:lpstr>HED</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Burger, Claudia</dc:creator>
  <cp:lastModifiedBy>Adriano Violante</cp:lastModifiedBy>
  <cp:revision>222</cp:revision>
  <dcterms:created xsi:type="dcterms:W3CDTF">2016-11-17T10:20:04Z</dcterms:created>
  <dcterms:modified xsi:type="dcterms:W3CDTF">2018-12-20T15:02:02Z</dcterms:modified>
</cp:coreProperties>
</file>