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4"/>
  </p:notesMasterIdLst>
  <p:handoutMasterIdLst>
    <p:handoutMasterId r:id="rId15"/>
  </p:handoutMasterIdLst>
  <p:sldIdLst>
    <p:sldId id="349" r:id="rId2"/>
    <p:sldId id="414" r:id="rId3"/>
    <p:sldId id="423" r:id="rId4"/>
    <p:sldId id="413" r:id="rId5"/>
    <p:sldId id="416" r:id="rId6"/>
    <p:sldId id="415" r:id="rId7"/>
    <p:sldId id="417" r:id="rId8"/>
    <p:sldId id="418" r:id="rId9"/>
    <p:sldId id="419" r:id="rId10"/>
    <p:sldId id="420" r:id="rId11"/>
    <p:sldId id="421" r:id="rId12"/>
    <p:sldId id="42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showGuides="1">
      <p:cViewPr varScale="1">
        <p:scale>
          <a:sx n="102" d="100"/>
          <a:sy n="102" d="100"/>
        </p:scale>
        <p:origin x="-366" y="-10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11.01.2019</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11.01.2019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 Target="slide3.xml"/><Relationship Id="rId7" Type="http://schemas.openxmlformats.org/officeDocument/2006/relationships/image" Target="../media/image1.emf"/><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4.xml"/><Relationship Id="rId9" Type="http://schemas.openxmlformats.org/officeDocument/2006/relationships/slide" Target="slide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 </a:t>
            </a:r>
          </a:p>
          <a:p>
            <a:r>
              <a:rPr lang="en-US" dirty="0" smtClean="0">
                <a:hlinkClick r:id="rId2" action="ppaction://hlinksldjump"/>
              </a:rPr>
              <a:t>Report Dispatch/PSPO</a:t>
            </a:r>
            <a:endParaRPr lang="en-US" dirty="0" smtClean="0"/>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hlinkClick r:id="rId3" action="ppaction://hlinksldjump"/>
              </a:rPr>
              <a:t>SQS</a:t>
            </a:r>
            <a:endParaRPr lang="en-US" dirty="0" smtClean="0"/>
          </a:p>
          <a:p>
            <a:pPr lvl="1"/>
            <a:r>
              <a:rPr lang="en-US" dirty="0" smtClean="0"/>
              <a:t>MID</a:t>
            </a:r>
          </a:p>
          <a:p>
            <a:pPr lvl="1"/>
            <a:r>
              <a:rPr lang="en-US" dirty="0" smtClean="0">
                <a:hlinkClick r:id="rId4" action="ppaction://hlinksldjump"/>
              </a:rPr>
              <a:t>HED</a:t>
            </a:r>
            <a:endParaRPr lang="en-US" dirty="0" smtClean="0"/>
          </a:p>
          <a:p>
            <a:r>
              <a:rPr lang="en-US" dirty="0"/>
              <a:t>Beam transport</a:t>
            </a:r>
          </a:p>
          <a:p>
            <a:pPr lvl="1"/>
            <a:r>
              <a:rPr lang="en-US" dirty="0" smtClean="0">
                <a:hlinkClick r:id="rId5" action="ppaction://hlinksldjump"/>
              </a:rPr>
              <a:t>Vacuum</a:t>
            </a:r>
            <a:endParaRPr lang="en-US" dirty="0"/>
          </a:p>
          <a:p>
            <a:pPr lvl="1"/>
            <a:r>
              <a:rPr lang="en-US" dirty="0"/>
              <a:t>X-ray optics</a:t>
            </a:r>
          </a:p>
          <a:p>
            <a:pPr lvl="1"/>
            <a:r>
              <a:rPr lang="en-US" dirty="0" smtClean="0">
                <a:hlinkClick r:id="rId6" action="ppaction://hlinksldjump"/>
              </a:rPr>
              <a:t>Photon diagnostics</a:t>
            </a:r>
            <a:endParaRPr lang="en-US" dirty="0" smtClean="0"/>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7"/>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8"/>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Optical </a:t>
            </a:r>
            <a:r>
              <a:rPr lang="en-US" dirty="0" smtClean="0"/>
              <a:t>lasers</a:t>
            </a:r>
            <a:endParaRPr lang="en-US" dirty="0"/>
          </a:p>
          <a:p>
            <a:r>
              <a:rPr lang="en-US" dirty="0" smtClean="0">
                <a:hlinkClick r:id="rId9" action="ppaction://hlinksldjump"/>
              </a:rPr>
              <a:t>Detectors</a:t>
            </a:r>
            <a:endParaRPr lang="en-US" dirty="0" smtClean="0"/>
          </a:p>
          <a:p>
            <a:r>
              <a:rPr lang="en-US" dirty="0" smtClean="0"/>
              <a:t>Electronics</a:t>
            </a:r>
          </a:p>
          <a:p>
            <a:pPr lvl="1"/>
            <a:r>
              <a:rPr lang="en-US" dirty="0" smtClean="0">
                <a:hlinkClick r:id="rId10" action="ppaction://hlinksldjump"/>
              </a:rPr>
              <a:t>AE</a:t>
            </a:r>
            <a:endParaRPr lang="en-US" dirty="0" smtClean="0"/>
          </a:p>
          <a:p>
            <a:pPr lvl="1"/>
            <a:r>
              <a:rPr lang="en-US" dirty="0" smtClean="0"/>
              <a:t>EETF</a:t>
            </a:r>
          </a:p>
          <a:p>
            <a:r>
              <a:rPr lang="en-US" dirty="0" smtClean="0"/>
              <a:t>CAS</a:t>
            </a:r>
          </a:p>
          <a:p>
            <a:r>
              <a:rPr lang="en-US" dirty="0" smtClean="0"/>
              <a:t>ITDM</a:t>
            </a:r>
          </a:p>
          <a:p>
            <a:endParaRPr lang="en-US" dirty="0"/>
          </a:p>
          <a:p>
            <a:r>
              <a:rPr lang="en-US" dirty="0" smtClean="0"/>
              <a:t>SRP </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777422" y="1650843"/>
            <a:ext cx="10469032" cy="4301252"/>
          </a:xfrm>
        </p:spPr>
        <p:txBody>
          <a:bodyPr/>
          <a:lstStyle/>
          <a:p>
            <a:r>
              <a:rPr lang="en-US" sz="1200" b="1" spc="-1" dirty="0" smtClean="0">
                <a:solidFill>
                  <a:srgbClr val="000000"/>
                </a:solidFill>
                <a:uFill>
                  <a:solidFill>
                    <a:srgbClr val="FFFFFF"/>
                  </a:solidFill>
                </a:uFill>
                <a:sym typeface="Wingdings" panose="05000000000000000000" pitchFamily="2" charset="2"/>
              </a:rPr>
              <a:t>2</a:t>
            </a:r>
            <a:r>
              <a:rPr lang="en-US" sz="1200" b="1" spc="-1" baseline="30000" dirty="0" smtClean="0">
                <a:solidFill>
                  <a:srgbClr val="000000"/>
                </a:solidFill>
                <a:uFill>
                  <a:solidFill>
                    <a:srgbClr val="FFFFFF"/>
                  </a:solidFill>
                </a:uFill>
                <a:sym typeface="Wingdings" panose="05000000000000000000" pitchFamily="2" charset="2"/>
              </a:rPr>
              <a:t>nd</a:t>
            </a:r>
            <a:r>
              <a:rPr lang="en-US" sz="1200" b="1" spc="-1" dirty="0" smtClean="0">
                <a:solidFill>
                  <a:srgbClr val="000000"/>
                </a:solidFill>
                <a:uFill>
                  <a:solidFill>
                    <a:srgbClr val="FFFFFF"/>
                  </a:solidFill>
                </a:uFill>
                <a:sym typeface="Wingdings" panose="05000000000000000000" pitchFamily="2" charset="2"/>
              </a:rPr>
              <a:t> </a:t>
            </a:r>
            <a:r>
              <a:rPr lang="en-US" sz="1200" b="1" spc="-1" dirty="0">
                <a:solidFill>
                  <a:srgbClr val="000000"/>
                </a:solidFill>
                <a:uFill>
                  <a:solidFill>
                    <a:srgbClr val="FFFFFF"/>
                  </a:solidFill>
                </a:uFill>
                <a:sym typeface="Wingdings" panose="05000000000000000000" pitchFamily="2" charset="2"/>
              </a:rPr>
              <a:t>AGIPD </a:t>
            </a:r>
            <a:r>
              <a:rPr lang="en-US" sz="1200" b="1" spc="-1" dirty="0" smtClean="0">
                <a:solidFill>
                  <a:srgbClr val="000000"/>
                </a:solidFill>
                <a:uFill>
                  <a:solidFill>
                    <a:srgbClr val="FFFFFF"/>
                  </a:solidFill>
                </a:uFill>
                <a:sym typeface="Wingdings" panose="05000000000000000000" pitchFamily="2" charset="2"/>
              </a:rPr>
              <a:t>MID</a:t>
            </a:r>
            <a:endParaRPr lang="en-US" sz="1200" spc="-1" dirty="0" smtClean="0">
              <a:solidFill>
                <a:srgbClr val="000000"/>
              </a:solidFill>
              <a:uFill>
                <a:solidFill>
                  <a:srgbClr val="FFFFFF"/>
                </a:solidFill>
              </a:uFill>
              <a:sym typeface="Wingdings" panose="05000000000000000000" pitchFamily="2" charset="2"/>
            </a:endParaRPr>
          </a:p>
          <a:p>
            <a:pPr lvl="1"/>
            <a:r>
              <a:rPr lang="en-US" sz="1200" spc="-1" dirty="0">
                <a:solidFill>
                  <a:srgbClr val="000000"/>
                </a:solidFill>
                <a:uFill>
                  <a:solidFill>
                    <a:srgbClr val="FFFFFF"/>
                  </a:solidFill>
                </a:uFill>
                <a:sym typeface="Wingdings" panose="05000000000000000000" pitchFamily="2" charset="2"/>
              </a:rPr>
              <a:t>Detector is disconnected from the sample chamber, the blank flange is installed and </a:t>
            </a:r>
            <a:r>
              <a:rPr lang="en-US" sz="1200" spc="-1" dirty="0" smtClean="0">
                <a:solidFill>
                  <a:srgbClr val="000000"/>
                </a:solidFill>
                <a:uFill>
                  <a:solidFill>
                    <a:srgbClr val="FFFFFF"/>
                  </a:solidFill>
                </a:uFill>
                <a:sym typeface="Wingdings" panose="05000000000000000000" pitchFamily="2" charset="2"/>
              </a:rPr>
              <a:t>test </a:t>
            </a:r>
            <a:r>
              <a:rPr lang="en-US" sz="1200" spc="-1" dirty="0">
                <a:solidFill>
                  <a:srgbClr val="000000"/>
                </a:solidFill>
                <a:uFill>
                  <a:solidFill>
                    <a:srgbClr val="FFFFFF"/>
                  </a:solidFill>
                </a:uFill>
                <a:sym typeface="Wingdings" panose="05000000000000000000" pitchFamily="2" charset="2"/>
              </a:rPr>
              <a:t>system was under vacuum over the Xmas break</a:t>
            </a:r>
          </a:p>
          <a:p>
            <a:pPr lvl="1"/>
            <a:r>
              <a:rPr lang="en-US" sz="1200" spc="-1" dirty="0">
                <a:solidFill>
                  <a:srgbClr val="000000"/>
                </a:solidFill>
                <a:uFill>
                  <a:solidFill>
                    <a:srgbClr val="FFFFFF"/>
                  </a:solidFill>
                </a:uFill>
                <a:sym typeface="Wingdings" panose="05000000000000000000" pitchFamily="2" charset="2"/>
              </a:rPr>
              <a:t>Vacuum system was restarted after the unexpected power failure </a:t>
            </a:r>
          </a:p>
          <a:p>
            <a:pPr lvl="1"/>
            <a:r>
              <a:rPr lang="en-US" sz="1200" spc="-1" dirty="0">
                <a:solidFill>
                  <a:srgbClr val="000000"/>
                </a:solidFill>
                <a:uFill>
                  <a:solidFill>
                    <a:srgbClr val="FFFFFF"/>
                  </a:solidFill>
                </a:uFill>
                <a:sym typeface="Wingdings" panose="05000000000000000000" pitchFamily="2" charset="2"/>
              </a:rPr>
              <a:t>Detector </a:t>
            </a:r>
            <a:r>
              <a:rPr lang="en-US" sz="1200" spc="-1" dirty="0" smtClean="0">
                <a:solidFill>
                  <a:srgbClr val="000000"/>
                </a:solidFill>
                <a:uFill>
                  <a:solidFill>
                    <a:srgbClr val="FFFFFF"/>
                  </a:solidFill>
                </a:uFill>
                <a:sym typeface="Wingdings" panose="05000000000000000000" pitchFamily="2" charset="2"/>
              </a:rPr>
              <a:t>cannot </a:t>
            </a:r>
            <a:r>
              <a:rPr lang="en-US" sz="1200" spc="-1" dirty="0">
                <a:solidFill>
                  <a:srgbClr val="000000"/>
                </a:solidFill>
                <a:uFill>
                  <a:solidFill>
                    <a:srgbClr val="FFFFFF"/>
                  </a:solidFill>
                </a:uFill>
                <a:sym typeface="Wingdings" panose="05000000000000000000" pitchFamily="2" charset="2"/>
              </a:rPr>
              <a:t>be operated/tested before the new cooling pipes for Si-oil are installed, leak-tested and isolated  the needed components were ordered, schedule for the installation is not yet fixed </a:t>
            </a:r>
            <a:endParaRPr lang="en-GB" sz="1300" dirty="0" smtClean="0"/>
          </a:p>
          <a:p>
            <a:pPr>
              <a:spcBef>
                <a:spcPts val="150"/>
              </a:spcBef>
            </a:pPr>
            <a:r>
              <a:rPr lang="en-GB" b="1" dirty="0"/>
              <a:t>DSSC</a:t>
            </a:r>
          </a:p>
          <a:p>
            <a:pPr lvl="1"/>
            <a:r>
              <a:rPr lang="en-US" sz="1200" dirty="0"/>
              <a:t>DSSC testing in the HERA South clean </a:t>
            </a:r>
            <a:r>
              <a:rPr lang="en-US" sz="1200" dirty="0" smtClean="0"/>
              <a:t>tent</a:t>
            </a:r>
            <a:endParaRPr lang="en-US" sz="1200" dirty="0"/>
          </a:p>
          <a:p>
            <a:pPr lvl="2"/>
            <a:r>
              <a:rPr lang="en-US" sz="1200" dirty="0"/>
              <a:t>All quadrants installed end of last year. Backside flanges with </a:t>
            </a:r>
            <a:r>
              <a:rPr lang="en-US" sz="1200" dirty="0" err="1"/>
              <a:t>feedthroughs</a:t>
            </a:r>
            <a:r>
              <a:rPr lang="en-US" sz="1200" dirty="0"/>
              <a:t> installed and cables connected. Detector to be closed and pumped on Thursday (today). </a:t>
            </a:r>
          </a:p>
          <a:p>
            <a:pPr lvl="2"/>
            <a:r>
              <a:rPr lang="en-US" sz="1200" dirty="0"/>
              <a:t>Cable support to be installed on Friday</a:t>
            </a:r>
            <a:r>
              <a:rPr lang="en-US" sz="1200" dirty="0" smtClean="0"/>
              <a:t>.</a:t>
            </a:r>
            <a:endParaRPr lang="en-US" sz="1200" dirty="0"/>
          </a:p>
          <a:p>
            <a:pPr lvl="2"/>
            <a:r>
              <a:rPr lang="en-US" sz="1200" dirty="0"/>
              <a:t>Long cables to be dismounted and given to SCS in KW 4. Spare cable set exists, testing to be </a:t>
            </a:r>
            <a:r>
              <a:rPr lang="en-US" sz="1200" dirty="0" smtClean="0"/>
              <a:t>done</a:t>
            </a:r>
          </a:p>
          <a:p>
            <a:pPr lvl="1"/>
            <a:r>
              <a:rPr lang="en-US" sz="1200" dirty="0" smtClean="0"/>
              <a:t>Power </a:t>
            </a:r>
            <a:r>
              <a:rPr lang="en-US" sz="1200" dirty="0"/>
              <a:t>supply control in Karabo</a:t>
            </a:r>
          </a:p>
          <a:p>
            <a:pPr lvl="2"/>
            <a:r>
              <a:rPr lang="en-US" sz="1200" dirty="0"/>
              <a:t>Procedure fully tested, needs to be documented and implemented in a Karabo scene. </a:t>
            </a:r>
          </a:p>
          <a:p>
            <a:pPr lvl="1"/>
            <a:r>
              <a:rPr lang="en-US" sz="1200" dirty="0"/>
              <a:t>DSSC testing and calibration to happen in the next ˜two months.</a:t>
            </a:r>
          </a:p>
          <a:p>
            <a:pPr lvl="2"/>
            <a:r>
              <a:rPr lang="en-US" sz="1200" dirty="0"/>
              <a:t>Next week: cooler test and possibly connection, connection to power</a:t>
            </a:r>
          </a:p>
          <a:p>
            <a:pPr lvl="2"/>
            <a:r>
              <a:rPr lang="en-US" sz="1200" dirty="0"/>
              <a:t>Dismounting of cables end of next week / beginning of KW 4 and transport to XFEL</a:t>
            </a:r>
          </a:p>
          <a:p>
            <a:pPr lvl="2"/>
            <a:r>
              <a:rPr lang="en-US" sz="1200" dirty="0"/>
              <a:t>Preparation of vessel and pulsed X-ray source </a:t>
            </a:r>
            <a:r>
              <a:rPr lang="en-US" sz="1200" dirty="0" smtClean="0"/>
              <a:t>PulXar</a:t>
            </a:r>
            <a:endParaRPr lang="en-US" sz="1200" dirty="0"/>
          </a:p>
          <a:p>
            <a:pPr lvl="2"/>
            <a:r>
              <a:rPr lang="en-US" sz="1200" dirty="0"/>
              <a:t>Ladder prototype in test stand available for tests after installation of the test stand in the clean tent (for connection to X-ray source)</a:t>
            </a:r>
            <a:endParaRPr lang="en-US" sz="1200" dirty="0" smtClean="0"/>
          </a:p>
        </p:txBody>
      </p:sp>
    </p:spTree>
    <p:extLst>
      <p:ext uri="{BB962C8B-B14F-4D97-AF65-F5344CB8AC3E}">
        <p14:creationId xmlns:p14="http://schemas.microsoft.com/office/powerpoint/2010/main" val="1211720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Detectors – DET</a:t>
            </a:r>
          </a:p>
        </p:txBody>
      </p:sp>
      <p:sp>
        <p:nvSpPr>
          <p:cNvPr id="3" name="Content Placeholder 2"/>
          <p:cNvSpPr>
            <a:spLocks noGrp="1"/>
          </p:cNvSpPr>
          <p:nvPr>
            <p:ph idx="1"/>
          </p:nvPr>
        </p:nvSpPr>
        <p:spPr>
          <a:xfrm>
            <a:off x="908051" y="2024068"/>
            <a:ext cx="10469032" cy="4168347"/>
          </a:xfrm>
        </p:spPr>
        <p:txBody>
          <a:bodyPr/>
          <a:lstStyle/>
          <a:p>
            <a:r>
              <a:rPr lang="en-US" sz="1600" b="1" dirty="0" smtClean="0"/>
              <a:t>FastCCD</a:t>
            </a:r>
          </a:p>
          <a:p>
            <a:pPr lvl="1"/>
            <a:r>
              <a:rPr lang="en-US" dirty="0"/>
              <a:t>Cooling: finalizing design of new cold rod</a:t>
            </a:r>
          </a:p>
          <a:p>
            <a:pPr lvl="2"/>
            <a:r>
              <a:rPr lang="en-US" dirty="0"/>
              <a:t>Made of copper</a:t>
            </a:r>
          </a:p>
          <a:p>
            <a:pPr lvl="2"/>
            <a:r>
              <a:rPr lang="en-US" dirty="0"/>
              <a:t>Larger outer diameter</a:t>
            </a:r>
          </a:p>
          <a:p>
            <a:pPr lvl="2"/>
            <a:r>
              <a:rPr lang="en-US" dirty="0"/>
              <a:t>50% denser Cu braids</a:t>
            </a:r>
          </a:p>
          <a:p>
            <a:pPr lvl="2"/>
            <a:r>
              <a:rPr lang="en-US" dirty="0"/>
              <a:t>To be delivered by the end of January</a:t>
            </a:r>
          </a:p>
          <a:p>
            <a:pPr lvl="1"/>
            <a:r>
              <a:rPr lang="en-US" dirty="0"/>
              <a:t>Calibration: </a:t>
            </a:r>
          </a:p>
          <a:p>
            <a:pPr lvl="2"/>
            <a:r>
              <a:rPr lang="en-US" dirty="0" smtClean="0"/>
              <a:t>Reviewing </a:t>
            </a:r>
            <a:r>
              <a:rPr lang="en-US" dirty="0"/>
              <a:t>old plans to have </a:t>
            </a:r>
            <a:r>
              <a:rPr lang="en-US" dirty="0" smtClean="0"/>
              <a:t>an </a:t>
            </a:r>
            <a:r>
              <a:rPr lang="en-US" baseline="30000" dirty="0"/>
              <a:t>55</a:t>
            </a:r>
            <a:r>
              <a:rPr lang="en-US" dirty="0" smtClean="0"/>
              <a:t>Fe calibration source </a:t>
            </a:r>
            <a:r>
              <a:rPr lang="en-US" dirty="0"/>
              <a:t>at SCS (</a:t>
            </a:r>
            <a:r>
              <a:rPr lang="en-US" dirty="0" smtClean="0"/>
              <a:t>or</a:t>
            </a:r>
            <a:r>
              <a:rPr lang="en-US" dirty="0"/>
              <a:t> </a:t>
            </a:r>
            <a:r>
              <a:rPr lang="en-US" dirty="0" smtClean="0"/>
              <a:t>possibly a Mini-X X-ray generator)</a:t>
            </a:r>
            <a:endParaRPr lang="en-US" dirty="0"/>
          </a:p>
          <a:p>
            <a:pPr lvl="2"/>
            <a:r>
              <a:rPr lang="en-US" dirty="0"/>
              <a:t>Planning calibration with fluorescence </a:t>
            </a:r>
            <a:r>
              <a:rPr lang="en-US" dirty="0" smtClean="0"/>
              <a:t>during next commissioning period</a:t>
            </a:r>
            <a:endParaRPr lang="en-US" dirty="0"/>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3172686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17709"/>
            <a:ext cx="10956924" cy="780540"/>
          </a:xfrm>
        </p:spPr>
        <p:txBody>
          <a:bodyPr/>
          <a:lstStyle/>
          <a:p>
            <a:r>
              <a:rPr lang="en-US" dirty="0" smtClean="0"/>
              <a:t>AE</a:t>
            </a:r>
            <a:endParaRPr lang="en-US" dirty="0"/>
          </a:p>
        </p:txBody>
      </p:sp>
      <p:sp>
        <p:nvSpPr>
          <p:cNvPr id="3" name="Content Placeholder 2"/>
          <p:cNvSpPr>
            <a:spLocks noGrp="1"/>
          </p:cNvSpPr>
          <p:nvPr>
            <p:ph idx="1"/>
          </p:nvPr>
        </p:nvSpPr>
        <p:spPr>
          <a:xfrm>
            <a:off x="502591" y="1044350"/>
            <a:ext cx="10944224" cy="4151268"/>
          </a:xfrm>
        </p:spPr>
        <p:txBody>
          <a:bodyPr/>
          <a:lstStyle/>
          <a:p>
            <a:pPr marL="0" indent="0">
              <a:buNone/>
            </a:pPr>
            <a:r>
              <a:rPr lang="en-US" sz="1400" dirty="0"/>
              <a:t>Tunnel </a:t>
            </a:r>
            <a:r>
              <a:rPr lang="en-US" sz="1400" dirty="0" err="1"/>
              <a:t>acitivites</a:t>
            </a:r>
            <a:r>
              <a:rPr lang="en-US" sz="1400" dirty="0"/>
              <a:t>:</a:t>
            </a:r>
          </a:p>
          <a:p>
            <a:r>
              <a:rPr lang="en-US" sz="1400" dirty="0" smtClean="0"/>
              <a:t>SASE2 </a:t>
            </a:r>
            <a:r>
              <a:rPr lang="en-US" sz="1400" dirty="0"/>
              <a:t>VAC PLC was updated and new interlocks introduced in week  1</a:t>
            </a:r>
          </a:p>
          <a:p>
            <a:r>
              <a:rPr lang="en-US" sz="1400" dirty="0" smtClean="0"/>
              <a:t>SASE3 </a:t>
            </a:r>
            <a:r>
              <a:rPr lang="en-US" sz="1400" dirty="0"/>
              <a:t>XMG PLC was updated and new interlocks introduced in week  2</a:t>
            </a:r>
          </a:p>
          <a:p>
            <a:r>
              <a:rPr lang="en-US" sz="1400" dirty="0" smtClean="0"/>
              <a:t>SASE1 </a:t>
            </a:r>
            <a:r>
              <a:rPr lang="en-US" sz="1400" dirty="0"/>
              <a:t>VAC PLC was planned to be updated in week 2, but only partially updated and full update postponed for next week - ( new soft devices introduced, interlocks modified and inter-loop communication from FXE to SASE1_VAC PLC will be added) - after this update FXE loop 1 will be also updated</a:t>
            </a:r>
            <a:r>
              <a:rPr lang="en-US" sz="1400" dirty="0" smtClean="0"/>
              <a:t>!</a:t>
            </a:r>
            <a:r>
              <a:rPr lang="en-US" sz="1400" dirty="0"/>
              <a:t> </a:t>
            </a:r>
            <a:endParaRPr lang="en-US" sz="1400" dirty="0" smtClean="0"/>
          </a:p>
          <a:p>
            <a:r>
              <a:rPr lang="en-US" sz="1400" dirty="0" smtClean="0"/>
              <a:t>SASE2 - preparation for commissioning of Si111 </a:t>
            </a:r>
            <a:r>
              <a:rPr lang="en-US" sz="1400" dirty="0" err="1" smtClean="0"/>
              <a:t>monos</a:t>
            </a:r>
            <a:endParaRPr lang="en-US" sz="1400" dirty="0" smtClean="0"/>
          </a:p>
          <a:p>
            <a:r>
              <a:rPr lang="en-US" sz="1400" dirty="0" smtClean="0"/>
              <a:t>SASE2</a:t>
            </a:r>
            <a:r>
              <a:rPr lang="en-US" sz="1400" dirty="0"/>
              <a:t>  MOV2 - will be updated this or next week</a:t>
            </a:r>
          </a:p>
          <a:p>
            <a:pPr marL="0" indent="0">
              <a:buNone/>
            </a:pPr>
            <a:r>
              <a:rPr lang="en-US" sz="1400" dirty="0"/>
              <a:t> </a:t>
            </a:r>
            <a:r>
              <a:rPr lang="en-US" sz="1400" dirty="0" smtClean="0"/>
              <a:t>Instrument </a:t>
            </a:r>
            <a:r>
              <a:rPr lang="en-US" sz="1400" dirty="0"/>
              <a:t>activities:</a:t>
            </a:r>
          </a:p>
          <a:p>
            <a:r>
              <a:rPr lang="en-US" sz="1400" dirty="0" smtClean="0"/>
              <a:t>SCS </a:t>
            </a:r>
            <a:r>
              <a:rPr lang="en-US" sz="1400" dirty="0"/>
              <a:t>&amp; SQS: change request implementation continued... (mostly changes in </a:t>
            </a:r>
            <a:r>
              <a:rPr lang="en-US" sz="1400" dirty="0" err="1"/>
              <a:t>beckhoff</a:t>
            </a:r>
            <a:r>
              <a:rPr lang="en-US" sz="1400" dirty="0"/>
              <a:t> crate modules)</a:t>
            </a:r>
          </a:p>
          <a:p>
            <a:r>
              <a:rPr lang="en-US" sz="1400" dirty="0" smtClean="0"/>
              <a:t>SFX </a:t>
            </a:r>
            <a:r>
              <a:rPr lang="en-US" sz="1400" dirty="0"/>
              <a:t>- first eplan export for PLC firmware received from EETF - PLC project prepared!</a:t>
            </a:r>
          </a:p>
          <a:p>
            <a:pPr marL="0" indent="0">
              <a:buNone/>
            </a:pPr>
            <a:r>
              <a:rPr lang="en-US" sz="1400" dirty="0"/>
              <a:t>Starting commissioning of vacuum components in MID</a:t>
            </a:r>
          </a:p>
          <a:p>
            <a:r>
              <a:rPr lang="en-US" sz="1400" dirty="0" smtClean="0"/>
              <a:t>after </a:t>
            </a:r>
            <a:r>
              <a:rPr lang="en-US" sz="1400" dirty="0"/>
              <a:t>power failure we had some smaller issues with bringing all PLC modules into operation - mostly SQS &amp; SCS (one </a:t>
            </a:r>
            <a:r>
              <a:rPr lang="en-US" sz="1400" dirty="0" err="1"/>
              <a:t>beckhoff</a:t>
            </a:r>
            <a:r>
              <a:rPr lang="en-US" sz="1400" dirty="0"/>
              <a:t> terminal in SCS stopped working ...)  </a:t>
            </a:r>
          </a:p>
          <a:p>
            <a:pPr marL="0" indent="0">
              <a:buNone/>
            </a:pPr>
            <a:r>
              <a:rPr lang="en-US" sz="1400" dirty="0"/>
              <a:t>Planned for next week (3):</a:t>
            </a:r>
          </a:p>
          <a:p>
            <a:r>
              <a:rPr lang="en-US" sz="1400" dirty="0" smtClean="0"/>
              <a:t>update </a:t>
            </a:r>
            <a:r>
              <a:rPr lang="en-US" sz="1400" dirty="0"/>
              <a:t>of the SASE3_VAC, SASE1_EPS &amp; SASE2:XGM...</a:t>
            </a:r>
          </a:p>
          <a:p>
            <a:endParaRPr lang="en-US" sz="1400" dirty="0"/>
          </a:p>
        </p:txBody>
      </p:sp>
      <p:sp>
        <p:nvSpPr>
          <p:cNvPr id="5" name="TextBox 4"/>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91439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PSPO/Readiness Meeting</a:t>
            </a:r>
            <a:endParaRPr lang="en-US" dirty="0"/>
          </a:p>
        </p:txBody>
      </p:sp>
      <p:sp>
        <p:nvSpPr>
          <p:cNvPr id="3" name="Content Placeholder 2"/>
          <p:cNvSpPr>
            <a:spLocks noGrp="1"/>
          </p:cNvSpPr>
          <p:nvPr>
            <p:ph idx="1"/>
          </p:nvPr>
        </p:nvSpPr>
        <p:spPr/>
        <p:txBody>
          <a:bodyPr/>
          <a:lstStyle/>
          <a:p>
            <a:r>
              <a:rPr lang="en-US" dirty="0" smtClean="0"/>
              <a:t>On 16.01. D.23 will be painted. Scaffolding is needed. Therefore the passage will be closed.</a:t>
            </a:r>
          </a:p>
          <a:p>
            <a:endParaRPr lang="en-US" dirty="0"/>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3881499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SQS</a:t>
            </a:r>
            <a:endParaRPr lang="en-US" dirty="0"/>
          </a:p>
        </p:txBody>
      </p:sp>
      <p:sp>
        <p:nvSpPr>
          <p:cNvPr id="3" name="Content Placeholder 2"/>
          <p:cNvSpPr>
            <a:spLocks noGrp="1"/>
          </p:cNvSpPr>
          <p:nvPr>
            <p:ph idx="1"/>
          </p:nvPr>
        </p:nvSpPr>
        <p:spPr/>
        <p:txBody>
          <a:bodyPr/>
          <a:lstStyle/>
          <a:p>
            <a:pPr lvl="0"/>
            <a:r>
              <a:rPr lang="en-US" dirty="0"/>
              <a:t>Installation of fiber laser in SQS laser hutch starts on Mo, 14.01.</a:t>
            </a:r>
          </a:p>
          <a:p>
            <a:pPr lvl="0"/>
            <a:r>
              <a:rPr lang="en-US" dirty="0"/>
              <a:t>Removal of AQS chamber</a:t>
            </a:r>
          </a:p>
          <a:p>
            <a:pPr lvl="1"/>
            <a:r>
              <a:rPr lang="en-US" dirty="0"/>
              <a:t>MEA2 for final position of the chamber  </a:t>
            </a:r>
            <a:r>
              <a:rPr lang="en-US" dirty="0" err="1"/>
              <a:t>Tu</a:t>
            </a:r>
            <a:r>
              <a:rPr lang="en-US" dirty="0"/>
              <a:t>, 15.01.</a:t>
            </a:r>
          </a:p>
          <a:p>
            <a:pPr lvl="1"/>
            <a:r>
              <a:rPr lang="en-US" dirty="0"/>
              <a:t>Disconnection of all cables</a:t>
            </a:r>
          </a:p>
          <a:p>
            <a:pPr lvl="1"/>
            <a:r>
              <a:rPr lang="en-US" dirty="0"/>
              <a:t>Removal of chamber</a:t>
            </a:r>
          </a:p>
          <a:p>
            <a:pPr lvl="0"/>
            <a:r>
              <a:rPr lang="en-US" dirty="0"/>
              <a:t>Installation of REMI chamber </a:t>
            </a:r>
          </a:p>
          <a:p>
            <a:pPr lvl="1"/>
            <a:r>
              <a:rPr lang="en-US" dirty="0"/>
              <a:t>Arrival at XFEL Thu, 17.01.</a:t>
            </a:r>
          </a:p>
          <a:p>
            <a:pPr lvl="1"/>
            <a:r>
              <a:rPr lang="en-US" dirty="0"/>
              <a:t>Installation starting Fri, 18.01.</a:t>
            </a:r>
          </a:p>
          <a:p>
            <a:pPr marL="0" indent="0">
              <a:buNone/>
            </a:pPr>
            <a:endParaRPr lang="en-US" dirty="0"/>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5036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a:t>
            </a:r>
            <a:endParaRPr lang="en-US" dirty="0"/>
          </a:p>
        </p:txBody>
      </p:sp>
      <p:sp>
        <p:nvSpPr>
          <p:cNvPr id="3" name="Content Placeholder 2"/>
          <p:cNvSpPr>
            <a:spLocks noGrp="1"/>
          </p:cNvSpPr>
          <p:nvPr>
            <p:ph idx="1"/>
          </p:nvPr>
        </p:nvSpPr>
        <p:spPr/>
        <p:txBody>
          <a:bodyPr/>
          <a:lstStyle/>
          <a:p>
            <a:r>
              <a:rPr lang="en-US" dirty="0" smtClean="0"/>
              <a:t>IC2 </a:t>
            </a:r>
            <a:r>
              <a:rPr lang="en-US" dirty="0"/>
              <a:t>delivered, but support frame and rails need to go back to DESY workshop for re work.</a:t>
            </a:r>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412595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17710"/>
            <a:ext cx="10956924" cy="780540"/>
          </a:xfrm>
        </p:spPr>
        <p:txBody>
          <a:bodyPr/>
          <a:lstStyle/>
          <a:p>
            <a:r>
              <a:rPr lang="en-US" dirty="0" smtClean="0"/>
              <a:t>VACUUM</a:t>
            </a:r>
            <a:endParaRPr lang="en-US" dirty="0"/>
          </a:p>
        </p:txBody>
      </p:sp>
      <p:sp>
        <p:nvSpPr>
          <p:cNvPr id="3" name="Content Placeholder 2"/>
          <p:cNvSpPr>
            <a:spLocks noGrp="1"/>
          </p:cNvSpPr>
          <p:nvPr>
            <p:ph idx="1"/>
          </p:nvPr>
        </p:nvSpPr>
        <p:spPr>
          <a:xfrm>
            <a:off x="567906" y="1566864"/>
            <a:ext cx="10944224" cy="4151268"/>
          </a:xfrm>
        </p:spPr>
        <p:txBody>
          <a:bodyPr/>
          <a:lstStyle/>
          <a:p>
            <a:pPr marL="0" indent="0">
              <a:buNone/>
            </a:pPr>
            <a:r>
              <a:rPr lang="en-US" sz="1600" dirty="0"/>
              <a:t>Done:</a:t>
            </a:r>
          </a:p>
          <a:p>
            <a:r>
              <a:rPr lang="en-US" sz="1600" dirty="0" smtClean="0"/>
              <a:t>Removal </a:t>
            </a:r>
            <a:r>
              <a:rPr lang="en-US" sz="1600" dirty="0"/>
              <a:t>of SPB CRL from XTD9</a:t>
            </a:r>
          </a:p>
          <a:p>
            <a:r>
              <a:rPr lang="en-US" sz="1600" dirty="0" smtClean="0"/>
              <a:t>Repair </a:t>
            </a:r>
            <a:r>
              <a:rPr lang="en-US" sz="1600" dirty="0"/>
              <a:t>of Solid Attenuators (SASE1&amp;2)</a:t>
            </a:r>
          </a:p>
          <a:p>
            <a:r>
              <a:rPr lang="en-US" sz="1600" dirty="0" smtClean="0"/>
              <a:t>Test/repair </a:t>
            </a:r>
            <a:r>
              <a:rPr lang="en-US" sz="1600" dirty="0"/>
              <a:t>of FXE </a:t>
            </a:r>
            <a:r>
              <a:rPr lang="en-US" sz="1600" dirty="0" err="1"/>
              <a:t>monochromators</a:t>
            </a:r>
            <a:endParaRPr lang="en-US" sz="1600" dirty="0"/>
          </a:p>
          <a:p>
            <a:r>
              <a:rPr lang="en-US" sz="1600" dirty="0" smtClean="0"/>
              <a:t>Cabling </a:t>
            </a:r>
            <a:r>
              <a:rPr lang="en-US" sz="1600" dirty="0"/>
              <a:t>of XTD6 </a:t>
            </a:r>
            <a:r>
              <a:rPr lang="en-US" sz="1600" dirty="0" err="1"/>
              <a:t>monochromators</a:t>
            </a:r>
            <a:endParaRPr lang="en-US" sz="1600" dirty="0"/>
          </a:p>
          <a:p>
            <a:r>
              <a:rPr lang="en-US" sz="1600" dirty="0" smtClean="0"/>
              <a:t>Installation </a:t>
            </a:r>
            <a:r>
              <a:rPr lang="en-US" sz="1600" dirty="0"/>
              <a:t>of viewport on frontend absorbers (8/9)</a:t>
            </a:r>
          </a:p>
          <a:p>
            <a:r>
              <a:rPr lang="en-US" sz="1600" dirty="0" smtClean="0"/>
              <a:t>Improvement </a:t>
            </a:r>
            <a:r>
              <a:rPr lang="en-US" sz="1600" dirty="0"/>
              <a:t>of </a:t>
            </a:r>
            <a:r>
              <a:rPr lang="en-US" sz="1600" dirty="0" err="1"/>
              <a:t>forevacuum</a:t>
            </a:r>
            <a:r>
              <a:rPr lang="en-US" sz="1600" dirty="0"/>
              <a:t> system at differential pumps</a:t>
            </a:r>
          </a:p>
          <a:p>
            <a:r>
              <a:rPr lang="en-US" sz="1600" dirty="0" smtClean="0"/>
              <a:t>Assisting </a:t>
            </a:r>
            <a:r>
              <a:rPr lang="en-US" sz="1600" dirty="0"/>
              <a:t>XPD with screen exchange on imagers 2/4</a:t>
            </a:r>
          </a:p>
          <a:p>
            <a:pPr marL="0" indent="0">
              <a:buNone/>
            </a:pPr>
            <a:endParaRPr lang="en-US" sz="1600" dirty="0"/>
          </a:p>
        </p:txBody>
      </p:sp>
    </p:spTree>
    <p:extLst>
      <p:ext uri="{BB962C8B-B14F-4D97-AF65-F5344CB8AC3E}">
        <p14:creationId xmlns:p14="http://schemas.microsoft.com/office/powerpoint/2010/main" val="553730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17710"/>
            <a:ext cx="10956924" cy="780540"/>
          </a:xfrm>
        </p:spPr>
        <p:txBody>
          <a:bodyPr/>
          <a:lstStyle/>
          <a:p>
            <a:r>
              <a:rPr lang="en-US" dirty="0" smtClean="0"/>
              <a:t>VACUUM</a:t>
            </a:r>
            <a:endParaRPr lang="en-US" dirty="0"/>
          </a:p>
        </p:txBody>
      </p:sp>
      <p:sp>
        <p:nvSpPr>
          <p:cNvPr id="3" name="Content Placeholder 2"/>
          <p:cNvSpPr>
            <a:spLocks noGrp="1"/>
          </p:cNvSpPr>
          <p:nvPr>
            <p:ph idx="1"/>
          </p:nvPr>
        </p:nvSpPr>
        <p:spPr>
          <a:xfrm>
            <a:off x="530584" y="1426905"/>
            <a:ext cx="10944224" cy="4151268"/>
          </a:xfrm>
        </p:spPr>
        <p:txBody>
          <a:bodyPr/>
          <a:lstStyle/>
          <a:p>
            <a:pPr marL="0" indent="0">
              <a:buNone/>
            </a:pPr>
            <a:r>
              <a:rPr lang="en-US" sz="1600" dirty="0" smtClean="0"/>
              <a:t>Still </a:t>
            </a:r>
            <a:r>
              <a:rPr lang="en-US" sz="1600" dirty="0"/>
              <a:t>pending:</a:t>
            </a:r>
          </a:p>
          <a:p>
            <a:r>
              <a:rPr lang="en-US" sz="1600" dirty="0" smtClean="0"/>
              <a:t>SASE3 </a:t>
            </a:r>
            <a:r>
              <a:rPr lang="en-US" sz="1600" dirty="0"/>
              <a:t>M2 installation, connection of MCP (start Monday)</a:t>
            </a:r>
          </a:p>
          <a:p>
            <a:r>
              <a:rPr lang="en-US" sz="1600" dirty="0" smtClean="0"/>
              <a:t>Re-installation </a:t>
            </a:r>
            <a:r>
              <a:rPr lang="en-US" sz="1600" dirty="0"/>
              <a:t>of burn-through monitors to instrument shutters MID SPB (Wednesday)</a:t>
            </a:r>
          </a:p>
          <a:p>
            <a:r>
              <a:rPr lang="en-US" sz="1600" dirty="0" smtClean="0"/>
              <a:t>Installation </a:t>
            </a:r>
            <a:r>
              <a:rPr lang="en-US" sz="1600" dirty="0"/>
              <a:t>of viewport on XS3 frontend absorber (starts today)</a:t>
            </a:r>
          </a:p>
          <a:p>
            <a:r>
              <a:rPr lang="en-US" sz="1600" dirty="0" smtClean="0"/>
              <a:t>Assisting </a:t>
            </a:r>
            <a:r>
              <a:rPr lang="en-US" sz="1600" dirty="0"/>
              <a:t>XPD with screen exchange on imagers 2/4 </a:t>
            </a:r>
          </a:p>
          <a:p>
            <a:r>
              <a:rPr lang="en-US" sz="1600" dirty="0" smtClean="0"/>
              <a:t>SASE1&amp;3 </a:t>
            </a:r>
            <a:r>
              <a:rPr lang="en-US" sz="1600" dirty="0"/>
              <a:t>vacuum loop updates</a:t>
            </a:r>
          </a:p>
          <a:p>
            <a:r>
              <a:rPr lang="en-US" sz="1600" dirty="0" smtClean="0"/>
              <a:t>SXP </a:t>
            </a:r>
            <a:r>
              <a:rPr lang="en-US" sz="1600" dirty="0"/>
              <a:t>installation has started (marking, drilling, installation of pipe supports)</a:t>
            </a:r>
          </a:p>
          <a:p>
            <a:pPr marL="0" indent="0">
              <a:buNone/>
            </a:pPr>
            <a:r>
              <a:rPr lang="en-US" sz="1600" dirty="0" smtClean="0"/>
              <a:t> </a:t>
            </a:r>
            <a:r>
              <a:rPr lang="en-US" sz="1600" dirty="0"/>
              <a:t>New on the list:</a:t>
            </a:r>
          </a:p>
          <a:p>
            <a:r>
              <a:rPr lang="en-US" sz="1600" dirty="0" smtClean="0"/>
              <a:t>Preparing </a:t>
            </a:r>
            <a:r>
              <a:rPr lang="en-US" sz="1600" dirty="0"/>
              <a:t>HED high resolution mono for crystal installation</a:t>
            </a:r>
          </a:p>
          <a:p>
            <a:r>
              <a:rPr lang="en-US" sz="1600" dirty="0" smtClean="0"/>
              <a:t>Installation </a:t>
            </a:r>
            <a:r>
              <a:rPr lang="en-US" sz="1600" dirty="0"/>
              <a:t>of additional gauges on XTD2 XGM (next week?)</a:t>
            </a:r>
          </a:p>
          <a:p>
            <a:pPr marL="0" indent="0">
              <a:buNone/>
            </a:pPr>
            <a:r>
              <a:rPr lang="en-US" sz="1600" dirty="0" smtClean="0"/>
              <a:t>Issues</a:t>
            </a:r>
            <a:r>
              <a:rPr lang="en-US" sz="1600" dirty="0"/>
              <a:t>:</a:t>
            </a:r>
          </a:p>
          <a:p>
            <a:r>
              <a:rPr lang="en-US" sz="1600" dirty="0"/>
              <a:t>- problems with SASE1 vacuum loop update </a:t>
            </a:r>
          </a:p>
          <a:p>
            <a:r>
              <a:rPr lang="en-US" sz="1600" dirty="0"/>
              <a:t>- serial communication of GATT mass flow controller not working (anymore)</a:t>
            </a:r>
          </a:p>
          <a:p>
            <a:endParaRPr lang="en-US" sz="1600" dirty="0"/>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371983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366999"/>
            <a:ext cx="10956924" cy="780540"/>
          </a:xfrm>
        </p:spPr>
        <p:txBody>
          <a:bodyPr/>
          <a:lstStyle/>
          <a:p>
            <a:r>
              <a:rPr lang="en-US" dirty="0" smtClean="0"/>
              <a:t>XPD</a:t>
            </a:r>
            <a:endParaRPr lang="en-US" dirty="0"/>
          </a:p>
        </p:txBody>
      </p:sp>
      <p:sp>
        <p:nvSpPr>
          <p:cNvPr id="3" name="Content Placeholder 2"/>
          <p:cNvSpPr>
            <a:spLocks noGrp="1"/>
          </p:cNvSpPr>
          <p:nvPr>
            <p:ph idx="1"/>
          </p:nvPr>
        </p:nvSpPr>
        <p:spPr>
          <a:xfrm>
            <a:off x="595897" y="1165648"/>
            <a:ext cx="10944224" cy="4151268"/>
          </a:xfrm>
        </p:spPr>
        <p:txBody>
          <a:bodyPr/>
          <a:lstStyle/>
          <a:p>
            <a:pPr marL="0" indent="0">
              <a:buNone/>
            </a:pPr>
            <a:r>
              <a:rPr lang="en-US" b="1" dirty="0"/>
              <a:t>IMAGERS</a:t>
            </a:r>
            <a:endParaRPr lang="en-US" dirty="0"/>
          </a:p>
          <a:p>
            <a:pPr>
              <a:buFont typeface="Arial" panose="020B0604020202020204" pitchFamily="34" charset="0"/>
              <a:buChar char="•"/>
            </a:pPr>
            <a:r>
              <a:rPr lang="en-US" dirty="0" smtClean="0"/>
              <a:t>SCS_XTD10_IMGES </a:t>
            </a:r>
            <a:r>
              <a:rPr lang="en-US" dirty="0"/>
              <a:t>: focus of Kowa lens repaired.</a:t>
            </a:r>
          </a:p>
          <a:p>
            <a:pPr>
              <a:buFont typeface="Arial" panose="020B0604020202020204" pitchFamily="34" charset="0"/>
              <a:buChar char="•"/>
            </a:pPr>
            <a:r>
              <a:rPr lang="en-US" dirty="0" smtClean="0"/>
              <a:t>SQS_XTD10_IMGES</a:t>
            </a:r>
            <a:r>
              <a:rPr lang="en-US" dirty="0"/>
              <a:t> </a:t>
            </a:r>
            <a:r>
              <a:rPr lang="en-US" b="1" dirty="0"/>
              <a:t>and</a:t>
            </a:r>
            <a:r>
              <a:rPr lang="en-US" dirty="0"/>
              <a:t> SA1_XTD2_IMGFEL: YAG scintillator exchanged against an Al coated YAG screen.</a:t>
            </a:r>
          </a:p>
          <a:p>
            <a:pPr>
              <a:buFont typeface="Arial" panose="020B0604020202020204" pitchFamily="34" charset="0"/>
              <a:buChar char="•"/>
            </a:pPr>
            <a:r>
              <a:rPr lang="en-US" dirty="0" smtClean="0"/>
              <a:t>SQS2_XTD10_IMGPI </a:t>
            </a:r>
            <a:r>
              <a:rPr lang="en-US" dirty="0"/>
              <a:t>: removed, repaired, tested in lab.</a:t>
            </a:r>
          </a:p>
          <a:p>
            <a:pPr>
              <a:buFont typeface="Arial" panose="020B0604020202020204" pitchFamily="34" charset="0"/>
              <a:buChar char="•"/>
            </a:pPr>
            <a:endParaRPr lang="en-US" dirty="0"/>
          </a:p>
          <a:p>
            <a:pPr marL="0" indent="0">
              <a:buNone/>
            </a:pPr>
            <a:r>
              <a:rPr lang="en-US" b="1" dirty="0"/>
              <a:t>KMONO</a:t>
            </a:r>
            <a:endParaRPr lang="en-US" dirty="0"/>
          </a:p>
          <a:p>
            <a:pPr>
              <a:buFont typeface="Arial" panose="020B0604020202020204" pitchFamily="34" charset="0"/>
              <a:buChar char="•"/>
            </a:pPr>
            <a:r>
              <a:rPr lang="en-US" dirty="0" smtClean="0"/>
              <a:t>broken </a:t>
            </a:r>
            <a:r>
              <a:rPr lang="en-US" dirty="0"/>
              <a:t>Al filter in SA3_FLT exchanged (&amp; requested to include the filter chambers in EPS)</a:t>
            </a:r>
          </a:p>
          <a:p>
            <a:pPr>
              <a:buFont typeface="Arial" panose="020B0604020202020204" pitchFamily="34" charset="0"/>
              <a:buChar char="•"/>
            </a:pPr>
            <a:r>
              <a:rPr lang="en-US" dirty="0" smtClean="0"/>
              <a:t>design </a:t>
            </a:r>
            <a:r>
              <a:rPr lang="en-US" dirty="0"/>
              <a:t>(in NX) of modifications of SR-imager for using the new Photonic Science camera and ordering of base parts. Repaired the migrated NX model.  The repaired camera should arrive in time, otherwise we need to use the borrowed camera from HED for SASE1 / XTD2.</a:t>
            </a:r>
          </a:p>
          <a:p>
            <a:pPr>
              <a:buFont typeface="Arial" panose="020B0604020202020204" pitchFamily="34" charset="0"/>
              <a:buChar char="•"/>
            </a:pPr>
            <a:r>
              <a:rPr lang="en-US" dirty="0" smtClean="0"/>
              <a:t>vacuum </a:t>
            </a:r>
            <a:r>
              <a:rPr lang="en-US" dirty="0"/>
              <a:t>pipes for HIREX2 beamline attachment are ordered</a:t>
            </a:r>
          </a:p>
          <a:p>
            <a:pPr marL="0" indent="0">
              <a:buNone/>
            </a:pPr>
            <a:r>
              <a:rPr lang="en-US" dirty="0"/>
              <a:t> </a:t>
            </a:r>
          </a:p>
          <a:p>
            <a:endParaRPr lang="en-US" dirty="0"/>
          </a:p>
        </p:txBody>
      </p:sp>
    </p:spTree>
    <p:extLst>
      <p:ext uri="{BB962C8B-B14F-4D97-AF65-F5344CB8AC3E}">
        <p14:creationId xmlns:p14="http://schemas.microsoft.com/office/powerpoint/2010/main" val="1854595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528" y="311015"/>
            <a:ext cx="10956924" cy="780540"/>
          </a:xfrm>
        </p:spPr>
        <p:txBody>
          <a:bodyPr/>
          <a:lstStyle/>
          <a:p>
            <a:r>
              <a:rPr lang="en-US" dirty="0" smtClean="0"/>
              <a:t>XPD</a:t>
            </a:r>
            <a:endParaRPr lang="en-US" dirty="0"/>
          </a:p>
        </p:txBody>
      </p:sp>
      <p:sp>
        <p:nvSpPr>
          <p:cNvPr id="3" name="Content Placeholder 2"/>
          <p:cNvSpPr>
            <a:spLocks noGrp="1"/>
          </p:cNvSpPr>
          <p:nvPr>
            <p:ph idx="1"/>
          </p:nvPr>
        </p:nvSpPr>
        <p:spPr>
          <a:xfrm>
            <a:off x="614558" y="1081672"/>
            <a:ext cx="10944224" cy="4151268"/>
          </a:xfrm>
        </p:spPr>
        <p:txBody>
          <a:bodyPr/>
          <a:lstStyle/>
          <a:p>
            <a:pPr marL="0" indent="0">
              <a:buNone/>
            </a:pPr>
            <a:r>
              <a:rPr lang="en-US" b="1" dirty="0" smtClean="0"/>
              <a:t>PAM </a:t>
            </a:r>
            <a:r>
              <a:rPr lang="en-US" b="1" dirty="0"/>
              <a:t>&amp; TPLM</a:t>
            </a:r>
            <a:endParaRPr lang="en-US" dirty="0"/>
          </a:p>
          <a:p>
            <a:pPr>
              <a:buFont typeface="Arial" panose="020B0604020202020204" pitchFamily="34" charset="0"/>
              <a:buChar char="•"/>
            </a:pPr>
            <a:r>
              <a:rPr lang="en-US" dirty="0" smtClean="0"/>
              <a:t>Analysis </a:t>
            </a:r>
            <a:r>
              <a:rPr lang="en-US" dirty="0"/>
              <a:t>of last December’s PAM commissioning data and Cross correlation of PAM and BAM data</a:t>
            </a:r>
          </a:p>
          <a:p>
            <a:pPr>
              <a:buFont typeface="Arial" panose="020B0604020202020204" pitchFamily="34" charset="0"/>
              <a:buChar char="•"/>
            </a:pPr>
            <a:r>
              <a:rPr lang="en-US" dirty="0" smtClean="0"/>
              <a:t>TPX </a:t>
            </a:r>
            <a:r>
              <a:rPr lang="en-US" dirty="0"/>
              <a:t>window for THz project ordered.</a:t>
            </a:r>
          </a:p>
          <a:p>
            <a:pPr marL="0" indent="0">
              <a:buNone/>
            </a:pPr>
            <a:r>
              <a:rPr lang="en-US" dirty="0"/>
              <a:t> </a:t>
            </a:r>
            <a:r>
              <a:rPr lang="en-US" b="1" dirty="0" smtClean="0"/>
              <a:t>XGM</a:t>
            </a:r>
            <a:endParaRPr lang="en-US" dirty="0"/>
          </a:p>
          <a:p>
            <a:pPr>
              <a:buFont typeface="Arial" panose="020B0604020202020204" pitchFamily="34" charset="0"/>
              <a:buChar char="•"/>
            </a:pPr>
            <a:r>
              <a:rPr lang="en-US" dirty="0" smtClean="0"/>
              <a:t>All </a:t>
            </a:r>
            <a:r>
              <a:rPr lang="en-US" dirty="0"/>
              <a:t>XGMs are set to offline (gas and HV is </a:t>
            </a:r>
            <a:r>
              <a:rPr lang="en-US" dirty="0" smtClean="0"/>
              <a:t>off)</a:t>
            </a:r>
            <a:endParaRPr lang="en-US" dirty="0"/>
          </a:p>
          <a:p>
            <a:pPr>
              <a:buFont typeface="Arial" panose="020B0604020202020204" pitchFamily="34" charset="0"/>
              <a:buChar char="•"/>
            </a:pPr>
            <a:r>
              <a:rPr lang="en-US" dirty="0" smtClean="0"/>
              <a:t>SASE3 </a:t>
            </a:r>
            <a:r>
              <a:rPr lang="en-US" dirty="0"/>
              <a:t>XGM loop </a:t>
            </a:r>
            <a:r>
              <a:rPr lang="en-US" dirty="0" smtClean="0"/>
              <a:t>update</a:t>
            </a:r>
            <a:endParaRPr lang="en-US" dirty="0"/>
          </a:p>
          <a:p>
            <a:pPr>
              <a:buFont typeface="Arial" panose="020B0604020202020204" pitchFamily="34" charset="0"/>
              <a:buChar char="•"/>
            </a:pPr>
            <a:r>
              <a:rPr lang="en-US" dirty="0" smtClean="0"/>
              <a:t>Fresh </a:t>
            </a:r>
            <a:r>
              <a:rPr lang="en-US" dirty="0"/>
              <a:t>Kr bottle in </a:t>
            </a:r>
            <a:r>
              <a:rPr lang="en-US" dirty="0" smtClean="0"/>
              <a:t>XTD10</a:t>
            </a:r>
            <a:endParaRPr lang="en-US" dirty="0"/>
          </a:p>
          <a:p>
            <a:pPr>
              <a:buFont typeface="Arial" panose="020B0604020202020204" pitchFamily="34" charset="0"/>
              <a:buChar char="•"/>
            </a:pPr>
            <a:r>
              <a:rPr lang="en-US" dirty="0" smtClean="0"/>
              <a:t>Power </a:t>
            </a:r>
            <a:r>
              <a:rPr lang="en-US" dirty="0"/>
              <a:t>failure at SCS effected also XGM in SCS -&gt; fixed by Martin </a:t>
            </a:r>
            <a:r>
              <a:rPr lang="en-US" dirty="0" smtClean="0"/>
              <a:t>Teichmann</a:t>
            </a:r>
            <a:endParaRPr lang="en-US" dirty="0"/>
          </a:p>
          <a:p>
            <a:pPr>
              <a:buFont typeface="Arial" panose="020B0604020202020204" pitchFamily="34" charset="0"/>
              <a:buChar char="•"/>
            </a:pPr>
            <a:r>
              <a:rPr lang="en-US" dirty="0" smtClean="0"/>
              <a:t>Venting </a:t>
            </a:r>
            <a:r>
              <a:rPr lang="en-US" dirty="0"/>
              <a:t>and installing 2 full range gauges at XTD2-XGM on Monday with VAC (Janni)</a:t>
            </a:r>
          </a:p>
          <a:p>
            <a:pPr marL="0" indent="0">
              <a:buNone/>
            </a:pPr>
            <a:r>
              <a:rPr lang="en-US" dirty="0"/>
              <a:t> </a:t>
            </a:r>
            <a:r>
              <a:rPr lang="en-US" b="1" dirty="0" smtClean="0"/>
              <a:t>PES</a:t>
            </a:r>
            <a:endParaRPr lang="en-US" dirty="0"/>
          </a:p>
          <a:p>
            <a:pPr>
              <a:buFont typeface="Arial" panose="020B0604020202020204" pitchFamily="34" charset="0"/>
              <a:buChar char="•"/>
            </a:pPr>
            <a:r>
              <a:rPr lang="en-US" dirty="0" smtClean="0"/>
              <a:t>in </a:t>
            </a:r>
            <a:r>
              <a:rPr lang="en-US" dirty="0"/>
              <a:t>progress: adapting the SA3 PES for two color experiments (modifications on the patch-panel electronic connections and also modifications of the </a:t>
            </a:r>
            <a:r>
              <a:rPr lang="en-US" dirty="0" err="1"/>
              <a:t>Karabo</a:t>
            </a:r>
            <a:r>
              <a:rPr lang="en-US" dirty="0"/>
              <a:t> Macros and scenes)</a:t>
            </a:r>
          </a:p>
          <a:p>
            <a:pPr>
              <a:buFont typeface="Arial" panose="020B0604020202020204" pitchFamily="34" charset="0"/>
              <a:buChar char="•"/>
            </a:pPr>
            <a:r>
              <a:rPr lang="en-US" dirty="0" smtClean="0"/>
              <a:t>in </a:t>
            </a:r>
            <a:r>
              <a:rPr lang="en-US" dirty="0"/>
              <a:t>progress: automatic data processing from </a:t>
            </a:r>
            <a:r>
              <a:rPr lang="en-US" dirty="0" err="1"/>
              <a:t>SPdevices</a:t>
            </a:r>
            <a:r>
              <a:rPr lang="en-US" dirty="0"/>
              <a:t> digitizers (with CAS and A. de Fanis)</a:t>
            </a:r>
          </a:p>
          <a:p>
            <a:pPr>
              <a:buFont typeface="Arial" panose="020B0604020202020204" pitchFamily="34" charset="0"/>
              <a:buChar char="•"/>
            </a:pPr>
            <a:r>
              <a:rPr lang="en-US" dirty="0" smtClean="0"/>
              <a:t>under </a:t>
            </a:r>
            <a:r>
              <a:rPr lang="en-US" dirty="0"/>
              <a:t>development: </a:t>
            </a:r>
            <a:r>
              <a:rPr lang="en-US" dirty="0" err="1"/>
              <a:t>Karabo</a:t>
            </a:r>
            <a:r>
              <a:rPr lang="en-US" dirty="0"/>
              <a:t> Macro for automatic changing of target gas</a:t>
            </a:r>
          </a:p>
          <a:p>
            <a:endParaRPr lang="en-US" dirty="0"/>
          </a:p>
        </p:txBody>
      </p:sp>
      <p:sp>
        <p:nvSpPr>
          <p:cNvPr id="4" name="TextBox 3"/>
          <p:cNvSpPr txBox="1"/>
          <p:nvPr/>
        </p:nvSpPr>
        <p:spPr>
          <a:xfrm>
            <a:off x="10915650" y="6400800"/>
            <a:ext cx="914400" cy="914400"/>
          </a:xfrm>
          <a:prstGeom prst="rect">
            <a:avLst/>
          </a:prstGeom>
          <a:noFill/>
        </p:spPr>
        <p:txBody>
          <a:bodyPr wrap="none" rtlCol="0">
            <a:noAutofit/>
          </a:bodyPr>
          <a:lstStyle/>
          <a:p>
            <a:pPr marL="269875" indent="-269875">
              <a:lnSpc>
                <a:spcPct val="112000"/>
              </a:lnSpc>
              <a:buBlip>
                <a:blip r:embed="rId2"/>
              </a:buBlip>
            </a:pPr>
            <a:r>
              <a:rPr lang="en-US" sz="1400" dirty="0" smtClean="0">
                <a:hlinkClick r:id="" action="ppaction://hlinkshowjump?jump=firstslide"/>
              </a:rPr>
              <a:t>Back</a:t>
            </a:r>
            <a:endParaRPr lang="en-US" sz="1400" dirty="0" smtClean="0"/>
          </a:p>
        </p:txBody>
      </p:sp>
    </p:spTree>
    <p:extLst>
      <p:ext uri="{BB962C8B-B14F-4D97-AF65-F5344CB8AC3E}">
        <p14:creationId xmlns:p14="http://schemas.microsoft.com/office/powerpoint/2010/main" val="283726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908051" y="2024068"/>
            <a:ext cx="10447867" cy="4097333"/>
          </a:xfrm>
        </p:spPr>
        <p:txBody>
          <a:bodyPr/>
          <a:lstStyle/>
          <a:p>
            <a:r>
              <a:rPr lang="en-US" sz="1600" b="1" spc="-1" dirty="0" smtClean="0">
                <a:solidFill>
                  <a:srgbClr val="000000"/>
                </a:solidFill>
                <a:uFill>
                  <a:solidFill>
                    <a:srgbClr val="FFFFFF"/>
                  </a:solidFill>
                </a:uFill>
              </a:rPr>
              <a:t>1</a:t>
            </a:r>
            <a:r>
              <a:rPr lang="en-US" sz="1600" b="1" spc="-1" baseline="30000" dirty="0" smtClean="0">
                <a:solidFill>
                  <a:srgbClr val="000000"/>
                </a:solidFill>
                <a:uFill>
                  <a:solidFill>
                    <a:srgbClr val="FFFFFF"/>
                  </a:solidFill>
                </a:uFill>
              </a:rPr>
              <a:t>st</a:t>
            </a:r>
            <a:r>
              <a:rPr lang="en-US" sz="1600" b="1" spc="-1" dirty="0" smtClean="0">
                <a:solidFill>
                  <a:srgbClr val="000000"/>
                </a:solidFill>
                <a:uFill>
                  <a:solidFill>
                    <a:srgbClr val="FFFFFF"/>
                  </a:solidFill>
                </a:uFill>
              </a:rPr>
              <a:t> </a:t>
            </a:r>
            <a:r>
              <a:rPr lang="en-US" sz="1600" b="1" spc="-1" dirty="0">
                <a:solidFill>
                  <a:srgbClr val="000000"/>
                </a:solidFill>
                <a:uFill>
                  <a:solidFill>
                    <a:srgbClr val="FFFFFF"/>
                  </a:solidFill>
                </a:uFill>
              </a:rPr>
              <a:t>AGIPD </a:t>
            </a:r>
            <a:r>
              <a:rPr lang="en-US" sz="1600" b="1" spc="-1" dirty="0" smtClean="0">
                <a:solidFill>
                  <a:srgbClr val="000000"/>
                </a:solidFill>
                <a:uFill>
                  <a:solidFill>
                    <a:srgbClr val="FFFFFF"/>
                  </a:solidFill>
                </a:uFill>
              </a:rPr>
              <a:t>SPB</a:t>
            </a:r>
            <a:endParaRPr lang="en-GB" sz="1600" dirty="0" smtClean="0"/>
          </a:p>
          <a:p>
            <a:pPr lvl="1"/>
            <a:r>
              <a:rPr lang="en-US" spc="-1" dirty="0">
                <a:solidFill>
                  <a:srgbClr val="000000"/>
                </a:solidFill>
                <a:uFill>
                  <a:solidFill>
                    <a:srgbClr val="FFFFFF"/>
                  </a:solidFill>
                </a:uFill>
                <a:latin typeface="Arial" charset="0"/>
                <a:ea typeface="ＭＳ Ｐゴシック" charset="0"/>
                <a:sym typeface="Wingdings" panose="05000000000000000000" pitchFamily="2" charset="2"/>
              </a:rPr>
              <a:t>Installation of new cooling pipes for Si-oil ongoing  should be finished next week</a:t>
            </a:r>
          </a:p>
          <a:p>
            <a:pPr lvl="1"/>
            <a:r>
              <a:rPr lang="en-US" spc="-1" dirty="0">
                <a:solidFill>
                  <a:srgbClr val="000000"/>
                </a:solidFill>
                <a:uFill>
                  <a:solidFill>
                    <a:srgbClr val="FFFFFF"/>
                  </a:solidFill>
                </a:uFill>
                <a:latin typeface="Arial" charset="0"/>
                <a:ea typeface="ＭＳ Ｐゴシック" charset="0"/>
                <a:sym typeface="Wingdings" panose="05000000000000000000" pitchFamily="2" charset="2"/>
              </a:rPr>
              <a:t>Karabo framework was upgraded  to be tested as soon as the system can be powered up (i.e. after the cooling system is again operational)</a:t>
            </a:r>
            <a:endParaRPr lang="en-US" spc="-1" dirty="0">
              <a:solidFill>
                <a:srgbClr val="000000"/>
              </a:solidFill>
              <a:uFill>
                <a:solidFill>
                  <a:srgbClr val="FFFFFF"/>
                </a:solidFill>
              </a:uFill>
            </a:endParaRPr>
          </a:p>
          <a:p>
            <a:pPr marL="535768" lvl="2" indent="0">
              <a:buNone/>
            </a:pPr>
            <a:endParaRPr lang="en-US" spc="-1" dirty="0">
              <a:solidFill>
                <a:srgbClr val="000000"/>
              </a:solidFill>
              <a:uFill>
                <a:solidFill>
                  <a:srgbClr val="FFFFFF"/>
                </a:solidFill>
              </a:uFill>
              <a:latin typeface="Arial" charset="0"/>
              <a:ea typeface="ＭＳ Ｐゴシック" charset="0"/>
              <a:sym typeface="Wingdings" charset="0"/>
            </a:endParaRPr>
          </a:p>
          <a:p>
            <a:r>
              <a:rPr lang="en-US" sz="1600" b="1" spc="-1" dirty="0" smtClean="0">
                <a:solidFill>
                  <a:srgbClr val="000000"/>
                </a:solidFill>
                <a:uFill>
                  <a:solidFill>
                    <a:srgbClr val="FFFFFF"/>
                  </a:solidFill>
                </a:uFill>
              </a:rPr>
              <a:t>LPD at FXE</a:t>
            </a:r>
            <a:endParaRPr lang="en-US" sz="1600" dirty="0">
              <a:solidFill>
                <a:srgbClr val="000000"/>
              </a:solidFill>
              <a:latin typeface="Arial" charset="0"/>
              <a:ea typeface="ＭＳ Ｐゴシック" charset="0"/>
              <a:sym typeface="Wingdings" charset="0"/>
            </a:endParaRPr>
          </a:p>
          <a:p>
            <a:pPr marL="535680" lvl="1" indent="-266760">
              <a:lnSpc>
                <a:spcPct val="100000"/>
              </a:lnSpc>
              <a:buBlip>
                <a:blip r:embed="rId2"/>
              </a:buBlip>
            </a:pPr>
            <a:r>
              <a:rPr lang="en-US" spc="-1" dirty="0" smtClean="0">
                <a:solidFill>
                  <a:srgbClr val="000000"/>
                </a:solidFill>
                <a:uFill>
                  <a:solidFill>
                    <a:srgbClr val="FFFFFF"/>
                  </a:solidFill>
                </a:uFill>
              </a:rPr>
              <a:t>None operational super modules removed, testing and debugging will follow in the laboratory test stand.</a:t>
            </a:r>
          </a:p>
        </p:txBody>
      </p:sp>
    </p:spTree>
    <p:extLst>
      <p:ext uri="{BB962C8B-B14F-4D97-AF65-F5344CB8AC3E}">
        <p14:creationId xmlns:p14="http://schemas.microsoft.com/office/powerpoint/2010/main" val="8270460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697</Words>
  <Application>Microsoft Office PowerPoint</Application>
  <PresentationFormat>Custom</PresentationFormat>
  <Paragraphs>142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XFEL_PowerPoint_16x9_v3</vt:lpstr>
      <vt:lpstr>Joint Operation &amp; Readiness meeting</vt:lpstr>
      <vt:lpstr>PSPO/Readiness Meeting</vt:lpstr>
      <vt:lpstr>SQS</vt:lpstr>
      <vt:lpstr>HED</vt:lpstr>
      <vt:lpstr>VACUUM</vt:lpstr>
      <vt:lpstr>VACUUM</vt:lpstr>
      <vt:lpstr>XPD</vt:lpstr>
      <vt:lpstr>XPD</vt:lpstr>
      <vt:lpstr>Detectors – DET</vt:lpstr>
      <vt:lpstr>Detectors – DET</vt:lpstr>
      <vt:lpstr>Detectors – DET</vt:lpstr>
      <vt:lpstr>AE</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228</cp:revision>
  <dcterms:created xsi:type="dcterms:W3CDTF">2016-11-17T10:20:04Z</dcterms:created>
  <dcterms:modified xsi:type="dcterms:W3CDTF">2019-01-11T07:18:53Z</dcterms:modified>
</cp:coreProperties>
</file>