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2" r:id="rId3"/>
    <p:sldId id="375" r:id="rId4"/>
    <p:sldId id="388" r:id="rId5"/>
    <p:sldId id="393" r:id="rId6"/>
    <p:sldId id="394" r:id="rId7"/>
    <p:sldId id="395" r:id="rId8"/>
    <p:sldId id="397" r:id="rId9"/>
    <p:sldId id="396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10" r:id="rId21"/>
    <p:sldId id="411" r:id="rId22"/>
    <p:sldId id="412" r:id="rId23"/>
    <p:sldId id="413" r:id="rId24"/>
    <p:sldId id="414" r:id="rId25"/>
    <p:sldId id="415" r:id="rId26"/>
    <p:sldId id="416" r:id="rId2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4FEE8-ABF7-4468-A42F-8CB7924B0FB5}">
          <p14:sldIdLst>
            <p14:sldId id="256"/>
            <p14:sldId id="372"/>
            <p14:sldId id="375"/>
            <p14:sldId id="388"/>
            <p14:sldId id="393"/>
            <p14:sldId id="394"/>
            <p14:sldId id="395"/>
            <p14:sldId id="397"/>
            <p14:sldId id="396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10"/>
            <p14:sldId id="411"/>
            <p14:sldId id="412"/>
            <p14:sldId id="413"/>
            <p14:sldId id="414"/>
            <p14:sldId id="415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0033CC"/>
    <a:srgbClr val="3399FF"/>
    <a:srgbClr val="CC0000"/>
    <a:srgbClr val="FF0000"/>
    <a:srgbClr val="CC0066"/>
    <a:srgbClr val="006600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" autoAdjust="0"/>
    <p:restoredTop sz="99822" autoAdjust="0"/>
  </p:normalViewPr>
  <p:slideViewPr>
    <p:cSldViewPr>
      <p:cViewPr varScale="1">
        <p:scale>
          <a:sx n="69" d="100"/>
          <a:sy n="69" d="100"/>
        </p:scale>
        <p:origin x="14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2"/>
    </p:cViewPr>
  </p:sorter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185FC-0C35-446C-9371-12BE02A913DA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479E-E15D-4D8C-832C-A6444437E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36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7437D-CDD7-439A-88DB-FD1BDD6102FB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C975-FB6C-4596-ABA8-127B863EF8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9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fh-dortmund.de/de/fb/3/institutionen/imes/index.php.media/123449/logo-imes.bmp.scaled/640x512.pm0.bgFFFFFF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80" y="166559"/>
            <a:ext cx="1561599" cy="11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4326917" y="300960"/>
            <a:ext cx="419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</a:rPr>
              <a:t>Intelligent Systems Design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1043608" y="4005064"/>
            <a:ext cx="7128792" cy="72008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2030619" y="2887403"/>
            <a:ext cx="5113213" cy="43204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2051050" y="5445820"/>
            <a:ext cx="5113338" cy="50346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539552" y="1700808"/>
            <a:ext cx="8064896" cy="3168352"/>
          </a:xfrm>
          <a:prstGeom prst="roundRect">
            <a:avLst/>
          </a:prstGeom>
          <a:noFill/>
          <a:ln w="603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3023728" y="6309320"/>
            <a:ext cx="3204456" cy="3600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 smtClean="0"/>
              <a:t>Textmasterformat</a:t>
            </a:r>
            <a:endParaRPr lang="de-DE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539552" y="3717032"/>
            <a:ext cx="8064896" cy="0"/>
          </a:xfrm>
          <a:prstGeom prst="line">
            <a:avLst/>
          </a:prstGeom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7" name="Titel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6"/>
          </p:nvPr>
        </p:nvSpPr>
        <p:spPr>
          <a:xfrm>
            <a:off x="863339" y="2061791"/>
            <a:ext cx="7417321" cy="7191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75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13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34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81000" y="836712"/>
            <a:ext cx="8511480" cy="1488"/>
          </a:xfrm>
          <a:prstGeom prst="line">
            <a:avLst/>
          </a:prstGeom>
          <a:noFill/>
          <a:ln w="19050" cmpd="sng">
            <a:solidFill>
              <a:srgbClr val="00429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" y="6457528"/>
            <a:ext cx="1733550" cy="1"/>
          </a:xfrm>
          <a:prstGeom prst="line">
            <a:avLst/>
          </a:prstGeom>
          <a:noFill/>
          <a:ln w="9525" cap="flat" cmpd="sng" algn="ctr">
            <a:solidFill>
              <a:srgbClr val="003366"/>
            </a:solidFill>
            <a:prstDash val="solid"/>
          </a:ln>
          <a:effectLst/>
        </p:spPr>
      </p:cxn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463473" y="6453337"/>
            <a:ext cx="258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2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hemperek@uni-bonn.de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0473" y="6453337"/>
            <a:ext cx="4372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2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1.10.2018@Elmos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843" y="6453337"/>
            <a:ext cx="1057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rgbClr val="000000"/>
                </a:solidFill>
              </a:defRPr>
            </a:lvl1pPr>
          </a:lstStyle>
          <a:p>
            <a:fld id="{9528AB73-45B1-EF46-9695-5E2C4287C7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0927" y="188640"/>
            <a:ext cx="6912768" cy="57606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049" y="229963"/>
            <a:ext cx="1336431" cy="5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6537156"/>
            <a:ext cx="9144000" cy="324000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200" y="188640"/>
            <a:ext cx="7308304" cy="782115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4868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FC9B0B-39B1-43F2-AAE2-642A5957002D}" type="datetimeFigureOut">
              <a:rPr lang="de-DE" smtClean="0"/>
              <a:pPr/>
              <a:t>07.02.2019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Arbeits- &amp; Forschungsschwerpunkte | michael.karagounis@fh-dortmund.de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Folie </a:t>
            </a:r>
            <a:fld id="{40626A7F-4343-4E4D-B14D-5E7A03778B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1800202" y="174343"/>
            <a:ext cx="7343798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1672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69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58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5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4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6A7F-4343-4E4D-B14D-5E7A0377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33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91410" y="188640"/>
            <a:ext cx="6695390" cy="782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de-DE" sz="1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9B0B-39B1-43F2-AAE2-642A5957002D}" type="datetimeFigureOut">
              <a:rPr lang="de-DE" smtClean="0"/>
              <a:t>07.02.2019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6A7F-4343-4E4D-B14D-5E7A03778B25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Picture 13" descr="fh_logo_neu_orang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0" y="332656"/>
            <a:ext cx="1584176" cy="57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175492"/>
            <a:ext cx="1800202" cy="792162"/>
          </a:xfrm>
          <a:prstGeom prst="rect">
            <a:avLst/>
          </a:prstGeom>
          <a:noFill/>
          <a:ln w="19050">
            <a:solidFill>
              <a:srgbClr val="FF990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32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oleObject" Target="../embeddings/oleObject16.bin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6.e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17.bin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7.emf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emf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30.emf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18" Type="http://schemas.openxmlformats.org/officeDocument/2006/relationships/image" Target="NULL"/><Relationship Id="rId3" Type="http://schemas.openxmlformats.org/officeDocument/2006/relationships/image" Target="../media/image9.emf"/><Relationship Id="rId21" Type="http://schemas.openxmlformats.org/officeDocument/2006/relationships/image" Target="NULL"/><Relationship Id="rId7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19" Type="http://schemas.openxmlformats.org/officeDocument/2006/relationships/image" Target="NULL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oleObject" Target="../embeddings/oleObject6.bin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0.emf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656184"/>
          </a:xfrm>
        </p:spPr>
        <p:txBody>
          <a:bodyPr>
            <a:noAutofit/>
          </a:bodyPr>
          <a:lstStyle/>
          <a:p>
            <a:r>
              <a:rPr lang="de-DE" sz="3600" dirty="0" smtClean="0"/>
              <a:t>Vorstellung &amp; Projektziele</a:t>
            </a:r>
            <a:endParaRPr lang="de-DE" sz="36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Prof. Dr.-Ing. Michael Karagounis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2951720" y="6309320"/>
            <a:ext cx="3204456" cy="360040"/>
          </a:xfrm>
        </p:spPr>
        <p:txBody>
          <a:bodyPr/>
          <a:lstStyle/>
          <a:p>
            <a:r>
              <a:rPr lang="de-DE" dirty="0" smtClean="0"/>
              <a:t>13.02.2019 Heidelberg</a:t>
            </a:r>
            <a:endParaRPr lang="de-DE" dirty="0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212946" y="284297"/>
            <a:ext cx="5904656" cy="60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/>
              <a:t>Interessensgemeinschaft für</a:t>
            </a:r>
          </a:p>
          <a:p>
            <a:r>
              <a:rPr lang="de-DE" b="1" dirty="0" smtClean="0"/>
              <a:t> </a:t>
            </a:r>
            <a:r>
              <a:rPr lang="de-DE" sz="2400" b="1" dirty="0"/>
              <a:t>Mikroelektronik </a:t>
            </a:r>
            <a:r>
              <a:rPr lang="de-DE" sz="2400" b="1" dirty="0" smtClean="0"/>
              <a:t>&amp;</a:t>
            </a:r>
            <a:r>
              <a:rPr lang="de-DE" sz="2400" b="1" dirty="0"/>
              <a:t> </a:t>
            </a:r>
            <a:r>
              <a:rPr lang="de-DE" sz="2400" b="1" dirty="0" smtClean="0"/>
              <a:t>Eingebettete Systeme</a:t>
            </a:r>
            <a:endParaRPr lang="de-DE" sz="1600" b="1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Kick-Off Verbund Tracking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4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Overvoltage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Clamp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clamp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shunt</a:t>
            </a:r>
            <a:r>
              <a:rPr lang="de-DE" dirty="0" smtClean="0"/>
              <a:t> </a:t>
            </a:r>
            <a:r>
              <a:rPr lang="de-DE" dirty="0" err="1" smtClean="0"/>
              <a:t>regualtor</a:t>
            </a:r>
            <a:endParaRPr lang="de-DE" dirty="0" smtClean="0"/>
          </a:p>
          <a:p>
            <a:r>
              <a:rPr lang="de-DE" dirty="0" err="1" smtClean="0"/>
              <a:t>Operated</a:t>
            </a:r>
            <a:r>
              <a:rPr lang="de-DE" dirty="0" smtClean="0"/>
              <a:t> in parallel </a:t>
            </a:r>
            <a:r>
              <a:rPr lang="de-DE" dirty="0" err="1" smtClean="0"/>
              <a:t>to</a:t>
            </a:r>
            <a:r>
              <a:rPr lang="de-DE" dirty="0" smtClean="0"/>
              <a:t> SLDO</a:t>
            </a:r>
          </a:p>
          <a:p>
            <a:r>
              <a:rPr lang="de-DE" dirty="0" err="1" smtClean="0"/>
              <a:t>takes</a:t>
            </a:r>
            <a:r>
              <a:rPr lang="de-DE" dirty="0" smtClean="0"/>
              <a:t> all </a:t>
            </a:r>
            <a:r>
              <a:rPr lang="de-DE" dirty="0" err="1" smtClean="0"/>
              <a:t>excess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Vin =&gt;2v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3A98-88DB-4C4B-8A93-821327019DCC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1029856" y="1050246"/>
          <a:ext cx="6062424" cy="2836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Visio" r:id="rId3" imgW="3854487" imgH="1803575" progId="Visio.Drawing.15">
                  <p:embed/>
                </p:oleObj>
              </mc:Choice>
              <mc:Fallback>
                <p:oleObj name="Visio" r:id="rId3" imgW="3854487" imgH="1803575" progId="Visio.Drawing.15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856" y="1050246"/>
                        <a:ext cx="6062424" cy="2836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4680012" y="3870670"/>
          <a:ext cx="4824536" cy="331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Visio" r:id="rId5" imgW="4135865" imgH="2984500" progId="Visio.Drawing.15">
                  <p:embed/>
                </p:oleObj>
              </mc:Choice>
              <mc:Fallback>
                <p:oleObj name="Visio" r:id="rId5" imgW="4135865" imgH="2984500" progId="Visio.Drawing.15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0012" y="3870670"/>
                        <a:ext cx="4824536" cy="331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8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Rectification</a:t>
            </a:r>
            <a:r>
              <a:rPr lang="de-DE" dirty="0" smtClean="0"/>
              <a:t> Circuit </a:t>
            </a:r>
            <a:r>
              <a:rPr lang="de-DE" dirty="0" err="1" smtClean="0"/>
              <a:t>and</a:t>
            </a:r>
            <a:r>
              <a:rPr lang="de-DE" dirty="0" smtClean="0"/>
              <a:t> Low Power Mode Interface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6D76-75FC-4DE4-BCFB-05AB4F966F51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-8954" y="1274509"/>
          <a:ext cx="8901433" cy="368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3" imgW="5327786" imgH="2203625" progId="Visio.Drawing.15">
                  <p:embed/>
                </p:oleObj>
              </mc:Choice>
              <mc:Fallback>
                <p:oleObj name="Visio" r:id="rId3" imgW="5327786" imgH="2203625" progId="Visio.Drawing.15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954" y="1274509"/>
                        <a:ext cx="8901433" cy="368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1234736" y="1124744"/>
            <a:ext cx="5929552" cy="38312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107504" y="1089844"/>
            <a:ext cx="11272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C1=100nF</a:t>
            </a:r>
          </a:p>
          <a:p>
            <a:r>
              <a:rPr lang="de-DE" dirty="0" smtClean="0"/>
              <a:t>C2=1pF</a:t>
            </a:r>
          </a:p>
          <a:p>
            <a:r>
              <a:rPr lang="de-DE" dirty="0" smtClean="0"/>
              <a:t>C3=1pF</a:t>
            </a:r>
            <a:br>
              <a:rPr lang="de-DE" dirty="0" smtClean="0"/>
            </a:br>
            <a:r>
              <a:rPr lang="de-DE" dirty="0" smtClean="0"/>
              <a:t>C4=10pF</a:t>
            </a:r>
            <a:br>
              <a:rPr lang="de-DE" dirty="0" smtClean="0"/>
            </a:br>
            <a:r>
              <a:rPr lang="de-DE" dirty="0" smtClean="0"/>
              <a:t>R2=10M</a:t>
            </a:r>
            <a:r>
              <a:rPr lang="el-GR" dirty="0" smtClean="0"/>
              <a:t>Ω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R4=10M</a:t>
            </a:r>
            <a:r>
              <a:rPr lang="el-GR" dirty="0" smtClean="0"/>
              <a:t>Ω</a:t>
            </a:r>
            <a:endParaRPr lang="de-DE" dirty="0" smtClean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Rectification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2x </a:t>
            </a:r>
            <a:r>
              <a:rPr lang="de-DE" dirty="0" err="1" smtClean="0"/>
              <a:t>multiplication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endParaRPr lang="de-DE" dirty="0" smtClean="0"/>
          </a:p>
          <a:p>
            <a:r>
              <a:rPr lang="de-DE" dirty="0" smtClean="0"/>
              <a:t>AC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inverted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transistor</a:t>
            </a:r>
            <a:r>
              <a:rPr lang="de-DE" dirty="0" smtClean="0"/>
              <a:t> in parallel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Rofs</a:t>
            </a:r>
            <a:r>
              <a:rPr lang="de-DE" dirty="0" smtClean="0"/>
              <a:t> </a:t>
            </a:r>
            <a:r>
              <a:rPr lang="de-DE" dirty="0" err="1" smtClean="0"/>
              <a:t>resistiors</a:t>
            </a:r>
            <a:endParaRPr lang="de-DE" dirty="0" smtClean="0"/>
          </a:p>
          <a:p>
            <a:pPr lvl="1"/>
            <a:r>
              <a:rPr lang="de-DE" dirty="0" smtClean="0"/>
              <a:t>Inverter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Vpre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a </a:t>
            </a:r>
            <a:r>
              <a:rPr lang="de-DE" dirty="0" err="1" smtClean="0"/>
              <a:t>resistor</a:t>
            </a:r>
            <a:r>
              <a:rPr lang="de-DE" dirty="0" smtClean="0"/>
              <a:t>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PMOS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SEU </a:t>
            </a:r>
            <a:r>
              <a:rPr lang="de-DE" dirty="0" err="1" smtClean="0"/>
              <a:t>issues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6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 </a:t>
            </a:r>
            <a:r>
              <a:rPr lang="de-DE" dirty="0" err="1" smtClean="0"/>
              <a:t>rectifier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E714-1322-4298-BFB6-540AD34C42AF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6744"/>
          <a:stretch/>
        </p:blipFill>
        <p:spPr>
          <a:xfrm>
            <a:off x="1187624" y="980728"/>
            <a:ext cx="6840760" cy="4997952"/>
          </a:xfrm>
        </p:spPr>
      </p:pic>
      <p:sp>
        <p:nvSpPr>
          <p:cNvPr id="8" name="Textfeld 7"/>
          <p:cNvSpPr txBox="1"/>
          <p:nvPr/>
        </p:nvSpPr>
        <p:spPr>
          <a:xfrm>
            <a:off x="395536" y="16711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</a:t>
            </a:r>
            <a:r>
              <a:rPr lang="de-DE" sz="2400" baseline="-25000" dirty="0" smtClean="0"/>
              <a:t>D2</a:t>
            </a:r>
            <a:endParaRPr lang="en-US" sz="2400" baseline="-250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296733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</a:t>
            </a:r>
            <a:r>
              <a:rPr lang="de-DE" sz="2400" baseline="-25000" dirty="0" smtClean="0"/>
              <a:t>D3</a:t>
            </a:r>
            <a:endParaRPr lang="en-US" sz="2400" baseline="-25000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455151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</a:t>
            </a:r>
            <a:r>
              <a:rPr lang="de-DE" sz="2400" baseline="-25000" dirty="0" smtClean="0"/>
              <a:t>C4</a:t>
            </a:r>
            <a:endParaRPr lang="en-US" sz="2400" baseline="-25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6011996"/>
            <a:ext cx="680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AC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1.2V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peak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1MHz </a:t>
            </a:r>
            <a:r>
              <a:rPr lang="de-DE" dirty="0" err="1" smtClean="0"/>
              <a:t>frequency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2116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High-Power </a:t>
            </a:r>
            <a:r>
              <a:rPr lang="de-DE" dirty="0" err="1" smtClean="0"/>
              <a:t>and</a:t>
            </a:r>
            <a:r>
              <a:rPr lang="de-DE" dirty="0" smtClean="0"/>
              <a:t> Low-Power</a:t>
            </a:r>
            <a:br>
              <a:rPr lang="de-DE" dirty="0" smtClean="0"/>
            </a:br>
            <a:r>
              <a:rPr lang="de-DE" dirty="0" smtClean="0"/>
              <a:t>at 1 A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4990"/>
          <a:stretch/>
        </p:blipFill>
        <p:spPr>
          <a:xfrm>
            <a:off x="55632" y="1196752"/>
            <a:ext cx="9066522" cy="4536504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98FF-867A-4588-ACAA-B44BB4371776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51920" y="120474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33CC"/>
                </a:solidFill>
              </a:rPr>
              <a:t>Isup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48064" y="198884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879627" y="2132856"/>
            <a:ext cx="58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99CC"/>
                </a:solidFill>
              </a:rPr>
              <a:t>Vofs</a:t>
            </a:r>
            <a:endParaRPr lang="en-US" dirty="0">
              <a:solidFill>
                <a:srgbClr val="FF99C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879627" y="2765541"/>
            <a:ext cx="62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accent6">
                    <a:lumMod val="75000"/>
                  </a:schemeClr>
                </a:solidFill>
              </a:rPr>
              <a:t>Vout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95536" y="2737353"/>
            <a:ext cx="43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C9900"/>
                </a:solidFill>
              </a:rPr>
              <a:t>AC</a:t>
            </a:r>
            <a:endParaRPr lang="en-US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Vofs</a:t>
            </a:r>
            <a:r>
              <a:rPr lang="de-DE" dirty="0" smtClean="0"/>
              <a:t> Startup Circuit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70DB3-019E-4346-B05D-6136E90866C1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35496" y="970755"/>
          <a:ext cx="9186472" cy="332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Visio" r:id="rId3" imgW="5829275" imgH="2108244" progId="Visio.Drawing.15">
                  <p:embed/>
                </p:oleObj>
              </mc:Choice>
              <mc:Fallback>
                <p:oleObj name="Visio" r:id="rId3" imgW="5829275" imgH="2108244" progId="Visio.Drawing.15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970755"/>
                        <a:ext cx="9186472" cy="3322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17046" y="4200515"/>
            <a:ext cx="8215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wide</a:t>
            </a:r>
            <a:r>
              <a:rPr lang="de-DE" dirty="0" smtClean="0"/>
              <a:t>-swing </a:t>
            </a:r>
            <a:r>
              <a:rPr lang="de-DE" dirty="0" err="1" smtClean="0"/>
              <a:t>cascode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low-vt</a:t>
            </a:r>
            <a:r>
              <a:rPr lang="de-DE" dirty="0" smtClean="0"/>
              <a:t> NMOS </a:t>
            </a:r>
            <a:r>
              <a:rPr lang="de-DE" dirty="0" err="1" smtClean="0"/>
              <a:t>transistors</a:t>
            </a:r>
            <a:r>
              <a:rPr lang="de-DE" dirty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cascode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mirror</a:t>
            </a:r>
            <a:r>
              <a:rPr lang="de-DE" dirty="0" smtClean="0"/>
              <a:t> </a:t>
            </a:r>
            <a:r>
              <a:rPr lang="de-DE" dirty="0" err="1" smtClean="0"/>
              <a:t>wit</a:t>
            </a:r>
            <a:r>
              <a:rPr lang="de-DE" dirty="0" smtClean="0"/>
              <a:t> reg-</a:t>
            </a:r>
            <a:r>
              <a:rPr lang="de-DE" dirty="0" err="1" smtClean="0"/>
              <a:t>vt</a:t>
            </a:r>
            <a:r>
              <a:rPr lang="de-DE" dirty="0" smtClean="0"/>
              <a:t> PMOS </a:t>
            </a:r>
            <a:r>
              <a:rPr lang="de-DE" dirty="0" err="1" smtClean="0"/>
              <a:t>transistrs</a:t>
            </a:r>
            <a:r>
              <a:rPr lang="de-DE" dirty="0" smtClean="0"/>
              <a:t> </a:t>
            </a:r>
            <a:r>
              <a:rPr lang="de-DE" dirty="0" err="1" smtClean="0"/>
              <a:t>drain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later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injected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ofs</a:t>
            </a:r>
            <a:endParaRPr lang="de-DE" baseline="-25000" dirty="0" smtClean="0"/>
          </a:p>
        </p:txBody>
      </p:sp>
      <p:sp>
        <p:nvSpPr>
          <p:cNvPr id="12" name="Rechteck 11"/>
          <p:cNvSpPr/>
          <p:nvPr/>
        </p:nvSpPr>
        <p:spPr>
          <a:xfrm>
            <a:off x="251520" y="2708920"/>
            <a:ext cx="194421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44221" y="2987370"/>
            <a:ext cx="727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FF0000"/>
                </a:solidFill>
              </a:rPr>
              <a:t>Low-VT</a:t>
            </a:r>
            <a:br>
              <a:rPr lang="de-DE" sz="1400" dirty="0" smtClean="0">
                <a:solidFill>
                  <a:srgbClr val="FF0000"/>
                </a:solidFill>
              </a:rPr>
            </a:br>
            <a:r>
              <a:rPr lang="de-DE" sz="1400" dirty="0" smtClean="0">
                <a:solidFill>
                  <a:srgbClr val="FF0000"/>
                </a:solidFill>
              </a:rPr>
              <a:t>NMOS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5696" y="1196752"/>
            <a:ext cx="1944216" cy="14401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3066575" y="1772816"/>
            <a:ext cx="699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0033CC"/>
                </a:solidFill>
              </a:rPr>
              <a:t>Reg-VT</a:t>
            </a:r>
            <a:br>
              <a:rPr lang="de-DE" sz="1400" dirty="0" smtClean="0">
                <a:solidFill>
                  <a:srgbClr val="0033CC"/>
                </a:solidFill>
              </a:rPr>
            </a:br>
            <a:r>
              <a:rPr lang="de-DE" sz="1400" dirty="0" smtClean="0">
                <a:solidFill>
                  <a:srgbClr val="0033CC"/>
                </a:solidFill>
              </a:rPr>
              <a:t>PMOS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Vofs</a:t>
            </a:r>
            <a:r>
              <a:rPr lang="de-DE" dirty="0" smtClean="0"/>
              <a:t> Startup Circuit Simulation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8103"/>
          <a:stretch/>
        </p:blipFill>
        <p:spPr>
          <a:xfrm>
            <a:off x="251520" y="1196752"/>
            <a:ext cx="8491872" cy="46085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1ED6-06C6-4D34-8AD2-374C54B38D8E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123728" y="3212976"/>
            <a:ext cx="8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IstartN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3365376"/>
            <a:ext cx="8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6FF"/>
                </a:solidFill>
              </a:rPr>
              <a:t>IstartP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47664" y="183553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233288" y="1916832"/>
            <a:ext cx="96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B050"/>
                </a:solidFill>
              </a:rPr>
              <a:t>VofsHalf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50768" y="4139788"/>
            <a:ext cx="7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9900"/>
                </a:solidFill>
              </a:rPr>
              <a:t>Iextra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DCS Controller Chip </a:t>
            </a:r>
            <a:r>
              <a:rPr lang="de-DE" dirty="0" err="1" smtClean="0"/>
              <a:t>Purpose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519D-3146-4FB6-B8BF-3037861E76E7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DCS Controller Chip| </a:t>
            </a:r>
            <a:r>
              <a:rPr lang="de-DE" dirty="0" err="1" smtClean="0"/>
              <a:t>Specification</a:t>
            </a:r>
            <a:r>
              <a:rPr lang="de-DE" dirty="0" smtClean="0"/>
              <a:t> Review| michael.karagounis@fh-dortmund.de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1152128" y="2996952"/>
            <a:ext cx="1115616" cy="746012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60980" y="3933056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serves as gateway between the CAN bus of the DCS computer and the SCB bus to which the PSPP chips are connected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</a:t>
            </a:r>
            <a:r>
              <a:rPr lang="de-DE" dirty="0" err="1" smtClean="0"/>
              <a:t>laced</a:t>
            </a:r>
            <a:r>
              <a:rPr lang="de-DE" dirty="0" smtClean="0"/>
              <a:t> at Patch Panel 0  (PP0) at </a:t>
            </a:r>
            <a:r>
              <a:rPr lang="de-DE" dirty="0" err="1" smtClean="0"/>
              <a:t>the</a:t>
            </a:r>
            <a:r>
              <a:rPr lang="de-DE" dirty="0" smtClean="0"/>
              <a:t> End </a:t>
            </a:r>
            <a:r>
              <a:rPr lang="de-DE" dirty="0" err="1" smtClean="0"/>
              <a:t>of</a:t>
            </a:r>
            <a:r>
              <a:rPr lang="de-DE" dirty="0" smtClean="0"/>
              <a:t> Sub-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card</a:t>
            </a:r>
            <a:r>
              <a:rPr lang="de-DE" dirty="0" smtClean="0"/>
              <a:t> (</a:t>
            </a:r>
            <a:r>
              <a:rPr lang="de-DE" dirty="0" err="1" smtClean="0"/>
              <a:t>EoS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has been chosen for communication due to robustness and reliability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local monitoring functions (temperature) for the installed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98475" y="1216025"/>
            <a:ext cx="7254875" cy="2527300"/>
            <a:chOff x="314" y="766"/>
            <a:chExt cx="4570" cy="159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4" y="766"/>
              <a:ext cx="4570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372" y="803"/>
              <a:ext cx="4508" cy="1541"/>
              <a:chOff x="372" y="803"/>
              <a:chExt cx="4508" cy="1541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 flipH="1">
                <a:off x="3065" y="1246"/>
                <a:ext cx="1801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781" y="1656"/>
                <a:ext cx="10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830" y="1656"/>
                <a:ext cx="7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857" y="1656"/>
                <a:ext cx="10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911" y="1656"/>
                <a:ext cx="8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939" y="1656"/>
                <a:ext cx="22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1102" y="1656"/>
                <a:ext cx="13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2603" y="978"/>
                <a:ext cx="470" cy="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2603" y="978"/>
                <a:ext cx="470" cy="5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718" y="1115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Pixel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2931" y="1115"/>
                <a:ext cx="8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2680" y="1233"/>
                <a:ext cx="39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3188" y="978"/>
                <a:ext cx="470" cy="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3188" y="978"/>
                <a:ext cx="470" cy="5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3304" y="1115"/>
                <a:ext cx="27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Pixel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3516" y="1115"/>
                <a:ext cx="8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1"/>
              <p:cNvSpPr>
                <a:spLocks noChangeArrowheads="1"/>
              </p:cNvSpPr>
              <p:nvPr/>
            </p:nvSpPr>
            <p:spPr bwMode="auto">
              <a:xfrm>
                <a:off x="3265" y="1233"/>
                <a:ext cx="39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2"/>
              <p:cNvSpPr>
                <a:spLocks noChangeArrowheads="1"/>
              </p:cNvSpPr>
              <p:nvPr/>
            </p:nvSpPr>
            <p:spPr bwMode="auto">
              <a:xfrm>
                <a:off x="3774" y="978"/>
                <a:ext cx="470" cy="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 noChangeArrowheads="1"/>
              </p:cNvSpPr>
              <p:nvPr/>
            </p:nvSpPr>
            <p:spPr bwMode="auto">
              <a:xfrm>
                <a:off x="3774" y="978"/>
                <a:ext cx="470" cy="5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3889" y="1115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Pixel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4102" y="1115"/>
                <a:ext cx="8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6"/>
              <p:cNvSpPr>
                <a:spLocks noChangeArrowheads="1"/>
              </p:cNvSpPr>
              <p:nvPr/>
            </p:nvSpPr>
            <p:spPr bwMode="auto">
              <a:xfrm>
                <a:off x="3851" y="1233"/>
                <a:ext cx="39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7"/>
              <p:cNvSpPr>
                <a:spLocks noChangeArrowheads="1"/>
              </p:cNvSpPr>
              <p:nvPr/>
            </p:nvSpPr>
            <p:spPr bwMode="auto">
              <a:xfrm>
                <a:off x="4343" y="978"/>
                <a:ext cx="470" cy="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8"/>
              <p:cNvSpPr>
                <a:spLocks noChangeArrowheads="1"/>
              </p:cNvSpPr>
              <p:nvPr/>
            </p:nvSpPr>
            <p:spPr bwMode="auto">
              <a:xfrm>
                <a:off x="4343" y="978"/>
                <a:ext cx="470" cy="5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4458" y="1115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Pixel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0"/>
              <p:cNvSpPr>
                <a:spLocks noChangeArrowheads="1"/>
              </p:cNvSpPr>
              <p:nvPr/>
            </p:nvSpPr>
            <p:spPr bwMode="auto">
              <a:xfrm>
                <a:off x="4670" y="1115"/>
                <a:ext cx="8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1"/>
              <p:cNvSpPr>
                <a:spLocks noChangeArrowheads="1"/>
              </p:cNvSpPr>
              <p:nvPr/>
            </p:nvSpPr>
            <p:spPr bwMode="auto">
              <a:xfrm>
                <a:off x="4420" y="1233"/>
                <a:ext cx="39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2"/>
              <p:cNvSpPr>
                <a:spLocks noChangeArrowheads="1"/>
              </p:cNvSpPr>
              <p:nvPr/>
            </p:nvSpPr>
            <p:spPr bwMode="auto">
              <a:xfrm>
                <a:off x="1857" y="978"/>
                <a:ext cx="470" cy="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3"/>
              <p:cNvSpPr>
                <a:spLocks noChangeArrowheads="1"/>
              </p:cNvSpPr>
              <p:nvPr/>
            </p:nvSpPr>
            <p:spPr bwMode="auto">
              <a:xfrm>
                <a:off x="1857" y="978"/>
                <a:ext cx="470" cy="500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4"/>
              <p:cNvSpPr>
                <a:spLocks noChangeArrowheads="1"/>
              </p:cNvSpPr>
              <p:nvPr/>
            </p:nvSpPr>
            <p:spPr bwMode="auto">
              <a:xfrm>
                <a:off x="1972" y="1115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Pixel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35"/>
              <p:cNvSpPr>
                <a:spLocks noChangeArrowheads="1"/>
              </p:cNvSpPr>
              <p:nvPr/>
            </p:nvSpPr>
            <p:spPr bwMode="auto">
              <a:xfrm>
                <a:off x="2185" y="1115"/>
                <a:ext cx="85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6"/>
              <p:cNvSpPr>
                <a:spLocks noChangeArrowheads="1"/>
              </p:cNvSpPr>
              <p:nvPr/>
            </p:nvSpPr>
            <p:spPr bwMode="auto">
              <a:xfrm>
                <a:off x="1934" y="1233"/>
                <a:ext cx="39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Module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Freeform 37"/>
              <p:cNvSpPr>
                <a:spLocks noEditPoints="1"/>
              </p:cNvSpPr>
              <p:nvPr/>
            </p:nvSpPr>
            <p:spPr bwMode="auto">
              <a:xfrm>
                <a:off x="2333" y="1241"/>
                <a:ext cx="275" cy="9"/>
              </a:xfrm>
              <a:custGeom>
                <a:avLst/>
                <a:gdLst>
                  <a:gd name="T0" fmla="*/ 704 w 717"/>
                  <a:gd name="T1" fmla="*/ 0 h 25"/>
                  <a:gd name="T2" fmla="*/ 627 w 717"/>
                  <a:gd name="T3" fmla="*/ 0 h 25"/>
                  <a:gd name="T4" fmla="*/ 614 w 717"/>
                  <a:gd name="T5" fmla="*/ 13 h 25"/>
                  <a:gd name="T6" fmla="*/ 627 w 717"/>
                  <a:gd name="T7" fmla="*/ 25 h 25"/>
                  <a:gd name="T8" fmla="*/ 704 w 717"/>
                  <a:gd name="T9" fmla="*/ 25 h 25"/>
                  <a:gd name="T10" fmla="*/ 717 w 717"/>
                  <a:gd name="T11" fmla="*/ 13 h 25"/>
                  <a:gd name="T12" fmla="*/ 704 w 717"/>
                  <a:gd name="T13" fmla="*/ 0 h 25"/>
                  <a:gd name="T14" fmla="*/ 550 w 717"/>
                  <a:gd name="T15" fmla="*/ 0 h 25"/>
                  <a:gd name="T16" fmla="*/ 473 w 717"/>
                  <a:gd name="T17" fmla="*/ 0 h 25"/>
                  <a:gd name="T18" fmla="*/ 461 w 717"/>
                  <a:gd name="T19" fmla="*/ 13 h 25"/>
                  <a:gd name="T20" fmla="*/ 473 w 717"/>
                  <a:gd name="T21" fmla="*/ 25 h 25"/>
                  <a:gd name="T22" fmla="*/ 550 w 717"/>
                  <a:gd name="T23" fmla="*/ 25 h 25"/>
                  <a:gd name="T24" fmla="*/ 563 w 717"/>
                  <a:gd name="T25" fmla="*/ 13 h 25"/>
                  <a:gd name="T26" fmla="*/ 550 w 717"/>
                  <a:gd name="T27" fmla="*/ 0 h 25"/>
                  <a:gd name="T28" fmla="*/ 397 w 717"/>
                  <a:gd name="T29" fmla="*/ 0 h 25"/>
                  <a:gd name="T30" fmla="*/ 320 w 717"/>
                  <a:gd name="T31" fmla="*/ 0 h 25"/>
                  <a:gd name="T32" fmla="*/ 307 w 717"/>
                  <a:gd name="T33" fmla="*/ 13 h 25"/>
                  <a:gd name="T34" fmla="*/ 320 w 717"/>
                  <a:gd name="T35" fmla="*/ 25 h 25"/>
                  <a:gd name="T36" fmla="*/ 397 w 717"/>
                  <a:gd name="T37" fmla="*/ 25 h 25"/>
                  <a:gd name="T38" fmla="*/ 409 w 717"/>
                  <a:gd name="T39" fmla="*/ 13 h 25"/>
                  <a:gd name="T40" fmla="*/ 397 w 717"/>
                  <a:gd name="T41" fmla="*/ 0 h 25"/>
                  <a:gd name="T42" fmla="*/ 243 w 717"/>
                  <a:gd name="T43" fmla="*/ 0 h 25"/>
                  <a:gd name="T44" fmla="*/ 166 w 717"/>
                  <a:gd name="T45" fmla="*/ 0 h 25"/>
                  <a:gd name="T46" fmla="*/ 153 w 717"/>
                  <a:gd name="T47" fmla="*/ 13 h 25"/>
                  <a:gd name="T48" fmla="*/ 166 w 717"/>
                  <a:gd name="T49" fmla="*/ 25 h 25"/>
                  <a:gd name="T50" fmla="*/ 243 w 717"/>
                  <a:gd name="T51" fmla="*/ 25 h 25"/>
                  <a:gd name="T52" fmla="*/ 256 w 717"/>
                  <a:gd name="T53" fmla="*/ 13 h 25"/>
                  <a:gd name="T54" fmla="*/ 243 w 717"/>
                  <a:gd name="T55" fmla="*/ 0 h 25"/>
                  <a:gd name="T56" fmla="*/ 89 w 717"/>
                  <a:gd name="T57" fmla="*/ 0 h 25"/>
                  <a:gd name="T58" fmla="*/ 13 w 717"/>
                  <a:gd name="T59" fmla="*/ 0 h 25"/>
                  <a:gd name="T60" fmla="*/ 0 w 717"/>
                  <a:gd name="T61" fmla="*/ 13 h 25"/>
                  <a:gd name="T62" fmla="*/ 13 w 717"/>
                  <a:gd name="T63" fmla="*/ 25 h 25"/>
                  <a:gd name="T64" fmla="*/ 89 w 717"/>
                  <a:gd name="T65" fmla="*/ 25 h 25"/>
                  <a:gd name="T66" fmla="*/ 102 w 717"/>
                  <a:gd name="T67" fmla="*/ 13 h 25"/>
                  <a:gd name="T68" fmla="*/ 89 w 717"/>
                  <a:gd name="T6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7" h="25">
                    <a:moveTo>
                      <a:pt x="704" y="0"/>
                    </a:moveTo>
                    <a:lnTo>
                      <a:pt x="627" y="0"/>
                    </a:lnTo>
                    <a:cubicBezTo>
                      <a:pt x="620" y="0"/>
                      <a:pt x="614" y="6"/>
                      <a:pt x="614" y="13"/>
                    </a:cubicBezTo>
                    <a:cubicBezTo>
                      <a:pt x="614" y="20"/>
                      <a:pt x="620" y="25"/>
                      <a:pt x="627" y="25"/>
                    </a:cubicBezTo>
                    <a:lnTo>
                      <a:pt x="704" y="25"/>
                    </a:lnTo>
                    <a:cubicBezTo>
                      <a:pt x="711" y="25"/>
                      <a:pt x="717" y="20"/>
                      <a:pt x="717" y="13"/>
                    </a:cubicBezTo>
                    <a:cubicBezTo>
                      <a:pt x="717" y="6"/>
                      <a:pt x="711" y="0"/>
                      <a:pt x="704" y="0"/>
                    </a:cubicBezTo>
                    <a:close/>
                    <a:moveTo>
                      <a:pt x="550" y="0"/>
                    </a:moveTo>
                    <a:lnTo>
                      <a:pt x="473" y="0"/>
                    </a:lnTo>
                    <a:cubicBezTo>
                      <a:pt x="466" y="0"/>
                      <a:pt x="461" y="6"/>
                      <a:pt x="461" y="13"/>
                    </a:cubicBezTo>
                    <a:cubicBezTo>
                      <a:pt x="461" y="20"/>
                      <a:pt x="466" y="25"/>
                      <a:pt x="473" y="25"/>
                    </a:cubicBezTo>
                    <a:lnTo>
                      <a:pt x="550" y="25"/>
                    </a:lnTo>
                    <a:cubicBezTo>
                      <a:pt x="557" y="25"/>
                      <a:pt x="563" y="20"/>
                      <a:pt x="563" y="13"/>
                    </a:cubicBezTo>
                    <a:cubicBezTo>
                      <a:pt x="563" y="6"/>
                      <a:pt x="557" y="0"/>
                      <a:pt x="550" y="0"/>
                    </a:cubicBezTo>
                    <a:close/>
                    <a:moveTo>
                      <a:pt x="397" y="0"/>
                    </a:moveTo>
                    <a:lnTo>
                      <a:pt x="320" y="0"/>
                    </a:lnTo>
                    <a:cubicBezTo>
                      <a:pt x="313" y="0"/>
                      <a:pt x="307" y="6"/>
                      <a:pt x="307" y="13"/>
                    </a:cubicBezTo>
                    <a:cubicBezTo>
                      <a:pt x="307" y="20"/>
                      <a:pt x="313" y="25"/>
                      <a:pt x="320" y="25"/>
                    </a:cubicBezTo>
                    <a:lnTo>
                      <a:pt x="397" y="25"/>
                    </a:lnTo>
                    <a:cubicBezTo>
                      <a:pt x="404" y="25"/>
                      <a:pt x="409" y="20"/>
                      <a:pt x="409" y="13"/>
                    </a:cubicBezTo>
                    <a:cubicBezTo>
                      <a:pt x="409" y="6"/>
                      <a:pt x="404" y="0"/>
                      <a:pt x="397" y="0"/>
                    </a:cubicBezTo>
                    <a:close/>
                    <a:moveTo>
                      <a:pt x="243" y="0"/>
                    </a:moveTo>
                    <a:lnTo>
                      <a:pt x="166" y="0"/>
                    </a:lnTo>
                    <a:cubicBezTo>
                      <a:pt x="159" y="0"/>
                      <a:pt x="153" y="6"/>
                      <a:pt x="153" y="13"/>
                    </a:cubicBezTo>
                    <a:cubicBezTo>
                      <a:pt x="153" y="20"/>
                      <a:pt x="159" y="25"/>
                      <a:pt x="166" y="25"/>
                    </a:cubicBezTo>
                    <a:lnTo>
                      <a:pt x="243" y="25"/>
                    </a:lnTo>
                    <a:cubicBezTo>
                      <a:pt x="250" y="25"/>
                      <a:pt x="256" y="20"/>
                      <a:pt x="256" y="13"/>
                    </a:cubicBezTo>
                    <a:cubicBezTo>
                      <a:pt x="256" y="6"/>
                      <a:pt x="250" y="0"/>
                      <a:pt x="243" y="0"/>
                    </a:cubicBezTo>
                    <a:close/>
                    <a:moveTo>
                      <a:pt x="89" y="0"/>
                    </a:moveTo>
                    <a:lnTo>
                      <a:pt x="13" y="0"/>
                    </a:lnTo>
                    <a:cubicBezTo>
                      <a:pt x="5" y="0"/>
                      <a:pt x="0" y="6"/>
                      <a:pt x="0" y="13"/>
                    </a:cubicBezTo>
                    <a:cubicBezTo>
                      <a:pt x="0" y="20"/>
                      <a:pt x="5" y="25"/>
                      <a:pt x="13" y="25"/>
                    </a:cubicBezTo>
                    <a:lnTo>
                      <a:pt x="89" y="25"/>
                    </a:lnTo>
                    <a:cubicBezTo>
                      <a:pt x="96" y="25"/>
                      <a:pt x="102" y="20"/>
                      <a:pt x="102" y="13"/>
                    </a:cubicBezTo>
                    <a:cubicBezTo>
                      <a:pt x="102" y="6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1572" y="1246"/>
                <a:ext cx="28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39"/>
              <p:cNvSpPr>
                <a:spLocks noChangeArrowheads="1"/>
              </p:cNvSpPr>
              <p:nvPr/>
            </p:nvSpPr>
            <p:spPr bwMode="auto">
              <a:xfrm>
                <a:off x="1857" y="1559"/>
                <a:ext cx="470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0"/>
              <p:cNvSpPr>
                <a:spLocks noChangeArrowheads="1"/>
              </p:cNvSpPr>
              <p:nvPr/>
            </p:nvSpPr>
            <p:spPr bwMode="auto">
              <a:xfrm>
                <a:off x="1857" y="1559"/>
                <a:ext cx="470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"/>
              <p:cNvSpPr>
                <a:spLocks/>
              </p:cNvSpPr>
              <p:nvPr/>
            </p:nvSpPr>
            <p:spPr bwMode="auto">
              <a:xfrm>
                <a:off x="1801" y="1246"/>
                <a:ext cx="115" cy="371"/>
              </a:xfrm>
              <a:custGeom>
                <a:avLst/>
                <a:gdLst>
                  <a:gd name="T0" fmla="*/ 0 w 115"/>
                  <a:gd name="T1" fmla="*/ 0 h 371"/>
                  <a:gd name="T2" fmla="*/ 0 w 115"/>
                  <a:gd name="T3" fmla="*/ 371 h 371"/>
                  <a:gd name="T4" fmla="*/ 115 w 115"/>
                  <a:gd name="T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5" y="37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2"/>
              <p:cNvSpPr>
                <a:spLocks/>
              </p:cNvSpPr>
              <p:nvPr/>
            </p:nvSpPr>
            <p:spPr bwMode="auto">
              <a:xfrm>
                <a:off x="2264" y="1245"/>
                <a:ext cx="116" cy="372"/>
              </a:xfrm>
              <a:custGeom>
                <a:avLst/>
                <a:gdLst>
                  <a:gd name="T0" fmla="*/ 116 w 116"/>
                  <a:gd name="T1" fmla="*/ 0 h 372"/>
                  <a:gd name="T2" fmla="*/ 116 w 116"/>
                  <a:gd name="T3" fmla="*/ 372 h 372"/>
                  <a:gd name="T4" fmla="*/ 0 w 116"/>
                  <a:gd name="T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2">
                    <a:moveTo>
                      <a:pt x="116" y="0"/>
                    </a:moveTo>
                    <a:lnTo>
                      <a:pt x="116" y="372"/>
                    </a:lnTo>
                    <a:lnTo>
                      <a:pt x="0" y="3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 flipV="1">
                <a:off x="2032" y="1584"/>
                <a:ext cx="93" cy="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H="1">
                <a:off x="2148" y="1617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5"/>
              <p:cNvSpPr>
                <a:spLocks noChangeShapeType="1"/>
              </p:cNvSpPr>
              <p:nvPr/>
            </p:nvSpPr>
            <p:spPr bwMode="auto">
              <a:xfrm>
                <a:off x="1916" y="1616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46"/>
              <p:cNvSpPr>
                <a:spLocks noChangeArrowheads="1"/>
              </p:cNvSpPr>
              <p:nvPr/>
            </p:nvSpPr>
            <p:spPr bwMode="auto">
              <a:xfrm>
                <a:off x="2021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47"/>
              <p:cNvSpPr>
                <a:spLocks noChangeArrowheads="1"/>
              </p:cNvSpPr>
              <p:nvPr/>
            </p:nvSpPr>
            <p:spPr bwMode="auto">
              <a:xfrm>
                <a:off x="2021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48"/>
              <p:cNvSpPr>
                <a:spLocks noChangeArrowheads="1"/>
              </p:cNvSpPr>
              <p:nvPr/>
            </p:nvSpPr>
            <p:spPr bwMode="auto">
              <a:xfrm>
                <a:off x="2137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9"/>
              <p:cNvSpPr>
                <a:spLocks noChangeArrowheads="1"/>
              </p:cNvSpPr>
              <p:nvPr/>
            </p:nvSpPr>
            <p:spPr bwMode="auto">
              <a:xfrm>
                <a:off x="2137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1931" y="1692"/>
                <a:ext cx="36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PSPP Chip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1"/>
              <p:cNvSpPr>
                <a:spLocks noChangeArrowheads="1"/>
              </p:cNvSpPr>
              <p:nvPr/>
            </p:nvSpPr>
            <p:spPr bwMode="auto">
              <a:xfrm>
                <a:off x="2608" y="1559"/>
                <a:ext cx="470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2608" y="1559"/>
                <a:ext cx="470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2552" y="1246"/>
                <a:ext cx="115" cy="371"/>
              </a:xfrm>
              <a:custGeom>
                <a:avLst/>
                <a:gdLst>
                  <a:gd name="T0" fmla="*/ 0 w 115"/>
                  <a:gd name="T1" fmla="*/ 0 h 371"/>
                  <a:gd name="T2" fmla="*/ 0 w 115"/>
                  <a:gd name="T3" fmla="*/ 371 h 371"/>
                  <a:gd name="T4" fmla="*/ 115 w 115"/>
                  <a:gd name="T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5" y="37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3015" y="1245"/>
                <a:ext cx="116" cy="372"/>
              </a:xfrm>
              <a:custGeom>
                <a:avLst/>
                <a:gdLst>
                  <a:gd name="T0" fmla="*/ 116 w 116"/>
                  <a:gd name="T1" fmla="*/ 0 h 372"/>
                  <a:gd name="T2" fmla="*/ 116 w 116"/>
                  <a:gd name="T3" fmla="*/ 372 h 372"/>
                  <a:gd name="T4" fmla="*/ 0 w 116"/>
                  <a:gd name="T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2">
                    <a:moveTo>
                      <a:pt x="116" y="0"/>
                    </a:moveTo>
                    <a:lnTo>
                      <a:pt x="116" y="372"/>
                    </a:lnTo>
                    <a:lnTo>
                      <a:pt x="0" y="3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5"/>
              <p:cNvSpPr>
                <a:spLocks noChangeShapeType="1"/>
              </p:cNvSpPr>
              <p:nvPr/>
            </p:nvSpPr>
            <p:spPr bwMode="auto">
              <a:xfrm flipV="1">
                <a:off x="2783" y="1584"/>
                <a:ext cx="93" cy="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6"/>
              <p:cNvSpPr>
                <a:spLocks noChangeShapeType="1"/>
              </p:cNvSpPr>
              <p:nvPr/>
            </p:nvSpPr>
            <p:spPr bwMode="auto">
              <a:xfrm flipH="1">
                <a:off x="2899" y="1617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7"/>
              <p:cNvSpPr>
                <a:spLocks noChangeShapeType="1"/>
              </p:cNvSpPr>
              <p:nvPr/>
            </p:nvSpPr>
            <p:spPr bwMode="auto">
              <a:xfrm>
                <a:off x="2667" y="1616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58"/>
              <p:cNvSpPr>
                <a:spLocks noChangeArrowheads="1"/>
              </p:cNvSpPr>
              <p:nvPr/>
            </p:nvSpPr>
            <p:spPr bwMode="auto">
              <a:xfrm>
                <a:off x="2772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2772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0"/>
              <p:cNvSpPr>
                <a:spLocks noChangeArrowheads="1"/>
              </p:cNvSpPr>
              <p:nvPr/>
            </p:nvSpPr>
            <p:spPr bwMode="auto">
              <a:xfrm>
                <a:off x="2887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1"/>
              <p:cNvSpPr>
                <a:spLocks noChangeArrowheads="1"/>
              </p:cNvSpPr>
              <p:nvPr/>
            </p:nvSpPr>
            <p:spPr bwMode="auto">
              <a:xfrm>
                <a:off x="2887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62"/>
              <p:cNvSpPr>
                <a:spLocks noChangeArrowheads="1"/>
              </p:cNvSpPr>
              <p:nvPr/>
            </p:nvSpPr>
            <p:spPr bwMode="auto">
              <a:xfrm>
                <a:off x="2682" y="1692"/>
                <a:ext cx="36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PSPP Chip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3"/>
              <p:cNvSpPr>
                <a:spLocks noChangeArrowheads="1"/>
              </p:cNvSpPr>
              <p:nvPr/>
            </p:nvSpPr>
            <p:spPr bwMode="auto">
              <a:xfrm>
                <a:off x="3189" y="1559"/>
                <a:ext cx="470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64"/>
              <p:cNvSpPr>
                <a:spLocks noChangeArrowheads="1"/>
              </p:cNvSpPr>
              <p:nvPr/>
            </p:nvSpPr>
            <p:spPr bwMode="auto">
              <a:xfrm>
                <a:off x="3189" y="1559"/>
                <a:ext cx="470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5"/>
              <p:cNvSpPr>
                <a:spLocks/>
              </p:cNvSpPr>
              <p:nvPr/>
            </p:nvSpPr>
            <p:spPr bwMode="auto">
              <a:xfrm>
                <a:off x="3133" y="1246"/>
                <a:ext cx="116" cy="371"/>
              </a:xfrm>
              <a:custGeom>
                <a:avLst/>
                <a:gdLst>
                  <a:gd name="T0" fmla="*/ 0 w 116"/>
                  <a:gd name="T1" fmla="*/ 0 h 371"/>
                  <a:gd name="T2" fmla="*/ 0 w 116"/>
                  <a:gd name="T3" fmla="*/ 371 h 371"/>
                  <a:gd name="T4" fmla="*/ 116 w 116"/>
                  <a:gd name="T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6" y="37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6"/>
              <p:cNvSpPr>
                <a:spLocks/>
              </p:cNvSpPr>
              <p:nvPr/>
            </p:nvSpPr>
            <p:spPr bwMode="auto">
              <a:xfrm>
                <a:off x="3596" y="1245"/>
                <a:ext cx="116" cy="372"/>
              </a:xfrm>
              <a:custGeom>
                <a:avLst/>
                <a:gdLst>
                  <a:gd name="T0" fmla="*/ 116 w 116"/>
                  <a:gd name="T1" fmla="*/ 0 h 372"/>
                  <a:gd name="T2" fmla="*/ 116 w 116"/>
                  <a:gd name="T3" fmla="*/ 372 h 372"/>
                  <a:gd name="T4" fmla="*/ 0 w 116"/>
                  <a:gd name="T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2">
                    <a:moveTo>
                      <a:pt x="116" y="0"/>
                    </a:moveTo>
                    <a:lnTo>
                      <a:pt x="116" y="372"/>
                    </a:lnTo>
                    <a:lnTo>
                      <a:pt x="0" y="3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7"/>
              <p:cNvSpPr>
                <a:spLocks noChangeShapeType="1"/>
              </p:cNvSpPr>
              <p:nvPr/>
            </p:nvSpPr>
            <p:spPr bwMode="auto">
              <a:xfrm flipV="1">
                <a:off x="3364" y="1584"/>
                <a:ext cx="93" cy="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8"/>
              <p:cNvSpPr>
                <a:spLocks noChangeShapeType="1"/>
              </p:cNvSpPr>
              <p:nvPr/>
            </p:nvSpPr>
            <p:spPr bwMode="auto">
              <a:xfrm flipH="1">
                <a:off x="3480" y="1617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9"/>
              <p:cNvSpPr>
                <a:spLocks noChangeShapeType="1"/>
              </p:cNvSpPr>
              <p:nvPr/>
            </p:nvSpPr>
            <p:spPr bwMode="auto">
              <a:xfrm>
                <a:off x="3249" y="1616"/>
                <a:ext cx="11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70"/>
              <p:cNvSpPr>
                <a:spLocks noChangeArrowheads="1"/>
              </p:cNvSpPr>
              <p:nvPr/>
            </p:nvSpPr>
            <p:spPr bwMode="auto">
              <a:xfrm>
                <a:off x="3353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71"/>
              <p:cNvSpPr>
                <a:spLocks noChangeArrowheads="1"/>
              </p:cNvSpPr>
              <p:nvPr/>
            </p:nvSpPr>
            <p:spPr bwMode="auto">
              <a:xfrm>
                <a:off x="3353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72"/>
              <p:cNvSpPr>
                <a:spLocks noChangeArrowheads="1"/>
              </p:cNvSpPr>
              <p:nvPr/>
            </p:nvSpPr>
            <p:spPr bwMode="auto">
              <a:xfrm>
                <a:off x="3469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73"/>
              <p:cNvSpPr>
                <a:spLocks noChangeArrowheads="1"/>
              </p:cNvSpPr>
              <p:nvPr/>
            </p:nvSpPr>
            <p:spPr bwMode="auto">
              <a:xfrm>
                <a:off x="3469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74"/>
              <p:cNvSpPr>
                <a:spLocks noChangeArrowheads="1"/>
              </p:cNvSpPr>
              <p:nvPr/>
            </p:nvSpPr>
            <p:spPr bwMode="auto">
              <a:xfrm>
                <a:off x="3264" y="1692"/>
                <a:ext cx="36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PSPP Chip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5"/>
              <p:cNvSpPr>
                <a:spLocks noChangeArrowheads="1"/>
              </p:cNvSpPr>
              <p:nvPr/>
            </p:nvSpPr>
            <p:spPr bwMode="auto">
              <a:xfrm>
                <a:off x="3767" y="1557"/>
                <a:ext cx="470" cy="2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76"/>
              <p:cNvSpPr>
                <a:spLocks noChangeArrowheads="1"/>
              </p:cNvSpPr>
              <p:nvPr/>
            </p:nvSpPr>
            <p:spPr bwMode="auto">
              <a:xfrm>
                <a:off x="3767" y="1557"/>
                <a:ext cx="470" cy="233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>
                <a:off x="3711" y="1244"/>
                <a:ext cx="116" cy="372"/>
              </a:xfrm>
              <a:custGeom>
                <a:avLst/>
                <a:gdLst>
                  <a:gd name="T0" fmla="*/ 0 w 116"/>
                  <a:gd name="T1" fmla="*/ 0 h 372"/>
                  <a:gd name="T2" fmla="*/ 0 w 116"/>
                  <a:gd name="T3" fmla="*/ 372 h 372"/>
                  <a:gd name="T4" fmla="*/ 116 w 116"/>
                  <a:gd name="T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2">
                    <a:moveTo>
                      <a:pt x="0" y="0"/>
                    </a:moveTo>
                    <a:lnTo>
                      <a:pt x="0" y="372"/>
                    </a:lnTo>
                    <a:lnTo>
                      <a:pt x="116" y="3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>
                <a:off x="4174" y="1244"/>
                <a:ext cx="116" cy="371"/>
              </a:xfrm>
              <a:custGeom>
                <a:avLst/>
                <a:gdLst>
                  <a:gd name="T0" fmla="*/ 116 w 116"/>
                  <a:gd name="T1" fmla="*/ 0 h 371"/>
                  <a:gd name="T2" fmla="*/ 116 w 116"/>
                  <a:gd name="T3" fmla="*/ 371 h 371"/>
                  <a:gd name="T4" fmla="*/ 0 w 116"/>
                  <a:gd name="T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1">
                    <a:moveTo>
                      <a:pt x="116" y="0"/>
                    </a:moveTo>
                    <a:lnTo>
                      <a:pt x="116" y="371"/>
                    </a:lnTo>
                    <a:lnTo>
                      <a:pt x="0" y="37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79"/>
              <p:cNvSpPr>
                <a:spLocks noChangeShapeType="1"/>
              </p:cNvSpPr>
              <p:nvPr/>
            </p:nvSpPr>
            <p:spPr bwMode="auto">
              <a:xfrm flipV="1">
                <a:off x="3943" y="1583"/>
                <a:ext cx="92" cy="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80"/>
              <p:cNvSpPr>
                <a:spLocks noChangeShapeType="1"/>
              </p:cNvSpPr>
              <p:nvPr/>
            </p:nvSpPr>
            <p:spPr bwMode="auto">
              <a:xfrm flipH="1">
                <a:off x="4058" y="1619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81"/>
              <p:cNvSpPr>
                <a:spLocks noChangeShapeType="1"/>
              </p:cNvSpPr>
              <p:nvPr/>
            </p:nvSpPr>
            <p:spPr bwMode="auto">
              <a:xfrm>
                <a:off x="3827" y="1617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82"/>
              <p:cNvSpPr>
                <a:spLocks noChangeArrowheads="1"/>
              </p:cNvSpPr>
              <p:nvPr/>
            </p:nvSpPr>
            <p:spPr bwMode="auto">
              <a:xfrm>
                <a:off x="3931" y="160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Oval 83"/>
              <p:cNvSpPr>
                <a:spLocks noChangeArrowheads="1"/>
              </p:cNvSpPr>
              <p:nvPr/>
            </p:nvSpPr>
            <p:spPr bwMode="auto">
              <a:xfrm>
                <a:off x="3931" y="160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84"/>
              <p:cNvSpPr>
                <a:spLocks noChangeArrowheads="1"/>
              </p:cNvSpPr>
              <p:nvPr/>
            </p:nvSpPr>
            <p:spPr bwMode="auto">
              <a:xfrm>
                <a:off x="4047" y="160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85"/>
              <p:cNvSpPr>
                <a:spLocks noChangeArrowheads="1"/>
              </p:cNvSpPr>
              <p:nvPr/>
            </p:nvSpPr>
            <p:spPr bwMode="auto">
              <a:xfrm>
                <a:off x="4047" y="160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86"/>
              <p:cNvSpPr>
                <a:spLocks noChangeArrowheads="1"/>
              </p:cNvSpPr>
              <p:nvPr/>
            </p:nvSpPr>
            <p:spPr bwMode="auto">
              <a:xfrm>
                <a:off x="3842" y="1689"/>
                <a:ext cx="36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PSPP Chip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87"/>
              <p:cNvSpPr>
                <a:spLocks noChangeArrowheads="1"/>
              </p:cNvSpPr>
              <p:nvPr/>
            </p:nvSpPr>
            <p:spPr bwMode="auto">
              <a:xfrm>
                <a:off x="4344" y="1559"/>
                <a:ext cx="469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88"/>
              <p:cNvSpPr>
                <a:spLocks noChangeArrowheads="1"/>
              </p:cNvSpPr>
              <p:nvPr/>
            </p:nvSpPr>
            <p:spPr bwMode="auto">
              <a:xfrm>
                <a:off x="4344" y="1559"/>
                <a:ext cx="469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89"/>
              <p:cNvSpPr>
                <a:spLocks/>
              </p:cNvSpPr>
              <p:nvPr/>
            </p:nvSpPr>
            <p:spPr bwMode="auto">
              <a:xfrm>
                <a:off x="4287" y="1246"/>
                <a:ext cx="116" cy="371"/>
              </a:xfrm>
              <a:custGeom>
                <a:avLst/>
                <a:gdLst>
                  <a:gd name="T0" fmla="*/ 0 w 116"/>
                  <a:gd name="T1" fmla="*/ 0 h 371"/>
                  <a:gd name="T2" fmla="*/ 0 w 116"/>
                  <a:gd name="T3" fmla="*/ 371 h 371"/>
                  <a:gd name="T4" fmla="*/ 116 w 116"/>
                  <a:gd name="T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371">
                    <a:moveTo>
                      <a:pt x="0" y="0"/>
                    </a:moveTo>
                    <a:lnTo>
                      <a:pt x="0" y="371"/>
                    </a:lnTo>
                    <a:lnTo>
                      <a:pt x="116" y="371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0"/>
              <p:cNvSpPr>
                <a:spLocks/>
              </p:cNvSpPr>
              <p:nvPr/>
            </p:nvSpPr>
            <p:spPr bwMode="auto">
              <a:xfrm>
                <a:off x="4751" y="1245"/>
                <a:ext cx="115" cy="372"/>
              </a:xfrm>
              <a:custGeom>
                <a:avLst/>
                <a:gdLst>
                  <a:gd name="T0" fmla="*/ 115 w 115"/>
                  <a:gd name="T1" fmla="*/ 0 h 372"/>
                  <a:gd name="T2" fmla="*/ 115 w 115"/>
                  <a:gd name="T3" fmla="*/ 372 h 372"/>
                  <a:gd name="T4" fmla="*/ 0 w 115"/>
                  <a:gd name="T5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5" h="372">
                    <a:moveTo>
                      <a:pt x="115" y="0"/>
                    </a:moveTo>
                    <a:lnTo>
                      <a:pt x="115" y="372"/>
                    </a:lnTo>
                    <a:lnTo>
                      <a:pt x="0" y="372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91"/>
              <p:cNvSpPr>
                <a:spLocks noChangeShapeType="1"/>
              </p:cNvSpPr>
              <p:nvPr/>
            </p:nvSpPr>
            <p:spPr bwMode="auto">
              <a:xfrm flipV="1">
                <a:off x="4519" y="1584"/>
                <a:ext cx="93" cy="3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92"/>
              <p:cNvSpPr>
                <a:spLocks noChangeShapeType="1"/>
              </p:cNvSpPr>
              <p:nvPr/>
            </p:nvSpPr>
            <p:spPr bwMode="auto">
              <a:xfrm flipH="1">
                <a:off x="4634" y="1617"/>
                <a:ext cx="11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93"/>
              <p:cNvSpPr>
                <a:spLocks noChangeShapeType="1"/>
              </p:cNvSpPr>
              <p:nvPr/>
            </p:nvSpPr>
            <p:spPr bwMode="auto">
              <a:xfrm>
                <a:off x="4403" y="1616"/>
                <a:ext cx="116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94"/>
              <p:cNvSpPr>
                <a:spLocks noChangeArrowheads="1"/>
              </p:cNvSpPr>
              <p:nvPr/>
            </p:nvSpPr>
            <p:spPr bwMode="auto">
              <a:xfrm>
                <a:off x="4507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95"/>
              <p:cNvSpPr>
                <a:spLocks noChangeArrowheads="1"/>
              </p:cNvSpPr>
              <p:nvPr/>
            </p:nvSpPr>
            <p:spPr bwMode="auto">
              <a:xfrm>
                <a:off x="4507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96"/>
              <p:cNvSpPr>
                <a:spLocks noChangeArrowheads="1"/>
              </p:cNvSpPr>
              <p:nvPr/>
            </p:nvSpPr>
            <p:spPr bwMode="auto">
              <a:xfrm>
                <a:off x="4623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val 97"/>
              <p:cNvSpPr>
                <a:spLocks noChangeArrowheads="1"/>
              </p:cNvSpPr>
              <p:nvPr/>
            </p:nvSpPr>
            <p:spPr bwMode="auto">
              <a:xfrm>
                <a:off x="4623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98"/>
              <p:cNvSpPr>
                <a:spLocks noChangeArrowheads="1"/>
              </p:cNvSpPr>
              <p:nvPr/>
            </p:nvSpPr>
            <p:spPr bwMode="auto">
              <a:xfrm>
                <a:off x="4418" y="1692"/>
                <a:ext cx="36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PSPP Chip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Oval 99"/>
              <p:cNvSpPr>
                <a:spLocks noChangeArrowheads="1"/>
              </p:cNvSpPr>
              <p:nvPr/>
            </p:nvSpPr>
            <p:spPr bwMode="auto">
              <a:xfrm>
                <a:off x="1467" y="917"/>
                <a:ext cx="205" cy="206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100"/>
              <p:cNvSpPr>
                <a:spLocks noChangeArrowheads="1"/>
              </p:cNvSpPr>
              <p:nvPr/>
            </p:nvSpPr>
            <p:spPr bwMode="auto">
              <a:xfrm>
                <a:off x="1467" y="983"/>
                <a:ext cx="205" cy="206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1"/>
              <p:cNvSpPr>
                <a:spLocks/>
              </p:cNvSpPr>
              <p:nvPr/>
            </p:nvSpPr>
            <p:spPr bwMode="auto">
              <a:xfrm>
                <a:off x="1543" y="831"/>
                <a:ext cx="57" cy="51"/>
              </a:xfrm>
              <a:custGeom>
                <a:avLst/>
                <a:gdLst>
                  <a:gd name="T0" fmla="*/ 28 w 57"/>
                  <a:gd name="T1" fmla="*/ 0 h 51"/>
                  <a:gd name="T2" fmla="*/ 57 w 57"/>
                  <a:gd name="T3" fmla="*/ 51 h 51"/>
                  <a:gd name="T4" fmla="*/ 0 w 57"/>
                  <a:gd name="T5" fmla="*/ 51 h 51"/>
                  <a:gd name="T6" fmla="*/ 28 w 57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1">
                    <a:moveTo>
                      <a:pt x="28" y="0"/>
                    </a:moveTo>
                    <a:lnTo>
                      <a:pt x="57" y="51"/>
                    </a:lnTo>
                    <a:lnTo>
                      <a:pt x="0" y="5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02"/>
              <p:cNvSpPr>
                <a:spLocks noChangeArrowheads="1"/>
              </p:cNvSpPr>
              <p:nvPr/>
            </p:nvSpPr>
            <p:spPr bwMode="auto">
              <a:xfrm>
                <a:off x="1448" y="803"/>
                <a:ext cx="8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103"/>
              <p:cNvSpPr>
                <a:spLocks noChangeArrowheads="1"/>
              </p:cNvSpPr>
              <p:nvPr/>
            </p:nvSpPr>
            <p:spPr bwMode="auto">
              <a:xfrm>
                <a:off x="1475" y="846"/>
                <a:ext cx="62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Line 104"/>
              <p:cNvSpPr>
                <a:spLocks noChangeShapeType="1"/>
              </p:cNvSpPr>
              <p:nvPr/>
            </p:nvSpPr>
            <p:spPr bwMode="auto">
              <a:xfrm flipV="1">
                <a:off x="1572" y="1184"/>
                <a:ext cx="0" cy="6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05"/>
              <p:cNvSpPr>
                <a:spLocks noChangeShapeType="1"/>
              </p:cNvSpPr>
              <p:nvPr/>
            </p:nvSpPr>
            <p:spPr bwMode="auto">
              <a:xfrm flipV="1">
                <a:off x="1571" y="806"/>
                <a:ext cx="0" cy="11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6"/>
              <p:cNvSpPr>
                <a:spLocks noChangeShapeType="1"/>
              </p:cNvSpPr>
              <p:nvPr/>
            </p:nvSpPr>
            <p:spPr bwMode="auto">
              <a:xfrm>
                <a:off x="1578" y="806"/>
                <a:ext cx="328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07"/>
              <p:cNvSpPr>
                <a:spLocks noChangeShapeType="1"/>
              </p:cNvSpPr>
              <p:nvPr/>
            </p:nvSpPr>
            <p:spPr bwMode="auto">
              <a:xfrm flipV="1">
                <a:off x="4866" y="806"/>
                <a:ext cx="0" cy="43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108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205" cy="205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109"/>
              <p:cNvSpPr>
                <a:spLocks noChangeShapeType="1"/>
              </p:cNvSpPr>
              <p:nvPr/>
            </p:nvSpPr>
            <p:spPr bwMode="auto">
              <a:xfrm>
                <a:off x="1572" y="1988"/>
                <a:ext cx="2834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10"/>
              <p:cNvSpPr>
                <a:spLocks noChangeShapeType="1"/>
              </p:cNvSpPr>
              <p:nvPr/>
            </p:nvSpPr>
            <p:spPr bwMode="auto">
              <a:xfrm flipV="1">
                <a:off x="1572" y="1246"/>
                <a:ext cx="0" cy="74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11"/>
              <p:cNvSpPr>
                <a:spLocks noChangeShapeType="1"/>
              </p:cNvSpPr>
              <p:nvPr/>
            </p:nvSpPr>
            <p:spPr bwMode="auto">
              <a:xfrm flipV="1">
                <a:off x="2727" y="1791"/>
                <a:ext cx="0" cy="19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12"/>
              <p:cNvSpPr>
                <a:spLocks noChangeArrowheads="1"/>
              </p:cNvSpPr>
              <p:nvPr/>
            </p:nvSpPr>
            <p:spPr bwMode="auto">
              <a:xfrm>
                <a:off x="2699" y="1820"/>
                <a:ext cx="56" cy="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13"/>
              <p:cNvSpPr>
                <a:spLocks noChangeArrowheads="1"/>
              </p:cNvSpPr>
              <p:nvPr/>
            </p:nvSpPr>
            <p:spPr bwMode="auto">
              <a:xfrm>
                <a:off x="2699" y="1820"/>
                <a:ext cx="56" cy="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14"/>
              <p:cNvSpPr>
                <a:spLocks noChangeShapeType="1"/>
              </p:cNvSpPr>
              <p:nvPr/>
            </p:nvSpPr>
            <p:spPr bwMode="auto">
              <a:xfrm flipV="1">
                <a:off x="3306" y="1791"/>
                <a:ext cx="0" cy="19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Rectangle 115"/>
              <p:cNvSpPr>
                <a:spLocks noChangeArrowheads="1"/>
              </p:cNvSpPr>
              <p:nvPr/>
            </p:nvSpPr>
            <p:spPr bwMode="auto">
              <a:xfrm>
                <a:off x="3278" y="1820"/>
                <a:ext cx="56" cy="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16"/>
              <p:cNvSpPr>
                <a:spLocks noChangeArrowheads="1"/>
              </p:cNvSpPr>
              <p:nvPr/>
            </p:nvSpPr>
            <p:spPr bwMode="auto">
              <a:xfrm>
                <a:off x="3278" y="1820"/>
                <a:ext cx="56" cy="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17"/>
              <p:cNvSpPr>
                <a:spLocks noChangeShapeType="1"/>
              </p:cNvSpPr>
              <p:nvPr/>
            </p:nvSpPr>
            <p:spPr bwMode="auto">
              <a:xfrm flipV="1">
                <a:off x="3885" y="1791"/>
                <a:ext cx="0" cy="19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8"/>
              <p:cNvSpPr>
                <a:spLocks noChangeArrowheads="1"/>
              </p:cNvSpPr>
              <p:nvPr/>
            </p:nvSpPr>
            <p:spPr bwMode="auto">
              <a:xfrm>
                <a:off x="3826" y="1863"/>
                <a:ext cx="117" cy="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19"/>
              <p:cNvSpPr>
                <a:spLocks noChangeArrowheads="1"/>
              </p:cNvSpPr>
              <p:nvPr/>
            </p:nvSpPr>
            <p:spPr bwMode="auto">
              <a:xfrm>
                <a:off x="3917" y="1915"/>
                <a:ext cx="3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120"/>
              <p:cNvSpPr>
                <a:spLocks noChangeArrowheads="1"/>
              </p:cNvSpPr>
              <p:nvPr/>
            </p:nvSpPr>
            <p:spPr bwMode="auto">
              <a:xfrm>
                <a:off x="3856" y="1820"/>
                <a:ext cx="57" cy="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1"/>
              <p:cNvSpPr>
                <a:spLocks noChangeArrowheads="1"/>
              </p:cNvSpPr>
              <p:nvPr/>
            </p:nvSpPr>
            <p:spPr bwMode="auto">
              <a:xfrm>
                <a:off x="3856" y="1820"/>
                <a:ext cx="57" cy="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22"/>
              <p:cNvSpPr>
                <a:spLocks noChangeShapeType="1"/>
              </p:cNvSpPr>
              <p:nvPr/>
            </p:nvSpPr>
            <p:spPr bwMode="auto">
              <a:xfrm flipV="1">
                <a:off x="4406" y="1791"/>
                <a:ext cx="0" cy="19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3"/>
              <p:cNvSpPr>
                <a:spLocks noChangeArrowheads="1"/>
              </p:cNvSpPr>
              <p:nvPr/>
            </p:nvSpPr>
            <p:spPr bwMode="auto">
              <a:xfrm>
                <a:off x="4347" y="1864"/>
                <a:ext cx="117" cy="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24"/>
              <p:cNvSpPr>
                <a:spLocks noChangeArrowheads="1"/>
              </p:cNvSpPr>
              <p:nvPr/>
            </p:nvSpPr>
            <p:spPr bwMode="auto">
              <a:xfrm>
                <a:off x="4438" y="1916"/>
                <a:ext cx="31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25"/>
              <p:cNvSpPr>
                <a:spLocks noChangeArrowheads="1"/>
              </p:cNvSpPr>
              <p:nvPr/>
            </p:nvSpPr>
            <p:spPr bwMode="auto">
              <a:xfrm>
                <a:off x="4377" y="1820"/>
                <a:ext cx="57" cy="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26"/>
              <p:cNvSpPr>
                <a:spLocks noChangeArrowheads="1"/>
              </p:cNvSpPr>
              <p:nvPr/>
            </p:nvSpPr>
            <p:spPr bwMode="auto">
              <a:xfrm>
                <a:off x="4377" y="1820"/>
                <a:ext cx="57" cy="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 flipV="1">
                <a:off x="1439" y="1436"/>
                <a:ext cx="0" cy="26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28"/>
              <p:cNvSpPr>
                <a:spLocks/>
              </p:cNvSpPr>
              <p:nvPr/>
            </p:nvSpPr>
            <p:spPr bwMode="auto">
              <a:xfrm>
                <a:off x="1413" y="1415"/>
                <a:ext cx="52" cy="26"/>
              </a:xfrm>
              <a:custGeom>
                <a:avLst/>
                <a:gdLst>
                  <a:gd name="T0" fmla="*/ 0 w 52"/>
                  <a:gd name="T1" fmla="*/ 26 h 26"/>
                  <a:gd name="T2" fmla="*/ 26 w 52"/>
                  <a:gd name="T3" fmla="*/ 0 h 26"/>
                  <a:gd name="T4" fmla="*/ 52 w 52"/>
                  <a:gd name="T5" fmla="*/ 26 h 26"/>
                  <a:gd name="T6" fmla="*/ 0 w 52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6">
                    <a:moveTo>
                      <a:pt x="0" y="26"/>
                    </a:moveTo>
                    <a:lnTo>
                      <a:pt x="26" y="0"/>
                    </a:lnTo>
                    <a:lnTo>
                      <a:pt x="5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29"/>
              <p:cNvSpPr>
                <a:spLocks noChangeArrowheads="1"/>
              </p:cNvSpPr>
              <p:nvPr/>
            </p:nvSpPr>
            <p:spPr bwMode="auto">
              <a:xfrm>
                <a:off x="1311" y="1504"/>
                <a:ext cx="12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130"/>
              <p:cNvSpPr>
                <a:spLocks noChangeArrowheads="1"/>
              </p:cNvSpPr>
              <p:nvPr/>
            </p:nvSpPr>
            <p:spPr bwMode="auto">
              <a:xfrm>
                <a:off x="1381" y="1549"/>
                <a:ext cx="62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Oval 131"/>
              <p:cNvSpPr>
                <a:spLocks noChangeArrowheads="1"/>
              </p:cNvSpPr>
              <p:nvPr/>
            </p:nvSpPr>
            <p:spPr bwMode="auto">
              <a:xfrm>
                <a:off x="1562" y="1234"/>
                <a:ext cx="24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132"/>
              <p:cNvSpPr>
                <a:spLocks noChangeArrowheads="1"/>
              </p:cNvSpPr>
              <p:nvPr/>
            </p:nvSpPr>
            <p:spPr bwMode="auto">
              <a:xfrm>
                <a:off x="1562" y="1234"/>
                <a:ext cx="24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133"/>
              <p:cNvSpPr>
                <a:spLocks noChangeArrowheads="1"/>
              </p:cNvSpPr>
              <p:nvPr/>
            </p:nvSpPr>
            <p:spPr bwMode="auto">
              <a:xfrm>
                <a:off x="2368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134"/>
              <p:cNvSpPr>
                <a:spLocks noChangeArrowheads="1"/>
              </p:cNvSpPr>
              <p:nvPr/>
            </p:nvSpPr>
            <p:spPr bwMode="auto">
              <a:xfrm>
                <a:off x="2368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135"/>
              <p:cNvSpPr>
                <a:spLocks noChangeArrowheads="1"/>
              </p:cNvSpPr>
              <p:nvPr/>
            </p:nvSpPr>
            <p:spPr bwMode="auto">
              <a:xfrm>
                <a:off x="2549" y="1231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136"/>
              <p:cNvSpPr>
                <a:spLocks noChangeArrowheads="1"/>
              </p:cNvSpPr>
              <p:nvPr/>
            </p:nvSpPr>
            <p:spPr bwMode="auto">
              <a:xfrm>
                <a:off x="2549" y="1231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137"/>
              <p:cNvSpPr>
                <a:spLocks noChangeArrowheads="1"/>
              </p:cNvSpPr>
              <p:nvPr/>
            </p:nvSpPr>
            <p:spPr bwMode="auto">
              <a:xfrm>
                <a:off x="3121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138"/>
              <p:cNvSpPr>
                <a:spLocks noChangeArrowheads="1"/>
              </p:cNvSpPr>
              <p:nvPr/>
            </p:nvSpPr>
            <p:spPr bwMode="auto">
              <a:xfrm>
                <a:off x="3121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139"/>
              <p:cNvSpPr>
                <a:spLocks noChangeArrowheads="1"/>
              </p:cNvSpPr>
              <p:nvPr/>
            </p:nvSpPr>
            <p:spPr bwMode="auto">
              <a:xfrm>
                <a:off x="1789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140"/>
              <p:cNvSpPr>
                <a:spLocks noChangeArrowheads="1"/>
              </p:cNvSpPr>
              <p:nvPr/>
            </p:nvSpPr>
            <p:spPr bwMode="auto">
              <a:xfrm>
                <a:off x="1789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141"/>
              <p:cNvSpPr>
                <a:spLocks noChangeArrowheads="1"/>
              </p:cNvSpPr>
              <p:nvPr/>
            </p:nvSpPr>
            <p:spPr bwMode="auto">
              <a:xfrm>
                <a:off x="3121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142"/>
              <p:cNvSpPr>
                <a:spLocks noChangeArrowheads="1"/>
              </p:cNvSpPr>
              <p:nvPr/>
            </p:nvSpPr>
            <p:spPr bwMode="auto">
              <a:xfrm>
                <a:off x="3121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143"/>
              <p:cNvSpPr>
                <a:spLocks noChangeArrowheads="1"/>
              </p:cNvSpPr>
              <p:nvPr/>
            </p:nvSpPr>
            <p:spPr bwMode="auto">
              <a:xfrm>
                <a:off x="3699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144"/>
              <p:cNvSpPr>
                <a:spLocks noChangeArrowheads="1"/>
              </p:cNvSpPr>
              <p:nvPr/>
            </p:nvSpPr>
            <p:spPr bwMode="auto">
              <a:xfrm>
                <a:off x="3699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45"/>
              <p:cNvSpPr>
                <a:spLocks noChangeArrowheads="1"/>
              </p:cNvSpPr>
              <p:nvPr/>
            </p:nvSpPr>
            <p:spPr bwMode="auto">
              <a:xfrm>
                <a:off x="3699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46"/>
              <p:cNvSpPr>
                <a:spLocks noChangeArrowheads="1"/>
              </p:cNvSpPr>
              <p:nvPr/>
            </p:nvSpPr>
            <p:spPr bwMode="auto">
              <a:xfrm>
                <a:off x="3699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147"/>
              <p:cNvSpPr>
                <a:spLocks noChangeArrowheads="1"/>
              </p:cNvSpPr>
              <p:nvPr/>
            </p:nvSpPr>
            <p:spPr bwMode="auto">
              <a:xfrm>
                <a:off x="4278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148"/>
              <p:cNvSpPr>
                <a:spLocks noChangeArrowheads="1"/>
              </p:cNvSpPr>
              <p:nvPr/>
            </p:nvSpPr>
            <p:spPr bwMode="auto">
              <a:xfrm>
                <a:off x="4278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149"/>
              <p:cNvSpPr>
                <a:spLocks noChangeArrowheads="1"/>
              </p:cNvSpPr>
              <p:nvPr/>
            </p:nvSpPr>
            <p:spPr bwMode="auto">
              <a:xfrm>
                <a:off x="4278" y="1605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150"/>
              <p:cNvSpPr>
                <a:spLocks noChangeArrowheads="1"/>
              </p:cNvSpPr>
              <p:nvPr/>
            </p:nvSpPr>
            <p:spPr bwMode="auto">
              <a:xfrm>
                <a:off x="4278" y="1605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151"/>
              <p:cNvSpPr>
                <a:spLocks noChangeArrowheads="1"/>
              </p:cNvSpPr>
              <p:nvPr/>
            </p:nvSpPr>
            <p:spPr bwMode="auto">
              <a:xfrm>
                <a:off x="4857" y="1234"/>
                <a:ext cx="23" cy="23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52"/>
              <p:cNvSpPr>
                <a:spLocks noChangeArrowheads="1"/>
              </p:cNvSpPr>
              <p:nvPr/>
            </p:nvSpPr>
            <p:spPr bwMode="auto">
              <a:xfrm>
                <a:off x="4857" y="1234"/>
                <a:ext cx="23" cy="23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53"/>
              <p:cNvSpPr>
                <a:spLocks noChangeShapeType="1"/>
              </p:cNvSpPr>
              <p:nvPr/>
            </p:nvSpPr>
            <p:spPr bwMode="auto">
              <a:xfrm flipH="1">
                <a:off x="1105" y="2128"/>
                <a:ext cx="1227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154"/>
              <p:cNvSpPr>
                <a:spLocks noChangeArrowheads="1"/>
              </p:cNvSpPr>
              <p:nvPr/>
            </p:nvSpPr>
            <p:spPr bwMode="auto">
              <a:xfrm>
                <a:off x="3876" y="1980"/>
                <a:ext cx="18" cy="1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155"/>
              <p:cNvSpPr>
                <a:spLocks noChangeArrowheads="1"/>
              </p:cNvSpPr>
              <p:nvPr/>
            </p:nvSpPr>
            <p:spPr bwMode="auto">
              <a:xfrm>
                <a:off x="3876" y="1980"/>
                <a:ext cx="18" cy="17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156"/>
              <p:cNvSpPr>
                <a:spLocks noChangeArrowheads="1"/>
              </p:cNvSpPr>
              <p:nvPr/>
            </p:nvSpPr>
            <p:spPr bwMode="auto">
              <a:xfrm>
                <a:off x="3297" y="197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157"/>
              <p:cNvSpPr>
                <a:spLocks noChangeArrowheads="1"/>
              </p:cNvSpPr>
              <p:nvPr/>
            </p:nvSpPr>
            <p:spPr bwMode="auto">
              <a:xfrm>
                <a:off x="3297" y="1977"/>
                <a:ext cx="18" cy="18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158"/>
              <p:cNvSpPr>
                <a:spLocks noChangeArrowheads="1"/>
              </p:cNvSpPr>
              <p:nvPr/>
            </p:nvSpPr>
            <p:spPr bwMode="auto">
              <a:xfrm>
                <a:off x="2718" y="1980"/>
                <a:ext cx="18" cy="17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159"/>
              <p:cNvSpPr>
                <a:spLocks noChangeArrowheads="1"/>
              </p:cNvSpPr>
              <p:nvPr/>
            </p:nvSpPr>
            <p:spPr bwMode="auto">
              <a:xfrm>
                <a:off x="2718" y="1980"/>
                <a:ext cx="18" cy="17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60"/>
              <p:cNvSpPr>
                <a:spLocks noChangeShapeType="1"/>
              </p:cNvSpPr>
              <p:nvPr/>
            </p:nvSpPr>
            <p:spPr bwMode="auto">
              <a:xfrm flipV="1">
                <a:off x="1975" y="1791"/>
                <a:ext cx="0" cy="19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1"/>
              <p:cNvSpPr>
                <a:spLocks noChangeArrowheads="1"/>
              </p:cNvSpPr>
              <p:nvPr/>
            </p:nvSpPr>
            <p:spPr bwMode="auto">
              <a:xfrm>
                <a:off x="1946" y="1820"/>
                <a:ext cx="57" cy="9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2"/>
              <p:cNvSpPr>
                <a:spLocks noChangeArrowheads="1"/>
              </p:cNvSpPr>
              <p:nvPr/>
            </p:nvSpPr>
            <p:spPr bwMode="auto">
              <a:xfrm>
                <a:off x="1946" y="1820"/>
                <a:ext cx="57" cy="97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163"/>
              <p:cNvSpPr>
                <a:spLocks noChangeArrowheads="1"/>
              </p:cNvSpPr>
              <p:nvPr/>
            </p:nvSpPr>
            <p:spPr bwMode="auto">
              <a:xfrm>
                <a:off x="1963" y="1977"/>
                <a:ext cx="18" cy="18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164"/>
              <p:cNvSpPr>
                <a:spLocks noChangeArrowheads="1"/>
              </p:cNvSpPr>
              <p:nvPr/>
            </p:nvSpPr>
            <p:spPr bwMode="auto">
              <a:xfrm>
                <a:off x="1963" y="1977"/>
                <a:ext cx="18" cy="18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65"/>
              <p:cNvSpPr>
                <a:spLocks noChangeShapeType="1"/>
              </p:cNvSpPr>
              <p:nvPr/>
            </p:nvSpPr>
            <p:spPr bwMode="auto">
              <a:xfrm>
                <a:off x="4614" y="1976"/>
                <a:ext cx="0" cy="15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66"/>
              <p:cNvSpPr>
                <a:spLocks noChangeArrowheads="1"/>
              </p:cNvSpPr>
              <p:nvPr/>
            </p:nvSpPr>
            <p:spPr bwMode="auto">
              <a:xfrm>
                <a:off x="860" y="2012"/>
                <a:ext cx="470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67"/>
              <p:cNvSpPr>
                <a:spLocks noChangeArrowheads="1"/>
              </p:cNvSpPr>
              <p:nvPr/>
            </p:nvSpPr>
            <p:spPr bwMode="auto">
              <a:xfrm>
                <a:off x="860" y="2012"/>
                <a:ext cx="470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168"/>
              <p:cNvSpPr>
                <a:spLocks noChangeArrowheads="1"/>
              </p:cNvSpPr>
              <p:nvPr/>
            </p:nvSpPr>
            <p:spPr bwMode="auto">
              <a:xfrm>
                <a:off x="1012" y="2032"/>
                <a:ext cx="20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DCS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169"/>
              <p:cNvSpPr>
                <a:spLocks noChangeArrowheads="1"/>
              </p:cNvSpPr>
              <p:nvPr/>
            </p:nvSpPr>
            <p:spPr bwMode="auto">
              <a:xfrm>
                <a:off x="921" y="2130"/>
                <a:ext cx="38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Controller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170"/>
              <p:cNvSpPr>
                <a:spLocks noChangeArrowheads="1"/>
              </p:cNvSpPr>
              <p:nvPr/>
            </p:nvSpPr>
            <p:spPr bwMode="auto">
              <a:xfrm>
                <a:off x="860" y="1129"/>
                <a:ext cx="470" cy="2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71"/>
              <p:cNvSpPr>
                <a:spLocks noChangeArrowheads="1"/>
              </p:cNvSpPr>
              <p:nvPr/>
            </p:nvSpPr>
            <p:spPr bwMode="auto">
              <a:xfrm>
                <a:off x="860" y="1129"/>
                <a:ext cx="470" cy="232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172"/>
              <p:cNvSpPr>
                <a:spLocks noChangeArrowheads="1"/>
              </p:cNvSpPr>
              <p:nvPr/>
            </p:nvSpPr>
            <p:spPr bwMode="auto">
              <a:xfrm>
                <a:off x="1012" y="1149"/>
                <a:ext cx="20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DCS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73"/>
              <p:cNvSpPr>
                <a:spLocks noChangeArrowheads="1"/>
              </p:cNvSpPr>
              <p:nvPr/>
            </p:nvSpPr>
            <p:spPr bwMode="auto">
              <a:xfrm>
                <a:off x="919" y="1249"/>
                <a:ext cx="386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Computer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Line 174"/>
              <p:cNvSpPr>
                <a:spLocks noChangeShapeType="1"/>
              </p:cNvSpPr>
              <p:nvPr/>
            </p:nvSpPr>
            <p:spPr bwMode="auto">
              <a:xfrm>
                <a:off x="629" y="1245"/>
                <a:ext cx="0" cy="92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75"/>
              <p:cNvSpPr>
                <a:spLocks noChangeShapeType="1"/>
              </p:cNvSpPr>
              <p:nvPr/>
            </p:nvSpPr>
            <p:spPr bwMode="auto">
              <a:xfrm flipH="1">
                <a:off x="629" y="2116"/>
                <a:ext cx="23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76"/>
              <p:cNvSpPr>
                <a:spLocks noChangeShapeType="1"/>
              </p:cNvSpPr>
              <p:nvPr/>
            </p:nvSpPr>
            <p:spPr bwMode="auto">
              <a:xfrm flipH="1">
                <a:off x="629" y="1245"/>
                <a:ext cx="23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77"/>
              <p:cNvSpPr>
                <a:spLocks noEditPoints="1"/>
              </p:cNvSpPr>
              <p:nvPr/>
            </p:nvSpPr>
            <p:spPr bwMode="auto">
              <a:xfrm>
                <a:off x="2315" y="2125"/>
                <a:ext cx="241" cy="6"/>
              </a:xfrm>
              <a:custGeom>
                <a:avLst/>
                <a:gdLst>
                  <a:gd name="T0" fmla="*/ 621 w 629"/>
                  <a:gd name="T1" fmla="*/ 0 h 16"/>
                  <a:gd name="T2" fmla="*/ 573 w 629"/>
                  <a:gd name="T3" fmla="*/ 0 h 16"/>
                  <a:gd name="T4" fmla="*/ 565 w 629"/>
                  <a:gd name="T5" fmla="*/ 8 h 16"/>
                  <a:gd name="T6" fmla="*/ 573 w 629"/>
                  <a:gd name="T7" fmla="*/ 16 h 16"/>
                  <a:gd name="T8" fmla="*/ 621 w 629"/>
                  <a:gd name="T9" fmla="*/ 16 h 16"/>
                  <a:gd name="T10" fmla="*/ 629 w 629"/>
                  <a:gd name="T11" fmla="*/ 8 h 16"/>
                  <a:gd name="T12" fmla="*/ 621 w 629"/>
                  <a:gd name="T13" fmla="*/ 0 h 16"/>
                  <a:gd name="T14" fmla="*/ 525 w 629"/>
                  <a:gd name="T15" fmla="*/ 0 h 16"/>
                  <a:gd name="T16" fmla="*/ 477 w 629"/>
                  <a:gd name="T17" fmla="*/ 0 h 16"/>
                  <a:gd name="T18" fmla="*/ 469 w 629"/>
                  <a:gd name="T19" fmla="*/ 8 h 16"/>
                  <a:gd name="T20" fmla="*/ 477 w 629"/>
                  <a:gd name="T21" fmla="*/ 16 h 16"/>
                  <a:gd name="T22" fmla="*/ 525 w 629"/>
                  <a:gd name="T23" fmla="*/ 16 h 16"/>
                  <a:gd name="T24" fmla="*/ 533 w 629"/>
                  <a:gd name="T25" fmla="*/ 8 h 16"/>
                  <a:gd name="T26" fmla="*/ 525 w 629"/>
                  <a:gd name="T27" fmla="*/ 0 h 16"/>
                  <a:gd name="T28" fmla="*/ 429 w 629"/>
                  <a:gd name="T29" fmla="*/ 0 h 16"/>
                  <a:gd name="T30" fmla="*/ 381 w 629"/>
                  <a:gd name="T31" fmla="*/ 0 h 16"/>
                  <a:gd name="T32" fmla="*/ 373 w 629"/>
                  <a:gd name="T33" fmla="*/ 8 h 16"/>
                  <a:gd name="T34" fmla="*/ 381 w 629"/>
                  <a:gd name="T35" fmla="*/ 16 h 16"/>
                  <a:gd name="T36" fmla="*/ 429 w 629"/>
                  <a:gd name="T37" fmla="*/ 16 h 16"/>
                  <a:gd name="T38" fmla="*/ 437 w 629"/>
                  <a:gd name="T39" fmla="*/ 8 h 16"/>
                  <a:gd name="T40" fmla="*/ 429 w 629"/>
                  <a:gd name="T41" fmla="*/ 0 h 16"/>
                  <a:gd name="T42" fmla="*/ 333 w 629"/>
                  <a:gd name="T43" fmla="*/ 0 h 16"/>
                  <a:gd name="T44" fmla="*/ 285 w 629"/>
                  <a:gd name="T45" fmla="*/ 0 h 16"/>
                  <a:gd name="T46" fmla="*/ 277 w 629"/>
                  <a:gd name="T47" fmla="*/ 8 h 16"/>
                  <a:gd name="T48" fmla="*/ 285 w 629"/>
                  <a:gd name="T49" fmla="*/ 16 h 16"/>
                  <a:gd name="T50" fmla="*/ 333 w 629"/>
                  <a:gd name="T51" fmla="*/ 16 h 16"/>
                  <a:gd name="T52" fmla="*/ 341 w 629"/>
                  <a:gd name="T53" fmla="*/ 8 h 16"/>
                  <a:gd name="T54" fmla="*/ 333 w 629"/>
                  <a:gd name="T55" fmla="*/ 0 h 16"/>
                  <a:gd name="T56" fmla="*/ 237 w 629"/>
                  <a:gd name="T57" fmla="*/ 0 h 16"/>
                  <a:gd name="T58" fmla="*/ 189 w 629"/>
                  <a:gd name="T59" fmla="*/ 0 h 16"/>
                  <a:gd name="T60" fmla="*/ 181 w 629"/>
                  <a:gd name="T61" fmla="*/ 8 h 16"/>
                  <a:gd name="T62" fmla="*/ 189 w 629"/>
                  <a:gd name="T63" fmla="*/ 16 h 16"/>
                  <a:gd name="T64" fmla="*/ 237 w 629"/>
                  <a:gd name="T65" fmla="*/ 16 h 16"/>
                  <a:gd name="T66" fmla="*/ 245 w 629"/>
                  <a:gd name="T67" fmla="*/ 8 h 16"/>
                  <a:gd name="T68" fmla="*/ 237 w 629"/>
                  <a:gd name="T69" fmla="*/ 0 h 16"/>
                  <a:gd name="T70" fmla="*/ 141 w 629"/>
                  <a:gd name="T71" fmla="*/ 0 h 16"/>
                  <a:gd name="T72" fmla="*/ 93 w 629"/>
                  <a:gd name="T73" fmla="*/ 0 h 16"/>
                  <a:gd name="T74" fmla="*/ 85 w 629"/>
                  <a:gd name="T75" fmla="*/ 8 h 16"/>
                  <a:gd name="T76" fmla="*/ 93 w 629"/>
                  <a:gd name="T77" fmla="*/ 16 h 16"/>
                  <a:gd name="T78" fmla="*/ 141 w 629"/>
                  <a:gd name="T79" fmla="*/ 16 h 16"/>
                  <a:gd name="T80" fmla="*/ 149 w 629"/>
                  <a:gd name="T81" fmla="*/ 8 h 16"/>
                  <a:gd name="T82" fmla="*/ 141 w 629"/>
                  <a:gd name="T83" fmla="*/ 0 h 16"/>
                  <a:gd name="T84" fmla="*/ 45 w 629"/>
                  <a:gd name="T85" fmla="*/ 0 h 16"/>
                  <a:gd name="T86" fmla="*/ 8 w 629"/>
                  <a:gd name="T87" fmla="*/ 0 h 16"/>
                  <a:gd name="T88" fmla="*/ 0 w 629"/>
                  <a:gd name="T89" fmla="*/ 8 h 16"/>
                  <a:gd name="T90" fmla="*/ 8 w 629"/>
                  <a:gd name="T91" fmla="*/ 16 h 16"/>
                  <a:gd name="T92" fmla="*/ 45 w 629"/>
                  <a:gd name="T93" fmla="*/ 16 h 16"/>
                  <a:gd name="T94" fmla="*/ 53 w 629"/>
                  <a:gd name="T95" fmla="*/ 8 h 16"/>
                  <a:gd name="T96" fmla="*/ 45 w 629"/>
                  <a:gd name="T9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9" h="16">
                    <a:moveTo>
                      <a:pt x="621" y="0"/>
                    </a:moveTo>
                    <a:lnTo>
                      <a:pt x="573" y="0"/>
                    </a:lnTo>
                    <a:cubicBezTo>
                      <a:pt x="569" y="0"/>
                      <a:pt x="565" y="3"/>
                      <a:pt x="565" y="8"/>
                    </a:cubicBezTo>
                    <a:cubicBezTo>
                      <a:pt x="565" y="12"/>
                      <a:pt x="569" y="16"/>
                      <a:pt x="573" y="16"/>
                    </a:cubicBezTo>
                    <a:lnTo>
                      <a:pt x="621" y="16"/>
                    </a:lnTo>
                    <a:cubicBezTo>
                      <a:pt x="626" y="16"/>
                      <a:pt x="629" y="12"/>
                      <a:pt x="629" y="8"/>
                    </a:cubicBezTo>
                    <a:cubicBezTo>
                      <a:pt x="629" y="3"/>
                      <a:pt x="626" y="0"/>
                      <a:pt x="621" y="0"/>
                    </a:cubicBezTo>
                    <a:close/>
                    <a:moveTo>
                      <a:pt x="525" y="0"/>
                    </a:moveTo>
                    <a:lnTo>
                      <a:pt x="477" y="0"/>
                    </a:lnTo>
                    <a:cubicBezTo>
                      <a:pt x="473" y="0"/>
                      <a:pt x="469" y="3"/>
                      <a:pt x="469" y="8"/>
                    </a:cubicBezTo>
                    <a:cubicBezTo>
                      <a:pt x="469" y="12"/>
                      <a:pt x="473" y="16"/>
                      <a:pt x="477" y="16"/>
                    </a:cubicBezTo>
                    <a:lnTo>
                      <a:pt x="525" y="16"/>
                    </a:lnTo>
                    <a:cubicBezTo>
                      <a:pt x="530" y="16"/>
                      <a:pt x="533" y="12"/>
                      <a:pt x="533" y="8"/>
                    </a:cubicBezTo>
                    <a:cubicBezTo>
                      <a:pt x="533" y="3"/>
                      <a:pt x="530" y="0"/>
                      <a:pt x="525" y="0"/>
                    </a:cubicBezTo>
                    <a:close/>
                    <a:moveTo>
                      <a:pt x="429" y="0"/>
                    </a:moveTo>
                    <a:lnTo>
                      <a:pt x="381" y="0"/>
                    </a:lnTo>
                    <a:cubicBezTo>
                      <a:pt x="377" y="0"/>
                      <a:pt x="373" y="3"/>
                      <a:pt x="373" y="8"/>
                    </a:cubicBezTo>
                    <a:cubicBezTo>
                      <a:pt x="373" y="12"/>
                      <a:pt x="377" y="16"/>
                      <a:pt x="381" y="16"/>
                    </a:cubicBezTo>
                    <a:lnTo>
                      <a:pt x="429" y="16"/>
                    </a:lnTo>
                    <a:cubicBezTo>
                      <a:pt x="434" y="16"/>
                      <a:pt x="437" y="12"/>
                      <a:pt x="437" y="8"/>
                    </a:cubicBezTo>
                    <a:cubicBezTo>
                      <a:pt x="437" y="3"/>
                      <a:pt x="434" y="0"/>
                      <a:pt x="429" y="0"/>
                    </a:cubicBezTo>
                    <a:close/>
                    <a:moveTo>
                      <a:pt x="333" y="0"/>
                    </a:moveTo>
                    <a:lnTo>
                      <a:pt x="285" y="0"/>
                    </a:lnTo>
                    <a:cubicBezTo>
                      <a:pt x="281" y="0"/>
                      <a:pt x="277" y="3"/>
                      <a:pt x="277" y="8"/>
                    </a:cubicBezTo>
                    <a:cubicBezTo>
                      <a:pt x="277" y="12"/>
                      <a:pt x="281" y="16"/>
                      <a:pt x="285" y="16"/>
                    </a:cubicBezTo>
                    <a:lnTo>
                      <a:pt x="333" y="16"/>
                    </a:lnTo>
                    <a:cubicBezTo>
                      <a:pt x="338" y="16"/>
                      <a:pt x="341" y="12"/>
                      <a:pt x="341" y="8"/>
                    </a:cubicBezTo>
                    <a:cubicBezTo>
                      <a:pt x="341" y="3"/>
                      <a:pt x="338" y="0"/>
                      <a:pt x="333" y="0"/>
                    </a:cubicBezTo>
                    <a:close/>
                    <a:moveTo>
                      <a:pt x="237" y="0"/>
                    </a:moveTo>
                    <a:lnTo>
                      <a:pt x="189" y="0"/>
                    </a:lnTo>
                    <a:cubicBezTo>
                      <a:pt x="185" y="0"/>
                      <a:pt x="181" y="3"/>
                      <a:pt x="181" y="8"/>
                    </a:cubicBezTo>
                    <a:cubicBezTo>
                      <a:pt x="181" y="12"/>
                      <a:pt x="185" y="16"/>
                      <a:pt x="189" y="16"/>
                    </a:cubicBezTo>
                    <a:lnTo>
                      <a:pt x="237" y="16"/>
                    </a:lnTo>
                    <a:cubicBezTo>
                      <a:pt x="242" y="16"/>
                      <a:pt x="245" y="12"/>
                      <a:pt x="245" y="8"/>
                    </a:cubicBezTo>
                    <a:cubicBezTo>
                      <a:pt x="245" y="3"/>
                      <a:pt x="242" y="0"/>
                      <a:pt x="237" y="0"/>
                    </a:cubicBezTo>
                    <a:close/>
                    <a:moveTo>
                      <a:pt x="141" y="0"/>
                    </a:moveTo>
                    <a:lnTo>
                      <a:pt x="93" y="0"/>
                    </a:lnTo>
                    <a:cubicBezTo>
                      <a:pt x="89" y="0"/>
                      <a:pt x="85" y="3"/>
                      <a:pt x="85" y="8"/>
                    </a:cubicBezTo>
                    <a:cubicBezTo>
                      <a:pt x="85" y="12"/>
                      <a:pt x="89" y="16"/>
                      <a:pt x="93" y="16"/>
                    </a:cubicBezTo>
                    <a:lnTo>
                      <a:pt x="141" y="16"/>
                    </a:lnTo>
                    <a:cubicBezTo>
                      <a:pt x="145" y="16"/>
                      <a:pt x="149" y="12"/>
                      <a:pt x="149" y="8"/>
                    </a:cubicBezTo>
                    <a:cubicBezTo>
                      <a:pt x="149" y="3"/>
                      <a:pt x="145" y="0"/>
                      <a:pt x="141" y="0"/>
                    </a:cubicBezTo>
                    <a:close/>
                    <a:moveTo>
                      <a:pt x="45" y="0"/>
                    </a:moveTo>
                    <a:lnTo>
                      <a:pt x="8" y="0"/>
                    </a:ln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lnTo>
                      <a:pt x="45" y="16"/>
                    </a:lnTo>
                    <a:cubicBezTo>
                      <a:pt x="49" y="16"/>
                      <a:pt x="53" y="12"/>
                      <a:pt x="53" y="8"/>
                    </a:cubicBezTo>
                    <a:cubicBezTo>
                      <a:pt x="53" y="3"/>
                      <a:pt x="49" y="0"/>
                      <a:pt x="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78"/>
              <p:cNvSpPr>
                <a:spLocks noChangeShapeType="1"/>
              </p:cNvSpPr>
              <p:nvPr/>
            </p:nvSpPr>
            <p:spPr bwMode="auto">
              <a:xfrm flipH="1">
                <a:off x="2553" y="2128"/>
                <a:ext cx="206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79"/>
              <p:cNvSpPr>
                <a:spLocks noEditPoints="1"/>
              </p:cNvSpPr>
              <p:nvPr/>
            </p:nvSpPr>
            <p:spPr bwMode="auto">
              <a:xfrm>
                <a:off x="626" y="2113"/>
                <a:ext cx="6" cy="199"/>
              </a:xfrm>
              <a:custGeom>
                <a:avLst/>
                <a:gdLst>
                  <a:gd name="T0" fmla="*/ 16 w 16"/>
                  <a:gd name="T1" fmla="*/ 508 h 516"/>
                  <a:gd name="T2" fmla="*/ 16 w 16"/>
                  <a:gd name="T3" fmla="*/ 460 h 516"/>
                  <a:gd name="T4" fmla="*/ 8 w 16"/>
                  <a:gd name="T5" fmla="*/ 452 h 516"/>
                  <a:gd name="T6" fmla="*/ 0 w 16"/>
                  <a:gd name="T7" fmla="*/ 460 h 516"/>
                  <a:gd name="T8" fmla="*/ 0 w 16"/>
                  <a:gd name="T9" fmla="*/ 508 h 516"/>
                  <a:gd name="T10" fmla="*/ 8 w 16"/>
                  <a:gd name="T11" fmla="*/ 516 h 516"/>
                  <a:gd name="T12" fmla="*/ 16 w 16"/>
                  <a:gd name="T13" fmla="*/ 508 h 516"/>
                  <a:gd name="T14" fmla="*/ 16 w 16"/>
                  <a:gd name="T15" fmla="*/ 412 h 516"/>
                  <a:gd name="T16" fmla="*/ 16 w 16"/>
                  <a:gd name="T17" fmla="*/ 364 h 516"/>
                  <a:gd name="T18" fmla="*/ 8 w 16"/>
                  <a:gd name="T19" fmla="*/ 356 h 516"/>
                  <a:gd name="T20" fmla="*/ 0 w 16"/>
                  <a:gd name="T21" fmla="*/ 364 h 516"/>
                  <a:gd name="T22" fmla="*/ 0 w 16"/>
                  <a:gd name="T23" fmla="*/ 412 h 516"/>
                  <a:gd name="T24" fmla="*/ 8 w 16"/>
                  <a:gd name="T25" fmla="*/ 420 h 516"/>
                  <a:gd name="T26" fmla="*/ 16 w 16"/>
                  <a:gd name="T27" fmla="*/ 412 h 516"/>
                  <a:gd name="T28" fmla="*/ 16 w 16"/>
                  <a:gd name="T29" fmla="*/ 316 h 516"/>
                  <a:gd name="T30" fmla="*/ 16 w 16"/>
                  <a:gd name="T31" fmla="*/ 268 h 516"/>
                  <a:gd name="T32" fmla="*/ 8 w 16"/>
                  <a:gd name="T33" fmla="*/ 260 h 516"/>
                  <a:gd name="T34" fmla="*/ 0 w 16"/>
                  <a:gd name="T35" fmla="*/ 268 h 516"/>
                  <a:gd name="T36" fmla="*/ 0 w 16"/>
                  <a:gd name="T37" fmla="*/ 316 h 516"/>
                  <a:gd name="T38" fmla="*/ 8 w 16"/>
                  <a:gd name="T39" fmla="*/ 324 h 516"/>
                  <a:gd name="T40" fmla="*/ 16 w 16"/>
                  <a:gd name="T41" fmla="*/ 316 h 516"/>
                  <a:gd name="T42" fmla="*/ 16 w 16"/>
                  <a:gd name="T43" fmla="*/ 220 h 516"/>
                  <a:gd name="T44" fmla="*/ 16 w 16"/>
                  <a:gd name="T45" fmla="*/ 172 h 516"/>
                  <a:gd name="T46" fmla="*/ 8 w 16"/>
                  <a:gd name="T47" fmla="*/ 164 h 516"/>
                  <a:gd name="T48" fmla="*/ 0 w 16"/>
                  <a:gd name="T49" fmla="*/ 172 h 516"/>
                  <a:gd name="T50" fmla="*/ 0 w 16"/>
                  <a:gd name="T51" fmla="*/ 220 h 516"/>
                  <a:gd name="T52" fmla="*/ 8 w 16"/>
                  <a:gd name="T53" fmla="*/ 228 h 516"/>
                  <a:gd name="T54" fmla="*/ 16 w 16"/>
                  <a:gd name="T55" fmla="*/ 220 h 516"/>
                  <a:gd name="T56" fmla="*/ 16 w 16"/>
                  <a:gd name="T57" fmla="*/ 124 h 516"/>
                  <a:gd name="T58" fmla="*/ 16 w 16"/>
                  <a:gd name="T59" fmla="*/ 76 h 516"/>
                  <a:gd name="T60" fmla="*/ 8 w 16"/>
                  <a:gd name="T61" fmla="*/ 68 h 516"/>
                  <a:gd name="T62" fmla="*/ 0 w 16"/>
                  <a:gd name="T63" fmla="*/ 76 h 516"/>
                  <a:gd name="T64" fmla="*/ 0 w 16"/>
                  <a:gd name="T65" fmla="*/ 124 h 516"/>
                  <a:gd name="T66" fmla="*/ 8 w 16"/>
                  <a:gd name="T67" fmla="*/ 132 h 516"/>
                  <a:gd name="T68" fmla="*/ 16 w 16"/>
                  <a:gd name="T69" fmla="*/ 124 h 516"/>
                  <a:gd name="T70" fmla="*/ 16 w 16"/>
                  <a:gd name="T71" fmla="*/ 28 h 516"/>
                  <a:gd name="T72" fmla="*/ 16 w 16"/>
                  <a:gd name="T73" fmla="*/ 8 h 516"/>
                  <a:gd name="T74" fmla="*/ 8 w 16"/>
                  <a:gd name="T75" fmla="*/ 0 h 516"/>
                  <a:gd name="T76" fmla="*/ 0 w 16"/>
                  <a:gd name="T77" fmla="*/ 8 h 516"/>
                  <a:gd name="T78" fmla="*/ 0 w 16"/>
                  <a:gd name="T79" fmla="*/ 28 h 516"/>
                  <a:gd name="T80" fmla="*/ 8 w 16"/>
                  <a:gd name="T81" fmla="*/ 36 h 516"/>
                  <a:gd name="T82" fmla="*/ 16 w 16"/>
                  <a:gd name="T83" fmla="*/ 2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" h="516">
                    <a:moveTo>
                      <a:pt x="16" y="508"/>
                    </a:moveTo>
                    <a:lnTo>
                      <a:pt x="16" y="460"/>
                    </a:lnTo>
                    <a:cubicBezTo>
                      <a:pt x="16" y="456"/>
                      <a:pt x="12" y="452"/>
                      <a:pt x="8" y="452"/>
                    </a:cubicBezTo>
                    <a:cubicBezTo>
                      <a:pt x="3" y="452"/>
                      <a:pt x="0" y="456"/>
                      <a:pt x="0" y="460"/>
                    </a:cubicBezTo>
                    <a:lnTo>
                      <a:pt x="0" y="508"/>
                    </a:lnTo>
                    <a:cubicBezTo>
                      <a:pt x="0" y="513"/>
                      <a:pt x="3" y="516"/>
                      <a:pt x="8" y="516"/>
                    </a:cubicBezTo>
                    <a:cubicBezTo>
                      <a:pt x="12" y="516"/>
                      <a:pt x="16" y="513"/>
                      <a:pt x="16" y="508"/>
                    </a:cubicBezTo>
                    <a:close/>
                    <a:moveTo>
                      <a:pt x="16" y="412"/>
                    </a:moveTo>
                    <a:lnTo>
                      <a:pt x="16" y="364"/>
                    </a:lnTo>
                    <a:cubicBezTo>
                      <a:pt x="16" y="360"/>
                      <a:pt x="12" y="356"/>
                      <a:pt x="8" y="356"/>
                    </a:cubicBezTo>
                    <a:cubicBezTo>
                      <a:pt x="3" y="356"/>
                      <a:pt x="0" y="360"/>
                      <a:pt x="0" y="364"/>
                    </a:cubicBezTo>
                    <a:lnTo>
                      <a:pt x="0" y="412"/>
                    </a:lnTo>
                    <a:cubicBezTo>
                      <a:pt x="0" y="416"/>
                      <a:pt x="3" y="420"/>
                      <a:pt x="8" y="420"/>
                    </a:cubicBezTo>
                    <a:cubicBezTo>
                      <a:pt x="12" y="420"/>
                      <a:pt x="16" y="416"/>
                      <a:pt x="16" y="412"/>
                    </a:cubicBezTo>
                    <a:close/>
                    <a:moveTo>
                      <a:pt x="16" y="316"/>
                    </a:moveTo>
                    <a:lnTo>
                      <a:pt x="16" y="268"/>
                    </a:lnTo>
                    <a:cubicBezTo>
                      <a:pt x="16" y="263"/>
                      <a:pt x="12" y="260"/>
                      <a:pt x="8" y="260"/>
                    </a:cubicBezTo>
                    <a:cubicBezTo>
                      <a:pt x="3" y="260"/>
                      <a:pt x="0" y="263"/>
                      <a:pt x="0" y="268"/>
                    </a:cubicBezTo>
                    <a:lnTo>
                      <a:pt x="0" y="316"/>
                    </a:lnTo>
                    <a:cubicBezTo>
                      <a:pt x="0" y="320"/>
                      <a:pt x="3" y="324"/>
                      <a:pt x="8" y="324"/>
                    </a:cubicBezTo>
                    <a:cubicBezTo>
                      <a:pt x="12" y="324"/>
                      <a:pt x="16" y="320"/>
                      <a:pt x="16" y="316"/>
                    </a:cubicBezTo>
                    <a:close/>
                    <a:moveTo>
                      <a:pt x="16" y="220"/>
                    </a:moveTo>
                    <a:lnTo>
                      <a:pt x="16" y="172"/>
                    </a:lnTo>
                    <a:cubicBezTo>
                      <a:pt x="16" y="167"/>
                      <a:pt x="12" y="164"/>
                      <a:pt x="8" y="164"/>
                    </a:cubicBezTo>
                    <a:cubicBezTo>
                      <a:pt x="3" y="164"/>
                      <a:pt x="0" y="167"/>
                      <a:pt x="0" y="172"/>
                    </a:cubicBezTo>
                    <a:lnTo>
                      <a:pt x="0" y="220"/>
                    </a:lnTo>
                    <a:cubicBezTo>
                      <a:pt x="0" y="224"/>
                      <a:pt x="3" y="228"/>
                      <a:pt x="8" y="228"/>
                    </a:cubicBezTo>
                    <a:cubicBezTo>
                      <a:pt x="12" y="228"/>
                      <a:pt x="16" y="224"/>
                      <a:pt x="16" y="220"/>
                    </a:cubicBezTo>
                    <a:close/>
                    <a:moveTo>
                      <a:pt x="16" y="124"/>
                    </a:moveTo>
                    <a:lnTo>
                      <a:pt x="16" y="76"/>
                    </a:lnTo>
                    <a:cubicBezTo>
                      <a:pt x="16" y="71"/>
                      <a:pt x="12" y="68"/>
                      <a:pt x="8" y="68"/>
                    </a:cubicBezTo>
                    <a:cubicBezTo>
                      <a:pt x="3" y="68"/>
                      <a:pt x="0" y="71"/>
                      <a:pt x="0" y="76"/>
                    </a:cubicBezTo>
                    <a:lnTo>
                      <a:pt x="0" y="124"/>
                    </a:lnTo>
                    <a:cubicBezTo>
                      <a:pt x="0" y="128"/>
                      <a:pt x="3" y="132"/>
                      <a:pt x="8" y="132"/>
                    </a:cubicBezTo>
                    <a:cubicBezTo>
                      <a:pt x="12" y="132"/>
                      <a:pt x="16" y="128"/>
                      <a:pt x="16" y="124"/>
                    </a:cubicBezTo>
                    <a:close/>
                    <a:moveTo>
                      <a:pt x="16" y="28"/>
                    </a:moveTo>
                    <a:lnTo>
                      <a:pt x="16" y="8"/>
                    </a:lnTo>
                    <a:cubicBezTo>
                      <a:pt x="16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8"/>
                    </a:cubicBezTo>
                    <a:lnTo>
                      <a:pt x="0" y="28"/>
                    </a:lnTo>
                    <a:cubicBezTo>
                      <a:pt x="0" y="32"/>
                      <a:pt x="3" y="36"/>
                      <a:pt x="8" y="36"/>
                    </a:cubicBezTo>
                    <a:cubicBezTo>
                      <a:pt x="12" y="36"/>
                      <a:pt x="16" y="32"/>
                      <a:pt x="16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80"/>
              <p:cNvSpPr>
                <a:spLocks noChangeShapeType="1"/>
              </p:cNvSpPr>
              <p:nvPr/>
            </p:nvSpPr>
            <p:spPr bwMode="auto">
              <a:xfrm>
                <a:off x="744" y="1382"/>
                <a:ext cx="0" cy="58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81"/>
              <p:cNvSpPr>
                <a:spLocks/>
              </p:cNvSpPr>
              <p:nvPr/>
            </p:nvSpPr>
            <p:spPr bwMode="auto">
              <a:xfrm>
                <a:off x="718" y="1361"/>
                <a:ext cx="53" cy="27"/>
              </a:xfrm>
              <a:custGeom>
                <a:avLst/>
                <a:gdLst>
                  <a:gd name="T0" fmla="*/ 0 w 53"/>
                  <a:gd name="T1" fmla="*/ 27 h 27"/>
                  <a:gd name="T2" fmla="*/ 26 w 53"/>
                  <a:gd name="T3" fmla="*/ 0 h 27"/>
                  <a:gd name="T4" fmla="*/ 53 w 53"/>
                  <a:gd name="T5" fmla="*/ 27 h 27"/>
                  <a:gd name="T6" fmla="*/ 0 w 53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7">
                    <a:moveTo>
                      <a:pt x="0" y="27"/>
                    </a:moveTo>
                    <a:lnTo>
                      <a:pt x="26" y="0"/>
                    </a:lnTo>
                    <a:lnTo>
                      <a:pt x="53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82"/>
              <p:cNvSpPr>
                <a:spLocks/>
              </p:cNvSpPr>
              <p:nvPr/>
            </p:nvSpPr>
            <p:spPr bwMode="auto">
              <a:xfrm>
                <a:off x="718" y="1959"/>
                <a:ext cx="53" cy="26"/>
              </a:xfrm>
              <a:custGeom>
                <a:avLst/>
                <a:gdLst>
                  <a:gd name="T0" fmla="*/ 53 w 53"/>
                  <a:gd name="T1" fmla="*/ 0 h 26"/>
                  <a:gd name="T2" fmla="*/ 26 w 53"/>
                  <a:gd name="T3" fmla="*/ 26 h 26"/>
                  <a:gd name="T4" fmla="*/ 0 w 53"/>
                  <a:gd name="T5" fmla="*/ 0 h 26"/>
                  <a:gd name="T6" fmla="*/ 53 w 5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6">
                    <a:moveTo>
                      <a:pt x="53" y="0"/>
                    </a:moveTo>
                    <a:lnTo>
                      <a:pt x="26" y="26"/>
                    </a:lnTo>
                    <a:lnTo>
                      <a:pt x="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3"/>
              <p:cNvSpPr>
                <a:spLocks noChangeArrowheads="1"/>
              </p:cNvSpPr>
              <p:nvPr/>
            </p:nvSpPr>
            <p:spPr bwMode="auto">
              <a:xfrm>
                <a:off x="372" y="1678"/>
                <a:ext cx="27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Line 184"/>
              <p:cNvSpPr>
                <a:spLocks noChangeShapeType="1"/>
              </p:cNvSpPr>
              <p:nvPr/>
            </p:nvSpPr>
            <p:spPr bwMode="auto">
              <a:xfrm>
                <a:off x="2206" y="1897"/>
                <a:ext cx="0" cy="2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5"/>
              <p:cNvSpPr>
                <a:spLocks noChangeShapeType="1"/>
              </p:cNvSpPr>
              <p:nvPr/>
            </p:nvSpPr>
            <p:spPr bwMode="auto">
              <a:xfrm>
                <a:off x="2153" y="1869"/>
                <a:ext cx="11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86"/>
              <p:cNvSpPr>
                <a:spLocks noChangeShapeType="1"/>
              </p:cNvSpPr>
              <p:nvPr/>
            </p:nvSpPr>
            <p:spPr bwMode="auto">
              <a:xfrm>
                <a:off x="2152" y="1897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87"/>
              <p:cNvSpPr>
                <a:spLocks noChangeShapeType="1"/>
              </p:cNvSpPr>
              <p:nvPr/>
            </p:nvSpPr>
            <p:spPr bwMode="auto">
              <a:xfrm>
                <a:off x="2206" y="1791"/>
                <a:ext cx="0" cy="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88"/>
              <p:cNvSpPr>
                <a:spLocks noChangeShapeType="1"/>
              </p:cNvSpPr>
              <p:nvPr/>
            </p:nvSpPr>
            <p:spPr bwMode="auto">
              <a:xfrm>
                <a:off x="2948" y="1899"/>
                <a:ext cx="0" cy="2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89"/>
              <p:cNvSpPr>
                <a:spLocks noChangeShapeType="1"/>
              </p:cNvSpPr>
              <p:nvPr/>
            </p:nvSpPr>
            <p:spPr bwMode="auto">
              <a:xfrm>
                <a:off x="2894" y="1871"/>
                <a:ext cx="11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90"/>
              <p:cNvSpPr>
                <a:spLocks noChangeShapeType="1"/>
              </p:cNvSpPr>
              <p:nvPr/>
            </p:nvSpPr>
            <p:spPr bwMode="auto">
              <a:xfrm>
                <a:off x="2894" y="1899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91"/>
              <p:cNvSpPr>
                <a:spLocks noChangeShapeType="1"/>
              </p:cNvSpPr>
              <p:nvPr/>
            </p:nvSpPr>
            <p:spPr bwMode="auto">
              <a:xfrm>
                <a:off x="2948" y="1793"/>
                <a:ext cx="0" cy="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92"/>
              <p:cNvSpPr>
                <a:spLocks noChangeShapeType="1"/>
              </p:cNvSpPr>
              <p:nvPr/>
            </p:nvSpPr>
            <p:spPr bwMode="auto">
              <a:xfrm>
                <a:off x="3503" y="1898"/>
                <a:ext cx="0" cy="2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93"/>
              <p:cNvSpPr>
                <a:spLocks noChangeShapeType="1"/>
              </p:cNvSpPr>
              <p:nvPr/>
            </p:nvSpPr>
            <p:spPr bwMode="auto">
              <a:xfrm>
                <a:off x="3449" y="1871"/>
                <a:ext cx="11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94"/>
              <p:cNvSpPr>
                <a:spLocks noChangeShapeType="1"/>
              </p:cNvSpPr>
              <p:nvPr/>
            </p:nvSpPr>
            <p:spPr bwMode="auto">
              <a:xfrm>
                <a:off x="3449" y="1898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95"/>
              <p:cNvSpPr>
                <a:spLocks noChangeShapeType="1"/>
              </p:cNvSpPr>
              <p:nvPr/>
            </p:nvSpPr>
            <p:spPr bwMode="auto">
              <a:xfrm>
                <a:off x="3503" y="1792"/>
                <a:ext cx="0" cy="7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96"/>
              <p:cNvSpPr>
                <a:spLocks noChangeShapeType="1"/>
              </p:cNvSpPr>
              <p:nvPr/>
            </p:nvSpPr>
            <p:spPr bwMode="auto">
              <a:xfrm>
                <a:off x="4103" y="1896"/>
                <a:ext cx="0" cy="2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97"/>
              <p:cNvSpPr>
                <a:spLocks noChangeShapeType="1"/>
              </p:cNvSpPr>
              <p:nvPr/>
            </p:nvSpPr>
            <p:spPr bwMode="auto">
              <a:xfrm>
                <a:off x="4050" y="1868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98"/>
              <p:cNvSpPr>
                <a:spLocks noChangeShapeType="1"/>
              </p:cNvSpPr>
              <p:nvPr/>
            </p:nvSpPr>
            <p:spPr bwMode="auto">
              <a:xfrm>
                <a:off x="4049" y="1896"/>
                <a:ext cx="11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99"/>
              <p:cNvSpPr>
                <a:spLocks noChangeShapeType="1"/>
              </p:cNvSpPr>
              <p:nvPr/>
            </p:nvSpPr>
            <p:spPr bwMode="auto">
              <a:xfrm>
                <a:off x="4103" y="1789"/>
                <a:ext cx="0" cy="79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200"/>
              <p:cNvSpPr>
                <a:spLocks noChangeShapeType="1"/>
              </p:cNvSpPr>
              <p:nvPr/>
            </p:nvSpPr>
            <p:spPr bwMode="auto">
              <a:xfrm>
                <a:off x="4613" y="1897"/>
                <a:ext cx="0" cy="2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201"/>
              <p:cNvSpPr>
                <a:spLocks noChangeShapeType="1"/>
              </p:cNvSpPr>
              <p:nvPr/>
            </p:nvSpPr>
            <p:spPr bwMode="auto">
              <a:xfrm>
                <a:off x="4560" y="1869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202"/>
              <p:cNvSpPr>
                <a:spLocks noChangeShapeType="1"/>
              </p:cNvSpPr>
              <p:nvPr/>
            </p:nvSpPr>
            <p:spPr bwMode="auto">
              <a:xfrm>
                <a:off x="4559" y="1897"/>
                <a:ext cx="109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03"/>
              <p:cNvSpPr>
                <a:spLocks noChangeShapeType="1"/>
              </p:cNvSpPr>
              <p:nvPr/>
            </p:nvSpPr>
            <p:spPr bwMode="auto">
              <a:xfrm>
                <a:off x="4613" y="1791"/>
                <a:ext cx="0" cy="7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204"/>
              <p:cNvSpPr>
                <a:spLocks noChangeArrowheads="1"/>
              </p:cNvSpPr>
              <p:nvPr/>
            </p:nvSpPr>
            <p:spPr bwMode="auto">
              <a:xfrm>
                <a:off x="3030" y="2203"/>
                <a:ext cx="26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SCB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5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DCS Controller Chip Blocks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3F6A-F273-4E18-97CD-3C0C40A76A7C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DCS Controller Chip| </a:t>
            </a:r>
            <a:r>
              <a:rPr lang="de-DE" dirty="0" err="1"/>
              <a:t>Specification</a:t>
            </a:r>
            <a:r>
              <a:rPr lang="de-DE" dirty="0"/>
              <a:t> Review|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03383" y="1628800"/>
            <a:ext cx="374441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547499" y="1786040"/>
            <a:ext cx="165618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CAN Protocol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Unit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387" y="1786040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CAN Receiver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93047" y="1786040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CAN Driver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14199" y="4221088"/>
            <a:ext cx="1656184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SCB Protocol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Unit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6087" y="4221088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SCB Receiver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59747" y="4221088"/>
            <a:ext cx="100811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SCB Driver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2115425" y="3670956"/>
            <a:ext cx="504056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 flipV="1">
            <a:off x="2115425" y="2284020"/>
            <a:ext cx="504056" cy="5760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832983" y="2871720"/>
            <a:ext cx="1077144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Bridging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Logic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39387" y="2383842"/>
            <a:ext cx="1224136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Voltage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Regulators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9387" y="3293076"/>
            <a:ext cx="1224136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Power-On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err="1" smtClean="0">
                <a:solidFill>
                  <a:schemeClr val="tx1"/>
                </a:solidFill>
              </a:rPr>
              <a:t>Reset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992343" y="2344275"/>
            <a:ext cx="1224136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ADC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992343" y="3230348"/>
            <a:ext cx="1224136" cy="79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Oscillator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1" name="Bild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03" y="1398379"/>
            <a:ext cx="3811905" cy="33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3.3V CAN Driver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>
                <a:sym typeface="Wingdings" panose="05000000000000000000" pitchFamily="2" charset="2"/>
              </a:rPr>
              <a:t>levelshifter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B531-9CA6-4DEC-881D-DA0269BA3726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DCS Controller Chip| </a:t>
            </a:r>
            <a:r>
              <a:rPr lang="de-DE" dirty="0" err="1"/>
              <a:t>Specification</a:t>
            </a:r>
            <a:r>
              <a:rPr lang="de-DE" dirty="0"/>
              <a:t> Review|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251520" y="1333796"/>
          <a:ext cx="5347797" cy="5176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Visio" r:id="rId3" imgW="3267126" imgH="3162300" progId="Visio.Drawing.15">
                  <p:embed/>
                </p:oleObj>
              </mc:Choice>
              <mc:Fallback>
                <p:oleObj name="Visio" r:id="rId3" imgW="3267126" imgH="3162300" progId="Visio.Drawing.15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333796"/>
                        <a:ext cx="5347797" cy="5176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/>
          <p:cNvSpPr/>
          <p:nvPr/>
        </p:nvSpPr>
        <p:spPr>
          <a:xfrm>
            <a:off x="143508" y="1333796"/>
            <a:ext cx="2052228" cy="507532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11560" y="937337"/>
            <a:ext cx="12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Levelshifter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22321" y="1026323"/>
            <a:ext cx="4086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CAN Driver </a:t>
            </a:r>
            <a:r>
              <a:rPr lang="de-DE" dirty="0" err="1" smtClean="0"/>
              <a:t>needs</a:t>
            </a:r>
            <a:r>
              <a:rPr lang="de-DE" dirty="0" smtClean="0"/>
              <a:t> 3.6V CMOS </a:t>
            </a:r>
            <a:r>
              <a:rPr lang="de-DE" dirty="0" err="1" smtClean="0"/>
              <a:t>signal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switch transistor M6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Levelshifter</a:t>
            </a:r>
            <a:r>
              <a:rPr lang="de-DE" dirty="0" smtClean="0"/>
              <a:t> </a:t>
            </a:r>
            <a:r>
              <a:rPr lang="de-DE" dirty="0" err="1" smtClean="0"/>
              <a:t>translates</a:t>
            </a:r>
            <a:r>
              <a:rPr lang="de-DE" dirty="0" smtClean="0"/>
              <a:t> EN</a:t>
            </a:r>
            <a:r>
              <a:rPr lang="de-DE" dirty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from</a:t>
            </a:r>
            <a:r>
              <a:rPr lang="de-DE" dirty="0" smtClean="0"/>
              <a:t> 1.2V </a:t>
            </a:r>
            <a:r>
              <a:rPr lang="de-DE" dirty="0" err="1" smtClean="0"/>
              <a:t>to</a:t>
            </a:r>
            <a:r>
              <a:rPr lang="de-DE" dirty="0" smtClean="0"/>
              <a:t> 3.6 V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Levelshifter</a:t>
            </a:r>
            <a:r>
              <a:rPr lang="de-DE" dirty="0" smtClean="0"/>
              <a:t> </a:t>
            </a:r>
            <a:r>
              <a:rPr lang="de-DE" dirty="0" err="1" smtClean="0"/>
              <a:t>consists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switchable</a:t>
            </a:r>
            <a:r>
              <a:rPr lang="de-DE" dirty="0" smtClean="0"/>
              <a:t> </a:t>
            </a:r>
            <a:r>
              <a:rPr lang="de-DE" dirty="0" err="1" smtClean="0"/>
              <a:t>resistive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divider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Divison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shifts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r>
              <a:rPr lang="de-DE" dirty="0" smtClean="0"/>
              <a:t> 2.4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classical</a:t>
            </a:r>
            <a:r>
              <a:rPr lang="de-DE" dirty="0" smtClean="0"/>
              <a:t> </a:t>
            </a:r>
            <a:r>
              <a:rPr lang="de-DE" dirty="0" err="1" smtClean="0"/>
              <a:t>levelshifter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Creates</a:t>
            </a:r>
            <a:r>
              <a:rPr lang="de-DE" dirty="0" smtClean="0"/>
              <a:t> CMOS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2.4V </a:t>
            </a:r>
            <a:r>
              <a:rPr lang="de-DE" dirty="0" err="1" smtClean="0"/>
              <a:t>and</a:t>
            </a:r>
            <a:r>
              <a:rPr lang="de-DE" dirty="0" smtClean="0"/>
              <a:t> 3.6V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078105" y="1285741"/>
            <a:ext cx="121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CAN Driver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83768" y="1844824"/>
            <a:ext cx="2376264" cy="45738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3.3V CAN Receiver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9D66-8743-423C-B60C-5A97A3F51A6A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DCS Controller Chip| </a:t>
            </a:r>
            <a:r>
              <a:rPr lang="de-DE" dirty="0" err="1"/>
              <a:t>Specification</a:t>
            </a:r>
            <a:r>
              <a:rPr lang="de-DE" dirty="0"/>
              <a:t> Review|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19</a:t>
            </a:fld>
            <a:endParaRPr lang="de-DE" dirty="0"/>
          </a:p>
        </p:txBody>
      </p:sp>
      <p:graphicFrame>
        <p:nvGraphicFramePr>
          <p:cNvPr id="353" name="Objekt 352"/>
          <p:cNvGraphicFramePr>
            <a:graphicFrameLocks noChangeAspect="1"/>
          </p:cNvGraphicFramePr>
          <p:nvPr>
            <p:extLst/>
          </p:nvPr>
        </p:nvGraphicFramePr>
        <p:xfrm>
          <a:off x="498376" y="1139752"/>
          <a:ext cx="7458000" cy="4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Visio" r:id="rId3" imgW="4984910" imgH="2863806" progId="Visio.Drawing.15">
                  <p:embed/>
                </p:oleObj>
              </mc:Choice>
              <mc:Fallback>
                <p:oleObj name="Visio" r:id="rId3" imgW="4984910" imgH="2863806" progId="Visio.Drawing.15">
                  <p:embed/>
                  <p:pic>
                    <p:nvPicPr>
                      <p:cNvPr id="353" name="Objekt 3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76" y="1139752"/>
                        <a:ext cx="7458000" cy="428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45224"/>
                <a:ext cx="9038231" cy="10801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Resitive voltage </a:t>
                </a:r>
                <a:r>
                  <a:rPr lang="en-US" dirty="0"/>
                  <a:t>d</a:t>
                </a:r>
                <a:r>
                  <a:rPr lang="en-US" dirty="0" smtClean="0"/>
                  <a:t>ivision by 1/3 for CAN level to 1.2V CMOS level adaption</a:t>
                </a:r>
              </a:p>
              <a:p>
                <a:pPr lvl="1"/>
                <a:r>
                  <a:rPr lang="en-US" dirty="0" smtClean="0"/>
                  <a:t>non-symmetric voltage divider for recessive state detection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type m:val="li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Rail-to-Rail comparator stage (concept reuse from FE-I4)</a:t>
                </a:r>
              </a:p>
            </p:txBody>
          </p:sp>
        </mc:Choice>
        <mc:Fallback xmlns="">
          <p:sp>
            <p:nvSpPr>
              <p:cNvPr id="35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45224"/>
                <a:ext cx="9038231" cy="1080120"/>
              </a:xfrm>
              <a:blipFill>
                <a:blip r:embed="rId5"/>
                <a:stretch>
                  <a:fillRect l="-472" t="-9605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Berufliche </a:t>
            </a:r>
            <a:r>
              <a:rPr lang="de-DE" dirty="0" smtClean="0"/>
              <a:t>Stationen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62438"/>
          </a:xfrm>
        </p:spPr>
        <p:txBody>
          <a:bodyPr>
            <a:normAutofit/>
          </a:bodyPr>
          <a:lstStyle/>
          <a:p>
            <a:r>
              <a:rPr lang="de-DE" b="1" dirty="0"/>
              <a:t>Professor für </a:t>
            </a:r>
            <a:r>
              <a:rPr lang="de-DE" b="1" dirty="0" smtClean="0"/>
              <a:t>Elektronik</a:t>
            </a:r>
            <a:r>
              <a:rPr lang="de-DE" dirty="0" smtClean="0"/>
              <a:t>, Fachhochschule </a:t>
            </a:r>
            <a:r>
              <a:rPr lang="de-DE" dirty="0" smtClean="0"/>
              <a:t>Dortmund</a:t>
            </a:r>
          </a:p>
          <a:p>
            <a:pPr lvl="1"/>
            <a:r>
              <a:rPr lang="de-DE" dirty="0" smtClean="0"/>
              <a:t>Analog/Digital CMOS Design</a:t>
            </a:r>
          </a:p>
          <a:p>
            <a:pPr lvl="1"/>
            <a:r>
              <a:rPr lang="de-DE" dirty="0" smtClean="0"/>
              <a:t>Bauelemente &amp; Schaltungen</a:t>
            </a:r>
          </a:p>
          <a:p>
            <a:pPr lvl="1"/>
            <a:r>
              <a:rPr lang="de-DE" dirty="0" smtClean="0"/>
              <a:t>Mikrocontroller Programmierung</a:t>
            </a:r>
            <a:endParaRPr lang="de-DE" dirty="0" smtClean="0"/>
          </a:p>
          <a:p>
            <a:r>
              <a:rPr lang="de-DE" b="1" dirty="0" smtClean="0"/>
              <a:t>Professor </a:t>
            </a:r>
            <a:r>
              <a:rPr lang="de-DE" b="1" dirty="0"/>
              <a:t>für Grundlagen der </a:t>
            </a:r>
            <a:r>
              <a:rPr lang="de-DE" b="1" dirty="0" smtClean="0"/>
              <a:t>Elektrotechnik</a:t>
            </a:r>
            <a:r>
              <a:rPr lang="de-DE" dirty="0" smtClean="0"/>
              <a:t>, Hochschule Hamm-Lippstadt, Hamm</a:t>
            </a:r>
          </a:p>
          <a:p>
            <a:r>
              <a:rPr lang="de-DE" b="1" dirty="0" smtClean="0"/>
              <a:t>RF Designer</a:t>
            </a:r>
            <a:r>
              <a:rPr lang="de-DE" dirty="0" smtClean="0"/>
              <a:t>, Intel Mobile Communications GmbH, Duisburg</a:t>
            </a:r>
          </a:p>
          <a:p>
            <a:pPr lvl="1"/>
            <a:r>
              <a:rPr lang="de-DE" dirty="0" smtClean="0"/>
              <a:t>PLL für GNSS Frontend in TSMC 28 </a:t>
            </a:r>
            <a:r>
              <a:rPr lang="de-DE" dirty="0" err="1" smtClean="0"/>
              <a:t>nm</a:t>
            </a:r>
            <a:endParaRPr lang="de-DE" dirty="0" smtClean="0"/>
          </a:p>
          <a:p>
            <a:r>
              <a:rPr lang="de-DE" b="1" dirty="0" smtClean="0"/>
              <a:t>Analog/Mixed Signal CMOS IC Designer</a:t>
            </a:r>
            <a:r>
              <a:rPr lang="de-DE" dirty="0" smtClean="0"/>
              <a:t>, EPOS GmbH &amp; Co. KG, Duisburg</a:t>
            </a:r>
          </a:p>
          <a:p>
            <a:pPr lvl="1"/>
            <a:r>
              <a:rPr lang="de-DE" dirty="0" smtClean="0"/>
              <a:t>Digital </a:t>
            </a:r>
            <a:r>
              <a:rPr lang="en-GB" dirty="0" smtClean="0"/>
              <a:t>Controlled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Regulator in TSMC 65 </a:t>
            </a:r>
            <a:r>
              <a:rPr lang="de-DE" dirty="0" err="1" smtClean="0"/>
              <a:t>nm</a:t>
            </a:r>
            <a:endParaRPr lang="de-DE" dirty="0" smtClean="0"/>
          </a:p>
          <a:p>
            <a:r>
              <a:rPr lang="de-DE" altLang="de-DE" b="1" dirty="0"/>
              <a:t>Promotion zum Dr.-Ing. </a:t>
            </a:r>
            <a:r>
              <a:rPr lang="de-DE" altLang="de-DE" dirty="0"/>
              <a:t>, Prof. Wupper (Fernuni Hagen),  Prof. Wermes (Uni Bonn)</a:t>
            </a:r>
          </a:p>
          <a:p>
            <a:pPr lvl="1"/>
            <a:r>
              <a:rPr lang="de-DE" altLang="de-DE" dirty="0"/>
              <a:t>Dissertation: „Analog Integrated CMOS </a:t>
            </a:r>
            <a:r>
              <a:rPr lang="de-DE" altLang="de-DE" dirty="0" err="1"/>
              <a:t>Circuits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Readout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err="1"/>
              <a:t>Powering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Highly</a:t>
            </a:r>
            <a:r>
              <a:rPr lang="de-DE" altLang="de-DE" dirty="0"/>
              <a:t> </a:t>
            </a:r>
            <a:r>
              <a:rPr lang="de-DE" altLang="de-DE" dirty="0" err="1"/>
              <a:t>Segmented</a:t>
            </a:r>
            <a:r>
              <a:rPr lang="de-DE" altLang="de-DE" dirty="0"/>
              <a:t> </a:t>
            </a:r>
            <a:r>
              <a:rPr lang="de-DE" altLang="de-DE" dirty="0" err="1"/>
              <a:t>Detectors</a:t>
            </a:r>
            <a:r>
              <a:rPr lang="de-DE" altLang="de-DE" dirty="0"/>
              <a:t> in </a:t>
            </a:r>
            <a:r>
              <a:rPr lang="de-DE" altLang="de-DE" dirty="0" err="1"/>
              <a:t>Particle</a:t>
            </a:r>
            <a:r>
              <a:rPr lang="de-DE" altLang="de-DE" dirty="0"/>
              <a:t> </a:t>
            </a:r>
            <a:r>
              <a:rPr lang="de-DE" altLang="de-DE" dirty="0" err="1"/>
              <a:t>Physics</a:t>
            </a:r>
            <a:r>
              <a:rPr lang="de-DE" altLang="de-DE" dirty="0"/>
              <a:t> </a:t>
            </a:r>
            <a:r>
              <a:rPr lang="de-DE" altLang="de-DE" dirty="0" err="1"/>
              <a:t>Applications</a:t>
            </a:r>
            <a:r>
              <a:rPr lang="de-DE" altLang="de-DE" dirty="0"/>
              <a:t>“ 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>
              <a:solidFill>
                <a:srgbClr val="0066FF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C630-8BA1-4212-8847-BF821C0C87D8}" type="datetime1">
              <a:rPr lang="de-DE"/>
              <a:pPr/>
              <a:t>13.02.2019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de-DE" dirty="0" smtClean="0"/>
              <a:t>Arbeits- &amp; Forschungsschwerpunkte | michael.karagounis@fh-dortmund.de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89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Supply </a:t>
            </a:r>
            <a:r>
              <a:rPr lang="de-DE" dirty="0" err="1" smtClean="0"/>
              <a:t>Architecture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71E9-1A03-4828-9FCB-BDA04E4B94E5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DCS Controller Chip| </a:t>
            </a:r>
            <a:r>
              <a:rPr lang="de-DE" dirty="0" err="1"/>
              <a:t>Specification</a:t>
            </a:r>
            <a:r>
              <a:rPr lang="de-DE" dirty="0"/>
              <a:t> Review|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34140" y="5026760"/>
            <a:ext cx="897436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/>
              <a:t>l</a:t>
            </a:r>
            <a:r>
              <a:rPr lang="de-DE" dirty="0" smtClean="0"/>
              <a:t>inear </a:t>
            </a:r>
            <a:r>
              <a:rPr lang="de-DE" dirty="0" err="1" smtClean="0"/>
              <a:t>regulators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volages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1.2V, 2.4V </a:t>
            </a:r>
            <a:r>
              <a:rPr lang="de-DE" dirty="0" err="1" smtClean="0"/>
              <a:t>and</a:t>
            </a:r>
            <a:r>
              <a:rPr lang="de-DE" dirty="0" smtClean="0"/>
              <a:t> 3.6V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700" dirty="0" smtClean="0"/>
              <a:t>The </a:t>
            </a:r>
            <a:r>
              <a:rPr lang="de-DE" sz="1700" dirty="0" err="1" smtClean="0"/>
              <a:t>higher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output</a:t>
            </a:r>
            <a:r>
              <a:rPr lang="de-DE" sz="1700" dirty="0" smtClean="0"/>
              <a:t> </a:t>
            </a:r>
            <a:r>
              <a:rPr lang="de-DE" sz="1700" dirty="0" err="1" smtClean="0"/>
              <a:t>voltage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smaller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</a:t>
            </a:r>
            <a:r>
              <a:rPr lang="de-DE" sz="1700" dirty="0" err="1" smtClean="0"/>
              <a:t>number</a:t>
            </a:r>
            <a:r>
              <a:rPr lang="de-DE" sz="1700" dirty="0" smtClean="0"/>
              <a:t> </a:t>
            </a:r>
            <a:r>
              <a:rPr lang="de-DE" sz="1700" dirty="0" err="1" smtClean="0"/>
              <a:t>of</a:t>
            </a:r>
            <a:r>
              <a:rPr lang="de-DE" sz="1700" dirty="0" smtClean="0"/>
              <a:t> </a:t>
            </a:r>
            <a:r>
              <a:rPr lang="de-DE" sz="1700" dirty="0" err="1" smtClean="0"/>
              <a:t>cascoded</a:t>
            </a:r>
            <a:r>
              <a:rPr lang="de-DE" sz="1700" dirty="0" smtClean="0"/>
              <a:t> pass-</a:t>
            </a:r>
            <a:r>
              <a:rPr lang="de-DE" sz="1700" dirty="0" err="1" smtClean="0"/>
              <a:t>device</a:t>
            </a:r>
            <a:r>
              <a:rPr lang="de-DE" sz="1700" dirty="0" smtClean="0"/>
              <a:t> </a:t>
            </a:r>
            <a:r>
              <a:rPr lang="de-DE" sz="1700" dirty="0" err="1" smtClean="0"/>
              <a:t>transistors</a:t>
            </a:r>
            <a:endParaRPr lang="de-D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1.2V </a:t>
            </a:r>
            <a:r>
              <a:rPr lang="de-DE" dirty="0" err="1" smtClean="0"/>
              <a:t>regulator</a:t>
            </a:r>
            <a:r>
              <a:rPr lang="de-DE" dirty="0" smtClean="0"/>
              <a:t> </a:t>
            </a:r>
            <a:r>
              <a:rPr lang="de-DE" dirty="0" err="1" smtClean="0"/>
              <a:t>supplies</a:t>
            </a:r>
            <a:r>
              <a:rPr lang="de-DE" dirty="0" smtClean="0"/>
              <a:t> also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2.4V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3.6V </a:t>
            </a:r>
            <a:r>
              <a:rPr lang="de-DE" dirty="0" err="1" smtClean="0"/>
              <a:t>regulator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1.2V </a:t>
            </a:r>
            <a:r>
              <a:rPr lang="de-DE" dirty="0" err="1" smtClean="0"/>
              <a:t>regulator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a </a:t>
            </a:r>
            <a:r>
              <a:rPr lang="de-DE" dirty="0" err="1" smtClean="0"/>
              <a:t>startup-circuit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regulator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amplifier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endParaRPr lang="en-US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467544" y="1028761"/>
          <a:ext cx="7920880" cy="399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Visio" r:id="rId3" imgW="9039144" imgH="4562475" progId="Visio.Drawing.15">
                  <p:embed/>
                </p:oleObj>
              </mc:Choice>
              <mc:Fallback>
                <p:oleObj name="Visio" r:id="rId3" imgW="9039144" imgH="4562475" progId="Visio.Drawing.15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028761"/>
                        <a:ext cx="7920880" cy="399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llipse 11"/>
          <p:cNvSpPr/>
          <p:nvPr/>
        </p:nvSpPr>
        <p:spPr>
          <a:xfrm>
            <a:off x="2354279" y="1021205"/>
            <a:ext cx="453829" cy="2619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5033179" y="1006465"/>
            <a:ext cx="357065" cy="19904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7402982" y="980728"/>
            <a:ext cx="357066" cy="1368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2871764" y="2164214"/>
            <a:ext cx="137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x 7</a:t>
            </a:r>
            <a:br>
              <a:rPr lang="de-DE" dirty="0" smtClean="0"/>
            </a:br>
            <a:r>
              <a:rPr lang="de-DE" dirty="0" smtClean="0"/>
              <a:t>Pass-Devices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335180" y="1820944"/>
            <a:ext cx="137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x </a:t>
            </a:r>
            <a:r>
              <a:rPr lang="de-DE" dirty="0" smtClean="0"/>
              <a:t>5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Pass-Devices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7752561" y="1268760"/>
            <a:ext cx="137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x </a:t>
            </a:r>
            <a:r>
              <a:rPr lang="de-DE" dirty="0" smtClean="0"/>
              <a:t>3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Pass-Devices</a:t>
            </a:r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 rot="5400000">
            <a:off x="3852590" y="909390"/>
            <a:ext cx="288032" cy="5471271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129208" y="2764490"/>
            <a:ext cx="1042273" cy="9233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Common</a:t>
            </a:r>
            <a:br>
              <a:rPr lang="de-DE" dirty="0" smtClean="0"/>
            </a:br>
            <a:r>
              <a:rPr lang="de-DE" dirty="0" smtClean="0"/>
              <a:t>Supply </a:t>
            </a:r>
            <a:br>
              <a:rPr lang="de-DE" dirty="0" smtClean="0"/>
            </a:br>
            <a:r>
              <a:rPr lang="de-DE" dirty="0" err="1" smtClean="0"/>
              <a:t>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Complete</a:t>
            </a:r>
            <a:r>
              <a:rPr lang="de-DE" dirty="0" smtClean="0"/>
              <a:t> 1V2 Regulator Circuit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714A-FA87-4E6C-B09E-9C670332E554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DCS Controller Chip| </a:t>
            </a:r>
            <a:r>
              <a:rPr lang="de-DE" dirty="0" err="1"/>
              <a:t>Specification</a:t>
            </a:r>
            <a:r>
              <a:rPr lang="de-DE" dirty="0"/>
              <a:t> Review|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72443"/>
            <a:ext cx="8136904" cy="552490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588224" y="1196752"/>
            <a:ext cx="1008112" cy="52565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352987" y="865587"/>
            <a:ext cx="153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Startup Circuit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821388" y="4725144"/>
            <a:ext cx="2046756" cy="16839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3931113" y="4355812"/>
            <a:ext cx="157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Error </a:t>
            </a:r>
            <a:r>
              <a:rPr lang="de-DE" dirty="0" err="1" smtClean="0">
                <a:solidFill>
                  <a:srgbClr val="FF0000"/>
                </a:solidFill>
              </a:rPr>
              <a:t>Amplifier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43508" y="4572114"/>
            <a:ext cx="2484276" cy="183700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268483" y="4202782"/>
            <a:ext cx="22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Error </a:t>
            </a:r>
            <a:r>
              <a:rPr lang="de-DE" dirty="0" err="1" smtClean="0">
                <a:solidFill>
                  <a:srgbClr val="FF0000"/>
                </a:solidFill>
              </a:rPr>
              <a:t>Amplifier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Biasing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846820" y="1081890"/>
            <a:ext cx="866556" cy="533668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>
            <a:off x="3676847" y="1883130"/>
            <a:ext cx="1286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Pass-Device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Biasing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76360" y="5488551"/>
            <a:ext cx="15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ESR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Compensation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&amp; Ausblick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Shunt-LDO Regler &amp; DCS Controller Chip </a:t>
            </a:r>
          </a:p>
          <a:p>
            <a:pPr lvl="1"/>
            <a:r>
              <a:rPr lang="de-DE" dirty="0" smtClean="0"/>
              <a:t>Anspruchsvolle Projekte mit wenig Ressourcen unter hohem Zeitdruck</a:t>
            </a:r>
          </a:p>
          <a:p>
            <a:pPr lvl="1"/>
            <a:r>
              <a:rPr lang="de-DE" dirty="0" smtClean="0"/>
              <a:t>Bei SLDO: Robustheit &amp; Sicherheitsmaßnahmen im Vordergrund</a:t>
            </a:r>
          </a:p>
          <a:p>
            <a:pPr lvl="1"/>
            <a:r>
              <a:rPr lang="de-DE" dirty="0" smtClean="0"/>
              <a:t>Bei DCS Controller: strahlenharte Schaltungen bei 5V Betrieb</a:t>
            </a:r>
          </a:p>
          <a:p>
            <a:r>
              <a:rPr lang="de-DE" dirty="0" smtClean="0"/>
              <a:t>Raum für innovative Themen &amp; Ideen</a:t>
            </a:r>
          </a:p>
          <a:p>
            <a:pPr lvl="1"/>
            <a:r>
              <a:rPr lang="de-DE" dirty="0" smtClean="0"/>
              <a:t>Reduktion der Anzahl externer Komponenten bei Spannungsreglern</a:t>
            </a:r>
          </a:p>
          <a:p>
            <a:pPr lvl="1"/>
            <a:r>
              <a:rPr lang="de-DE" dirty="0" smtClean="0"/>
              <a:t>SEU-/strahlenharte Mikrocontroller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0D2F-E185-4256-8D98-A16C626DA2BD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Arbeits- &amp; Forschungsschwerpunkte | michael.karagounis@fh-dortmund.de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90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erade Verbindung mit Pfeil 33"/>
          <p:cNvCxnSpPr/>
          <p:nvPr/>
        </p:nvCxnSpPr>
        <p:spPr>
          <a:xfrm>
            <a:off x="4811982" y="3212976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Parallel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/>
              <a:t>Serial </a:t>
            </a:r>
            <a:r>
              <a:rPr lang="de-DE" dirty="0" err="1" smtClean="0"/>
              <a:t>Powering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8E45-C5ED-4B5F-85A5-2297A0F62034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Shunt-LDO regulator in C65nm | RD53 General Meeting at RAL</a:t>
            </a:r>
            <a:r>
              <a:rPr lang="de-DE" smtClean="0"/>
              <a:t> | michael.karagounis@hshl.de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169286" y="2132856"/>
            <a:ext cx="401122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/>
              <a:t>Modules are connected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Powered by constant voltage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supply current scales with the </a:t>
            </a:r>
            <a:br>
              <a:rPr lang="en-US" dirty="0" smtClean="0"/>
            </a:br>
            <a:r>
              <a:rPr lang="en-US" dirty="0" smtClean="0"/>
              <a:t>number of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supply currents affect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IR drops on power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503494" y="1628800"/>
          <a:ext cx="4860594" cy="478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3" imgW="5093086" imgH="5017311" progId="Visio.Drawing.11">
                  <p:embed/>
                </p:oleObj>
              </mc:Choice>
              <mc:Fallback>
                <p:oleObj name="Visio" r:id="rId3" imgW="5093086" imgH="5017311" progId="Visio.Drawing.11">
                  <p:embed/>
                  <p:pic>
                    <p:nvPicPr>
                      <p:cNvPr id="11" name="Objek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494" y="1628800"/>
                        <a:ext cx="4860594" cy="478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 Verbindung mit Pfeil 15"/>
          <p:cNvCxnSpPr/>
          <p:nvPr/>
        </p:nvCxnSpPr>
        <p:spPr>
          <a:xfrm>
            <a:off x="395536" y="2420888"/>
            <a:ext cx="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-14038" y="2776282"/>
                <a:ext cx="45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38" y="2776282"/>
                <a:ext cx="45852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leichschenkliges Dreieck 17"/>
          <p:cNvSpPr/>
          <p:nvPr/>
        </p:nvSpPr>
        <p:spPr>
          <a:xfrm flipV="1">
            <a:off x="2513028" y="4374396"/>
            <a:ext cx="142576" cy="950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leichschenkliges Dreieck 24"/>
          <p:cNvSpPr/>
          <p:nvPr/>
        </p:nvSpPr>
        <p:spPr>
          <a:xfrm flipV="1">
            <a:off x="3205288" y="5206157"/>
            <a:ext cx="142576" cy="950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leichschenkliges Dreieck 25"/>
          <p:cNvSpPr/>
          <p:nvPr/>
        </p:nvSpPr>
        <p:spPr>
          <a:xfrm flipV="1">
            <a:off x="3925368" y="5638205"/>
            <a:ext cx="142576" cy="950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2146049" y="422108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49" y="4221088"/>
                <a:ext cx="48173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843808" y="494116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41168"/>
                <a:ext cx="48173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995936" y="5579948"/>
                <a:ext cx="481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579948"/>
                <a:ext cx="48173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1403648" y="1556792"/>
            <a:ext cx="360040" cy="21602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5508104" y="4077072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5508104" y="4293096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293096"/>
                <a:ext cx="49725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4716016" y="3407525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407525"/>
                <a:ext cx="49725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Gerade Verbindung mit Pfeil 37"/>
          <p:cNvCxnSpPr/>
          <p:nvPr/>
        </p:nvCxnSpPr>
        <p:spPr>
          <a:xfrm>
            <a:off x="4139952" y="2492896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4231548" y="2687445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48" y="2687445"/>
                <a:ext cx="49725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leichschenkliges Dreieck 39"/>
          <p:cNvSpPr/>
          <p:nvPr/>
        </p:nvSpPr>
        <p:spPr>
          <a:xfrm rot="10800000" flipV="1">
            <a:off x="743367" y="2240181"/>
            <a:ext cx="142577" cy="9505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944302" y="2123564"/>
                <a:ext cx="1107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02" y="2123564"/>
                <a:ext cx="110741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 Verbindung mit Pfeil 41"/>
          <p:cNvCxnSpPr/>
          <p:nvPr/>
        </p:nvCxnSpPr>
        <p:spPr>
          <a:xfrm>
            <a:off x="1187624" y="1412776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1335110" y="1763524"/>
                <a:ext cx="500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110" y="1763524"/>
                <a:ext cx="50058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971600" y="971436"/>
                <a:ext cx="170232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𝑑𝑟𝑜𝑝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i="1"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71436"/>
                <a:ext cx="1702324" cy="390748"/>
              </a:xfrm>
              <a:prstGeom prst="rect">
                <a:avLst/>
              </a:prstGeom>
              <a:blipFill rotWithShape="1">
                <a:blip r:embed="rId1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feld 51"/>
              <p:cNvSpPr txBox="1"/>
              <p:nvPr/>
            </p:nvSpPr>
            <p:spPr>
              <a:xfrm>
                <a:off x="6393422" y="3985457"/>
                <a:ext cx="1754135" cy="88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  <m:r>
                            <a:rPr lang="de-DE" i="1">
                              <a:latin typeface="Cambria Math"/>
                            </a:rPr>
                            <m:t>+</m:t>
                          </m:r>
                          <m:r>
                            <a:rPr lang="de-DE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  <m:sup/>
                              </m:sSub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2" name="Textfeld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422" y="3985457"/>
                <a:ext cx="1754135" cy="88370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hteck 53"/>
          <p:cNvSpPr/>
          <p:nvPr/>
        </p:nvSpPr>
        <p:spPr>
          <a:xfrm>
            <a:off x="5148064" y="5025950"/>
            <a:ext cx="4009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/>
              <a:t>DC/DC conversion decreases supply</a:t>
            </a:r>
            <a:br>
              <a:rPr lang="en-US" altLang="de-DE" dirty="0" smtClean="0"/>
            </a:br>
            <a:r>
              <a:rPr lang="en-US" altLang="de-DE" dirty="0" smtClean="0"/>
              <a:t>current and increases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/>
              <a:t>DC/DC conv. has high material budget</a:t>
            </a:r>
          </a:p>
        </p:txBody>
      </p:sp>
    </p:spTree>
    <p:extLst>
      <p:ext uri="{BB962C8B-B14F-4D97-AF65-F5344CB8AC3E}">
        <p14:creationId xmlns:p14="http://schemas.microsoft.com/office/powerpoint/2010/main" val="11352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  <p:bldP spid="41" grpId="0"/>
      <p:bldP spid="45" grpId="0"/>
      <p:bldP spid="46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Parallel </a:t>
            </a:r>
            <a:r>
              <a:rPr lang="de-DE" dirty="0" err="1" smtClean="0"/>
              <a:t>vs</a:t>
            </a:r>
            <a:r>
              <a:rPr lang="de-DE" dirty="0" smtClean="0"/>
              <a:t> Serial </a:t>
            </a:r>
            <a:r>
              <a:rPr lang="de-DE" dirty="0" err="1" smtClean="0"/>
              <a:t>Powering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F8E45-C5ED-4B5F-85A5-2297A0F62034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Shunt-LDO regulator in C65nm | RD53 General Meeting at RAL</a:t>
            </a:r>
            <a:r>
              <a:rPr lang="de-DE" smtClean="0"/>
              <a:t> | michael.karagounis@hshl.de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156508" y="2420888"/>
            <a:ext cx="5024004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dirty="0" smtClean="0"/>
              <a:t>Modules are connected in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Powered by constant current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supply current is defined by maximum load</a:t>
            </a:r>
            <a:br>
              <a:rPr lang="en-US" dirty="0" smtClean="0"/>
            </a:br>
            <a:r>
              <a:rPr lang="en-US" dirty="0" smtClean="0"/>
              <a:t> current of a single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supply voltage across the chain scales with </a:t>
            </a:r>
            <a:br>
              <a:rPr lang="en-US" dirty="0" smtClean="0"/>
            </a:br>
            <a:r>
              <a:rPr lang="en-US" dirty="0" smtClean="0"/>
              <a:t>the number of powered  modules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Regulator circuitry required to generate </a:t>
            </a:r>
            <a:br>
              <a:rPr lang="en-US" dirty="0" smtClean="0"/>
            </a:br>
            <a:r>
              <a:rPr lang="en-US" dirty="0" smtClean="0"/>
              <a:t>constant supply voltage out of constant current </a:t>
            </a:r>
            <a:endParaRPr lang="de-DE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/>
          </p:nvPr>
        </p:nvGraphicFramePr>
        <p:xfrm>
          <a:off x="295788" y="1540033"/>
          <a:ext cx="3460606" cy="433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Visio" r:id="rId3" imgW="3657060" imgH="4580647" progId="Visio.Drawing.11">
                  <p:embed/>
                </p:oleObj>
              </mc:Choice>
              <mc:Fallback>
                <p:oleObj name="Visio" r:id="rId3" imgW="3657060" imgH="4580647" progId="Visio.Drawing.11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788" y="1540033"/>
                        <a:ext cx="3460606" cy="433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93160" y="2116097"/>
                <a:ext cx="9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0" y="2116097"/>
                <a:ext cx="96507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/>
          <p:nvPr/>
        </p:nvCxnSpPr>
        <p:spPr>
          <a:xfrm>
            <a:off x="3851920" y="4204329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851920" y="4420353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420353"/>
                <a:ext cx="49725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/>
          <p:cNvCxnSpPr/>
          <p:nvPr/>
        </p:nvCxnSpPr>
        <p:spPr>
          <a:xfrm>
            <a:off x="3851920" y="2980193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851920" y="3196217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96217"/>
                <a:ext cx="49725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rade Verbindung mit Pfeil 17"/>
          <p:cNvCxnSpPr/>
          <p:nvPr/>
        </p:nvCxnSpPr>
        <p:spPr>
          <a:xfrm>
            <a:off x="3807208" y="1828065"/>
            <a:ext cx="0" cy="8640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779912" y="2044089"/>
                <a:ext cx="4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044089"/>
                <a:ext cx="49725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erade Verbindung mit Pfeil 19"/>
          <p:cNvCxnSpPr/>
          <p:nvPr/>
        </p:nvCxnSpPr>
        <p:spPr>
          <a:xfrm>
            <a:off x="179512" y="1684049"/>
            <a:ext cx="0" cy="40324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144071" y="5038139"/>
                <a:ext cx="1187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1" y="5038139"/>
                <a:ext cx="118756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/>
          <p:cNvSpPr/>
          <p:nvPr/>
        </p:nvSpPr>
        <p:spPr>
          <a:xfrm>
            <a:off x="1403648" y="1477317"/>
            <a:ext cx="360040" cy="21602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187624" y="1340768"/>
            <a:ext cx="7200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971600" y="980728"/>
                <a:ext cx="157370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𝑑𝑟𝑜𝑝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1573700" cy="390748"/>
              </a:xfrm>
              <a:prstGeom prst="rect">
                <a:avLst/>
              </a:prstGeom>
              <a:blipFill rotWithShape="1"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441635" y="4057849"/>
                <a:ext cx="1578637" cy="883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𝜂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i="1">
                                  <a:latin typeface="Cambria Math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35" y="4057849"/>
                <a:ext cx="1578637" cy="88331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1" grpId="0" animBg="1"/>
      <p:bldP spid="23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ames Jacques Joseph Tissot of Nantes, France (1836-1902) - Mose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t="10062" r="20567" b="51798"/>
          <a:stretch/>
        </p:blipFill>
        <p:spPr bwMode="auto">
          <a:xfrm>
            <a:off x="36538" y="980728"/>
            <a:ext cx="9071966" cy="54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Serial Power </a:t>
            </a:r>
            <a:r>
              <a:rPr lang="en-US" dirty="0" smtClean="0"/>
              <a:t>Commandments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E73-3614-44A5-BB1C-52913198CBD2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Shunt-LDO regulator in C65nm | RD53 General Meeting at RAL</a:t>
            </a:r>
            <a:r>
              <a:rPr lang="de-DE" smtClean="0"/>
              <a:t> | michael.karagounis@hshl.de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23528" y="2991242"/>
            <a:ext cx="684059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de-DE" b="1" dirty="0" smtClean="0"/>
              <a:t>You shall prevent the break of the serial powering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You shall avoid hot spots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You shall distribute power equally across the chips and the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You shall avoid single point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You shall introduce redundancy</a:t>
            </a:r>
            <a:br>
              <a:rPr lang="en-US" b="1" dirty="0" smtClean="0"/>
            </a:b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You shall operate several regulators in </a:t>
            </a:r>
            <a:r>
              <a:rPr lang="en-US" b="1" dirty="0" smtClean="0">
                <a:solidFill>
                  <a:srgbClr val="FF0000"/>
                </a:solidFill>
              </a:rPr>
              <a:t>parallel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1547664" y="4974803"/>
          <a:ext cx="282892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4" imgW="2828171" imgH="1406084" progId="Visio.Drawing.11">
                  <p:embed/>
                </p:oleObj>
              </mc:Choice>
              <mc:Fallback>
                <p:oleObj name="Visio" r:id="rId4" imgW="2828171" imgH="1406084" progId="Visio.Drawing.11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974803"/>
                        <a:ext cx="2828925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Gerade Verbindung 9"/>
          <p:cNvCxnSpPr/>
          <p:nvPr/>
        </p:nvCxnSpPr>
        <p:spPr>
          <a:xfrm flipV="1">
            <a:off x="1782738" y="5454749"/>
            <a:ext cx="43204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1782738" y="5454749"/>
            <a:ext cx="432048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Shunt Regulator Operation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3C791-9E96-41B3-86CC-FA5FEE9AE304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Serial Powering with the Shunt-LDO regulator | RD53 General Meeting </a:t>
            </a:r>
            <a:r>
              <a:rPr lang="de-DE" smtClean="0"/>
              <a:t>Pisa| michael.karagounis@hshl.de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26</a:t>
            </a:fld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432390" y="3798379"/>
            <a:ext cx="0" cy="2011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32390" y="5809803"/>
            <a:ext cx="29154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t 15"/>
          <p:cNvGraphicFramePr>
            <a:graphicFrameLocks noChangeAspect="1"/>
          </p:cNvGraphicFramePr>
          <p:nvPr>
            <p:extLst/>
          </p:nvPr>
        </p:nvGraphicFramePr>
        <p:xfrm>
          <a:off x="127363" y="1196752"/>
          <a:ext cx="4216738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Visio" r:id="rId3" imgW="3852326" imgH="1759427" progId="Visio.Drawing.11">
                  <p:embed/>
                </p:oleObj>
              </mc:Choice>
              <mc:Fallback>
                <p:oleObj name="Visio" r:id="rId3" imgW="3852326" imgH="1759427" progId="Visio.Drawing.11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63" y="1196752"/>
                        <a:ext cx="4216738" cy="201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4439741" y="1268760"/>
                <a:ext cx="4365682" cy="1793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Voltage regulation by current steering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Current flow through load defines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 err="1" smtClean="0"/>
                  <a:t>Ref</a:t>
                </a:r>
                <a:r>
                  <a:rPr lang="en-US" b="0" dirty="0" err="1" smtClean="0"/>
                  <a:t>erenced</a:t>
                </a:r>
                <a:r>
                  <a:rPr lang="en-US" b="0" dirty="0" smtClean="0"/>
                  <a:t> </a:t>
                </a:r>
                <a:r>
                  <a:rPr lang="en-US" b="0" dirty="0" err="1" smtClean="0"/>
                  <a:t>volta</a:t>
                </a:r>
                <a:r>
                  <a:rPr lang="de-DE" b="0" dirty="0" err="1" smtClean="0"/>
                  <a:t>ge</a:t>
                </a:r>
                <a:r>
                  <a:rPr lang="de-DE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𝑟𝑒𝑓</m:t>
                        </m:r>
                      </m:sub>
                    </m:sSub>
                  </m:oMath>
                </a14:m>
                <a:endParaRPr lang="de-DE" i="1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Excess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current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𝑆h𝑢𝑛𝑡</m:t>
                        </m:r>
                      </m:sub>
                    </m:sSub>
                  </m:oMath>
                </a14:m>
                <a:r>
                  <a:rPr lang="de-DE" dirty="0" smtClean="0"/>
                  <a:t> is shunted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M1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𝑙𝑜𝑎𝑑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𝜂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𝑙𝑜𝑎𝑑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41" y="1268760"/>
                <a:ext cx="4365682" cy="1793376"/>
              </a:xfrm>
              <a:prstGeom prst="rect">
                <a:avLst/>
              </a:prstGeom>
              <a:blipFill rotWithShape="1">
                <a:blip r:embed="rId5"/>
                <a:stretch>
                  <a:fillRect l="-838" t="-1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kt 20"/>
          <p:cNvGraphicFramePr>
            <a:graphicFrameLocks noChangeAspect="1"/>
          </p:cNvGraphicFramePr>
          <p:nvPr>
            <p:extLst/>
          </p:nvPr>
        </p:nvGraphicFramePr>
        <p:xfrm>
          <a:off x="3212707" y="1834958"/>
          <a:ext cx="100003" cy="8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Visio" r:id="rId6" imgW="166672" imgH="136457" progId="Visio.Drawing.11">
                  <p:embed/>
                </p:oleObj>
              </mc:Choice>
              <mc:Fallback>
                <p:oleObj name="Visio" r:id="rId6" imgW="166672" imgH="136457" progId="Visio.Drawing.11">
                  <p:embed/>
                  <p:pic>
                    <p:nvPicPr>
                      <p:cNvPr id="21" name="Objek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707" y="1834958"/>
                        <a:ext cx="100003" cy="8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3856205" y="1700808"/>
                <a:ext cx="5270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𝑙𝑜𝑎𝑑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205" y="1700808"/>
                <a:ext cx="527067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3221443" y="1694855"/>
                <a:ext cx="6002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𝑠h𝑢𝑛𝑡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443" y="1694855"/>
                <a:ext cx="600229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kt 22"/>
          <p:cNvGraphicFramePr>
            <a:graphicFrameLocks noChangeAspect="1"/>
          </p:cNvGraphicFramePr>
          <p:nvPr>
            <p:extLst/>
          </p:nvPr>
        </p:nvGraphicFramePr>
        <p:xfrm>
          <a:off x="3806198" y="1842755"/>
          <a:ext cx="100013" cy="8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Visio" r:id="rId10" imgW="166672" imgH="136457" progId="Visio.Drawing.11">
                  <p:embed/>
                </p:oleObj>
              </mc:Choice>
              <mc:Fallback>
                <p:oleObj name="Visio" r:id="rId10" imgW="166672" imgH="136457" progId="Visio.Drawing.11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198" y="1842755"/>
                        <a:ext cx="100013" cy="8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Gerade Verbindung 24"/>
          <p:cNvCxnSpPr/>
          <p:nvPr/>
        </p:nvCxnSpPr>
        <p:spPr>
          <a:xfrm flipV="1">
            <a:off x="432390" y="5733256"/>
            <a:ext cx="1656184" cy="765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2088574" y="3861048"/>
            <a:ext cx="0" cy="187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/>
              <p:cNvSpPr/>
              <p:nvPr/>
            </p:nvSpPr>
            <p:spPr>
              <a:xfrm>
                <a:off x="3203848" y="5816297"/>
                <a:ext cx="49423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4" name="Rechtec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816297"/>
                <a:ext cx="494238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35496" y="3659879"/>
                <a:ext cx="39074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59879"/>
                <a:ext cx="390748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36"/>
          <p:cNvCxnSpPr/>
          <p:nvPr/>
        </p:nvCxnSpPr>
        <p:spPr>
          <a:xfrm flipV="1">
            <a:off x="2240974" y="3861048"/>
            <a:ext cx="0" cy="1872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flipV="1">
            <a:off x="432390" y="5733256"/>
            <a:ext cx="1808584" cy="765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V="1">
            <a:off x="1944558" y="3875940"/>
            <a:ext cx="0" cy="187220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flipV="1">
            <a:off x="432390" y="5748148"/>
            <a:ext cx="1512168" cy="57116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hteck 44"/>
              <p:cNvSpPr/>
              <p:nvPr/>
            </p:nvSpPr>
            <p:spPr>
              <a:xfrm>
                <a:off x="3672846" y="3284984"/>
                <a:ext cx="5219634" cy="31393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Very steep voltage to current characteristic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Small </a:t>
                </a:r>
                <a:r>
                  <a:rPr lang="en-US" dirty="0" smtClean="0"/>
                  <a:t>voltage source output impedance </a:t>
                </a:r>
                <a:r>
                  <a:rPr lang="de-DE" b="1" dirty="0">
                    <a:solidFill>
                      <a:srgbClr val="008000"/>
                    </a:solidFill>
                    <a:latin typeface="Wingdings" panose="05000000000000000000" pitchFamily="2" charset="2"/>
                  </a:rPr>
                  <a:t>J</a:t>
                </a:r>
                <a:endParaRPr lang="en-US" b="1" dirty="0" smtClean="0">
                  <a:solidFill>
                    <a:srgbClr val="008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Unbalanced current distribution across parallel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/>
                      </a:rPr>
                      <m:t>→ </m:t>
                    </m:r>
                  </m:oMath>
                </a14:m>
                <a:r>
                  <a:rPr lang="en-US" dirty="0" smtClean="0"/>
                  <a:t>placed regulators </a:t>
                </a:r>
                <a:r>
                  <a:rPr lang="de-DE" b="1" dirty="0">
                    <a:solidFill>
                      <a:srgbClr val="FF0000"/>
                    </a:solidFill>
                    <a:latin typeface="Wingdings" panose="05000000000000000000" pitchFamily="2" charset="2"/>
                  </a:rPr>
                  <a:t>L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Paralle</a:t>
                </a:r>
                <a:r>
                  <a:rPr lang="de-DE" dirty="0"/>
                  <a:t>l</a:t>
                </a:r>
                <a:r>
                  <a:rPr lang="de-DE" dirty="0" smtClean="0"/>
                  <a:t> placed regulators generate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voltage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reference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variations</a:t>
                </a:r>
                <a:endParaRPr lang="de-DE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error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amplifier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offset</a:t>
                </a:r>
                <a:endParaRPr lang="de-DE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resistor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mismatch</a:t>
                </a:r>
                <a:endParaRPr lang="de-DE" baseline="-25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g</a:t>
                </a:r>
                <a:r>
                  <a:rPr lang="de-DE" dirty="0" err="1" smtClean="0"/>
                  <a:t>round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shifts</a:t>
                </a:r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 smtClean="0"/>
                  <a:t>Current</a:t>
                </a:r>
                <a:r>
                  <a:rPr lang="de-DE" dirty="0" smtClean="0"/>
                  <a:t> will </a:t>
                </a:r>
                <a:r>
                  <a:rPr lang="de-DE" dirty="0" err="1" smtClean="0"/>
                  <a:t>flow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through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regulator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small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/>
                  <a:t>Regulator </a:t>
                </a:r>
                <a:r>
                  <a:rPr lang="de-DE" dirty="0" err="1" smtClean="0"/>
                  <a:t>may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destroyed</a:t>
                </a:r>
                <a:r>
                  <a:rPr lang="de-DE" dirty="0" smtClean="0"/>
                  <a:t> due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overload</a:t>
                </a:r>
                <a:r>
                  <a:rPr lang="de-DE" dirty="0"/>
                  <a:t> </a:t>
                </a:r>
                <a:r>
                  <a:rPr lang="de-DE" dirty="0" err="1" smtClean="0"/>
                  <a:t>cond</a:t>
                </a:r>
                <a:r>
                  <a:rPr lang="de-DE" dirty="0" smtClean="0"/>
                  <a:t>.</a:t>
                </a:r>
                <a:endParaRPr lang="de-DE" dirty="0" smtClean="0">
                  <a:latin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" name="Rechtec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846" y="3284984"/>
                <a:ext cx="5219634" cy="3139321"/>
              </a:xfrm>
              <a:prstGeom prst="rect">
                <a:avLst/>
              </a:prstGeom>
              <a:blipFill rotWithShape="1">
                <a:blip r:embed="rId13"/>
                <a:stretch>
                  <a:fillRect l="-818" t="-971" r="-117" b="-2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Laborvorstellung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66506"/>
            <a:ext cx="9144000" cy="554866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IMES: Interessengruppe für Mikroelektronik und eingebettete Systeme</a:t>
            </a:r>
          </a:p>
          <a:p>
            <a:r>
              <a:rPr lang="de-DE" dirty="0" smtClean="0"/>
              <a:t>Laborgruppe </a:t>
            </a:r>
            <a:r>
              <a:rPr lang="de-DE" dirty="0" smtClean="0"/>
              <a:t>besteht aus 3 Professoren, 2 </a:t>
            </a:r>
            <a:r>
              <a:rPr lang="de-DE" dirty="0" smtClean="0"/>
              <a:t>technische </a:t>
            </a:r>
            <a:r>
              <a:rPr lang="de-DE" dirty="0" smtClean="0"/>
              <a:t>Mitarbeiter, </a:t>
            </a:r>
            <a:r>
              <a:rPr lang="de-DE" dirty="0" smtClean="0"/>
              <a:t>5 </a:t>
            </a:r>
            <a:r>
              <a:rPr lang="de-DE" dirty="0" smtClean="0"/>
              <a:t>Doktoranden</a:t>
            </a:r>
          </a:p>
          <a:p>
            <a:r>
              <a:rPr lang="de-DE" dirty="0" smtClean="0"/>
              <a:t>Mitgliedschaft bei </a:t>
            </a:r>
            <a:r>
              <a:rPr lang="de-DE" dirty="0" err="1" smtClean="0"/>
              <a:t>Europractice</a:t>
            </a:r>
            <a:r>
              <a:rPr lang="de-DE" dirty="0" smtClean="0"/>
              <a:t> und </a:t>
            </a:r>
            <a:r>
              <a:rPr lang="de-DE" dirty="0" err="1" smtClean="0"/>
              <a:t>Mosis</a:t>
            </a:r>
            <a:endParaRPr lang="de-DE" dirty="0" smtClean="0"/>
          </a:p>
          <a:p>
            <a:r>
              <a:rPr lang="de-DE" dirty="0" smtClean="0"/>
              <a:t>EDA Cluster</a:t>
            </a:r>
          </a:p>
          <a:p>
            <a:pPr lvl="1"/>
            <a:r>
              <a:rPr lang="de-DE" dirty="0" smtClean="0"/>
              <a:t>2 Linux Server </a:t>
            </a:r>
            <a:r>
              <a:rPr lang="de-DE" dirty="0" smtClean="0"/>
              <a:t> (1 TB RAM, 24 Kerne)</a:t>
            </a:r>
            <a:endParaRPr lang="de-DE" dirty="0" smtClean="0"/>
          </a:p>
          <a:p>
            <a:pPr lvl="1"/>
            <a:r>
              <a:rPr lang="de-DE" dirty="0" smtClean="0"/>
              <a:t>15 Linux PCs</a:t>
            </a:r>
          </a:p>
          <a:p>
            <a:r>
              <a:rPr lang="de-DE" dirty="0" smtClean="0"/>
              <a:t>EDA Software</a:t>
            </a:r>
          </a:p>
          <a:p>
            <a:pPr lvl="1"/>
            <a:r>
              <a:rPr lang="de-DE" dirty="0" smtClean="0"/>
              <a:t>15 </a:t>
            </a:r>
            <a:r>
              <a:rPr lang="de-DE" dirty="0" err="1" smtClean="0"/>
              <a:t>Cadence</a:t>
            </a:r>
            <a:r>
              <a:rPr lang="de-DE" dirty="0" smtClean="0"/>
              <a:t> Lizenzen</a:t>
            </a:r>
          </a:p>
          <a:p>
            <a:pPr lvl="1"/>
            <a:r>
              <a:rPr lang="de-DE" dirty="0" smtClean="0"/>
              <a:t>10 Mentor Lizenzen</a:t>
            </a:r>
          </a:p>
          <a:p>
            <a:pPr lvl="1"/>
            <a:r>
              <a:rPr lang="de-DE" dirty="0" smtClean="0"/>
              <a:t>3 (Analog) +1(Digital) </a:t>
            </a:r>
            <a:r>
              <a:rPr lang="de-DE" dirty="0" err="1" smtClean="0"/>
              <a:t>Synopsys</a:t>
            </a:r>
            <a:r>
              <a:rPr lang="de-DE" dirty="0" smtClean="0"/>
              <a:t> Lizenz</a:t>
            </a:r>
          </a:p>
          <a:p>
            <a:r>
              <a:rPr lang="de-DE" dirty="0" smtClean="0"/>
              <a:t>Designkits für verschiedene Technologien</a:t>
            </a:r>
          </a:p>
          <a:p>
            <a:pPr lvl="1"/>
            <a:r>
              <a:rPr lang="de-DE" dirty="0" smtClean="0"/>
              <a:t>TSMC, UMC, </a:t>
            </a:r>
            <a:r>
              <a:rPr lang="de-DE" dirty="0" err="1" smtClean="0"/>
              <a:t>Globalfoundries</a:t>
            </a:r>
            <a:r>
              <a:rPr lang="de-DE" dirty="0" smtClean="0"/>
              <a:t>, AMS</a:t>
            </a:r>
          </a:p>
          <a:p>
            <a:r>
              <a:rPr lang="de-DE" dirty="0" smtClean="0"/>
              <a:t>Forschungsprojekte</a:t>
            </a:r>
          </a:p>
          <a:p>
            <a:pPr lvl="1"/>
            <a:r>
              <a:rPr lang="de-DE" dirty="0" smtClean="0"/>
              <a:t>Shunt-LDO Regler für Serial </a:t>
            </a:r>
            <a:r>
              <a:rPr lang="de-DE" dirty="0" err="1" smtClean="0"/>
              <a:t>Powering</a:t>
            </a:r>
            <a:r>
              <a:rPr lang="de-DE" dirty="0" smtClean="0"/>
              <a:t> bei ATLAS und CMS (RD53)</a:t>
            </a:r>
          </a:p>
          <a:p>
            <a:pPr lvl="1"/>
            <a:r>
              <a:rPr lang="de-DE" dirty="0" smtClean="0"/>
              <a:t>DCS Controller Chip für den ATLAS Pixel-Detektor (ATLAS / Uni Wuppertal)</a:t>
            </a:r>
          </a:p>
          <a:p>
            <a:pPr lvl="1"/>
            <a:r>
              <a:rPr lang="de-DE" dirty="0" smtClean="0"/>
              <a:t>VULCAN </a:t>
            </a:r>
            <a:r>
              <a:rPr lang="de-DE" dirty="0" err="1" smtClean="0"/>
              <a:t>Photomultiplier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-Chip (JUNO / Forschungszentrum Jülich)</a:t>
            </a:r>
          </a:p>
          <a:p>
            <a:pPr lvl="1"/>
            <a:r>
              <a:rPr lang="de-DE" dirty="0" smtClean="0"/>
              <a:t>Time-</a:t>
            </a:r>
            <a:r>
              <a:rPr lang="de-DE" dirty="0" err="1" smtClean="0"/>
              <a:t>of</a:t>
            </a:r>
            <a:r>
              <a:rPr lang="de-DE" dirty="0" smtClean="0"/>
              <a:t>-Flight Sensorik (ELMOS AG)</a:t>
            </a:r>
          </a:p>
          <a:p>
            <a:pPr lvl="1"/>
            <a:r>
              <a:rPr lang="de-DE" dirty="0" smtClean="0"/>
              <a:t>Optische Winkelmessung (</a:t>
            </a:r>
            <a:r>
              <a:rPr lang="de-DE" dirty="0" err="1" smtClean="0"/>
              <a:t>Adivco</a:t>
            </a:r>
            <a:r>
              <a:rPr lang="de-DE" dirty="0" smtClean="0"/>
              <a:t> Microelectronics)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5054-55C5-42B7-8C7A-CA2D010AD625}" type="datetime1">
              <a:rPr lang="de-DE" smtClean="0"/>
              <a:t>07.02.2019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Arbeits- &amp; Forschungsschwerpunkte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3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Forschungsthemen im Rahmen </a:t>
            </a:r>
            <a:br>
              <a:rPr lang="de-DE" dirty="0" smtClean="0"/>
            </a:br>
            <a:r>
              <a:rPr lang="de-DE" dirty="0" smtClean="0"/>
              <a:t>des Tracking Verbundes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Verbesserungen des Shunt-LDO Reglers für Serial </a:t>
            </a:r>
            <a:r>
              <a:rPr lang="de-DE" dirty="0" err="1" smtClean="0"/>
              <a:t>Powering</a:t>
            </a:r>
            <a:endParaRPr lang="de-DE" dirty="0" smtClean="0"/>
          </a:p>
          <a:p>
            <a:pPr lvl="1"/>
            <a:r>
              <a:rPr lang="de-DE" dirty="0" smtClean="0"/>
              <a:t>Verbesserung der </a:t>
            </a:r>
            <a:r>
              <a:rPr lang="de-DE" dirty="0" err="1" smtClean="0"/>
              <a:t>Reglereigenschaften</a:t>
            </a:r>
            <a:r>
              <a:rPr lang="de-DE" dirty="0" smtClean="0"/>
              <a:t> durch bessere </a:t>
            </a:r>
            <a:r>
              <a:rPr lang="de-DE" dirty="0" err="1" smtClean="0"/>
              <a:t>Biasing</a:t>
            </a:r>
            <a:r>
              <a:rPr lang="de-DE" dirty="0" smtClean="0"/>
              <a:t>-Schaltungen</a:t>
            </a:r>
          </a:p>
          <a:p>
            <a:pPr lvl="1"/>
            <a:r>
              <a:rPr lang="de-DE" dirty="0"/>
              <a:t>Schutzschaltungen gegen Überspannung &amp; Überlast</a:t>
            </a:r>
            <a:endParaRPr lang="de-DE" dirty="0" smtClean="0"/>
          </a:p>
          <a:p>
            <a:pPr lvl="1"/>
            <a:r>
              <a:rPr lang="de-DE" dirty="0" smtClean="0"/>
              <a:t>Low-Power Mode für die Installationsphase</a:t>
            </a:r>
          </a:p>
          <a:p>
            <a:pPr lvl="1"/>
            <a:r>
              <a:rPr lang="de-DE" dirty="0" smtClean="0"/>
              <a:t>Startup</a:t>
            </a:r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Stabilisierung ohne externen Kondensator (</a:t>
            </a:r>
            <a:r>
              <a:rPr lang="de-DE" dirty="0" err="1" smtClean="0">
                <a:solidFill>
                  <a:srgbClr val="00B050"/>
                </a:solidFill>
              </a:rPr>
              <a:t>capless</a:t>
            </a:r>
            <a:r>
              <a:rPr lang="de-DE" dirty="0" smtClean="0">
                <a:solidFill>
                  <a:srgbClr val="00B050"/>
                </a:solidFill>
              </a:rPr>
              <a:t>)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Vollintegrierter DC/DC Wandler mit Wandlungsfaktor 4</a:t>
            </a:r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Hochfrequenz Buck-Converter unter Verwendung interner Induktivitäten &amp; </a:t>
            </a:r>
            <a:r>
              <a:rPr lang="de-DE" dirty="0" err="1" smtClean="0">
                <a:solidFill>
                  <a:srgbClr val="00B050"/>
                </a:solidFill>
              </a:rPr>
              <a:t>Wire</a:t>
            </a:r>
            <a:r>
              <a:rPr lang="de-DE" dirty="0" smtClean="0">
                <a:solidFill>
                  <a:srgbClr val="00B050"/>
                </a:solidFill>
              </a:rPr>
              <a:t>-Bonds</a:t>
            </a:r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Switched-</a:t>
            </a:r>
            <a:r>
              <a:rPr lang="de-DE" dirty="0" err="1" smtClean="0">
                <a:solidFill>
                  <a:srgbClr val="00B050"/>
                </a:solidFill>
              </a:rPr>
              <a:t>Capacitor</a:t>
            </a:r>
            <a:r>
              <a:rPr lang="de-DE" dirty="0" smtClean="0">
                <a:solidFill>
                  <a:srgbClr val="00B050"/>
                </a:solidFill>
              </a:rPr>
              <a:t> Wandler</a:t>
            </a:r>
            <a:endParaRPr lang="de-DE" dirty="0" smtClean="0"/>
          </a:p>
          <a:p>
            <a:r>
              <a:rPr lang="de-DE" dirty="0" smtClean="0"/>
              <a:t>DCS Controller Chip für das Kontrollsystem des ATLAS Pixeldetektors</a:t>
            </a:r>
          </a:p>
          <a:p>
            <a:pPr lvl="1"/>
            <a:r>
              <a:rPr lang="de-DE" dirty="0" smtClean="0"/>
              <a:t>CAN zu I2C Brückenchip</a:t>
            </a:r>
          </a:p>
          <a:p>
            <a:pPr lvl="1"/>
            <a:r>
              <a:rPr lang="de-DE" dirty="0" err="1" smtClean="0"/>
              <a:t>CanOpen</a:t>
            </a:r>
            <a:r>
              <a:rPr lang="de-DE" dirty="0" smtClean="0"/>
              <a:t> kompatible Brückenlogik</a:t>
            </a:r>
          </a:p>
          <a:p>
            <a:pPr lvl="1"/>
            <a:r>
              <a:rPr lang="de-DE" dirty="0" smtClean="0"/>
              <a:t>Strahlenharte 5V Regler</a:t>
            </a:r>
          </a:p>
          <a:p>
            <a:pPr lvl="1"/>
            <a:r>
              <a:rPr lang="de-DE" dirty="0" smtClean="0"/>
              <a:t>Strahlenharte CAN Driver/Receiver</a:t>
            </a:r>
            <a:endParaRPr lang="en-US" dirty="0" smtClean="0"/>
          </a:p>
          <a:p>
            <a:pPr lvl="1"/>
            <a:r>
              <a:rPr lang="de-DE" dirty="0" smtClean="0">
                <a:solidFill>
                  <a:srgbClr val="00B050"/>
                </a:solidFill>
              </a:rPr>
              <a:t>Strahlenharter / SEU toleranter Mikrocontroller (MIPS, ARM, RISC-V)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002B-D33C-49F9-AF04-ECC4966BAFD3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Arbeits- &amp; Forschungsschwerpunkte | michael.karagounis@fh-dortmund.de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4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82" y="2531011"/>
            <a:ext cx="4529728" cy="388681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/>
          </p:cNvGraphicFramePr>
          <p:nvPr>
            <p:extLst/>
          </p:nvPr>
        </p:nvGraphicFramePr>
        <p:xfrm>
          <a:off x="3926341" y="3658529"/>
          <a:ext cx="2771011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Visio" r:id="rId4" imgW="1435757" imgH="1390515" progId="Visio.Drawing.11">
                  <p:embed/>
                </p:oleObj>
              </mc:Choice>
              <mc:Fallback>
                <p:oleObj name="Visio" r:id="rId4" imgW="1435757" imgH="1390515" progId="Visio.Drawing.11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6341" y="3658529"/>
                        <a:ext cx="2771011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460798" y="2385824"/>
          <a:ext cx="7124486" cy="412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Visio" r:id="rId6" imgW="3562243" imgH="2062804" progId="Visio.Drawing.11">
                  <p:embed/>
                </p:oleObj>
              </mc:Choice>
              <mc:Fallback>
                <p:oleObj name="Visio" r:id="rId6" imgW="3562243" imgH="2062804" progId="Visio.Drawing.11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98" y="2385824"/>
                        <a:ext cx="7124486" cy="4125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460375" y="2370138"/>
          <a:ext cx="7124700" cy="412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Visio" r:id="rId8" imgW="3549490" imgH="2051094" progId="Visio.Drawing.11">
                  <p:embed/>
                </p:oleObj>
              </mc:Choice>
              <mc:Fallback>
                <p:oleObj name="Visio" r:id="rId8" imgW="3549490" imgH="2051094" progId="Visio.Drawing.1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375" y="2370138"/>
                        <a:ext cx="7124700" cy="412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600508" y="2383147"/>
          <a:ext cx="6861175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isio" r:id="rId10" imgW="3562243" imgH="2062804" progId="Visio.Drawing.11">
                  <p:embed/>
                </p:oleObj>
              </mc:Choice>
              <mc:Fallback>
                <p:oleObj name="Visio" r:id="rId10" imgW="3562243" imgH="2062804" progId="Visio.Drawing.11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08" y="2383147"/>
                        <a:ext cx="6861175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3921689" y="3683385"/>
          <a:ext cx="2771011" cy="2683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Visio" r:id="rId12" imgW="1435757" imgH="1390515" progId="Visio.Drawing.11">
                  <p:embed/>
                </p:oleObj>
              </mc:Choice>
              <mc:Fallback>
                <p:oleObj name="Visio" r:id="rId12" imgW="1435757" imgH="1390515" progId="Visio.Drawing.11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689" y="3683385"/>
                        <a:ext cx="2771011" cy="2683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Shunt-LDO Regulator </a:t>
            </a:r>
            <a:r>
              <a:rPr lang="de-DE" altLang="de-DE" dirty="0" err="1" smtClean="0"/>
              <a:t>Concept</a:t>
            </a:r>
            <a:endParaRPr lang="de-DE" altLang="de-DE" sz="24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1034066"/>
          </a:xfrm>
        </p:spPr>
        <p:txBody>
          <a:bodyPr/>
          <a:lstStyle/>
          <a:p>
            <a:r>
              <a:rPr lang="en-US" altLang="de-DE" dirty="0" smtClean="0"/>
              <a:t>The Shunt-LDO regulator combines the functionality of an LDO voltage regulator with the capability of a shunt regulator to drain a constant current</a:t>
            </a:r>
          </a:p>
          <a:p>
            <a:r>
              <a:rPr lang="en-US" altLang="de-DE" dirty="0" smtClean="0"/>
              <a:t>Two control loops: 1) constant output voltage 2) constant current flow through the regulator</a:t>
            </a:r>
          </a:p>
        </p:txBody>
      </p:sp>
      <p:sp>
        <p:nvSpPr>
          <p:cNvPr id="17" name="Rechteck 16"/>
          <p:cNvSpPr/>
          <p:nvPr/>
        </p:nvSpPr>
        <p:spPr>
          <a:xfrm>
            <a:off x="4725379" y="288162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k</a:t>
            </a:r>
            <a:r>
              <a:rPr lang="de-DE" altLang="de-DE" dirty="0" smtClean="0"/>
              <a:t> : 1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7359499" y="2768834"/>
                <a:ext cx="1714765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𝑅𝑒𝑓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de-DE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𝑜𝑓𝑠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499" y="2768834"/>
                <a:ext cx="1714765" cy="6018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997827" y="3919144"/>
                <a:ext cx="1486754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27" y="3919144"/>
                <a:ext cx="1486754" cy="391582"/>
              </a:xfrm>
              <a:prstGeom prst="rect">
                <a:avLst/>
              </a:prstGeom>
              <a:blipFill rotWithShape="1"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leichschenkliges Dreieck 23"/>
          <p:cNvSpPr>
            <a:spLocks noChangeAspect="1"/>
          </p:cNvSpPr>
          <p:nvPr/>
        </p:nvSpPr>
        <p:spPr>
          <a:xfrm rot="10800000">
            <a:off x="7313528" y="3080695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10"/>
          </p:nvPr>
        </p:nvSpPr>
        <p:spPr>
          <a:xfrm>
            <a:off x="25152" y="6520259"/>
            <a:ext cx="946448" cy="365125"/>
          </a:xfrm>
        </p:spPr>
        <p:txBody>
          <a:bodyPr/>
          <a:lstStyle/>
          <a:p>
            <a:fld id="{82E3C791-9E96-41B3-86CC-FA5FEE9AE304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520259"/>
            <a:ext cx="7128792" cy="365125"/>
          </a:xfrm>
        </p:spPr>
        <p:txBody>
          <a:bodyPr/>
          <a:lstStyle/>
          <a:p>
            <a:r>
              <a:rPr lang="de-DE" dirty="0"/>
              <a:t>Serial </a:t>
            </a:r>
            <a:r>
              <a:rPr lang="de-DE" dirty="0" err="1"/>
              <a:t>Powering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SLDO Regulator | ATLAS Upgrade </a:t>
            </a:r>
            <a:r>
              <a:rPr lang="de-DE" dirty="0" err="1"/>
              <a:t>Week</a:t>
            </a:r>
            <a:r>
              <a:rPr lang="de-DE" dirty="0"/>
              <a:t>| michael.karagounis@fh-dortmund.de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6515174"/>
            <a:ext cx="864096" cy="365125"/>
          </a:xfrm>
        </p:spPr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3" name="Gleichschenkliges Dreieck 22"/>
          <p:cNvSpPr>
            <a:spLocks noChangeAspect="1"/>
          </p:cNvSpPr>
          <p:nvPr/>
        </p:nvSpPr>
        <p:spPr>
          <a:xfrm rot="5400000">
            <a:off x="3131840" y="2509090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2782456" y="2083739"/>
                <a:ext cx="1192442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𝑅𝑒𝑓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456" y="2083739"/>
                <a:ext cx="1192442" cy="358303"/>
              </a:xfrm>
              <a:prstGeom prst="rect">
                <a:avLst/>
              </a:prstGeom>
              <a:blipFill>
                <a:blip r:embed="rId18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-79570" y="2890135"/>
                <a:ext cx="205928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𝑜𝑓𝑠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70" y="2890135"/>
                <a:ext cx="2059282" cy="6108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763325" y="1922207"/>
                <a:ext cx="1622304" cy="665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𝑜𝑓𝑠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25" y="1922207"/>
                <a:ext cx="1622304" cy="6655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leichschenkliges Dreieck 26"/>
          <p:cNvSpPr>
            <a:spLocks noChangeAspect="1"/>
          </p:cNvSpPr>
          <p:nvPr/>
        </p:nvSpPr>
        <p:spPr>
          <a:xfrm rot="10800000">
            <a:off x="5970844" y="2832316"/>
            <a:ext cx="93610" cy="9361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5986159" y="2655822"/>
                <a:ext cx="62921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𝑅𝑒𝑓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59" y="2655822"/>
                <a:ext cx="629211" cy="391582"/>
              </a:xfrm>
              <a:prstGeom prst="rect">
                <a:avLst/>
              </a:prstGeom>
              <a:blipFill>
                <a:blip r:embed="rId2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  <p:bldP spid="17" grpId="0"/>
      <p:bldP spid="20" grpId="0"/>
      <p:bldP spid="22" grpId="0"/>
      <p:bldP spid="24" grpId="0" animBg="1"/>
      <p:bldP spid="23" grpId="0" animBg="1"/>
      <p:bldP spid="26" grpId="0"/>
      <p:bldP spid="4" grpId="0"/>
      <p:bldP spid="5" grpId="0"/>
      <p:bldP spid="27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V/I  Characteristic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270D-4F78-45E6-87F7-E95555D88C7B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Serial </a:t>
            </a:r>
            <a:r>
              <a:rPr lang="de-DE" dirty="0" err="1"/>
              <a:t>Powering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SLDO Regulator | ATLAS Upgrade </a:t>
            </a:r>
            <a:r>
              <a:rPr lang="de-DE" dirty="0" err="1"/>
              <a:t>Week</a:t>
            </a:r>
            <a:r>
              <a:rPr lang="de-DE" dirty="0"/>
              <a:t>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6</a:t>
            </a:fld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-41012" y="1556792"/>
          <a:ext cx="6413212" cy="460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3" imgW="2832174" imgH="2032175" progId="Visio.Drawing.15">
                  <p:embed/>
                </p:oleObj>
              </mc:Choice>
              <mc:Fallback>
                <p:oleObj name="Visio" r:id="rId3" imgW="2832174" imgH="2032175" progId="Visio.Drawing.15">
                  <p:embed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012" y="1556792"/>
                        <a:ext cx="6413212" cy="460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6761190" y="1305959"/>
                <a:ext cx="2059282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𝑜𝑓𝑠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190" y="1305959"/>
                <a:ext cx="2059282" cy="61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6605016" y="3150204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6596855" y="3338520"/>
            <a:ext cx="3533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6793332" y="2564904"/>
            <a:ext cx="0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6793332" y="2564904"/>
            <a:ext cx="1107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7901160" y="2574140"/>
            <a:ext cx="0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7805364" y="2845284"/>
            <a:ext cx="205886" cy="349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729436" y="3438236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r Verbinder 17"/>
          <p:cNvCxnSpPr/>
          <p:nvPr/>
        </p:nvCxnSpPr>
        <p:spPr>
          <a:xfrm flipV="1">
            <a:off x="6802568" y="351024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>
            <a:off x="6793332" y="4158316"/>
            <a:ext cx="1107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9"/>
          <p:cNvSpPr/>
          <p:nvPr/>
        </p:nvSpPr>
        <p:spPr>
          <a:xfrm>
            <a:off x="6729750" y="2801280"/>
            <a:ext cx="130924" cy="103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8240883" y="3366228"/>
            <a:ext cx="0" cy="5760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8261200" y="3438236"/>
                <a:ext cx="593817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𝑜𝑓𝑠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200" y="3438236"/>
                <a:ext cx="593817" cy="358303"/>
              </a:xfrm>
              <a:prstGeom prst="rect">
                <a:avLst/>
              </a:prstGeom>
              <a:blipFill>
                <a:blip r:embed="rId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8045176" y="2863909"/>
                <a:ext cx="520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2863909"/>
                <a:ext cx="52084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6228184" y="2646148"/>
                <a:ext cx="4594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46148"/>
                <a:ext cx="45948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/>
          <p:cNvCxnSpPr/>
          <p:nvPr/>
        </p:nvCxnSpPr>
        <p:spPr>
          <a:xfrm>
            <a:off x="8765256" y="2574140"/>
            <a:ext cx="0" cy="1440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8703386" y="2811650"/>
                <a:ext cx="4939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2811650"/>
                <a:ext cx="49391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Ellipse 55"/>
          <p:cNvSpPr/>
          <p:nvPr/>
        </p:nvSpPr>
        <p:spPr>
          <a:xfrm>
            <a:off x="6605016" y="5085184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Gerader Verbinder 56"/>
          <p:cNvCxnSpPr/>
          <p:nvPr/>
        </p:nvCxnSpPr>
        <p:spPr>
          <a:xfrm>
            <a:off x="6596855" y="5273500"/>
            <a:ext cx="3533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flipV="1">
            <a:off x="6793332" y="4499884"/>
            <a:ext cx="0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/>
          <p:nvPr/>
        </p:nvCxnSpPr>
        <p:spPr>
          <a:xfrm>
            <a:off x="6793332" y="4499884"/>
            <a:ext cx="1107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 flipV="1">
            <a:off x="7901160" y="4509120"/>
            <a:ext cx="0" cy="9463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7805364" y="4780264"/>
            <a:ext cx="205886" cy="349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r Verbinder 62"/>
          <p:cNvCxnSpPr/>
          <p:nvPr/>
        </p:nvCxnSpPr>
        <p:spPr>
          <a:xfrm flipV="1">
            <a:off x="6802568" y="5445224"/>
            <a:ext cx="0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6793332" y="6093296"/>
            <a:ext cx="1107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leichschenkliges Dreieck 64"/>
          <p:cNvSpPr/>
          <p:nvPr/>
        </p:nvSpPr>
        <p:spPr>
          <a:xfrm>
            <a:off x="6729750" y="4736260"/>
            <a:ext cx="130924" cy="10355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 Verbindung mit Pfeil 65"/>
          <p:cNvCxnSpPr/>
          <p:nvPr/>
        </p:nvCxnSpPr>
        <p:spPr>
          <a:xfrm>
            <a:off x="8245773" y="5301208"/>
            <a:ext cx="0" cy="57606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/>
              <p:cNvSpPr txBox="1"/>
              <p:nvPr/>
            </p:nvSpPr>
            <p:spPr>
              <a:xfrm>
                <a:off x="8261200" y="5373216"/>
                <a:ext cx="593817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𝑜𝑓𝑠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67" name="Textfeld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200" y="5373216"/>
                <a:ext cx="593817" cy="358303"/>
              </a:xfrm>
              <a:prstGeom prst="rect">
                <a:avLst/>
              </a:prstGeom>
              <a:blipFill>
                <a:blip r:embed="rId10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8045176" y="4798889"/>
                <a:ext cx="5208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4798889"/>
                <a:ext cx="52084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feld 68"/>
              <p:cNvSpPr txBox="1"/>
              <p:nvPr/>
            </p:nvSpPr>
            <p:spPr>
              <a:xfrm>
                <a:off x="6228184" y="4581128"/>
                <a:ext cx="4594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581128"/>
                <a:ext cx="459485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Gerade Verbindung mit Pfeil 69"/>
          <p:cNvCxnSpPr/>
          <p:nvPr/>
        </p:nvCxnSpPr>
        <p:spPr>
          <a:xfrm>
            <a:off x="8765256" y="4509120"/>
            <a:ext cx="0" cy="1440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8703386" y="4746630"/>
                <a:ext cx="4939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4746630"/>
                <a:ext cx="493918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Gerader Verbinder 71"/>
          <p:cNvCxnSpPr/>
          <p:nvPr/>
        </p:nvCxnSpPr>
        <p:spPr>
          <a:xfrm>
            <a:off x="7726528" y="5455467"/>
            <a:ext cx="362572" cy="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>
            <a:off x="7742284" y="5732404"/>
            <a:ext cx="3468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7893025" y="5450424"/>
            <a:ext cx="196075" cy="2822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 flipH="1">
            <a:off x="7755317" y="5457335"/>
            <a:ext cx="151527" cy="2685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 flipV="1">
            <a:off x="7900316" y="5732404"/>
            <a:ext cx="0" cy="36089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6" grpId="0" animBg="1"/>
      <p:bldP spid="17" grpId="0" animBg="1"/>
      <p:bldP spid="20" grpId="0" animBg="1"/>
      <p:bldP spid="22" grpId="0"/>
      <p:bldP spid="23" grpId="0"/>
      <p:bldP spid="24" grpId="0"/>
      <p:bldP spid="26" grpId="0"/>
      <p:bldP spid="56" grpId="0" animBg="1"/>
      <p:bldP spid="61" grpId="0" animBg="1"/>
      <p:bldP spid="65" grpId="0" animBg="1"/>
      <p:bldP spid="67" grpId="0"/>
      <p:bldP spid="68" grpId="0"/>
      <p:bldP spid="69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97160" y="908720"/>
          <a:ext cx="8867328" cy="441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3" imgW="7023223" imgH="3498762" progId="Visio.Drawing.15">
                  <p:embed/>
                </p:oleObj>
              </mc:Choice>
              <mc:Fallback>
                <p:oleObj name="Visio" r:id="rId3" imgW="7023223" imgH="3498762" progId="Visio.Drawing.15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" y="908720"/>
                        <a:ext cx="8867328" cy="4417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resistor</a:t>
            </a:r>
            <a:r>
              <a:rPr lang="de-DE" dirty="0" smtClean="0"/>
              <a:t> </a:t>
            </a:r>
            <a:r>
              <a:rPr lang="de-DE" dirty="0" err="1" smtClean="0"/>
              <a:t>Riref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tolerance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Iref</a:t>
            </a:r>
            <a:endParaRPr lang="de-DE" dirty="0" smtClean="0"/>
          </a:p>
          <a:p>
            <a:r>
              <a:rPr lang="de-DE" dirty="0" err="1" smtClean="0"/>
              <a:t>Configurable</a:t>
            </a:r>
            <a:r>
              <a:rPr lang="de-DE" dirty="0" smtClean="0"/>
              <a:t> </a:t>
            </a:r>
            <a:r>
              <a:rPr lang="de-DE" dirty="0" err="1" smtClean="0"/>
              <a:t>Rofs</a:t>
            </a:r>
            <a:r>
              <a:rPr lang="de-DE" dirty="0" smtClean="0"/>
              <a:t> </a:t>
            </a:r>
            <a:r>
              <a:rPr lang="de-DE" dirty="0" err="1" smtClean="0"/>
              <a:t>resistor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 </a:t>
            </a:r>
            <a:r>
              <a:rPr lang="de-DE" dirty="0" err="1" smtClean="0"/>
              <a:t>Vofs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in </a:t>
            </a:r>
            <a:r>
              <a:rPr lang="de-DE" dirty="0" err="1" smtClean="0"/>
              <a:t>low</a:t>
            </a:r>
            <a:r>
              <a:rPr lang="de-DE" dirty="0" smtClean="0"/>
              <a:t> power </a:t>
            </a:r>
            <a:r>
              <a:rPr lang="de-DE" dirty="0" err="1" smtClean="0"/>
              <a:t>mode</a:t>
            </a:r>
            <a:endParaRPr lang="de-DE" dirty="0" smtClean="0"/>
          </a:p>
          <a:p>
            <a:r>
              <a:rPr lang="de-DE" dirty="0" err="1" smtClean="0"/>
              <a:t>Vofs</a:t>
            </a:r>
            <a:r>
              <a:rPr lang="de-DE" dirty="0" smtClean="0"/>
              <a:t> </a:t>
            </a:r>
            <a:r>
              <a:rPr lang="de-DE" dirty="0" err="1" smtClean="0"/>
              <a:t>startup</a:t>
            </a:r>
            <a:r>
              <a:rPr lang="de-DE" dirty="0" smtClean="0"/>
              <a:t> </a:t>
            </a:r>
            <a:r>
              <a:rPr lang="de-DE" dirty="0" err="1" smtClean="0"/>
              <a:t>circuit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startup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currents</a:t>
            </a:r>
            <a:r>
              <a:rPr lang="de-DE" dirty="0" smtClean="0"/>
              <a:t> in </a:t>
            </a:r>
            <a:r>
              <a:rPr lang="de-DE" dirty="0" err="1" smtClean="0"/>
              <a:t>low</a:t>
            </a:r>
            <a:r>
              <a:rPr lang="de-DE" dirty="0" smtClean="0"/>
              <a:t> power </a:t>
            </a:r>
            <a:r>
              <a:rPr lang="de-DE" dirty="0" err="1" smtClean="0"/>
              <a:t>mode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Modifications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Bias </a:t>
            </a:r>
            <a:r>
              <a:rPr lang="de-DE" dirty="0" err="1" smtClean="0"/>
              <a:t>Scheme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4BFB-D279-4C3A-81F5-35B00DA1DCF3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5508104" y="3212976"/>
            <a:ext cx="194421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6156176" y="1772816"/>
            <a:ext cx="108012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8482741" y="1722533"/>
            <a:ext cx="57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Vref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8460432" y="2915652"/>
            <a:ext cx="58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0" y="970755"/>
          <a:ext cx="12244884" cy="838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Visio" r:id="rId3" imgW="10160078" imgH="6477000" progId="Visio.Drawing.15">
                  <p:embed/>
                </p:oleObj>
              </mc:Choice>
              <mc:Fallback>
                <p:oleObj name="Visio" r:id="rId3" imgW="10160078" imgH="6477000" progId="Visio.Drawing.15">
                  <p:embed/>
                  <p:pic>
                    <p:nvPicPr>
                      <p:cNvPr id="12" name="Objek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70755"/>
                        <a:ext cx="12244884" cy="838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Under</a:t>
            </a:r>
            <a:r>
              <a:rPr lang="de-DE" dirty="0" smtClean="0"/>
              <a:t> Shunt </a:t>
            </a:r>
            <a:r>
              <a:rPr lang="de-DE" dirty="0" err="1" smtClean="0"/>
              <a:t>Protection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42BD-DE40-40F1-BCDA-D917B4EAC3EC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07504" y="4221088"/>
            <a:ext cx="7177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overload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considered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undershunt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scenario</a:t>
            </a: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load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reduces</a:t>
            </a:r>
            <a:r>
              <a:rPr lang="de-DE" dirty="0" smtClean="0"/>
              <a:t> </a:t>
            </a:r>
            <a:r>
              <a:rPr lang="de-DE" dirty="0" err="1" smtClean="0"/>
              <a:t>shunt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undershunt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Vref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Vmin</a:t>
            </a:r>
            <a:r>
              <a:rPr lang="de-DE" dirty="0" smtClean="0"/>
              <a:t>=2.3µA x 150kOhm=350mV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additional </a:t>
            </a:r>
            <a:r>
              <a:rPr lang="de-DE" dirty="0" err="1" smtClean="0"/>
              <a:t>injected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(1-2µA)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configured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DAC </a:t>
            </a:r>
            <a:r>
              <a:rPr lang="de-DE" dirty="0" err="1" smtClean="0"/>
              <a:t>setting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At </a:t>
            </a:r>
            <a:r>
              <a:rPr lang="de-DE" dirty="0" err="1" smtClean="0"/>
              <a:t>shunt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&lt; 11 mA additional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disabled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77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Under</a:t>
            </a:r>
            <a:r>
              <a:rPr lang="de-DE" dirty="0"/>
              <a:t> Shunt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smtClean="0"/>
              <a:t>Limitation</a:t>
            </a:r>
            <a:br>
              <a:rPr lang="de-DE" dirty="0" smtClean="0"/>
            </a:br>
            <a:r>
              <a:rPr lang="de-DE" dirty="0" smtClean="0"/>
              <a:t>Nominal Simulation 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4478"/>
          <a:stretch/>
        </p:blipFill>
        <p:spPr>
          <a:xfrm>
            <a:off x="107503" y="1268760"/>
            <a:ext cx="8859375" cy="46085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CE53-1428-43A3-85EE-6A9A2F2FF481}" type="datetime1">
              <a:rPr lang="de-DE" smtClean="0"/>
              <a:t>13.02.2019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SLDO New Features &amp; Status| RD53 </a:t>
            </a:r>
            <a:r>
              <a:rPr lang="de-DE" dirty="0" err="1"/>
              <a:t>week</a:t>
            </a:r>
            <a:r>
              <a:rPr lang="de-DE" dirty="0"/>
              <a:t> | michael.karagounis@fh-dortmund.de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40626A7F-4343-4E4D-B14D-5E7A03778B2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300192" y="105273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6300192" y="1613742"/>
            <a:ext cx="627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Vout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308455" y="2441395"/>
            <a:ext cx="57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Vref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6211007" y="3357007"/>
            <a:ext cx="77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Ishunt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237410" y="4617139"/>
            <a:ext cx="158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Iload</a:t>
            </a:r>
            <a:r>
              <a:rPr lang="de-DE" dirty="0" smtClean="0"/>
              <a:t>(negative)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Bildschirmpräsentation (4:3)</PresentationFormat>
  <Paragraphs>401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Larissa</vt:lpstr>
      <vt:lpstr>Visio</vt:lpstr>
      <vt:lpstr>Vorstellung &amp; Projektziele</vt:lpstr>
      <vt:lpstr>Berufliche Stationen</vt:lpstr>
      <vt:lpstr>Laborvorstellung</vt:lpstr>
      <vt:lpstr>Forschungsthemen im Rahmen  des Tracking Verbundes</vt:lpstr>
      <vt:lpstr>Shunt-LDO Regulator Concept</vt:lpstr>
      <vt:lpstr>V/I  Characteristic</vt:lpstr>
      <vt:lpstr>Modifications to Bias Scheme</vt:lpstr>
      <vt:lpstr>Under Shunt Protection</vt:lpstr>
      <vt:lpstr>Under Shunt Current Limitation Nominal Simulation </vt:lpstr>
      <vt:lpstr>Overvoltage Protection Voltage Clamp</vt:lpstr>
      <vt:lpstr>Rectification Circuit and Low Power Mode Interface</vt:lpstr>
      <vt:lpstr>AC rectifier operation</vt:lpstr>
      <vt:lpstr>Switching between High-Power and Low-Power at 1 A input current</vt:lpstr>
      <vt:lpstr>Vofs Startup Circuit</vt:lpstr>
      <vt:lpstr>Vofs Startup Circuit Simulation</vt:lpstr>
      <vt:lpstr>DCS Controller Chip Purpose</vt:lpstr>
      <vt:lpstr>DCS Controller Chip Blocks</vt:lpstr>
      <vt:lpstr>3.3V CAN Driver with levelshifter</vt:lpstr>
      <vt:lpstr>3.3V CAN Receiver</vt:lpstr>
      <vt:lpstr>Power Supply Architecture</vt:lpstr>
      <vt:lpstr>Complete 1V2 Regulator Circuit</vt:lpstr>
      <vt:lpstr>Zusammenfassung &amp; Ausblick</vt:lpstr>
      <vt:lpstr>Parallel vs Serial Powering Scheme I</vt:lpstr>
      <vt:lpstr>Parallel vs Serial Powering Scheme II</vt:lpstr>
      <vt:lpstr>The Serial Power Commandments</vt:lpstr>
      <vt:lpstr>Shunt Regulator Operation Principle</vt:lpstr>
    </vt:vector>
  </TitlesOfParts>
  <Company>Hochschule Hamm-Lippstadt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Prof. Dr. Karagounis, Michael</dc:creator>
  <cp:lastModifiedBy>karagounis Karagounis</cp:lastModifiedBy>
  <cp:revision>1015</cp:revision>
  <cp:lastPrinted>2013-04-30T07:19:28Z</cp:lastPrinted>
  <dcterms:created xsi:type="dcterms:W3CDTF">2013-04-05T10:41:38Z</dcterms:created>
  <dcterms:modified xsi:type="dcterms:W3CDTF">2019-02-13T14:32:21Z</dcterms:modified>
</cp:coreProperties>
</file>