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6" r:id="rId3"/>
    <p:sldId id="283" r:id="rId4"/>
    <p:sldId id="267" r:id="rId5"/>
    <p:sldId id="277" r:id="rId6"/>
    <p:sldId id="274" r:id="rId7"/>
    <p:sldId id="269" r:id="rId8"/>
    <p:sldId id="270" r:id="rId9"/>
    <p:sldId id="275" r:id="rId10"/>
    <p:sldId id="278" r:id="rId11"/>
    <p:sldId id="276" r:id="rId12"/>
    <p:sldId id="279" r:id="rId13"/>
    <p:sldId id="280" r:id="rId14"/>
    <p:sldId id="262" r:id="rId15"/>
    <p:sldId id="281" r:id="rId16"/>
    <p:sldId id="28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FF"/>
    <a:srgbClr val="00AA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 autoAdjust="0"/>
    <p:restoredTop sz="94479" autoAdjust="0"/>
  </p:normalViewPr>
  <p:slideViewPr>
    <p:cSldViewPr snapToGrid="0" snapToObjects="1">
      <p:cViewPr varScale="1">
        <p:scale>
          <a:sx n="81" d="100"/>
          <a:sy n="81" d="100"/>
        </p:scale>
        <p:origin x="13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2" d="100"/>
          <a:sy n="142" d="100"/>
        </p:scale>
        <p:origin x="447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A28B2-28B8-364D-9670-4B162B54CA37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15AF5-5D84-804C-BA78-8F8C3143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020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487CE-4BC8-F744-A3DE-180CA8258505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76310-DAD6-EE4F-ABB6-4124C82A74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84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Designed for ATLAS workflows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29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Close to 10 % of all Tier-1s’ storage usages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656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Nodes with 48-core and 3 800GB SSDs at SFU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476310-DAD6-EE4F-ABB6-4124C82A74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0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2500" y="634696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900" b="0" i="1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76B958E4-B883-3A43-B886-6E34D2C9DE1B}" type="datetime1">
              <a:rPr lang="en-CA" smtClean="0"/>
              <a:t>2019-09-15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952500" y="1641819"/>
            <a:ext cx="7562850" cy="30100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3200" b="0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2pPr>
            <a:lvl3pPr marL="9144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3pPr>
            <a:lvl4pPr marL="13716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4pPr>
            <a:lvl5pPr marL="1828800" indent="0">
              <a:buNone/>
              <a:defRPr sz="3000" b="1" i="0">
                <a:solidFill>
                  <a:srgbClr val="0096FF"/>
                </a:solidFill>
                <a:latin typeface="Arial Black" charset="0"/>
                <a:ea typeface="Arial Black" charset="0"/>
                <a:cs typeface="Arial Black" charset="0"/>
              </a:defRPr>
            </a:lvl5pPr>
          </a:lstStyle>
          <a:p>
            <a:pPr lvl="0"/>
            <a:r>
              <a:rPr lang="en-US" dirty="0"/>
              <a:t>Presentation Title. Arial Regular 32pt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952500" y="5110646"/>
            <a:ext cx="7562850" cy="742466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6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 sz="2400" b="0" i="0">
                <a:solidFill>
                  <a:srgbClr val="0096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Presentation Subtitle-Arial Regular 16-Title Case</a:t>
            </a:r>
          </a:p>
          <a:p>
            <a:pPr lvl="0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50406" y="6346825"/>
            <a:ext cx="299085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-11408"/>
            <a:ext cx="9144000" cy="10341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33" y="335212"/>
            <a:ext cx="1841975" cy="32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932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07599" y="205595"/>
            <a:ext cx="7837504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3250406" y="6346825"/>
            <a:ext cx="299085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1794183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07599" y="205595"/>
            <a:ext cx="7837504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16744" y="1495425"/>
            <a:ext cx="3514725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930379" y="1495425"/>
            <a:ext cx="3514725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16744" y="2570163"/>
            <a:ext cx="3726656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930379" y="2570162"/>
            <a:ext cx="3726656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125F5F9-6F5F-CF49-B34C-83546BF60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376689-A035-A044-9C82-64083617C2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406" y="6346825"/>
            <a:ext cx="299085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35869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23" hasCustomPrompt="1"/>
          </p:nvPr>
        </p:nvSpPr>
        <p:spPr>
          <a:xfrm>
            <a:off x="616744" y="6469064"/>
            <a:ext cx="2477225" cy="38893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 b="0" i="1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Information Source-Arial Italic 9-Cyan Blue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4930379" y="1316184"/>
            <a:ext cx="3514725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26"/>
          </p:nvPr>
        </p:nvSpPr>
        <p:spPr>
          <a:xfrm>
            <a:off x="616744" y="1316183"/>
            <a:ext cx="3806429" cy="5045027"/>
          </a:xfrm>
          <a:prstGeom prst="rect">
            <a:avLst/>
          </a:prstGeom>
        </p:spPr>
        <p:txBody>
          <a:bodyPr/>
          <a:lstStyle>
            <a:lvl1pPr>
              <a:defRPr sz="20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4930379" y="2214977"/>
            <a:ext cx="3726656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07599" y="205595"/>
            <a:ext cx="7837504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0091A5B-90DC-FC44-B526-76E4B8632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F7AB901-15A8-4C45-B3D9-D2E87E5F3EF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406" y="6346825"/>
            <a:ext cx="299085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>
      <p:ext uri="{BB962C8B-B14F-4D97-AF65-F5344CB8AC3E}">
        <p14:creationId xmlns:p14="http://schemas.microsoft.com/office/powerpoint/2010/main" val="235573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E2558CD-1935-2248-A786-74700347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11899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 sz="900" b="0" i="1">
                <a:solidFill>
                  <a:srgbClr val="00B0F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2890513-E58D-2644-ACDB-E89B1349FC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B71566D-A0B3-8E4B-855E-40D225691E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50406" y="6346825"/>
            <a:ext cx="2990850" cy="3302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0" i="1" baseline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1" i="1"/>
            </a:lvl2pPr>
            <a:lvl3pPr>
              <a:defRPr sz="1200" b="1" i="1"/>
            </a:lvl3pPr>
            <a:lvl4pPr>
              <a:defRPr sz="1200" b="1" i="1"/>
            </a:lvl4pPr>
            <a:lvl5pPr>
              <a:defRPr sz="1200" b="1" i="1"/>
            </a:lvl5pPr>
          </a:lstStyle>
          <a:p>
            <a:pPr lvl="0"/>
            <a:r>
              <a:rPr lang="en-US" dirty="0"/>
              <a:t>Author’s Full Name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163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1" r:id="rId4"/>
    <p:sldLayoutId id="2147483655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40EF5-184A-F64D-ADA2-CE38E62D6DEC}" type="datetime1">
              <a:rPr lang="en-CA" smtClean="0"/>
              <a:t>2019-09-15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952500" y="1461009"/>
            <a:ext cx="7562850" cy="3544658"/>
          </a:xfrm>
        </p:spPr>
        <p:txBody>
          <a:bodyPr/>
          <a:lstStyle/>
          <a:p>
            <a:r>
              <a:rPr lang="en-US" dirty="0"/>
              <a:t>Canadian ATLAS Tier-1</a:t>
            </a:r>
          </a:p>
          <a:p>
            <a:endParaRPr lang="en-US" dirty="0"/>
          </a:p>
          <a:p>
            <a:r>
              <a:rPr lang="en-US" sz="2400" dirty="0"/>
              <a:t>Di</a:t>
            </a:r>
            <a:r>
              <a:rPr lang="en-US" dirty="0"/>
              <a:t> </a:t>
            </a:r>
            <a:r>
              <a:rPr lang="en-US" sz="2400" dirty="0"/>
              <a:t>Qing</a:t>
            </a:r>
          </a:p>
          <a:p>
            <a:r>
              <a:rPr lang="en-US" sz="2000" dirty="0"/>
              <a:t>TRIUMF ATLAS Tier-1</a:t>
            </a:r>
          </a:p>
          <a:p>
            <a:r>
              <a:rPr lang="en-US" sz="2000" dirty="0"/>
              <a:t>TRIUMF-Helmholtz Workshop on Scientific Computing</a:t>
            </a:r>
          </a:p>
          <a:p>
            <a:r>
              <a:rPr lang="en-US" sz="2000" dirty="0"/>
              <a:t>September 16-17, 2019</a:t>
            </a:r>
          </a:p>
          <a:p>
            <a:r>
              <a:rPr lang="en-US" sz="2000" dirty="0"/>
              <a:t>DESY, Hamburg, Germany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3250406" y="6346825"/>
            <a:ext cx="2990850" cy="330200"/>
          </a:xfrm>
        </p:spPr>
        <p:txBody>
          <a:bodyPr/>
          <a:lstStyle/>
          <a:p>
            <a:r>
              <a:rPr lang="en-US" dirty="0"/>
              <a:t>Di Qing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016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5DADA4E1-A479-447F-B6ED-4A35FFA8658F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617538" y="2773924"/>
            <a:ext cx="4128293" cy="21293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342C3-5FB3-4902-82A9-A5BE7AED7E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4799806" y="1371600"/>
            <a:ext cx="3726656" cy="4227922"/>
          </a:xfrm>
        </p:spPr>
        <p:txBody>
          <a:bodyPr/>
          <a:lstStyle/>
          <a:p>
            <a:r>
              <a:rPr lang="en-CA" dirty="0"/>
              <a:t>Average CPU efficiency ~91.6% in 2019</a:t>
            </a:r>
          </a:p>
          <a:p>
            <a:pPr lvl="1"/>
            <a:r>
              <a:rPr lang="en-CA" sz="1600" dirty="0"/>
              <a:t>CPU utilization rate even lower, ~84.6%</a:t>
            </a:r>
          </a:p>
          <a:p>
            <a:r>
              <a:rPr lang="en-CA" dirty="0"/>
              <a:t>Reasons</a:t>
            </a:r>
          </a:p>
          <a:p>
            <a:pPr lvl="1"/>
            <a:r>
              <a:rPr lang="en-CA" sz="1600" dirty="0"/>
              <a:t>Staging in/out data</a:t>
            </a:r>
          </a:p>
          <a:p>
            <a:pPr lvl="1"/>
            <a:r>
              <a:rPr lang="en-CA" sz="1600" dirty="0"/>
              <a:t>Sequential step of multi-core job</a:t>
            </a:r>
          </a:p>
          <a:p>
            <a:pPr lvl="1"/>
            <a:r>
              <a:rPr lang="en-CA" sz="1600" dirty="0"/>
              <a:t>No payloads from ATLAS</a:t>
            </a:r>
          </a:p>
          <a:p>
            <a:pPr lvl="1"/>
            <a:r>
              <a:rPr lang="en-CA" sz="1600" dirty="0"/>
              <a:t>Draining jobs</a:t>
            </a:r>
          </a:p>
          <a:p>
            <a:pPr lvl="1"/>
            <a:r>
              <a:rPr lang="en-CA" sz="1600" dirty="0"/>
              <a:t>Switching between single core/multi-core productions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85BBFC-6F22-46F8-8529-0C5DBA91E48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CPU resources are not fully utilized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44C42A-76D5-4F04-834E-6A39265F7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2A35A5-0217-42DD-9ED4-D36CA0BACB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FA59CC3D-F2FC-4461-A256-4A2AFA307945}"/>
              </a:ext>
            </a:extLst>
          </p:cNvPr>
          <p:cNvSpPr/>
          <p:nvPr/>
        </p:nvSpPr>
        <p:spPr>
          <a:xfrm>
            <a:off x="2539119" y="1993440"/>
            <a:ext cx="1594734" cy="526277"/>
          </a:xfrm>
          <a:prstGeom prst="wedgeRoundRectCallout">
            <a:avLst>
              <a:gd name="adj1" fmla="val 32358"/>
              <a:gd name="adj2" fmla="val 137000"/>
              <a:gd name="adj3" fmla="val 166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400" dirty="0"/>
              <a:t>Started running BOINC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F921E6A-30DB-4F52-9F32-392B75DE18A2}"/>
              </a:ext>
            </a:extLst>
          </p:cNvPr>
          <p:cNvCxnSpPr/>
          <p:nvPr/>
        </p:nvCxnSpPr>
        <p:spPr>
          <a:xfrm>
            <a:off x="551615" y="3074769"/>
            <a:ext cx="3229337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0D7F969-7BFB-44B8-AC4B-6C8E90ADD340}"/>
              </a:ext>
            </a:extLst>
          </p:cNvPr>
          <p:cNvSpPr/>
          <p:nvPr/>
        </p:nvSpPr>
        <p:spPr>
          <a:xfrm>
            <a:off x="742152" y="1897160"/>
            <a:ext cx="928765" cy="437439"/>
          </a:xfrm>
          <a:prstGeom prst="wedgeEllipseCallout">
            <a:avLst>
              <a:gd name="adj1" fmla="val 50032"/>
              <a:gd name="adj2" fmla="val 216236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90%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1E98C1FC-7B00-4B1A-8D03-151B17794868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261976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032542-0113-4DC1-9DF5-322DB6EB8D2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BOINC jobs and </a:t>
            </a:r>
            <a:r>
              <a:rPr lang="en-CA" dirty="0" err="1"/>
              <a:t>ATLAS@home</a:t>
            </a:r>
            <a:r>
              <a:rPr lang="en-CA" dirty="0"/>
              <a:t>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D3FC4C-5977-4A36-B488-225EA433B23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3" y="848413"/>
            <a:ext cx="4200353" cy="5345186"/>
          </a:xfrm>
        </p:spPr>
        <p:txBody>
          <a:bodyPr/>
          <a:lstStyle/>
          <a:p>
            <a:r>
              <a:rPr lang="en-CA" dirty="0"/>
              <a:t>Computing with BOINC</a:t>
            </a:r>
          </a:p>
          <a:p>
            <a:pPr lvl="1"/>
            <a:r>
              <a:rPr lang="en-CA" sz="1800" dirty="0"/>
              <a:t>A platform for distributed computing</a:t>
            </a:r>
          </a:p>
          <a:p>
            <a:pPr lvl="1"/>
            <a:r>
              <a:rPr lang="en-CA" sz="1800" dirty="0"/>
              <a:t>Can be used in volunteer computing and in-house computing</a:t>
            </a:r>
          </a:p>
          <a:p>
            <a:pPr lvl="1"/>
            <a:r>
              <a:rPr lang="en-CA" sz="1800" dirty="0"/>
              <a:t>Tasks run at background with low priority</a:t>
            </a:r>
          </a:p>
          <a:p>
            <a:pPr lvl="1"/>
            <a:r>
              <a:rPr lang="en-CA" sz="1800" dirty="0"/>
              <a:t>Examples include </a:t>
            </a:r>
            <a:r>
              <a:rPr lang="en-CA" sz="1800" dirty="0" err="1"/>
              <a:t>SETI@home</a:t>
            </a:r>
            <a:r>
              <a:rPr lang="en-CA" sz="1800" dirty="0"/>
              <a:t>, </a:t>
            </a:r>
            <a:r>
              <a:rPr lang="en-CA" sz="1800" dirty="0" err="1"/>
              <a:t>Rosetta@home</a:t>
            </a:r>
            <a:r>
              <a:rPr lang="en-CA" sz="1800" dirty="0"/>
              <a:t> and </a:t>
            </a:r>
            <a:r>
              <a:rPr lang="en-CA" sz="1800" dirty="0" err="1"/>
              <a:t>Einstein@home</a:t>
            </a:r>
            <a:endParaRPr lang="en-CA" sz="1800" dirty="0"/>
          </a:p>
          <a:p>
            <a:r>
              <a:rPr lang="en-CA" dirty="0"/>
              <a:t>ATLAS at home project</a:t>
            </a:r>
          </a:p>
          <a:p>
            <a:pPr lvl="1"/>
            <a:r>
              <a:rPr lang="en-CA" sz="1800" dirty="0"/>
              <a:t>A project to use the internet-connected volunteer resources</a:t>
            </a:r>
          </a:p>
          <a:p>
            <a:pPr lvl="1"/>
            <a:r>
              <a:rPr lang="en-CA" sz="1800" dirty="0"/>
              <a:t>Run simulation of ATLAS experiment - CPU intensive</a:t>
            </a:r>
          </a:p>
          <a:p>
            <a:pPr lvl="1"/>
            <a:r>
              <a:rPr lang="en-CA" sz="1800" dirty="0"/>
              <a:t>Now also used by some grid sites and HPC to backfill nodes</a:t>
            </a:r>
          </a:p>
          <a:p>
            <a:pPr lvl="1"/>
            <a:endParaRPr lang="en-CA" sz="18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EA976C-3F48-416E-994F-DC27142B0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AB8566C-7FC6-4BC1-A49D-94B1F26C5B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BF1F1AE-739C-4E79-B380-A22003AA0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535" y="994479"/>
            <a:ext cx="3314700" cy="13811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4AF248-C9E8-4B60-9EEF-F6D7822D98A5}"/>
              </a:ext>
            </a:extLst>
          </p:cNvPr>
          <p:cNvSpPr txBox="1"/>
          <p:nvPr/>
        </p:nvSpPr>
        <p:spPr>
          <a:xfrm>
            <a:off x="5054535" y="5587744"/>
            <a:ext cx="3487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Source: https://sarwiki.informatik.hu-berlin.de/BOINC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D7B869-25E6-4F73-A0C4-5C8DAC5D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637" y="2752627"/>
            <a:ext cx="3819620" cy="277146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50724FB7-6FCB-4087-8B4F-7F0916EFF944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147264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EB1F5B-6F68-45FF-B424-E29474A6284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Running </a:t>
            </a:r>
            <a:r>
              <a:rPr lang="en-CA" dirty="0" err="1"/>
              <a:t>ATLAS@home</a:t>
            </a:r>
            <a:r>
              <a:rPr lang="en-CA" dirty="0"/>
              <a:t> on TRIUMF ATLAS Tier-1 clusters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E740D-64BE-4970-8F07-55357D69772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3" y="1220111"/>
            <a:ext cx="7828359" cy="4973487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Started in March 2018 at TRIUMF</a:t>
            </a:r>
          </a:p>
          <a:p>
            <a:r>
              <a:rPr lang="en-CA" dirty="0"/>
              <a:t>Started to run BOINC jobs at SFU in June 2019</a:t>
            </a:r>
          </a:p>
          <a:p>
            <a:r>
              <a:rPr lang="en-CA" dirty="0"/>
              <a:t>Implementations</a:t>
            </a:r>
          </a:p>
          <a:p>
            <a:pPr lvl="1"/>
            <a:r>
              <a:rPr lang="en-CA" sz="1800" dirty="0"/>
              <a:t>Create account on </a:t>
            </a:r>
            <a:r>
              <a:rPr lang="en-CA" sz="1800" dirty="0" err="1"/>
              <a:t>LHC@home</a:t>
            </a:r>
            <a:endParaRPr lang="en-CA" sz="1800" dirty="0"/>
          </a:p>
          <a:p>
            <a:pPr lvl="1"/>
            <a:r>
              <a:rPr lang="en-CA" sz="1800" dirty="0"/>
              <a:t>Select ATLAS project</a:t>
            </a:r>
          </a:p>
          <a:p>
            <a:pPr lvl="1"/>
            <a:r>
              <a:rPr lang="en-CA" sz="1800" dirty="0"/>
              <a:t>Install and configure BOINC client</a:t>
            </a:r>
          </a:p>
          <a:p>
            <a:pPr lvl="1"/>
            <a:r>
              <a:rPr lang="en-CA" sz="1800" dirty="0"/>
              <a:t>Tune the configurations</a:t>
            </a:r>
          </a:p>
          <a:p>
            <a:pPr lvl="2"/>
            <a:r>
              <a:rPr lang="en-CA" sz="1800" dirty="0"/>
              <a:t>Avoid the impacts on normal productions</a:t>
            </a:r>
          </a:p>
          <a:p>
            <a:pPr lvl="2"/>
            <a:r>
              <a:rPr lang="en-CA" sz="1800" dirty="0"/>
              <a:t>Use </a:t>
            </a:r>
            <a:r>
              <a:rPr lang="en-CA" sz="1800" dirty="0" err="1"/>
              <a:t>CGroup</a:t>
            </a:r>
            <a:r>
              <a:rPr lang="en-CA" sz="1800" dirty="0"/>
              <a:t> to control the CPU share of BOINC jobs</a:t>
            </a:r>
          </a:p>
          <a:p>
            <a:pPr lvl="2"/>
            <a:r>
              <a:rPr lang="en-CA" sz="1800" dirty="0"/>
              <a:t>Limit the number of cores (25%) which BOINC can use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6C9B2-478E-45FE-980B-816F29E77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F8DA256-8791-4758-AFE1-66715E969D9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5E6842F0-FEC0-44B9-84BD-561FD6EFEB51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262244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58B3DA9-7A5A-497A-A075-71C07A9AF7D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7599" y="205595"/>
            <a:ext cx="7837504" cy="1014516"/>
          </a:xfrm>
        </p:spPr>
        <p:txBody>
          <a:bodyPr/>
          <a:lstStyle/>
          <a:p>
            <a:r>
              <a:rPr lang="en-CA" dirty="0"/>
              <a:t>What is gained with BOINC jobs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3B629F-1405-4190-9F69-95757A69B16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3" y="1354040"/>
            <a:ext cx="7828359" cy="4789004"/>
          </a:xfrm>
        </p:spPr>
        <p:txBody>
          <a:bodyPr/>
          <a:lstStyle/>
          <a:p>
            <a:r>
              <a:rPr lang="en-CA" dirty="0"/>
              <a:t>Backfill nodes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Increase the CPU utilization of the cluster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FB4AD-BEB7-4AA7-8649-5262E7694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DAB0381-91F2-442C-8A6B-2021A3B931A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BE1A87-8BA4-4317-A0B1-74B49EAFC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815" y="1963107"/>
            <a:ext cx="5669192" cy="19421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B4A93-314B-40F7-AD1F-99050446B4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816" y="4407691"/>
            <a:ext cx="5669192" cy="166367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38449B-2ACA-4806-9A57-CD15F338BBE6}"/>
              </a:ext>
            </a:extLst>
          </p:cNvPr>
          <p:cNvSpPr txBox="1"/>
          <p:nvPr/>
        </p:nvSpPr>
        <p:spPr>
          <a:xfrm>
            <a:off x="3723588" y="2749501"/>
            <a:ext cx="1338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One hour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0D85C6-DD23-4412-8AD9-D7D31CB0386A}"/>
              </a:ext>
            </a:extLst>
          </p:cNvPr>
          <p:cNvSpPr txBox="1"/>
          <p:nvPr/>
        </p:nvSpPr>
        <p:spPr>
          <a:xfrm>
            <a:off x="3751869" y="5133737"/>
            <a:ext cx="131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One year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9A9290-A045-40AF-82F7-3B98930AC144}"/>
              </a:ext>
            </a:extLst>
          </p:cNvPr>
          <p:cNvCxnSpPr/>
          <p:nvPr/>
        </p:nvCxnSpPr>
        <p:spPr>
          <a:xfrm>
            <a:off x="5661385" y="4581427"/>
            <a:ext cx="15931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92D2655-14E5-4D8E-81A2-937FFF6CB1E8}"/>
              </a:ext>
            </a:extLst>
          </p:cNvPr>
          <p:cNvSpPr/>
          <p:nvPr/>
        </p:nvSpPr>
        <p:spPr>
          <a:xfrm>
            <a:off x="7254515" y="4407691"/>
            <a:ext cx="1097633" cy="72604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Total CPU usage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CA7ACF91-F7BA-4496-8041-E317BE93B1A1}"/>
              </a:ext>
            </a:extLst>
          </p:cNvPr>
          <p:cNvSpPr/>
          <p:nvPr/>
        </p:nvSpPr>
        <p:spPr>
          <a:xfrm>
            <a:off x="6526842" y="1111706"/>
            <a:ext cx="1825306" cy="1093735"/>
          </a:xfrm>
          <a:prstGeom prst="wedgeRoundRectCallout">
            <a:avLst>
              <a:gd name="adj1" fmla="val -283475"/>
              <a:gd name="adj2" fmla="val 6511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CPU usage of BOINC processes with very low priority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36A044C-8DAD-4474-BDEF-87AEABC9A0C8}"/>
              </a:ext>
            </a:extLst>
          </p:cNvPr>
          <p:cNvSpPr/>
          <p:nvPr/>
        </p:nvSpPr>
        <p:spPr>
          <a:xfrm>
            <a:off x="7041823" y="2969258"/>
            <a:ext cx="1825306" cy="935970"/>
          </a:xfrm>
          <a:prstGeom prst="wedgeRoundRectCallout">
            <a:avLst>
              <a:gd name="adj1" fmla="val -184751"/>
              <a:gd name="adj2" fmla="val -65212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>
                <a:solidFill>
                  <a:schemeClr val="tx1"/>
                </a:solidFill>
              </a:rPr>
              <a:t>Processes of ATLAS jobs with normal priority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1CAE63AE-D74A-4559-AB68-F90ABEF82329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4142779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A71FE-B16C-674B-A1F5-BF10D2BD391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Contribution to </a:t>
            </a:r>
            <a:r>
              <a:rPr lang="en-US" dirty="0" err="1"/>
              <a:t>ATLAS@home</a:t>
            </a:r>
            <a:r>
              <a:rPr lang="en-US" dirty="0"/>
              <a:t> project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4FDF18-4919-E044-B39B-7CBE1B81C0D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4" y="1220111"/>
            <a:ext cx="7725978" cy="4973487"/>
          </a:xfrm>
        </p:spPr>
        <p:txBody>
          <a:bodyPr/>
          <a:lstStyle/>
          <a:p>
            <a:r>
              <a:rPr lang="en-US" dirty="0"/>
              <a:t>Provided a lot of ‘additional’ resources to ATLAS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93FC0C-1444-DE40-B978-060A725F9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02143DD-A6C7-CF4F-9449-8C0AFFB4AE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 Qing, TRIUMF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992B5AC-B22E-402D-B05D-8D019D3B68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279" y="1718199"/>
            <a:ext cx="7400042" cy="3288222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D6DEED49-B78F-473A-B205-9EEA5E771684}"/>
              </a:ext>
            </a:extLst>
          </p:cNvPr>
          <p:cNvSpPr/>
          <p:nvPr/>
        </p:nvSpPr>
        <p:spPr>
          <a:xfrm>
            <a:off x="1808104" y="5363852"/>
            <a:ext cx="2884603" cy="657085"/>
          </a:xfrm>
          <a:prstGeom prst="wedgeRoundRectCallout">
            <a:avLst>
              <a:gd name="adj1" fmla="val -47914"/>
              <a:gd name="adj2" fmla="val -17661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TRIUMF Contributions as September 12, 2019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CF4E1FA-56C9-4B49-A02F-81269D08BF58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8538925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AE7719-8326-494E-B806-874A0B67030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Impact of BOINC jobs is small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96BC53C-D4B8-4FFA-8250-AEB4E80F37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7599" y="1593130"/>
            <a:ext cx="7837504" cy="4223207"/>
          </a:xfrm>
        </p:spPr>
        <p:txBody>
          <a:bodyPr/>
          <a:lstStyle/>
          <a:p>
            <a:r>
              <a:rPr lang="en-CA" dirty="0"/>
              <a:t>CPU efficiency of ATLAS productions slightly dropped</a:t>
            </a:r>
          </a:p>
          <a:p>
            <a:pPr lvl="1"/>
            <a:r>
              <a:rPr lang="en-CA" sz="1800" dirty="0"/>
              <a:t>Less than 1% for our new cluster</a:t>
            </a:r>
          </a:p>
          <a:p>
            <a:r>
              <a:rPr lang="en-CA" dirty="0"/>
              <a:t>Potentially compete with the normal production jobs on memory</a:t>
            </a:r>
          </a:p>
          <a:p>
            <a:r>
              <a:rPr lang="en-CA" dirty="0"/>
              <a:t>Disk space and network bandwidth usage are trivial</a:t>
            </a:r>
          </a:p>
          <a:p>
            <a:r>
              <a:rPr lang="en-CA" dirty="0"/>
              <a:t>Accounting</a:t>
            </a:r>
          </a:p>
          <a:p>
            <a:pPr lvl="1"/>
            <a:r>
              <a:rPr lang="en-CA" sz="1800" dirty="0"/>
              <a:t>The contributions of BOINC jobs are not officially accounted by ATLAS and WLCG</a:t>
            </a:r>
          </a:p>
          <a:p>
            <a:pPr lvl="1"/>
            <a:r>
              <a:rPr lang="en-CA" sz="1800" dirty="0"/>
              <a:t>We are working on solutions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21BC2-69E1-4016-8D28-8C17EC1F0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90859B-A38B-4944-8BA8-0261A79FBCA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C83841D2-9DC2-4F68-8BF2-C9A5B601972D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456739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73EB8-CDD9-4BC8-BF59-AF0B2589435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CA" dirty="0"/>
              <a:t>Thank you!</a:t>
            </a:r>
          </a:p>
          <a:p>
            <a:r>
              <a:rPr lang="en-CA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4DBC55-40A3-4E68-942F-23173ECF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B40460-2C3A-4DE8-A89C-F973E49C292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9113976F-7B9B-431A-B971-7514D8631602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294931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C0D0BA-8E9C-4A23-9745-3677FBA69F5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Outline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7DE7D-1B25-468F-9CD9-260162FE3A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3" y="1220111"/>
            <a:ext cx="7828359" cy="4973487"/>
          </a:xfrm>
        </p:spPr>
        <p:txBody>
          <a:bodyPr/>
          <a:lstStyle/>
          <a:p>
            <a:r>
              <a:rPr lang="en-CA" dirty="0"/>
              <a:t>Overview of the Canadian ATLAS Tier-1 centre and role</a:t>
            </a:r>
          </a:p>
          <a:p>
            <a:r>
              <a:rPr lang="en-CA" dirty="0"/>
              <a:t>ATLAS tasks and workflows</a:t>
            </a:r>
          </a:p>
          <a:p>
            <a:r>
              <a:rPr lang="en-CA" dirty="0"/>
              <a:t>ATLAS resource usages at the Canadian Tier-1</a:t>
            </a:r>
          </a:p>
          <a:p>
            <a:r>
              <a:rPr lang="en-CA" dirty="0"/>
              <a:t>Our experience and CPU utilization improvement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55254C-4048-40A9-AFC4-6BCEB9707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A185B-84D8-4F5C-8B80-6291047A00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3A555A3B-2E18-4C86-AA2A-D61D1771855A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81179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290D5-6928-4348-ABFD-445C22ACF9D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Canadian ATLAS Tier-1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5DFF52-2548-4723-9659-A6B4F59EBE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B797E4-5E44-4C40-881D-0B5CDD3B205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6743" y="801279"/>
            <a:ext cx="7999355" cy="5392320"/>
          </a:xfrm>
        </p:spPr>
        <p:txBody>
          <a:bodyPr/>
          <a:lstStyle/>
          <a:p>
            <a:r>
              <a:rPr lang="en-CA" dirty="0"/>
              <a:t>Key player in large-scale distributed computing (ATLAS experiment only)</a:t>
            </a:r>
          </a:p>
          <a:p>
            <a:r>
              <a:rPr lang="en-CA" dirty="0"/>
              <a:t>Providing storage for the raw and secondary datasets</a:t>
            </a:r>
          </a:p>
          <a:p>
            <a:r>
              <a:rPr lang="en-CA" dirty="0"/>
              <a:t>Providing </a:t>
            </a:r>
            <a:r>
              <a:rPr lang="en-US" dirty="0"/>
              <a:t>computing capacity for data processing, simulation, and physics group activities</a:t>
            </a:r>
            <a:endParaRPr lang="en-CA" dirty="0"/>
          </a:p>
          <a:p>
            <a:r>
              <a:rPr lang="en-CA" dirty="0"/>
              <a:t>Providing 10% of worldwide Tier-1 resources</a:t>
            </a:r>
          </a:p>
          <a:p>
            <a:r>
              <a:rPr lang="en-CA" dirty="0"/>
              <a:t>Primary Tier-1 services and resources relocated to a new data centre at Simon Fraser University last year</a:t>
            </a:r>
          </a:p>
          <a:p>
            <a:r>
              <a:rPr lang="en-CA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DejaVu Sans" pitchFamily="2"/>
              </a:rPr>
              <a:t>Current capacity in production</a:t>
            </a:r>
            <a:r>
              <a:rPr lang="en-CA" sz="1800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DejaVu Sans" pitchFamily="2"/>
              </a:rPr>
              <a:t>:</a:t>
            </a:r>
          </a:p>
          <a:p>
            <a:pPr lvl="1"/>
            <a:r>
              <a:rPr lang="en-CA" sz="1800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DejaVu Sans" pitchFamily="2"/>
              </a:rPr>
              <a:t>7680 cores (SFU) + 4744 cores (TRIUMF, simulation only)</a:t>
            </a:r>
          </a:p>
          <a:p>
            <a:pPr lvl="1"/>
            <a:r>
              <a:rPr lang="en-CA" sz="1800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WenQuanYi Zen Hei Sharp" pitchFamily="2"/>
              </a:rPr>
              <a:t>11 PB disk (at SFU)</a:t>
            </a:r>
          </a:p>
          <a:p>
            <a:pPr lvl="1"/>
            <a:r>
              <a:rPr lang="en-CA" sz="1800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WenQuanYi Zen Hei Sharp" pitchFamily="2"/>
              </a:rPr>
              <a:t>31 PB tape (at SFU)</a:t>
            </a:r>
          </a:p>
          <a:p>
            <a:r>
              <a:rPr lang="en-CA" dirty="0">
                <a:solidFill>
                  <a:srgbClr val="000000"/>
                </a:solidFill>
                <a:latin typeface="Arial" pitchFamily="18"/>
                <a:ea typeface="WenQuanYi Zen Hei Sharp" pitchFamily="2"/>
                <a:cs typeface="DejaVu Sans" pitchFamily="2"/>
              </a:rPr>
              <a:t>&gt;10 years stable 24x7 operations</a:t>
            </a:r>
          </a:p>
          <a:p>
            <a:endParaRPr lang="en-CA" dirty="0">
              <a:solidFill>
                <a:srgbClr val="000000"/>
              </a:solidFill>
              <a:latin typeface="Arial" pitchFamily="18"/>
              <a:ea typeface="WenQuanYi Zen Hei Sharp" pitchFamily="2"/>
              <a:cs typeface="DejaVu Sans" pitchFamily="2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2775-1E42-4836-A9B8-64D654154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6FA65FD-69D8-4AC0-B097-9732C2E5E0A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CC850-C7A8-4D30-B51A-EF678E3DA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511" y="4622423"/>
            <a:ext cx="3713877" cy="15494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53E2A1-B904-4227-903B-FF49DC368FF1}"/>
              </a:ext>
            </a:extLst>
          </p:cNvPr>
          <p:cNvSpPr txBox="1"/>
          <p:nvPr/>
        </p:nvSpPr>
        <p:spPr>
          <a:xfrm>
            <a:off x="5651087" y="5227848"/>
            <a:ext cx="2248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Site Availability ~100%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422E72-5508-4CC8-AC73-C49E94E3DAC1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396763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4EB39B1-8909-4E8E-B7DA-4BD0478A6F4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422581" y="612743"/>
            <a:ext cx="8325493" cy="5699158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E73137-7E10-4A62-B006-536754B999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Tier-1 cluster at SFU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F94D28-8267-4801-B757-297340325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5F50FC6-091C-4E8A-8304-1257DBA353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4A0331-9135-480D-A86A-266FA18F2ABC}"/>
              </a:ext>
            </a:extLst>
          </p:cNvPr>
          <p:cNvSpPr txBox="1"/>
          <p:nvPr/>
        </p:nvSpPr>
        <p:spPr>
          <a:xfrm>
            <a:off x="3007150" y="5505254"/>
            <a:ext cx="231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Designed for ATLAS workflows at Tier-1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46A28AE-CAB5-417B-862C-D4FD48D07D6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744" y="6346825"/>
            <a:ext cx="3295380" cy="330199"/>
          </a:xfrm>
        </p:spPr>
        <p:txBody>
          <a:bodyPr/>
          <a:lstStyle/>
          <a:p>
            <a:r>
              <a:rPr lang="en-US" sz="1000" dirty="0"/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18789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12C2D8D-FD95-44C6-9F84-07902D6A04B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16744" y="6346825"/>
            <a:ext cx="3295380" cy="330199"/>
          </a:xfrm>
        </p:spPr>
        <p:txBody>
          <a:bodyPr/>
          <a:lstStyle/>
          <a:p>
            <a:r>
              <a:rPr lang="en-US" sz="1000" dirty="0"/>
              <a:t>TRIUMF-Helmholtz Workshop on Scientific Computing</a:t>
            </a:r>
          </a:p>
          <a:p>
            <a:endParaRPr lang="en-CA" sz="1000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0D9FDF9-39A6-453A-A452-E639639B4D59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466106" y="735291"/>
            <a:ext cx="8070295" cy="5303532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3580700-3082-44EE-A8A1-D069BCB1066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b="0" dirty="0"/>
              <a:t>ATLAS Workflow Management schematic</a:t>
            </a:r>
            <a:endParaRPr lang="en-CA" dirty="0"/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D44AC-5FE1-49C4-B3B2-CC5B1193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BDBC3D-8BC6-49B5-9845-0E084A9728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250406" y="6337398"/>
            <a:ext cx="2990850" cy="330200"/>
          </a:xfrm>
        </p:spPr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F77842-195C-4304-85E7-B26B904ACF20}"/>
              </a:ext>
            </a:extLst>
          </p:cNvPr>
          <p:cNvSpPr txBox="1"/>
          <p:nvPr/>
        </p:nvSpPr>
        <p:spPr>
          <a:xfrm>
            <a:off x="1206631" y="5901179"/>
            <a:ext cx="67307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/>
              <a:t>Source: ATLAS ProdSys2 tutorial</a:t>
            </a:r>
          </a:p>
        </p:txBody>
      </p:sp>
    </p:spTree>
    <p:extLst>
      <p:ext uri="{BB962C8B-B14F-4D97-AF65-F5344CB8AC3E}">
        <p14:creationId xmlns:p14="http://schemas.microsoft.com/office/powerpoint/2010/main" val="37142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99E9E9-0386-4370-9BAF-41AC1863D2C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ATLAS workflows and resource requirements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408AF-57E2-44B1-8BD0-5035AF97D05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CA" dirty="0"/>
              <a:t>Main ATLAS Tier-1 tasks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3E6E0-4DC9-4727-8EE4-B16A282BB94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CA" dirty="0"/>
              <a:t>Resources required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F10EB-990D-4AC3-A46F-390F1666069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pPr fontAlgn="base"/>
            <a:r>
              <a:rPr lang="en-US" sz="1800" dirty="0"/>
              <a:t>Simulation</a:t>
            </a:r>
            <a:endParaRPr lang="en-US" sz="1200" dirty="0"/>
          </a:p>
          <a:p>
            <a:pPr fontAlgn="base"/>
            <a:r>
              <a:rPr lang="en-US" sz="1800" dirty="0"/>
              <a:t>Data reprocessing </a:t>
            </a:r>
          </a:p>
          <a:p>
            <a:pPr fontAlgn="base"/>
            <a:r>
              <a:rPr lang="en-US" sz="1800" dirty="0"/>
              <a:t>Data merging</a:t>
            </a:r>
          </a:p>
          <a:p>
            <a:pPr fontAlgn="base"/>
            <a:r>
              <a:rPr lang="en-US" sz="1800" dirty="0"/>
              <a:t>Derivation production (secondary dataset)</a:t>
            </a:r>
          </a:p>
          <a:p>
            <a:pPr fontAlgn="base"/>
            <a:r>
              <a:rPr lang="en-US" sz="1800" dirty="0"/>
              <a:t>Users analysis</a:t>
            </a:r>
          </a:p>
          <a:p>
            <a:pPr fontAlgn="base"/>
            <a:r>
              <a:rPr lang="en-US" sz="1800" dirty="0"/>
              <a:t>Physics groups activities</a:t>
            </a:r>
            <a:endParaRPr lang="en-US" sz="1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A859E6-0432-42E0-AB8C-92519F82BB1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CA" sz="1800" dirty="0"/>
              <a:t>Single core/multiple cores</a:t>
            </a:r>
          </a:p>
          <a:p>
            <a:r>
              <a:rPr lang="en-CA" sz="1800" dirty="0"/>
              <a:t>CPU time, disk space, memory</a:t>
            </a:r>
          </a:p>
          <a:p>
            <a:r>
              <a:rPr lang="en-CA" sz="1800" dirty="0"/>
              <a:t>CPU intensive vs IO intensive</a:t>
            </a:r>
          </a:p>
          <a:p>
            <a:r>
              <a:rPr lang="en-CA" sz="1800" dirty="0"/>
              <a:t>Priority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8F7A1-D24D-4341-96D7-80238B606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E9068AA-1DE0-446B-A9B9-B9C31F488E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78B9DF9A-8DE9-4E88-A21F-33AFC833C2C8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998796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7338D-4099-4BBE-BF38-87D23190FC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7599" y="205595"/>
            <a:ext cx="7837504" cy="1014516"/>
          </a:xfrm>
        </p:spPr>
        <p:txBody>
          <a:bodyPr/>
          <a:lstStyle/>
          <a:p>
            <a:r>
              <a:rPr lang="en-CA" dirty="0"/>
              <a:t>ATLAS storage usage at Canadian Tier-1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9DC09-7CD0-4CBF-BBBA-AA3F95C4D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9DF613D-CEE8-4F05-ABEA-D38F8DE3F6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6109E697-6F84-4A94-9C30-37EF2A318EBB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3"/>
          <a:stretch>
            <a:fillRect/>
          </a:stretch>
        </p:blipFill>
        <p:spPr>
          <a:xfrm>
            <a:off x="572588" y="1123041"/>
            <a:ext cx="5902904" cy="5168899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746A9EC-B537-4631-94C5-B7A5AD331D1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447979" y="2328421"/>
            <a:ext cx="2123433" cy="3447345"/>
          </a:xfrm>
        </p:spPr>
        <p:txBody>
          <a:bodyPr/>
          <a:lstStyle/>
          <a:p>
            <a:r>
              <a:rPr lang="en-CA" dirty="0"/>
              <a:t>Storage usage as September 13, 2019</a:t>
            </a:r>
          </a:p>
          <a:p>
            <a:pPr lvl="1"/>
            <a:r>
              <a:rPr lang="en-CA" sz="1800" dirty="0"/>
              <a:t>Disk usage ~8.4PB</a:t>
            </a:r>
          </a:p>
          <a:p>
            <a:pPr lvl="1"/>
            <a:r>
              <a:rPr lang="en-CA" sz="1800" dirty="0"/>
              <a:t>Tape usage ~16.0PB</a:t>
            </a:r>
          </a:p>
          <a:p>
            <a:pPr lvl="1"/>
            <a:r>
              <a:rPr lang="en-CA" sz="1800" dirty="0"/>
              <a:t>Total size ~24.4PB</a:t>
            </a:r>
          </a:p>
          <a:p>
            <a:pPr lvl="1"/>
            <a:r>
              <a:rPr lang="en-CA" sz="1800" dirty="0"/>
              <a:t>9.83% of all Tier-1s’ usage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346140-A9F0-4998-96E2-5D52D1B44688}"/>
              </a:ext>
            </a:extLst>
          </p:cNvPr>
          <p:cNvSpPr txBox="1"/>
          <p:nvPr/>
        </p:nvSpPr>
        <p:spPr>
          <a:xfrm>
            <a:off x="4383464" y="1404935"/>
            <a:ext cx="2123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Secondary dataset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938D6-FD31-4E5A-88E8-4F8E4FCF06AF}"/>
              </a:ext>
            </a:extLst>
          </p:cNvPr>
          <p:cNvSpPr txBox="1"/>
          <p:nvPr/>
        </p:nvSpPr>
        <p:spPr>
          <a:xfrm>
            <a:off x="4647414" y="2903457"/>
            <a:ext cx="132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Raw data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E4170F-6982-498E-987C-2BB025496D5A}"/>
              </a:ext>
            </a:extLst>
          </p:cNvPr>
          <p:cNvSpPr txBox="1"/>
          <p:nvPr/>
        </p:nvSpPr>
        <p:spPr>
          <a:xfrm>
            <a:off x="927362" y="2534125"/>
            <a:ext cx="132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Group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53D255-6824-4896-9667-BBC16F4891C3}"/>
              </a:ext>
            </a:extLst>
          </p:cNvPr>
          <p:cNvSpPr txBox="1"/>
          <p:nvPr/>
        </p:nvSpPr>
        <p:spPr>
          <a:xfrm>
            <a:off x="1726873" y="1728099"/>
            <a:ext cx="838985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NTUP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70FD08-B68A-460C-A5DE-4C3C56A8D530}"/>
              </a:ext>
            </a:extLst>
          </p:cNvPr>
          <p:cNvSpPr txBox="1"/>
          <p:nvPr/>
        </p:nvSpPr>
        <p:spPr>
          <a:xfrm>
            <a:off x="1536864" y="3223578"/>
            <a:ext cx="132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Simulation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FF196BD4-2CA0-4832-816B-DA30D390314E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2025472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E875674-F83E-4F8F-AF6E-F721B13F075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Slots of ATLAS running jobs at Canadian Tier-1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E83BD3-F8F5-4224-92BD-3355A08AD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9FD4529-66CF-4AA4-9AAF-BE237F3C264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CFDDDD-68B8-4B29-BAEA-62B39920093A}"/>
              </a:ext>
            </a:extLst>
          </p:cNvPr>
          <p:cNvPicPr>
            <a:picLocks noGrp="1" noChangeAspect="1"/>
          </p:cNvPicPr>
          <p:nvPr>
            <p:ph sz="quarter" idx="26"/>
          </p:nvPr>
        </p:nvPicPr>
        <p:blipFill>
          <a:blip r:embed="rId2"/>
          <a:stretch>
            <a:fillRect/>
          </a:stretch>
        </p:blipFill>
        <p:spPr>
          <a:xfrm>
            <a:off x="873557" y="752615"/>
            <a:ext cx="7744548" cy="5352769"/>
          </a:xfr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D50271F7-0DD6-439E-A398-308144BB4A78}"/>
              </a:ext>
            </a:extLst>
          </p:cNvPr>
          <p:cNvSpPr/>
          <p:nvPr/>
        </p:nvSpPr>
        <p:spPr>
          <a:xfrm>
            <a:off x="2552822" y="4500080"/>
            <a:ext cx="1395167" cy="388937"/>
          </a:xfrm>
          <a:prstGeom prst="wedgeRoundRectCallout">
            <a:avLst>
              <a:gd name="adj1" fmla="val -17455"/>
              <a:gd name="adj2" fmla="val -273591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Simulation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ACA415-2F58-47BC-84E3-C46C478DC763}"/>
              </a:ext>
            </a:extLst>
          </p:cNvPr>
          <p:cNvCxnSpPr>
            <a:cxnSpLocks/>
          </p:cNvCxnSpPr>
          <p:nvPr/>
        </p:nvCxnSpPr>
        <p:spPr>
          <a:xfrm>
            <a:off x="873557" y="1885361"/>
            <a:ext cx="77445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CD34016A-E088-43E3-B856-F8EAC05B4AAD}"/>
              </a:ext>
            </a:extLst>
          </p:cNvPr>
          <p:cNvSpPr/>
          <p:nvPr/>
        </p:nvSpPr>
        <p:spPr>
          <a:xfrm>
            <a:off x="1489432" y="1242929"/>
            <a:ext cx="1366299" cy="363591"/>
          </a:xfrm>
          <a:prstGeom prst="wedgeRectCallout">
            <a:avLst>
              <a:gd name="adj1" fmla="val -31908"/>
              <a:gd name="adj2" fmla="val 12290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dirty="0">
                <a:solidFill>
                  <a:schemeClr val="tx1"/>
                </a:solidFill>
              </a:rPr>
              <a:t>13k slots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F852DAE-F829-4CAB-BB63-7465BA243090}"/>
              </a:ext>
            </a:extLst>
          </p:cNvPr>
          <p:cNvSpPr/>
          <p:nvPr/>
        </p:nvSpPr>
        <p:spPr>
          <a:xfrm>
            <a:off x="3789575" y="1103113"/>
            <a:ext cx="1734532" cy="54080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Reprocess campaign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00B574B-A2F6-4D85-B455-880A242900C5}"/>
              </a:ext>
            </a:extLst>
          </p:cNvPr>
          <p:cNvCxnSpPr/>
          <p:nvPr/>
        </p:nvCxnSpPr>
        <p:spPr>
          <a:xfrm flipH="1">
            <a:off x="3093969" y="1606520"/>
            <a:ext cx="770438" cy="1606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5540995-FB3D-46DC-819F-4C9BEFD9CE2A}"/>
              </a:ext>
            </a:extLst>
          </p:cNvPr>
          <p:cNvCxnSpPr/>
          <p:nvPr/>
        </p:nvCxnSpPr>
        <p:spPr>
          <a:xfrm>
            <a:off x="4745831" y="1643916"/>
            <a:ext cx="778276" cy="46768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82B0A27-2335-4C5F-8B7B-6222E0B0EAD0}"/>
              </a:ext>
            </a:extLst>
          </p:cNvPr>
          <p:cNvCxnSpPr/>
          <p:nvPr/>
        </p:nvCxnSpPr>
        <p:spPr>
          <a:xfrm>
            <a:off x="5524107" y="1643916"/>
            <a:ext cx="2375555" cy="2338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E16D29D6-35B9-40E0-BD82-0C3F7D56210F}"/>
              </a:ext>
            </a:extLst>
          </p:cNvPr>
          <p:cNvSpPr/>
          <p:nvPr/>
        </p:nvSpPr>
        <p:spPr>
          <a:xfrm>
            <a:off x="5316717" y="4610784"/>
            <a:ext cx="1395167" cy="603300"/>
          </a:xfrm>
          <a:prstGeom prst="wedgeRoundRectCallout">
            <a:avLst>
              <a:gd name="adj1" fmla="val 145321"/>
              <a:gd name="adj2" fmla="val -291324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Event generation</a:t>
            </a:r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10049AAA-12BF-42E8-9C9F-864B01A68309}"/>
              </a:ext>
            </a:extLst>
          </p:cNvPr>
          <p:cNvSpPr/>
          <p:nvPr/>
        </p:nvSpPr>
        <p:spPr>
          <a:xfrm>
            <a:off x="3410496" y="5186963"/>
            <a:ext cx="1745966" cy="388937"/>
          </a:xfrm>
          <a:prstGeom prst="wedgeRoundRectCallout">
            <a:avLst>
              <a:gd name="adj1" fmla="val 103741"/>
              <a:gd name="adj2" fmla="val -597126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Reconstruction</a:t>
            </a: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51E6F5AB-6CDD-43CD-9B0B-101A0FB3975F}"/>
              </a:ext>
            </a:extLst>
          </p:cNvPr>
          <p:cNvSpPr/>
          <p:nvPr/>
        </p:nvSpPr>
        <p:spPr>
          <a:xfrm>
            <a:off x="6457950" y="857839"/>
            <a:ext cx="1356871" cy="559835"/>
          </a:xfrm>
          <a:prstGeom prst="wedgeRoundRectCallout">
            <a:avLst>
              <a:gd name="adj1" fmla="val -61798"/>
              <a:gd name="adj2" fmla="val 239305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Group production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2161B6F3-403E-48FD-A28E-4E9D577A980D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1198871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37936B-741B-4F7C-BA9A-F49E297A910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CA" dirty="0"/>
              <a:t>Local monitoring on CPU usages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7B01BA-BE5C-4C1C-9D46-BC812058653E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07599" y="902358"/>
            <a:ext cx="7716268" cy="5505253"/>
          </a:xfrm>
        </p:spPr>
        <p:txBody>
          <a:bodyPr/>
          <a:lstStyle/>
          <a:p>
            <a:r>
              <a:rPr lang="en-CA" dirty="0"/>
              <a:t>CPU slot usage from batch system point of view ( one year)</a:t>
            </a:r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CPU utilization of one sub cluster (1152 cores) (one year)</a:t>
            </a:r>
          </a:p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D1EC97-9801-404A-B663-529EE7A1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90513-E58D-2644-ACDB-E89B1349FCE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F2FFF-84DD-48C4-8497-0F84011886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CA" dirty="0"/>
              <a:t>Di Qing, TRIUMF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3718576-CE38-495B-93E2-6A6832812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326" y="1293459"/>
            <a:ext cx="6120204" cy="21355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F4EBF5-8BDC-47CD-8AFF-AE82222AD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326" y="3856260"/>
            <a:ext cx="6120204" cy="234128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F4424D0-1F92-4AF9-A202-F212CBDFDA60}"/>
              </a:ext>
            </a:extLst>
          </p:cNvPr>
          <p:cNvCxnSpPr/>
          <p:nvPr/>
        </p:nvCxnSpPr>
        <p:spPr>
          <a:xfrm>
            <a:off x="2413262" y="2318995"/>
            <a:ext cx="485480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2E62B034-7810-48FC-860F-F0690B7741E8}"/>
              </a:ext>
            </a:extLst>
          </p:cNvPr>
          <p:cNvSpPr/>
          <p:nvPr/>
        </p:nvSpPr>
        <p:spPr>
          <a:xfrm>
            <a:off x="7258639" y="1847660"/>
            <a:ext cx="1527142" cy="810688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Total job slots ~12.4k</a:t>
            </a:r>
          </a:p>
        </p:txBody>
      </p:sp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6D6AA3B4-A9C7-44BB-8ABA-A2BCF5ADA6DE}"/>
              </a:ext>
            </a:extLst>
          </p:cNvPr>
          <p:cNvSpPr txBox="1">
            <a:spLocks/>
          </p:cNvSpPr>
          <p:nvPr/>
        </p:nvSpPr>
        <p:spPr>
          <a:xfrm>
            <a:off x="616744" y="6346825"/>
            <a:ext cx="3295380" cy="3301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000" i="1" dirty="0">
                <a:solidFill>
                  <a:srgbClr val="00A4FF"/>
                </a:solidFill>
              </a:rPr>
              <a:t>TRIUMF-Helmholtz Workshop on Scientific Computing</a:t>
            </a:r>
          </a:p>
          <a:p>
            <a:endParaRPr lang="en-CA" sz="1000" dirty="0"/>
          </a:p>
        </p:txBody>
      </p:sp>
    </p:spTree>
    <p:extLst>
      <p:ext uri="{BB962C8B-B14F-4D97-AF65-F5344CB8AC3E}">
        <p14:creationId xmlns:p14="http://schemas.microsoft.com/office/powerpoint/2010/main" val="3217858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FF5D1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_three" id="{E94DC24C-3379-3949-A83C-80DDDED30009}" vid="{C9830522-1FD9-494E-BB31-AB26B6DAFC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desy</Template>
  <TotalTime>1460</TotalTime>
  <Words>816</Words>
  <Application>Microsoft Office PowerPoint</Application>
  <PresentationFormat>On-screen Show (4:3)</PresentationFormat>
  <Paragraphs>184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 Qing</dc:creator>
  <cp:lastModifiedBy>Di Qing</cp:lastModifiedBy>
  <cp:revision>92</cp:revision>
  <dcterms:created xsi:type="dcterms:W3CDTF">2019-09-11T17:26:04Z</dcterms:created>
  <dcterms:modified xsi:type="dcterms:W3CDTF">2019-09-16T03:20:32Z</dcterms:modified>
</cp:coreProperties>
</file>