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tags/tag22.xml" ContentType="application/vnd.openxmlformats-officedocument.presentationml.tags+xml"/>
  <Override PartName="/ppt/charts/chart2.xml" ContentType="application/vnd.openxmlformats-officedocument.drawingml.chart+xml"/>
  <Override PartName="/ppt/tags/tag23.xml" ContentType="application/vnd.openxmlformats-officedocument.presentationml.tags+xml"/>
  <Override PartName="/ppt/charts/chart3.xml" ContentType="application/vnd.openxmlformats-officedocument.drawingml.chart+xml"/>
  <Override PartName="/ppt/tags/tag24.xml" ContentType="application/vnd.openxmlformats-officedocument.presentationml.tags+xml"/>
  <Override PartName="/ppt/charts/chart4.xml" ContentType="application/vnd.openxmlformats-officedocument.drawingml.chart+xml"/>
  <Override PartName="/ppt/tags/tag25.xml" ContentType="application/vnd.openxmlformats-officedocument.presentationml.tags+xml"/>
  <Override PartName="/ppt/charts/chart5.xml" ContentType="application/vnd.openxmlformats-officedocument.drawingml.chart+xml"/>
  <Override PartName="/ppt/drawings/drawing1.xml" ContentType="application/vnd.openxmlformats-officedocument.drawingml.chartshapes+xml"/>
  <Override PartName="/ppt/tags/tag26.xml" ContentType="application/vnd.openxmlformats-officedocument.presentationml.tags+xml"/>
  <Override PartName="/ppt/charts/chart6.xml" ContentType="application/vnd.openxmlformats-officedocument.drawingml.chart+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3"/>
  </p:notesMasterIdLst>
  <p:handoutMasterIdLst>
    <p:handoutMasterId r:id="rId24"/>
  </p:handoutMasterIdLst>
  <p:sldIdLst>
    <p:sldId id="364" r:id="rId6"/>
    <p:sldId id="465" r:id="rId7"/>
    <p:sldId id="1142" r:id="rId8"/>
    <p:sldId id="1141" r:id="rId9"/>
    <p:sldId id="1158" r:id="rId10"/>
    <p:sldId id="1160" r:id="rId11"/>
    <p:sldId id="1146" r:id="rId12"/>
    <p:sldId id="1147" r:id="rId13"/>
    <p:sldId id="1161" r:id="rId14"/>
    <p:sldId id="1148" r:id="rId15"/>
    <p:sldId id="1154" r:id="rId16"/>
    <p:sldId id="1155" r:id="rId17"/>
    <p:sldId id="1156" r:id="rId18"/>
    <p:sldId id="1162" r:id="rId19"/>
    <p:sldId id="1157" r:id="rId20"/>
    <p:sldId id="1152" r:id="rId21"/>
    <p:sldId id="392" r:id="rId22"/>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52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FFFFF"/>
    <a:srgbClr val="EEEEEE"/>
    <a:srgbClr val="F8F8F8"/>
    <a:srgbClr val="D13B3B"/>
    <a:srgbClr val="F6D8D8"/>
    <a:srgbClr val="EDB638"/>
    <a:srgbClr val="FF791E"/>
    <a:srgbClr val="545657"/>
    <a:srgbClr val="E97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740" autoAdjust="0"/>
  </p:normalViewPr>
  <p:slideViewPr>
    <p:cSldViewPr snapToGrid="0" snapToObjects="1">
      <p:cViewPr varScale="1">
        <p:scale>
          <a:sx n="103" d="100"/>
          <a:sy n="103" d="100"/>
        </p:scale>
        <p:origin x="1992" y="114"/>
      </p:cViewPr>
      <p:guideLst>
        <p:guide orient="horz" pos="912"/>
        <p:guide pos="528"/>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2" d="100"/>
          <a:sy n="62" d="100"/>
        </p:scale>
        <p:origin x="1891"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E1125262\Desktop\MTCA%20Workshop%20Desy\DesyWorkshop_Waldt\Messungen\Messungen_Waldt_einfarbig.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2"/>
      <c:hPercent val="38"/>
      <c:rotY val="3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5.6706516336620716E-2"/>
          <c:y val="0.19859813084112149"/>
          <c:w val="0.9249841444238075"/>
          <c:h val="0.69392523364485981"/>
        </c:manualLayout>
      </c:layout>
      <c:bar3DChart>
        <c:barDir val="col"/>
        <c:grouping val="stacked"/>
        <c:varyColors val="0"/>
        <c:ser>
          <c:idx val="0"/>
          <c:order val="0"/>
          <c:tx>
            <c:strRef>
              <c:f>'K:\Quality\Laboratory\02_Climate_Control_Laboratory\05_EXCEL\09_Projekte\2_MTCA\Archiv\11850-026_Waldt\04_Messungen\Luftverteilung\[Vergleich.xlsx]Messung 1'!$O$2</c:f>
              <c:strCache>
                <c:ptCount val="1"/>
                <c:pt idx="0">
                  <c:v>Zone 1</c:v>
                </c:pt>
              </c:strCache>
            </c:strRef>
          </c:tx>
          <c:spPr>
            <a:solidFill>
              <a:srgbClr val="FFC000"/>
            </a:solidFill>
            <a:ln w="12700">
              <a:solidFill>
                <a:srgbClr val="000000"/>
              </a:solidFill>
              <a:prstDash val="solid"/>
            </a:ln>
          </c:spPr>
          <c:invertIfNegative val="0"/>
          <c:cat>
            <c:strRef>
              <c:f>'[1]Messung 1'!$N$3:$N$20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'[1]Messung 1'!$O$3:$O$20</c:f>
              <c:numCache>
                <c:formatCode>General</c:formatCode>
                <c:ptCount val="18"/>
                <c:pt idx="0">
                  <c:v>5.6621470499999997</c:v>
                </c:pt>
                <c:pt idx="1">
                  <c:v>6.2146840500000105</c:v>
                </c:pt>
                <c:pt idx="2">
                  <c:v>5.4173987999999911</c:v>
                </c:pt>
                <c:pt idx="3">
                  <c:v>3.1089706875000003</c:v>
                </c:pt>
                <c:pt idx="4">
                  <c:v>3.3062825625000003</c:v>
                </c:pt>
                <c:pt idx="5">
                  <c:v>3.7508731875000016</c:v>
                </c:pt>
                <c:pt idx="6">
                  <c:v>3.7392406875000006</c:v>
                </c:pt>
                <c:pt idx="7">
                  <c:v>3.1489794375000071</c:v>
                </c:pt>
                <c:pt idx="8">
                  <c:v>3.8208444374999995</c:v>
                </c:pt>
                <c:pt idx="9">
                  <c:v>3.8716925624999998</c:v>
                </c:pt>
                <c:pt idx="10">
                  <c:v>3.5143456875000001</c:v>
                </c:pt>
                <c:pt idx="11">
                  <c:v>3.8108863125000001</c:v>
                </c:pt>
                <c:pt idx="12">
                  <c:v>4.0067881875000007</c:v>
                </c:pt>
                <c:pt idx="13">
                  <c:v>4.1230250625000009</c:v>
                </c:pt>
                <c:pt idx="14">
                  <c:v>3.2243682600000003</c:v>
                </c:pt>
                <c:pt idx="15">
                  <c:v>4.9501390500000024</c:v>
                </c:pt>
                <c:pt idx="16">
                  <c:v>6.1157650499999994</c:v>
                </c:pt>
                <c:pt idx="17">
                  <c:v>7.9675699680000012</c:v>
                </c:pt>
              </c:numCache>
            </c:numRef>
          </c:val>
          <c:extLst>
            <c:ext xmlns:c16="http://schemas.microsoft.com/office/drawing/2014/chart" uri="{C3380CC4-5D6E-409C-BE32-E72D297353CC}">
              <c16:uniqueId val="{00000000-2AD9-4AB4-86D5-FE425823D74A}"/>
            </c:ext>
          </c:extLst>
        </c:ser>
        <c:ser>
          <c:idx val="1"/>
          <c:order val="1"/>
          <c:tx>
            <c:strRef>
              <c:f>'K:\Quality\Laboratory\02_Climate_Control_Laboratory\05_EXCEL\09_Projekte\2_MTCA\Archiv\11850-026_Waldt\04_Messungen\Luftverteilung\[Vergleich.xlsx]Messung 1'!$P$2</c:f>
              <c:strCache>
                <c:ptCount val="1"/>
                <c:pt idx="0">
                  <c:v>Zone 2</c:v>
                </c:pt>
              </c:strCache>
            </c:strRef>
          </c:tx>
          <c:spPr>
            <a:solidFill>
              <a:srgbClr val="FFC000"/>
            </a:solidFill>
            <a:ln w="12700">
              <a:solidFill>
                <a:srgbClr val="000000"/>
              </a:solidFill>
              <a:prstDash val="solid"/>
            </a:ln>
          </c:spPr>
          <c:invertIfNegative val="0"/>
          <c:cat>
            <c:strRef>
              <c:f>'[1]Messung 1'!$N$3:$N$20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'[1]Messung 1'!$P$3:$P$20</c:f>
              <c:numCache>
                <c:formatCode>General</c:formatCode>
                <c:ptCount val="18"/>
                <c:pt idx="0">
                  <c:v>4.83034005000001</c:v>
                </c:pt>
                <c:pt idx="1">
                  <c:v>4.7858395499999897</c:v>
                </c:pt>
                <c:pt idx="2">
                  <c:v>5.9240268000000089</c:v>
                </c:pt>
                <c:pt idx="3">
                  <c:v>8.7294069375000003</c:v>
                </c:pt>
                <c:pt idx="4">
                  <c:v>9.7903438124999997</c:v>
                </c:pt>
                <c:pt idx="5">
                  <c:v>8.4359506875000019</c:v>
                </c:pt>
                <c:pt idx="6">
                  <c:v>7.6214994374999998</c:v>
                </c:pt>
                <c:pt idx="7">
                  <c:v>8.8555138125000017</c:v>
                </c:pt>
                <c:pt idx="8">
                  <c:v>8.5326238124999989</c:v>
                </c:pt>
                <c:pt idx="9">
                  <c:v>8.4882969375000012</c:v>
                </c:pt>
                <c:pt idx="10">
                  <c:v>8.8589506875000001</c:v>
                </c:pt>
                <c:pt idx="11">
                  <c:v>8.7097550624999993</c:v>
                </c:pt>
                <c:pt idx="12">
                  <c:v>8.3354881874999975</c:v>
                </c:pt>
                <c:pt idx="13">
                  <c:v>8.9398494375000013</c:v>
                </c:pt>
                <c:pt idx="14">
                  <c:v>8.0630938125</c:v>
                </c:pt>
                <c:pt idx="15">
                  <c:v>5.1772090499999992</c:v>
                </c:pt>
                <c:pt idx="16">
                  <c:v>6.3355270500000014</c:v>
                </c:pt>
                <c:pt idx="17">
                  <c:v>6.3665860500000004</c:v>
                </c:pt>
              </c:numCache>
            </c:numRef>
          </c:val>
          <c:extLst>
            <c:ext xmlns:c16="http://schemas.microsoft.com/office/drawing/2014/chart" uri="{C3380CC4-5D6E-409C-BE32-E72D297353CC}">
              <c16:uniqueId val="{00000001-2AD9-4AB4-86D5-FE425823D74A}"/>
            </c:ext>
          </c:extLst>
        </c:ser>
        <c:ser>
          <c:idx val="2"/>
          <c:order val="2"/>
          <c:tx>
            <c:strRef>
              <c:f>'K:\Quality\Laboratory\02_Climate_Control_Laboratory\05_EXCEL\09_Projekte\2_MTCA\Archiv\11850-026_Waldt\04_Messungen\Luftverteilung\[Vergleich.xlsx]Messung 1'!$Q$2</c:f>
              <c:strCache>
                <c:ptCount val="1"/>
                <c:pt idx="0">
                  <c:v>Zone 3</c:v>
                </c:pt>
              </c:strCache>
            </c:strRef>
          </c:tx>
          <c:spPr>
            <a:solidFill>
              <a:srgbClr val="FFC000"/>
            </a:solidFill>
            <a:ln w="12700">
              <a:solidFill>
                <a:srgbClr val="000000"/>
              </a:solidFill>
              <a:prstDash val="solid"/>
            </a:ln>
          </c:spPr>
          <c:invertIfNegative val="0"/>
          <c:cat>
            <c:strRef>
              <c:f>'[1]Messung 1'!$N$3:$N$20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'[1]Messung 1'!$Q$3:$Q$20</c:f>
              <c:numCache>
                <c:formatCode>General</c:formatCode>
                <c:ptCount val="18"/>
                <c:pt idx="0">
                  <c:v>6.5681923680000001</c:v>
                </c:pt>
                <c:pt idx="1">
                  <c:v>6.3421825499999995</c:v>
                </c:pt>
                <c:pt idx="2">
                  <c:v>6.0323507999999917</c:v>
                </c:pt>
                <c:pt idx="3">
                  <c:v>5.5564663125000004</c:v>
                </c:pt>
                <c:pt idx="4">
                  <c:v>5.9532050625000013</c:v>
                </c:pt>
                <c:pt idx="5">
                  <c:v>6.2051544375000018</c:v>
                </c:pt>
                <c:pt idx="6">
                  <c:v>6.6678106875000003</c:v>
                </c:pt>
                <c:pt idx="7">
                  <c:v>5.9994706875000015</c:v>
                </c:pt>
                <c:pt idx="8">
                  <c:v>6.0778138124999979</c:v>
                </c:pt>
                <c:pt idx="9">
                  <c:v>4.3917181874999995</c:v>
                </c:pt>
                <c:pt idx="10">
                  <c:v>5.3512231875000023</c:v>
                </c:pt>
                <c:pt idx="11">
                  <c:v>6.4569275624999989</c:v>
                </c:pt>
                <c:pt idx="12">
                  <c:v>6.448555687499999</c:v>
                </c:pt>
                <c:pt idx="13">
                  <c:v>6.1964300625000002</c:v>
                </c:pt>
                <c:pt idx="14">
                  <c:v>5.3039000624999995</c:v>
                </c:pt>
                <c:pt idx="15">
                  <c:v>6.9978145499999886</c:v>
                </c:pt>
                <c:pt idx="16">
                  <c:v>6.8995480499999902</c:v>
                </c:pt>
                <c:pt idx="17">
                  <c:v>8.0365945500000002</c:v>
                </c:pt>
              </c:numCache>
            </c:numRef>
          </c:val>
          <c:extLst>
            <c:ext xmlns:c16="http://schemas.microsoft.com/office/drawing/2014/chart" uri="{C3380CC4-5D6E-409C-BE32-E72D297353CC}">
              <c16:uniqueId val="{00000002-2AD9-4AB4-86D5-FE425823D74A}"/>
            </c:ext>
          </c:extLst>
        </c:ser>
        <c:ser>
          <c:idx val="3"/>
          <c:order val="3"/>
          <c:tx>
            <c:strRef>
              <c:f>'K:\Quality\Laboratory\02_Climate_Control_Laboratory\05_EXCEL\09_Projekte\2_MTCA\Archiv\11850-026_Waldt\04_Messungen\Luftverteilung\[Vergleich.xlsx]Messung 1'!$R$2</c:f>
              <c:strCache>
                <c:ptCount val="1"/>
                <c:pt idx="0">
                  <c:v>Zone 4</c:v>
                </c:pt>
              </c:strCache>
            </c:strRef>
          </c:tx>
          <c:spPr>
            <a:solidFill>
              <a:srgbClr val="FFC000"/>
            </a:solidFill>
            <a:ln w="12700">
              <a:solidFill>
                <a:srgbClr val="000000"/>
              </a:solidFill>
              <a:prstDash val="solid"/>
            </a:ln>
          </c:spPr>
          <c:invertIfNegative val="0"/>
          <c:cat>
            <c:strRef>
              <c:f>'[1]Messung 1'!$N$3:$N$20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'[1]Messung 1'!$R$3:$R$20</c:f>
              <c:numCache>
                <c:formatCode>General</c:formatCode>
                <c:ptCount val="18"/>
                <c:pt idx="0">
                  <c:v>8.034506549999989</c:v>
                </c:pt>
                <c:pt idx="1">
                  <c:v>6.3556240499999994</c:v>
                </c:pt>
                <c:pt idx="2">
                  <c:v>5.5506707999999998</c:v>
                </c:pt>
                <c:pt idx="3">
                  <c:v>5.9113456874999981</c:v>
                </c:pt>
                <c:pt idx="4">
                  <c:v>7.0891363125000009</c:v>
                </c:pt>
                <c:pt idx="5">
                  <c:v>5.4256006875000002</c:v>
                </c:pt>
                <c:pt idx="6">
                  <c:v>5.4852613124999987</c:v>
                </c:pt>
                <c:pt idx="7">
                  <c:v>6.5614438125000012</c:v>
                </c:pt>
                <c:pt idx="8">
                  <c:v>6.0703231875000006</c:v>
                </c:pt>
                <c:pt idx="9">
                  <c:v>5.9176906875000004</c:v>
                </c:pt>
                <c:pt idx="10">
                  <c:v>6.7527631875000003</c:v>
                </c:pt>
                <c:pt idx="11">
                  <c:v>6.0281994374999988</c:v>
                </c:pt>
                <c:pt idx="12">
                  <c:v>6.2396994375000023</c:v>
                </c:pt>
                <c:pt idx="13">
                  <c:v>6.6120275625000007</c:v>
                </c:pt>
                <c:pt idx="14">
                  <c:v>6.7458013124999994</c:v>
                </c:pt>
                <c:pt idx="15">
                  <c:v>10.267585488</c:v>
                </c:pt>
                <c:pt idx="16">
                  <c:v>6.4371865499999901</c:v>
                </c:pt>
                <c:pt idx="17">
                  <c:v>6.4596325500000003</c:v>
                </c:pt>
              </c:numCache>
            </c:numRef>
          </c:val>
          <c:extLst>
            <c:ext xmlns:c16="http://schemas.microsoft.com/office/drawing/2014/chart" uri="{C3380CC4-5D6E-409C-BE32-E72D297353CC}">
              <c16:uniqueId val="{00000003-2AD9-4AB4-86D5-FE425823D74A}"/>
            </c:ext>
          </c:extLst>
        </c:ser>
        <c:dLbls>
          <c:showLegendKey val="0"/>
          <c:showVal val="0"/>
          <c:showCatName val="0"/>
          <c:showSerName val="0"/>
          <c:showPercent val="0"/>
          <c:showBubbleSize val="0"/>
        </c:dLbls>
        <c:gapWidth val="150"/>
        <c:shape val="box"/>
        <c:axId val="595003712"/>
        <c:axId val="1"/>
        <c:axId val="0"/>
      </c:bar3DChart>
      <c:catAx>
        <c:axId val="59500371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5"/>
          <c:min val="0"/>
        </c:scaling>
        <c:delete val="0"/>
        <c:axPos val="l"/>
        <c:majorGridlines>
          <c:spPr>
            <a:ln w="3175">
              <a:solidFill>
                <a:srgbClr val="000000"/>
              </a:solidFill>
              <a:prstDash val="solid"/>
            </a:ln>
          </c:spPr>
        </c:majorGridlines>
        <c:numFmt formatCode="0" sourceLinked="0"/>
        <c:majorTickMark val="out"/>
        <c:minorTickMark val="in"/>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595003712"/>
        <c:crosses val="autoZero"/>
        <c:crossBetween val="between"/>
        <c:majorUnit val="5"/>
        <c:minorUnit val="1"/>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a:ea typeface="Arial"/>
                <a:cs typeface="Arial"/>
              </a:defRPr>
            </a:pPr>
            <a:r>
              <a:rPr lang="de-DE" sz="1200" b="1" i="0" baseline="0">
                <a:effectLst/>
              </a:rPr>
              <a:t>Air distribution, Frontboard</a:t>
            </a:r>
            <a:endParaRPr lang="de-DE"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a:ea typeface="Arial"/>
                <a:cs typeface="Arial"/>
              </a:defRPr>
            </a:pPr>
            <a:endParaRPr lang="de-DE"/>
          </a:p>
        </c:rich>
      </c:tx>
      <c:layout>
        <c:manualLayout>
          <c:xMode val="edge"/>
          <c:yMode val="edge"/>
          <c:x val="0.38199907493315155"/>
          <c:y val="1.9642685509381749E-2"/>
        </c:manualLayout>
      </c:layout>
      <c:overlay val="0"/>
      <c:spPr>
        <a:noFill/>
        <a:ln w="25400">
          <a:noFill/>
        </a:ln>
      </c:spPr>
    </c:title>
    <c:autoTitleDeleted val="0"/>
    <c:view3D>
      <c:rotX val="22"/>
      <c:hPercent val="38"/>
      <c:rotY val="3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7.8320090805902381E-2"/>
          <c:y val="0.19859813084112149"/>
          <c:w val="0.90578887627695803"/>
          <c:h val="0.65654205607476634"/>
        </c:manualLayout>
      </c:layout>
      <c:bar3DChart>
        <c:barDir val="col"/>
        <c:grouping val="stacked"/>
        <c:varyColors val="0"/>
        <c:ser>
          <c:idx val="0"/>
          <c:order val="0"/>
          <c:tx>
            <c:strRef>
              <c:f>'K:\Quality\Laboratory\02_Climate_Control_Laboratory\05_EXCEL\09_Projekte\2_MTCA\Archiv\11850-026_Waldt\04_Messungen\Luftverteilung\[Vergleich_Messergebnisse.xlsx]Messung2'!$O$2</c:f>
              <c:strCache>
                <c:ptCount val="1"/>
                <c:pt idx="0">
                  <c:v>Zone 1</c:v>
                </c:pt>
              </c:strCache>
            </c:strRef>
          </c:tx>
          <c:spPr>
            <a:solidFill>
              <a:srgbClr val="00B0F0"/>
            </a:solidFill>
            <a:ln w="12700">
              <a:solidFill>
                <a:srgbClr val="000000"/>
              </a:solidFill>
              <a:prstDash val="solid"/>
            </a:ln>
          </c:spPr>
          <c:invertIfNegative val="0"/>
          <c:cat>
            <c:strRef>
              <c:f>[2]Messung2!$N$3:$N$20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[2]Messung2!$O$3:$O$20</c:f>
              <c:numCache>
                <c:formatCode>General</c:formatCode>
                <c:ptCount val="18"/>
                <c:pt idx="0">
                  <c:v>9.685050042857144</c:v>
                </c:pt>
                <c:pt idx="1">
                  <c:v>4.2735676000000007</c:v>
                </c:pt>
                <c:pt idx="2">
                  <c:v>5.9173987999999902</c:v>
                </c:pt>
                <c:pt idx="3">
                  <c:v>7.3165423064516135</c:v>
                </c:pt>
                <c:pt idx="4">
                  <c:v>0</c:v>
                </c:pt>
                <c:pt idx="5">
                  <c:v>10.7093577903225</c:v>
                </c:pt>
                <c:pt idx="6">
                  <c:v>0</c:v>
                </c:pt>
                <c:pt idx="7">
                  <c:v>3.1489794375000071</c:v>
                </c:pt>
                <c:pt idx="8">
                  <c:v>3.8208444374999995</c:v>
                </c:pt>
                <c:pt idx="9">
                  <c:v>3.8716925624999998</c:v>
                </c:pt>
                <c:pt idx="10">
                  <c:v>3.5143456875000001</c:v>
                </c:pt>
                <c:pt idx="11">
                  <c:v>3.8108863125000001</c:v>
                </c:pt>
                <c:pt idx="12">
                  <c:v>4.0067881875000007</c:v>
                </c:pt>
                <c:pt idx="13">
                  <c:v>4.1230250625000009</c:v>
                </c:pt>
                <c:pt idx="14">
                  <c:v>3.2243682600000003</c:v>
                </c:pt>
                <c:pt idx="15">
                  <c:v>4.9501390500000024</c:v>
                </c:pt>
                <c:pt idx="16">
                  <c:v>6.1157650499999994</c:v>
                </c:pt>
                <c:pt idx="17">
                  <c:v>7.9675699680000012</c:v>
                </c:pt>
              </c:numCache>
            </c:numRef>
          </c:val>
          <c:extLst>
            <c:ext xmlns:c16="http://schemas.microsoft.com/office/drawing/2014/chart" uri="{C3380CC4-5D6E-409C-BE32-E72D297353CC}">
              <c16:uniqueId val="{00000000-2CA4-417C-9A0C-4119980E82A4}"/>
            </c:ext>
          </c:extLst>
        </c:ser>
        <c:ser>
          <c:idx val="1"/>
          <c:order val="1"/>
          <c:tx>
            <c:strRef>
              <c:f>'K:\Quality\Laboratory\02_Climate_Control_Laboratory\05_EXCEL\09_Projekte\2_MTCA\Archiv\11850-026_Waldt\04_Messungen\Luftverteilung\[Vergleich_Messergebnisse.xlsx]Messung2'!$P$2</c:f>
              <c:strCache>
                <c:ptCount val="1"/>
                <c:pt idx="0">
                  <c:v>Zone 2</c:v>
                </c:pt>
              </c:strCache>
            </c:strRef>
          </c:tx>
          <c:spPr>
            <a:solidFill>
              <a:srgbClr val="00B0F0"/>
            </a:solidFill>
            <a:ln w="12700">
              <a:solidFill>
                <a:srgbClr val="000000"/>
              </a:solidFill>
              <a:prstDash val="solid"/>
            </a:ln>
          </c:spPr>
          <c:invertIfNegative val="0"/>
          <c:cat>
            <c:strRef>
              <c:f>[2]Messung2!$N$3:$N$20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[2]Messung2!$P$3:$P$20</c:f>
              <c:numCache>
                <c:formatCode>General</c:formatCode>
                <c:ptCount val="18"/>
                <c:pt idx="0">
                  <c:v>6.3072796000000011</c:v>
                </c:pt>
                <c:pt idx="1">
                  <c:v>5.1954764400000002</c:v>
                </c:pt>
                <c:pt idx="2">
                  <c:v>6.5240268000000103</c:v>
                </c:pt>
                <c:pt idx="3">
                  <c:v>9.9222223064516104</c:v>
                </c:pt>
                <c:pt idx="4">
                  <c:v>0</c:v>
                </c:pt>
                <c:pt idx="5">
                  <c:v>6.4373306935483896</c:v>
                </c:pt>
                <c:pt idx="6">
                  <c:v>0</c:v>
                </c:pt>
                <c:pt idx="7">
                  <c:v>8.8555138125000017</c:v>
                </c:pt>
                <c:pt idx="8">
                  <c:v>8.5326238124999989</c:v>
                </c:pt>
                <c:pt idx="9">
                  <c:v>8.4882969375000012</c:v>
                </c:pt>
                <c:pt idx="10">
                  <c:v>8.8589506875000001</c:v>
                </c:pt>
                <c:pt idx="11">
                  <c:v>8.7097550624999993</c:v>
                </c:pt>
                <c:pt idx="12">
                  <c:v>8.3354881874999975</c:v>
                </c:pt>
                <c:pt idx="13">
                  <c:v>8.9398494375000013</c:v>
                </c:pt>
                <c:pt idx="14">
                  <c:v>8.0630938125</c:v>
                </c:pt>
                <c:pt idx="15">
                  <c:v>5.1772090499999992</c:v>
                </c:pt>
                <c:pt idx="16">
                  <c:v>6.3355270500000014</c:v>
                </c:pt>
                <c:pt idx="17">
                  <c:v>6.3665860500000004</c:v>
                </c:pt>
              </c:numCache>
            </c:numRef>
          </c:val>
          <c:extLst>
            <c:ext xmlns:c16="http://schemas.microsoft.com/office/drawing/2014/chart" uri="{C3380CC4-5D6E-409C-BE32-E72D297353CC}">
              <c16:uniqueId val="{00000001-2CA4-417C-9A0C-4119980E82A4}"/>
            </c:ext>
          </c:extLst>
        </c:ser>
        <c:ser>
          <c:idx val="2"/>
          <c:order val="2"/>
          <c:tx>
            <c:strRef>
              <c:f>'K:\Quality\Laboratory\02_Climate_Control_Laboratory\05_EXCEL\09_Projekte\2_MTCA\Archiv\11850-026_Waldt\04_Messungen\Luftverteilung\[Vergleich_Messergebnisse.xlsx]Messung2'!$Q$2</c:f>
              <c:strCache>
                <c:ptCount val="1"/>
                <c:pt idx="0">
                  <c:v>Zone 3</c:v>
                </c:pt>
              </c:strCache>
            </c:strRef>
          </c:tx>
          <c:spPr>
            <a:solidFill>
              <a:srgbClr val="00B0F0"/>
            </a:solidFill>
            <a:ln w="12700">
              <a:solidFill>
                <a:srgbClr val="000000"/>
              </a:solidFill>
              <a:prstDash val="solid"/>
            </a:ln>
          </c:spPr>
          <c:invertIfNegative val="0"/>
          <c:cat>
            <c:strRef>
              <c:f>[2]Messung2!$N$3:$N$20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[2]Messung2!$Q$3:$Q$20</c:f>
              <c:numCache>
                <c:formatCode>General</c:formatCode>
                <c:ptCount val="18"/>
                <c:pt idx="0">
                  <c:v>4.2618516</c:v>
                </c:pt>
                <c:pt idx="1">
                  <c:v>5.7265376142857134</c:v>
                </c:pt>
                <c:pt idx="2">
                  <c:v>6.5323507999999899</c:v>
                </c:pt>
                <c:pt idx="3">
                  <c:v>2.8423621451612897</c:v>
                </c:pt>
                <c:pt idx="4">
                  <c:v>0</c:v>
                </c:pt>
                <c:pt idx="5">
                  <c:v>4.90115843548387</c:v>
                </c:pt>
                <c:pt idx="6">
                  <c:v>0</c:v>
                </c:pt>
                <c:pt idx="7">
                  <c:v>5.9994706875000015</c:v>
                </c:pt>
                <c:pt idx="8">
                  <c:v>6.0778138124999979</c:v>
                </c:pt>
                <c:pt idx="9">
                  <c:v>4.3917181874999995</c:v>
                </c:pt>
                <c:pt idx="10">
                  <c:v>5.3512231875000023</c:v>
                </c:pt>
                <c:pt idx="11">
                  <c:v>6.4569275624999989</c:v>
                </c:pt>
                <c:pt idx="12">
                  <c:v>6.448555687499999</c:v>
                </c:pt>
                <c:pt idx="13">
                  <c:v>6.1964300625000002</c:v>
                </c:pt>
                <c:pt idx="14">
                  <c:v>5.3039000624999995</c:v>
                </c:pt>
                <c:pt idx="15">
                  <c:v>6.9978145499999886</c:v>
                </c:pt>
                <c:pt idx="16">
                  <c:v>6.8995480499999902</c:v>
                </c:pt>
                <c:pt idx="17">
                  <c:v>8.0365945500000002</c:v>
                </c:pt>
              </c:numCache>
            </c:numRef>
          </c:val>
          <c:extLst>
            <c:ext xmlns:c16="http://schemas.microsoft.com/office/drawing/2014/chart" uri="{C3380CC4-5D6E-409C-BE32-E72D297353CC}">
              <c16:uniqueId val="{00000002-2CA4-417C-9A0C-4119980E82A4}"/>
            </c:ext>
          </c:extLst>
        </c:ser>
        <c:ser>
          <c:idx val="3"/>
          <c:order val="3"/>
          <c:tx>
            <c:strRef>
              <c:f>'K:\Quality\Laboratory\02_Climate_Control_Laboratory\05_EXCEL\09_Projekte\2_MTCA\Archiv\11850-026_Waldt\04_Messungen\Luftverteilung\[Vergleich_Messergebnisse.xlsx]Messung2'!$R$2</c:f>
              <c:strCache>
                <c:ptCount val="1"/>
                <c:pt idx="0">
                  <c:v>Zone 4</c:v>
                </c:pt>
              </c:strCache>
            </c:strRef>
          </c:tx>
          <c:spPr>
            <a:solidFill>
              <a:srgbClr val="00B0F0"/>
            </a:solidFill>
            <a:ln w="12700">
              <a:solidFill>
                <a:srgbClr val="000000"/>
              </a:solidFill>
              <a:prstDash val="solid"/>
            </a:ln>
          </c:spPr>
          <c:invertIfNegative val="0"/>
          <c:cat>
            <c:strRef>
              <c:f>[2]Messung2!$N$3:$N$20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[2]Messung2!$R$3:$R$20</c:f>
              <c:numCache>
                <c:formatCode>General</c:formatCode>
                <c:ptCount val="18"/>
                <c:pt idx="0">
                  <c:v>4.8647308153846147</c:v>
                </c:pt>
                <c:pt idx="1">
                  <c:v>12.857577329032255</c:v>
                </c:pt>
                <c:pt idx="2">
                  <c:v>6.1506708000000003</c:v>
                </c:pt>
                <c:pt idx="3">
                  <c:v>6.1384873064516139</c:v>
                </c:pt>
                <c:pt idx="4">
                  <c:v>0</c:v>
                </c:pt>
                <c:pt idx="5">
                  <c:v>5.2556058548387101</c:v>
                </c:pt>
                <c:pt idx="6">
                  <c:v>0</c:v>
                </c:pt>
                <c:pt idx="7">
                  <c:v>6.5614438125000012</c:v>
                </c:pt>
                <c:pt idx="8">
                  <c:v>6.0703231875000006</c:v>
                </c:pt>
                <c:pt idx="9">
                  <c:v>5.9176906875000004</c:v>
                </c:pt>
                <c:pt idx="10">
                  <c:v>6.7527631875000003</c:v>
                </c:pt>
                <c:pt idx="11">
                  <c:v>6.0281994374999988</c:v>
                </c:pt>
                <c:pt idx="12">
                  <c:v>6.2396994375000023</c:v>
                </c:pt>
                <c:pt idx="13">
                  <c:v>6.6120275625000007</c:v>
                </c:pt>
                <c:pt idx="14">
                  <c:v>6.7458013124999994</c:v>
                </c:pt>
                <c:pt idx="15">
                  <c:v>10.267585488</c:v>
                </c:pt>
                <c:pt idx="16">
                  <c:v>6.4371865499999901</c:v>
                </c:pt>
                <c:pt idx="17">
                  <c:v>6.4596325500000003</c:v>
                </c:pt>
              </c:numCache>
            </c:numRef>
          </c:val>
          <c:extLst>
            <c:ext xmlns:c16="http://schemas.microsoft.com/office/drawing/2014/chart" uri="{C3380CC4-5D6E-409C-BE32-E72D297353CC}">
              <c16:uniqueId val="{00000003-2CA4-417C-9A0C-4119980E82A4}"/>
            </c:ext>
          </c:extLst>
        </c:ser>
        <c:dLbls>
          <c:showLegendKey val="0"/>
          <c:showVal val="0"/>
          <c:showCatName val="0"/>
          <c:showSerName val="0"/>
          <c:showPercent val="0"/>
          <c:showBubbleSize val="0"/>
        </c:dLbls>
        <c:gapWidth val="150"/>
        <c:shape val="box"/>
        <c:axId val="998634808"/>
        <c:axId val="1"/>
        <c:axId val="0"/>
      </c:bar3DChart>
      <c:catAx>
        <c:axId val="99863480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5"/>
        </c:scaling>
        <c:delete val="0"/>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de-DE"/>
                  <a:t>Bulk Airflow (m³/h)</a:t>
                </a:r>
              </a:p>
            </c:rich>
          </c:tx>
          <c:layout>
            <c:manualLayout>
              <c:xMode val="edge"/>
              <c:yMode val="edge"/>
              <c:x val="7.9455164585698068E-3"/>
              <c:y val="0.37616822429906543"/>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998634808"/>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de-DE" sz="1200" b="1" i="0" baseline="0">
                <a:effectLst/>
              </a:rPr>
              <a:t>Air distribution, Frontboard</a:t>
            </a:r>
            <a:endParaRPr lang="de-DE" sz="1000">
              <a:effectLst/>
            </a:endParaRPr>
          </a:p>
        </c:rich>
      </c:tx>
      <c:layout>
        <c:manualLayout>
          <c:xMode val="edge"/>
          <c:yMode val="edge"/>
          <c:x val="0.38619941781144806"/>
          <c:y val="3.0373824435160221E-2"/>
        </c:manualLayout>
      </c:layout>
      <c:overlay val="0"/>
      <c:spPr>
        <a:noFill/>
        <a:ln w="25400">
          <a:noFill/>
        </a:ln>
      </c:spPr>
    </c:title>
    <c:autoTitleDeleted val="0"/>
    <c:view3D>
      <c:rotX val="22"/>
      <c:hPercent val="38"/>
      <c:rotY val="3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7.8320090805902381E-2"/>
          <c:y val="0.19859813084112149"/>
          <c:w val="0.90578887627695803"/>
          <c:h val="0.65654205607476634"/>
        </c:manualLayout>
      </c:layout>
      <c:bar3DChart>
        <c:barDir val="col"/>
        <c:grouping val="stacked"/>
        <c:varyColors val="0"/>
        <c:ser>
          <c:idx val="0"/>
          <c:order val="0"/>
          <c:tx>
            <c:strRef>
              <c:f>'K:\Quality\Laboratory\02_Climate_Control_Laboratory\05_EXCEL\09_Projekte\2_MTCA\Archiv\11850-026_Waldt\04_Messungen\Luftverteilung\[Vergleich_Messergebnisse.xlsx]Messung3'!$O$2</c:f>
              <c:strCache>
                <c:ptCount val="1"/>
                <c:pt idx="0">
                  <c:v>Zone 1</c:v>
                </c:pt>
              </c:strCache>
            </c:strRef>
          </c:tx>
          <c:spPr>
            <a:solidFill>
              <a:srgbClr val="00B0F0"/>
            </a:solidFill>
            <a:ln w="12700">
              <a:solidFill>
                <a:srgbClr val="000000"/>
              </a:solidFill>
              <a:prstDash val="solid"/>
            </a:ln>
          </c:spPr>
          <c:invertIfNegative val="0"/>
          <c:cat>
            <c:strRef>
              <c:f>[2]Messung3!$N$3:$N$20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[2]Messung3!$O$3:$O$20</c:f>
              <c:numCache>
                <c:formatCode>General</c:formatCode>
                <c:ptCount val="18"/>
                <c:pt idx="0">
                  <c:v>6.4724636000000002</c:v>
                </c:pt>
                <c:pt idx="1">
                  <c:v>4.0390397280000006</c:v>
                </c:pt>
                <c:pt idx="2">
                  <c:v>5.9173987999999902</c:v>
                </c:pt>
                <c:pt idx="3">
                  <c:v>7.0160758548387108</c:v>
                </c:pt>
                <c:pt idx="4">
                  <c:v>0</c:v>
                </c:pt>
                <c:pt idx="5">
                  <c:v>7.7897878333333326</c:v>
                </c:pt>
                <c:pt idx="6">
                  <c:v>0</c:v>
                </c:pt>
                <c:pt idx="7">
                  <c:v>1.82380160344828</c:v>
                </c:pt>
                <c:pt idx="8">
                  <c:v>2.4825392419354841</c:v>
                </c:pt>
                <c:pt idx="9">
                  <c:v>5.60653355</c:v>
                </c:pt>
                <c:pt idx="10">
                  <c:v>7.6073362600000003</c:v>
                </c:pt>
                <c:pt idx="11">
                  <c:v>8.181129696428572</c:v>
                </c:pt>
                <c:pt idx="12">
                  <c:v>4.0067881875000007</c:v>
                </c:pt>
                <c:pt idx="13">
                  <c:v>4.1230250625000009</c:v>
                </c:pt>
                <c:pt idx="14">
                  <c:v>3.2243682600000003</c:v>
                </c:pt>
                <c:pt idx="15">
                  <c:v>4.9501390500000024</c:v>
                </c:pt>
                <c:pt idx="16">
                  <c:v>6.1157650499999994</c:v>
                </c:pt>
                <c:pt idx="17">
                  <c:v>7.9675699680000012</c:v>
                </c:pt>
              </c:numCache>
            </c:numRef>
          </c:val>
          <c:extLst>
            <c:ext xmlns:c16="http://schemas.microsoft.com/office/drawing/2014/chart" uri="{C3380CC4-5D6E-409C-BE32-E72D297353CC}">
              <c16:uniqueId val="{00000000-6D81-43F5-8F03-7F655121D69C}"/>
            </c:ext>
          </c:extLst>
        </c:ser>
        <c:ser>
          <c:idx val="1"/>
          <c:order val="1"/>
          <c:tx>
            <c:strRef>
              <c:f>'K:\Quality\Laboratory\02_Climate_Control_Laboratory\05_EXCEL\09_Projekte\2_MTCA\Archiv\11850-026_Waldt\04_Messungen\Luftverteilung\[Vergleich_Messergebnisse.xlsx]Messung3'!$P$2</c:f>
              <c:strCache>
                <c:ptCount val="1"/>
                <c:pt idx="0">
                  <c:v>Zone 2</c:v>
                </c:pt>
              </c:strCache>
            </c:strRef>
          </c:tx>
          <c:spPr>
            <a:solidFill>
              <a:srgbClr val="00B0F0"/>
            </a:solidFill>
            <a:ln w="12700">
              <a:solidFill>
                <a:srgbClr val="000000"/>
              </a:solidFill>
              <a:prstDash val="solid"/>
            </a:ln>
          </c:spPr>
          <c:invertIfNegative val="0"/>
          <c:cat>
            <c:strRef>
              <c:f>[2]Messung3!$N$3:$N$20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[2]Messung3!$P$3:$P$20</c:f>
              <c:numCache>
                <c:formatCode>General</c:formatCode>
                <c:ptCount val="18"/>
                <c:pt idx="0">
                  <c:v>6.645651599999999</c:v>
                </c:pt>
                <c:pt idx="1">
                  <c:v>5.5962467999999994</c:v>
                </c:pt>
                <c:pt idx="2">
                  <c:v>6.5240268000000103</c:v>
                </c:pt>
                <c:pt idx="3">
                  <c:v>8.1896961774193553</c:v>
                </c:pt>
                <c:pt idx="4">
                  <c:v>0</c:v>
                </c:pt>
                <c:pt idx="5">
                  <c:v>4.5601044999999996</c:v>
                </c:pt>
                <c:pt idx="6">
                  <c:v>0</c:v>
                </c:pt>
                <c:pt idx="7">
                  <c:v>5.1766521206896545</c:v>
                </c:pt>
                <c:pt idx="8">
                  <c:v>4.8379669838709667</c:v>
                </c:pt>
                <c:pt idx="9">
                  <c:v>4.8740780499999996</c:v>
                </c:pt>
                <c:pt idx="10">
                  <c:v>5.0084214600000001</c:v>
                </c:pt>
                <c:pt idx="11">
                  <c:v>4.820394696428572</c:v>
                </c:pt>
                <c:pt idx="12">
                  <c:v>8.3354881874999975</c:v>
                </c:pt>
                <c:pt idx="13">
                  <c:v>8.9398494375000013</c:v>
                </c:pt>
                <c:pt idx="14">
                  <c:v>8.0630938125</c:v>
                </c:pt>
                <c:pt idx="15">
                  <c:v>5.1772090499999992</c:v>
                </c:pt>
                <c:pt idx="16">
                  <c:v>6.3355270500000014</c:v>
                </c:pt>
                <c:pt idx="17">
                  <c:v>6.3665860500000004</c:v>
                </c:pt>
              </c:numCache>
            </c:numRef>
          </c:val>
          <c:extLst>
            <c:ext xmlns:c16="http://schemas.microsoft.com/office/drawing/2014/chart" uri="{C3380CC4-5D6E-409C-BE32-E72D297353CC}">
              <c16:uniqueId val="{00000001-6D81-43F5-8F03-7F655121D69C}"/>
            </c:ext>
          </c:extLst>
        </c:ser>
        <c:ser>
          <c:idx val="2"/>
          <c:order val="2"/>
          <c:tx>
            <c:strRef>
              <c:f>'K:\Quality\Laboratory\02_Climate_Control_Laboratory\05_EXCEL\09_Projekte\2_MTCA\Archiv\11850-026_Waldt\04_Messungen\Luftverteilung\[Vergleich_Messergebnisse.xlsx]Messung3'!$Q$2</c:f>
              <c:strCache>
                <c:ptCount val="1"/>
                <c:pt idx="0">
                  <c:v>Zone 3</c:v>
                </c:pt>
              </c:strCache>
            </c:strRef>
          </c:tx>
          <c:spPr>
            <a:solidFill>
              <a:srgbClr val="00B0F0"/>
            </a:solidFill>
            <a:ln w="12700">
              <a:solidFill>
                <a:srgbClr val="000000"/>
              </a:solidFill>
              <a:prstDash val="solid"/>
            </a:ln>
          </c:spPr>
          <c:invertIfNegative val="0"/>
          <c:cat>
            <c:strRef>
              <c:f>[2]Messung3!$N$3:$N$20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[2]Messung3!$Q$3:$Q$20</c:f>
              <c:numCache>
                <c:formatCode>General</c:formatCode>
                <c:ptCount val="18"/>
                <c:pt idx="0">
                  <c:v>5.0073182181818172</c:v>
                </c:pt>
                <c:pt idx="1">
                  <c:v>5.9519297571428575</c:v>
                </c:pt>
                <c:pt idx="2">
                  <c:v>6.5323507999999899</c:v>
                </c:pt>
                <c:pt idx="3">
                  <c:v>3.1428968225806453</c:v>
                </c:pt>
                <c:pt idx="4">
                  <c:v>0</c:v>
                </c:pt>
                <c:pt idx="5">
                  <c:v>3.9340645000000003</c:v>
                </c:pt>
                <c:pt idx="6">
                  <c:v>0</c:v>
                </c:pt>
                <c:pt idx="7">
                  <c:v>6.9536167758620682</c:v>
                </c:pt>
                <c:pt idx="8">
                  <c:v>7.308286983870965</c:v>
                </c:pt>
                <c:pt idx="9">
                  <c:v>4.6926640500000003</c:v>
                </c:pt>
                <c:pt idx="10">
                  <c:v>3.1929110600000001</c:v>
                </c:pt>
                <c:pt idx="11">
                  <c:v>6.293643267857143</c:v>
                </c:pt>
                <c:pt idx="12">
                  <c:v>6.448555687499999</c:v>
                </c:pt>
                <c:pt idx="13">
                  <c:v>6.1964300625000002</c:v>
                </c:pt>
                <c:pt idx="14">
                  <c:v>5.3039000624999995</c:v>
                </c:pt>
                <c:pt idx="15">
                  <c:v>6.9978145499999886</c:v>
                </c:pt>
                <c:pt idx="16">
                  <c:v>6.8995480499999902</c:v>
                </c:pt>
                <c:pt idx="17">
                  <c:v>8.0365945500000002</c:v>
                </c:pt>
              </c:numCache>
            </c:numRef>
          </c:val>
          <c:extLst>
            <c:ext xmlns:c16="http://schemas.microsoft.com/office/drawing/2014/chart" uri="{C3380CC4-5D6E-409C-BE32-E72D297353CC}">
              <c16:uniqueId val="{00000002-6D81-43F5-8F03-7F655121D69C}"/>
            </c:ext>
          </c:extLst>
        </c:ser>
        <c:ser>
          <c:idx val="3"/>
          <c:order val="3"/>
          <c:tx>
            <c:strRef>
              <c:f>'K:\Quality\Laboratory\02_Climate_Control_Laboratory\05_EXCEL\09_Projekte\2_MTCA\Archiv\11850-026_Waldt\04_Messungen\Luftverteilung\[Vergleich_Messergebnisse.xlsx]Messung3'!$R$2</c:f>
              <c:strCache>
                <c:ptCount val="1"/>
                <c:pt idx="0">
                  <c:v>Zone 4</c:v>
                </c:pt>
              </c:strCache>
            </c:strRef>
          </c:tx>
          <c:spPr>
            <a:solidFill>
              <a:srgbClr val="00B0F0"/>
            </a:solidFill>
            <a:ln w="12700">
              <a:solidFill>
                <a:srgbClr val="000000"/>
              </a:solidFill>
              <a:prstDash val="solid"/>
            </a:ln>
          </c:spPr>
          <c:invertIfNegative val="0"/>
          <c:cat>
            <c:strRef>
              <c:f>[2]Messung3!$N$3:$N$20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[2]Messung3!$R$3:$R$20</c:f>
              <c:numCache>
                <c:formatCode>General</c:formatCode>
                <c:ptCount val="18"/>
                <c:pt idx="0">
                  <c:v>7.3574276000000003</c:v>
                </c:pt>
                <c:pt idx="1">
                  <c:v>11.286396899999998</c:v>
                </c:pt>
                <c:pt idx="2">
                  <c:v>6.1506708000000003</c:v>
                </c:pt>
                <c:pt idx="3">
                  <c:v>5.3013566612903222</c:v>
                </c:pt>
                <c:pt idx="4">
                  <c:v>0</c:v>
                </c:pt>
                <c:pt idx="5">
                  <c:v>3.2746545000000005</c:v>
                </c:pt>
                <c:pt idx="6">
                  <c:v>0</c:v>
                </c:pt>
                <c:pt idx="7">
                  <c:v>8.3435667758620706</c:v>
                </c:pt>
                <c:pt idx="8">
                  <c:v>7.3897485967741945</c:v>
                </c:pt>
                <c:pt idx="9">
                  <c:v>6.3260255499999998</c:v>
                </c:pt>
                <c:pt idx="10">
                  <c:v>4.5376448600000003</c:v>
                </c:pt>
                <c:pt idx="11">
                  <c:v>1.9473938035714282</c:v>
                </c:pt>
                <c:pt idx="12">
                  <c:v>6.2396994375000023</c:v>
                </c:pt>
                <c:pt idx="13">
                  <c:v>6.6120275625000007</c:v>
                </c:pt>
                <c:pt idx="14">
                  <c:v>6.7458013124999994</c:v>
                </c:pt>
                <c:pt idx="15">
                  <c:v>10.267585488</c:v>
                </c:pt>
                <c:pt idx="16">
                  <c:v>6.4371865499999901</c:v>
                </c:pt>
                <c:pt idx="17">
                  <c:v>6.4596325500000003</c:v>
                </c:pt>
              </c:numCache>
            </c:numRef>
          </c:val>
          <c:extLst>
            <c:ext xmlns:c16="http://schemas.microsoft.com/office/drawing/2014/chart" uri="{C3380CC4-5D6E-409C-BE32-E72D297353CC}">
              <c16:uniqueId val="{00000003-6D81-43F5-8F03-7F655121D69C}"/>
            </c:ext>
          </c:extLst>
        </c:ser>
        <c:dLbls>
          <c:showLegendKey val="0"/>
          <c:showVal val="0"/>
          <c:showCatName val="0"/>
          <c:showSerName val="0"/>
          <c:showPercent val="0"/>
          <c:showBubbleSize val="0"/>
        </c:dLbls>
        <c:gapWidth val="150"/>
        <c:shape val="box"/>
        <c:axId val="616821048"/>
        <c:axId val="1"/>
        <c:axId val="0"/>
      </c:bar3DChart>
      <c:catAx>
        <c:axId val="61682104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5"/>
        </c:scaling>
        <c:delete val="0"/>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de-DE"/>
                  <a:t>Bulk Airflow (m³/h)</a:t>
                </a:r>
              </a:p>
            </c:rich>
          </c:tx>
          <c:layout>
            <c:manualLayout>
              <c:xMode val="edge"/>
              <c:yMode val="edge"/>
              <c:x val="7.9455164585698068E-3"/>
              <c:y val="0.37616822429906543"/>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616821048"/>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de-DE"/>
              <a:t>Air</a:t>
            </a:r>
            <a:r>
              <a:rPr lang="de-DE" baseline="0"/>
              <a:t> distribution, Frontboard</a:t>
            </a:r>
            <a:endParaRPr lang="de-DE"/>
          </a:p>
        </c:rich>
      </c:tx>
      <c:layout>
        <c:manualLayout>
          <c:xMode val="edge"/>
          <c:yMode val="edge"/>
          <c:x val="0.37932865385563758"/>
          <c:y val="3.8247876495752994E-2"/>
        </c:manualLayout>
      </c:layout>
      <c:overlay val="0"/>
      <c:spPr>
        <a:noFill/>
        <a:ln w="25400">
          <a:noFill/>
        </a:ln>
      </c:spPr>
    </c:title>
    <c:autoTitleDeleted val="0"/>
    <c:view3D>
      <c:rotX val="22"/>
      <c:hPercent val="38"/>
      <c:rotY val="3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7.8320090805902381E-2"/>
          <c:y val="0.19859813084112149"/>
          <c:w val="0.90578887627695803"/>
          <c:h val="0.65654205607476634"/>
        </c:manualLayout>
      </c:layout>
      <c:bar3DChart>
        <c:barDir val="col"/>
        <c:grouping val="stacked"/>
        <c:varyColors val="0"/>
        <c:ser>
          <c:idx val="0"/>
          <c:order val="0"/>
          <c:tx>
            <c:strRef>
              <c:f>'K:\Quality\Laboratory\02_Climate_Control_Laboratory\05_EXCEL\09_Projekte\2_MTCA\Archiv\11850-026_Waldt\04_Messungen\Luftverteilung\[Vergleich_Messergebnisse.xlsx]Messung4'!$O$2</c:f>
              <c:strCache>
                <c:ptCount val="1"/>
                <c:pt idx="0">
                  <c:v>Zone 1</c:v>
                </c:pt>
              </c:strCache>
            </c:strRef>
          </c:tx>
          <c:spPr>
            <a:solidFill>
              <a:srgbClr val="00B0F0"/>
            </a:solidFill>
            <a:ln w="12700">
              <a:solidFill>
                <a:srgbClr val="000000"/>
              </a:solidFill>
              <a:prstDash val="solid"/>
            </a:ln>
          </c:spPr>
          <c:invertIfNegative val="0"/>
          <c:cat>
            <c:strRef>
              <c:f>[2]Messung4!$N$3:$N$20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[2]Messung4!$O$3:$O$20</c:f>
              <c:numCache>
                <c:formatCode>General</c:formatCode>
                <c:ptCount val="18"/>
                <c:pt idx="0">
                  <c:v>8.6365506193548391</c:v>
                </c:pt>
                <c:pt idx="1">
                  <c:v>4.149616162500001</c:v>
                </c:pt>
                <c:pt idx="2">
                  <c:v>4.4278191448275903</c:v>
                </c:pt>
                <c:pt idx="3">
                  <c:v>5.9816216093749999</c:v>
                </c:pt>
                <c:pt idx="4">
                  <c:v>0</c:v>
                </c:pt>
                <c:pt idx="5">
                  <c:v>4.1128484354838699</c:v>
                </c:pt>
                <c:pt idx="6">
                  <c:v>4.1212795781249998</c:v>
                </c:pt>
                <c:pt idx="7">
                  <c:v>0</c:v>
                </c:pt>
                <c:pt idx="8">
                  <c:v>5.2413384354838701</c:v>
                </c:pt>
                <c:pt idx="9">
                  <c:v>6.575279734375</c:v>
                </c:pt>
                <c:pt idx="10">
                  <c:v>7.1709802031249987</c:v>
                </c:pt>
                <c:pt idx="11">
                  <c:v>7.7639072343750026</c:v>
                </c:pt>
                <c:pt idx="12">
                  <c:v>4.0067881875000007</c:v>
                </c:pt>
                <c:pt idx="13">
                  <c:v>4.1230250625000009</c:v>
                </c:pt>
                <c:pt idx="14">
                  <c:v>3.2243682600000003</c:v>
                </c:pt>
                <c:pt idx="15">
                  <c:v>4.9501390500000024</c:v>
                </c:pt>
                <c:pt idx="16">
                  <c:v>6.1157650499999994</c:v>
                </c:pt>
                <c:pt idx="17">
                  <c:v>7.9675699680000012</c:v>
                </c:pt>
              </c:numCache>
            </c:numRef>
          </c:val>
          <c:extLst>
            <c:ext xmlns:c16="http://schemas.microsoft.com/office/drawing/2014/chart" uri="{C3380CC4-5D6E-409C-BE32-E72D297353CC}">
              <c16:uniqueId val="{00000000-145C-447B-B0E9-2BA5637394AC}"/>
            </c:ext>
          </c:extLst>
        </c:ser>
        <c:ser>
          <c:idx val="1"/>
          <c:order val="1"/>
          <c:tx>
            <c:strRef>
              <c:f>'K:\Quality\Laboratory\02_Climate_Control_Laboratory\05_EXCEL\09_Projekte\2_MTCA\Archiv\11850-026_Waldt\04_Messungen\Luftverteilung\[Vergleich_Messergebnisse.xlsx]Messung4'!$P$2</c:f>
              <c:strCache>
                <c:ptCount val="1"/>
                <c:pt idx="0">
                  <c:v>Zone 2</c:v>
                </c:pt>
              </c:strCache>
            </c:strRef>
          </c:tx>
          <c:spPr>
            <a:solidFill>
              <a:srgbClr val="00B0F0"/>
            </a:solidFill>
            <a:ln w="12700">
              <a:solidFill>
                <a:srgbClr val="000000"/>
              </a:solidFill>
              <a:prstDash val="solid"/>
            </a:ln>
          </c:spPr>
          <c:invertIfNegative val="0"/>
          <c:cat>
            <c:strRef>
              <c:f>[2]Messung4!$N$3:$N$20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[2]Messung4!$P$3:$P$20</c:f>
              <c:numCache>
                <c:formatCode>General</c:formatCode>
                <c:ptCount val="18"/>
                <c:pt idx="0">
                  <c:v>5.5215240387096776</c:v>
                </c:pt>
                <c:pt idx="1">
                  <c:v>5.4752512645161291</c:v>
                </c:pt>
                <c:pt idx="2">
                  <c:v>5.0532171354838704</c:v>
                </c:pt>
                <c:pt idx="3">
                  <c:v>6.7498292656250003</c:v>
                </c:pt>
                <c:pt idx="4">
                  <c:v>0</c:v>
                </c:pt>
                <c:pt idx="5">
                  <c:v>5.4147461774193602</c:v>
                </c:pt>
                <c:pt idx="6">
                  <c:v>6.2660859843749996</c:v>
                </c:pt>
                <c:pt idx="7">
                  <c:v>0</c:v>
                </c:pt>
                <c:pt idx="8">
                  <c:v>4.2150890806451597</c:v>
                </c:pt>
                <c:pt idx="9">
                  <c:v>4.9238603593750003</c:v>
                </c:pt>
                <c:pt idx="10">
                  <c:v>3.996629578124999</c:v>
                </c:pt>
                <c:pt idx="11">
                  <c:v>4.8021141093750002</c:v>
                </c:pt>
                <c:pt idx="12">
                  <c:v>8.3354881874999975</c:v>
                </c:pt>
                <c:pt idx="13">
                  <c:v>8.9398494375000013</c:v>
                </c:pt>
                <c:pt idx="14">
                  <c:v>8.0630938125</c:v>
                </c:pt>
                <c:pt idx="15">
                  <c:v>5.1772090499999992</c:v>
                </c:pt>
                <c:pt idx="16">
                  <c:v>6.3355270500000014</c:v>
                </c:pt>
                <c:pt idx="17">
                  <c:v>6.3665860500000004</c:v>
                </c:pt>
              </c:numCache>
            </c:numRef>
          </c:val>
          <c:extLst>
            <c:ext xmlns:c16="http://schemas.microsoft.com/office/drawing/2014/chart" uri="{C3380CC4-5D6E-409C-BE32-E72D297353CC}">
              <c16:uniqueId val="{00000001-145C-447B-B0E9-2BA5637394AC}"/>
            </c:ext>
          </c:extLst>
        </c:ser>
        <c:ser>
          <c:idx val="2"/>
          <c:order val="2"/>
          <c:tx>
            <c:strRef>
              <c:f>'K:\Quality\Laboratory\02_Climate_Control_Laboratory\05_EXCEL\09_Projekte\2_MTCA\Archiv\11850-026_Waldt\04_Messungen\Luftverteilung\[Vergleich_Messergebnisse.xlsx]Messung4'!$Q$2</c:f>
              <c:strCache>
                <c:ptCount val="1"/>
                <c:pt idx="0">
                  <c:v>Zone 3</c:v>
                </c:pt>
              </c:strCache>
            </c:strRef>
          </c:tx>
          <c:spPr>
            <a:solidFill>
              <a:srgbClr val="00B0F0"/>
            </a:solidFill>
            <a:ln w="12700">
              <a:solidFill>
                <a:srgbClr val="000000"/>
              </a:solidFill>
              <a:prstDash val="solid"/>
            </a:ln>
          </c:spPr>
          <c:invertIfNegative val="0"/>
          <c:cat>
            <c:strRef>
              <c:f>[2]Messung4!$N$3:$N$20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[2]Messung4!$Q$3:$Q$20</c:f>
              <c:numCache>
                <c:formatCode>General</c:formatCode>
                <c:ptCount val="18"/>
                <c:pt idx="0">
                  <c:v>5.4513066193548374</c:v>
                </c:pt>
                <c:pt idx="1">
                  <c:v>5.6985859124999987</c:v>
                </c:pt>
                <c:pt idx="2">
                  <c:v>5.6694597161290297</c:v>
                </c:pt>
                <c:pt idx="3">
                  <c:v>2.9893602031249999</c:v>
                </c:pt>
                <c:pt idx="4">
                  <c:v>0</c:v>
                </c:pt>
                <c:pt idx="5">
                  <c:v>5.8036274677419399</c:v>
                </c:pt>
                <c:pt idx="6">
                  <c:v>3.7656287968750002</c:v>
                </c:pt>
                <c:pt idx="7">
                  <c:v>0</c:v>
                </c:pt>
                <c:pt idx="8">
                  <c:v>5.3007997258064501</c:v>
                </c:pt>
                <c:pt idx="9">
                  <c:v>5.7904862968749997</c:v>
                </c:pt>
                <c:pt idx="10">
                  <c:v>5.6391961406249997</c:v>
                </c:pt>
                <c:pt idx="11">
                  <c:v>6.4524089531249986</c:v>
                </c:pt>
                <c:pt idx="12">
                  <c:v>6.448555687499999</c:v>
                </c:pt>
                <c:pt idx="13">
                  <c:v>6.1964300625000002</c:v>
                </c:pt>
                <c:pt idx="14">
                  <c:v>5.3039000624999995</c:v>
                </c:pt>
                <c:pt idx="15">
                  <c:v>6.9978145499999886</c:v>
                </c:pt>
                <c:pt idx="16">
                  <c:v>6.8995480499999902</c:v>
                </c:pt>
                <c:pt idx="17">
                  <c:v>8.0365945500000002</c:v>
                </c:pt>
              </c:numCache>
            </c:numRef>
          </c:val>
          <c:extLst>
            <c:ext xmlns:c16="http://schemas.microsoft.com/office/drawing/2014/chart" uri="{C3380CC4-5D6E-409C-BE32-E72D297353CC}">
              <c16:uniqueId val="{00000002-145C-447B-B0E9-2BA5637394AC}"/>
            </c:ext>
          </c:extLst>
        </c:ser>
        <c:ser>
          <c:idx val="3"/>
          <c:order val="3"/>
          <c:tx>
            <c:strRef>
              <c:f>'K:\Quality\Laboratory\02_Climate_Control_Laboratory\05_EXCEL\09_Projekte\2_MTCA\Archiv\11850-026_Waldt\04_Messungen\Luftverteilung\[Vergleich_Messergebnisse.xlsx]Messung4'!$R$2</c:f>
              <c:strCache>
                <c:ptCount val="1"/>
                <c:pt idx="0">
                  <c:v>Zone 4</c:v>
                </c:pt>
              </c:strCache>
            </c:strRef>
          </c:tx>
          <c:spPr>
            <a:solidFill>
              <a:srgbClr val="00B0F0"/>
            </a:solidFill>
            <a:ln w="12700">
              <a:solidFill>
                <a:srgbClr val="000000"/>
              </a:solidFill>
              <a:prstDash val="solid"/>
            </a:ln>
          </c:spPr>
          <c:invertIfNegative val="0"/>
          <c:cat>
            <c:strRef>
              <c:f>[2]Messung4!$N$3:$N$20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[2]Messung4!$R$3:$R$20</c:f>
              <c:numCache>
                <c:formatCode>General</c:formatCode>
                <c:ptCount val="18"/>
                <c:pt idx="0">
                  <c:v>6.9022076400000012</c:v>
                </c:pt>
                <c:pt idx="1">
                  <c:v>7.3881127636363644</c:v>
                </c:pt>
                <c:pt idx="2">
                  <c:v>7.0539221000000003</c:v>
                </c:pt>
                <c:pt idx="3">
                  <c:v>4.7993366093749996</c:v>
                </c:pt>
                <c:pt idx="4">
                  <c:v>0</c:v>
                </c:pt>
                <c:pt idx="5">
                  <c:v>4.3079090806451603</c:v>
                </c:pt>
                <c:pt idx="6">
                  <c:v>6.6341620781249997</c:v>
                </c:pt>
                <c:pt idx="7">
                  <c:v>0</c:v>
                </c:pt>
                <c:pt idx="8">
                  <c:v>6.1321405322580702</c:v>
                </c:pt>
                <c:pt idx="9">
                  <c:v>7.0324477031249968</c:v>
                </c:pt>
                <c:pt idx="10">
                  <c:v>4.4785852031250002</c:v>
                </c:pt>
                <c:pt idx="11">
                  <c:v>5.5976908281249997</c:v>
                </c:pt>
                <c:pt idx="12">
                  <c:v>6.2396994375000023</c:v>
                </c:pt>
                <c:pt idx="13">
                  <c:v>6.6120275625000007</c:v>
                </c:pt>
                <c:pt idx="14">
                  <c:v>6.7458013124999994</c:v>
                </c:pt>
                <c:pt idx="15">
                  <c:v>10.267585488</c:v>
                </c:pt>
                <c:pt idx="16">
                  <c:v>6.4371865499999901</c:v>
                </c:pt>
                <c:pt idx="17">
                  <c:v>6.4596325500000003</c:v>
                </c:pt>
              </c:numCache>
            </c:numRef>
          </c:val>
          <c:extLst>
            <c:ext xmlns:c16="http://schemas.microsoft.com/office/drawing/2014/chart" uri="{C3380CC4-5D6E-409C-BE32-E72D297353CC}">
              <c16:uniqueId val="{00000003-145C-447B-B0E9-2BA5637394AC}"/>
            </c:ext>
          </c:extLst>
        </c:ser>
        <c:dLbls>
          <c:showLegendKey val="0"/>
          <c:showVal val="0"/>
          <c:showCatName val="0"/>
          <c:showSerName val="0"/>
          <c:showPercent val="0"/>
          <c:showBubbleSize val="0"/>
        </c:dLbls>
        <c:gapWidth val="150"/>
        <c:shape val="box"/>
        <c:axId val="616843024"/>
        <c:axId val="1"/>
        <c:axId val="0"/>
      </c:bar3DChart>
      <c:catAx>
        <c:axId val="61684302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35"/>
        </c:scaling>
        <c:delete val="0"/>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de-DE"/>
                  <a:t>Bulk Airflow (m³/h)</a:t>
                </a:r>
              </a:p>
            </c:rich>
          </c:tx>
          <c:layout>
            <c:manualLayout>
              <c:xMode val="edge"/>
              <c:yMode val="edge"/>
              <c:x val="7.9455164585698068E-3"/>
              <c:y val="0.37616822429906543"/>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616843024"/>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a:ea typeface="Arial"/>
                <a:cs typeface="Arial"/>
              </a:defRPr>
            </a:pPr>
            <a:r>
              <a:rPr lang="de-DE" sz="1200" b="1" i="0" baseline="0">
                <a:effectLst/>
              </a:rPr>
              <a:t>Air distribution, RTM</a:t>
            </a:r>
            <a:endParaRPr lang="de-DE"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a:ea typeface="Arial"/>
                <a:cs typeface="Arial"/>
              </a:defRPr>
            </a:pPr>
            <a:endParaRPr lang="de-DE"/>
          </a:p>
        </c:rich>
      </c:tx>
      <c:layout>
        <c:manualLayout>
          <c:xMode val="edge"/>
          <c:yMode val="edge"/>
          <c:x val="0.39145463327269564"/>
          <c:y val="4.7227386899218245E-2"/>
        </c:manualLayout>
      </c:layout>
      <c:overlay val="0"/>
      <c:spPr>
        <a:noFill/>
        <a:ln w="25400">
          <a:noFill/>
        </a:ln>
      </c:spPr>
    </c:title>
    <c:autoTitleDeleted val="0"/>
    <c:view3D>
      <c:rotX val="15"/>
      <c:hPercent val="39"/>
      <c:rotY val="2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7.849838072647887E-2"/>
          <c:y val="0.20785242838439619"/>
          <c:w val="0.90557552258372731"/>
          <c:h val="0.69284142794798731"/>
        </c:manualLayout>
      </c:layout>
      <c:bar3DChart>
        <c:barDir val="col"/>
        <c:grouping val="stacked"/>
        <c:varyColors val="0"/>
        <c:ser>
          <c:idx val="0"/>
          <c:order val="0"/>
          <c:tx>
            <c:strRef>
              <c:f>[2]Messung6!$U$2</c:f>
              <c:strCache>
                <c:ptCount val="1"/>
                <c:pt idx="0">
                  <c:v>Zone 1</c:v>
                </c:pt>
              </c:strCache>
            </c:strRef>
          </c:tx>
          <c:spPr>
            <a:solidFill>
              <a:srgbClr val="00B0F0"/>
            </a:solidFill>
            <a:ln w="12700">
              <a:solidFill>
                <a:srgbClr val="000000"/>
              </a:solidFill>
              <a:prstDash val="solid"/>
            </a:ln>
          </c:spPr>
          <c:invertIfNegative val="0"/>
          <c:cat>
            <c:strRef>
              <c:f>[2]Messung6!$T$6:$T$17</c:f>
              <c:strCache>
                <c:ptCount val="12"/>
                <c:pt idx="0">
                  <c:v>RTM 1</c:v>
                </c:pt>
                <c:pt idx="1">
                  <c:v>RTM 2</c:v>
                </c:pt>
                <c:pt idx="2">
                  <c:v>RTM 3</c:v>
                </c:pt>
                <c:pt idx="3">
                  <c:v>RTM 4</c:v>
                </c:pt>
                <c:pt idx="4">
                  <c:v>RTM 5</c:v>
                </c:pt>
                <c:pt idx="5">
                  <c:v>RTM 6</c:v>
                </c:pt>
                <c:pt idx="6">
                  <c:v>RTM 7</c:v>
                </c:pt>
                <c:pt idx="7">
                  <c:v>RTM 8</c:v>
                </c:pt>
                <c:pt idx="8">
                  <c:v>RTM 9</c:v>
                </c:pt>
                <c:pt idx="9">
                  <c:v>RTM 10</c:v>
                </c:pt>
                <c:pt idx="10">
                  <c:v>RTM 11</c:v>
                </c:pt>
                <c:pt idx="11">
                  <c:v>RTM 12</c:v>
                </c:pt>
              </c:strCache>
            </c:strRef>
          </c:cat>
          <c:val>
            <c:numRef>
              <c:f>[2]Messung6!$U$6:$U$17</c:f>
              <c:numCache>
                <c:formatCode>General</c:formatCode>
                <c:ptCount val="12"/>
                <c:pt idx="0">
                  <c:v>1.2</c:v>
                </c:pt>
                <c:pt idx="1">
                  <c:v>0</c:v>
                </c:pt>
                <c:pt idx="2">
                  <c:v>2.3468761774193601</c:v>
                </c:pt>
                <c:pt idx="3">
                  <c:v>1.1991435967741935</c:v>
                </c:pt>
                <c:pt idx="4">
                  <c:v>0</c:v>
                </c:pt>
                <c:pt idx="5">
                  <c:v>2.2000000000000002</c:v>
                </c:pt>
                <c:pt idx="6">
                  <c:v>1.9</c:v>
                </c:pt>
                <c:pt idx="7">
                  <c:v>1.8646385459999999</c:v>
                </c:pt>
                <c:pt idx="8">
                  <c:v>1.7</c:v>
                </c:pt>
                <c:pt idx="9">
                  <c:v>2.2999999999999998</c:v>
                </c:pt>
                <c:pt idx="10">
                  <c:v>2.0508745645161293</c:v>
                </c:pt>
                <c:pt idx="11">
                  <c:v>2.2999999999999998</c:v>
                </c:pt>
              </c:numCache>
            </c:numRef>
          </c:val>
          <c:extLst>
            <c:ext xmlns:c16="http://schemas.microsoft.com/office/drawing/2014/chart" uri="{C3380CC4-5D6E-409C-BE32-E72D297353CC}">
              <c16:uniqueId val="{00000000-822A-4894-9BF2-29053EE9F221}"/>
            </c:ext>
          </c:extLst>
        </c:ser>
        <c:ser>
          <c:idx val="1"/>
          <c:order val="1"/>
          <c:tx>
            <c:strRef>
              <c:f>[2]Messung6!$V$2</c:f>
              <c:strCache>
                <c:ptCount val="1"/>
                <c:pt idx="0">
                  <c:v>Zone 2</c:v>
                </c:pt>
              </c:strCache>
            </c:strRef>
          </c:tx>
          <c:spPr>
            <a:solidFill>
              <a:srgbClr val="00B0F0"/>
            </a:solidFill>
            <a:ln w="12700">
              <a:solidFill>
                <a:srgbClr val="000000"/>
              </a:solidFill>
              <a:prstDash val="solid"/>
            </a:ln>
          </c:spPr>
          <c:invertIfNegative val="0"/>
          <c:cat>
            <c:strRef>
              <c:f>[2]Messung6!$T$6:$T$17</c:f>
              <c:strCache>
                <c:ptCount val="12"/>
                <c:pt idx="0">
                  <c:v>RTM 1</c:v>
                </c:pt>
                <c:pt idx="1">
                  <c:v>RTM 2</c:v>
                </c:pt>
                <c:pt idx="2">
                  <c:v>RTM 3</c:v>
                </c:pt>
                <c:pt idx="3">
                  <c:v>RTM 4</c:v>
                </c:pt>
                <c:pt idx="4">
                  <c:v>RTM 5</c:v>
                </c:pt>
                <c:pt idx="5">
                  <c:v>RTM 6</c:v>
                </c:pt>
                <c:pt idx="6">
                  <c:v>RTM 7</c:v>
                </c:pt>
                <c:pt idx="7">
                  <c:v>RTM 8</c:v>
                </c:pt>
                <c:pt idx="8">
                  <c:v>RTM 9</c:v>
                </c:pt>
                <c:pt idx="9">
                  <c:v>RTM 10</c:v>
                </c:pt>
                <c:pt idx="10">
                  <c:v>RTM 11</c:v>
                </c:pt>
                <c:pt idx="11">
                  <c:v>RTM 12</c:v>
                </c:pt>
              </c:strCache>
            </c:strRef>
          </c:cat>
          <c:val>
            <c:numRef>
              <c:f>[2]Messung6!$V$6:$V$17</c:f>
              <c:numCache>
                <c:formatCode>General</c:formatCode>
                <c:ptCount val="12"/>
                <c:pt idx="0">
                  <c:v>1.3</c:v>
                </c:pt>
                <c:pt idx="1">
                  <c:v>0</c:v>
                </c:pt>
                <c:pt idx="2">
                  <c:v>1.5</c:v>
                </c:pt>
                <c:pt idx="3">
                  <c:v>1.9125126290322587</c:v>
                </c:pt>
                <c:pt idx="4">
                  <c:v>0</c:v>
                </c:pt>
                <c:pt idx="5">
                  <c:v>1.8436854</c:v>
                </c:pt>
                <c:pt idx="6">
                  <c:v>2.0299999999999998</c:v>
                </c:pt>
                <c:pt idx="7">
                  <c:v>2.1321653999999999</c:v>
                </c:pt>
                <c:pt idx="8">
                  <c:v>1.5</c:v>
                </c:pt>
                <c:pt idx="9">
                  <c:v>2.2000000000000002</c:v>
                </c:pt>
                <c:pt idx="10">
                  <c:v>1.98</c:v>
                </c:pt>
                <c:pt idx="11">
                  <c:v>2.0056500000000002</c:v>
                </c:pt>
              </c:numCache>
            </c:numRef>
          </c:val>
          <c:extLst>
            <c:ext xmlns:c16="http://schemas.microsoft.com/office/drawing/2014/chart" uri="{C3380CC4-5D6E-409C-BE32-E72D297353CC}">
              <c16:uniqueId val="{00000001-822A-4894-9BF2-29053EE9F221}"/>
            </c:ext>
          </c:extLst>
        </c:ser>
        <c:ser>
          <c:idx val="2"/>
          <c:order val="2"/>
          <c:tx>
            <c:strRef>
              <c:f>[2]Messung6!$W$2</c:f>
              <c:strCache>
                <c:ptCount val="1"/>
                <c:pt idx="0">
                  <c:v>Zone 3</c:v>
                </c:pt>
              </c:strCache>
            </c:strRef>
          </c:tx>
          <c:spPr>
            <a:solidFill>
              <a:srgbClr val="00B0F0"/>
            </a:solidFill>
            <a:ln w="12700">
              <a:solidFill>
                <a:srgbClr val="000000"/>
              </a:solidFill>
              <a:prstDash val="solid"/>
            </a:ln>
          </c:spPr>
          <c:invertIfNegative val="0"/>
          <c:cat>
            <c:strRef>
              <c:f>[2]Messung6!$T$6:$T$17</c:f>
              <c:strCache>
                <c:ptCount val="12"/>
                <c:pt idx="0">
                  <c:v>RTM 1</c:v>
                </c:pt>
                <c:pt idx="1">
                  <c:v>RTM 2</c:v>
                </c:pt>
                <c:pt idx="2">
                  <c:v>RTM 3</c:v>
                </c:pt>
                <c:pt idx="3">
                  <c:v>RTM 4</c:v>
                </c:pt>
                <c:pt idx="4">
                  <c:v>RTM 5</c:v>
                </c:pt>
                <c:pt idx="5">
                  <c:v>RTM 6</c:v>
                </c:pt>
                <c:pt idx="6">
                  <c:v>RTM 7</c:v>
                </c:pt>
                <c:pt idx="7">
                  <c:v>RTM 8</c:v>
                </c:pt>
                <c:pt idx="8">
                  <c:v>RTM 9</c:v>
                </c:pt>
                <c:pt idx="9">
                  <c:v>RTM 10</c:v>
                </c:pt>
                <c:pt idx="10">
                  <c:v>RTM 11</c:v>
                </c:pt>
                <c:pt idx="11">
                  <c:v>RTM 12</c:v>
                </c:pt>
              </c:strCache>
            </c:strRef>
          </c:cat>
          <c:val>
            <c:numRef>
              <c:f>[2]Messung6!$W$6:$W$17</c:f>
              <c:numCache>
                <c:formatCode>General</c:formatCode>
                <c:ptCount val="12"/>
                <c:pt idx="0">
                  <c:v>2.1972272343750001</c:v>
                </c:pt>
                <c:pt idx="1">
                  <c:v>0</c:v>
                </c:pt>
                <c:pt idx="2">
                  <c:v>1.95</c:v>
                </c:pt>
                <c:pt idx="3">
                  <c:v>2.2000000000000002</c:v>
                </c:pt>
                <c:pt idx="4">
                  <c:v>0</c:v>
                </c:pt>
                <c:pt idx="5">
                  <c:v>1.7534000000000001</c:v>
                </c:pt>
                <c:pt idx="6">
                  <c:v>1.79</c:v>
                </c:pt>
                <c:pt idx="7">
                  <c:v>2.6786430000000001</c:v>
                </c:pt>
                <c:pt idx="8">
                  <c:v>2.2000000000000002</c:v>
                </c:pt>
                <c:pt idx="9">
                  <c:v>2.2000000000000002</c:v>
                </c:pt>
                <c:pt idx="10">
                  <c:v>2.5</c:v>
                </c:pt>
                <c:pt idx="11">
                  <c:v>2.1524755199999999</c:v>
                </c:pt>
              </c:numCache>
            </c:numRef>
          </c:val>
          <c:extLst>
            <c:ext xmlns:c16="http://schemas.microsoft.com/office/drawing/2014/chart" uri="{C3380CC4-5D6E-409C-BE32-E72D297353CC}">
              <c16:uniqueId val="{00000002-822A-4894-9BF2-29053EE9F221}"/>
            </c:ext>
          </c:extLst>
        </c:ser>
        <c:ser>
          <c:idx val="3"/>
          <c:order val="3"/>
          <c:tx>
            <c:strRef>
              <c:f>[2]Messung6!$X$2</c:f>
              <c:strCache>
                <c:ptCount val="1"/>
                <c:pt idx="0">
                  <c:v>Zone 4</c:v>
                </c:pt>
              </c:strCache>
            </c:strRef>
          </c:tx>
          <c:spPr>
            <a:solidFill>
              <a:srgbClr val="00B0F0"/>
            </a:solidFill>
            <a:ln w="12700">
              <a:solidFill>
                <a:srgbClr val="000000"/>
              </a:solidFill>
              <a:prstDash val="solid"/>
            </a:ln>
          </c:spPr>
          <c:invertIfNegative val="0"/>
          <c:cat>
            <c:strRef>
              <c:f>[2]Messung6!$T$6:$T$17</c:f>
              <c:strCache>
                <c:ptCount val="12"/>
                <c:pt idx="0">
                  <c:v>RTM 1</c:v>
                </c:pt>
                <c:pt idx="1">
                  <c:v>RTM 2</c:v>
                </c:pt>
                <c:pt idx="2">
                  <c:v>RTM 3</c:v>
                </c:pt>
                <c:pt idx="3">
                  <c:v>RTM 4</c:v>
                </c:pt>
                <c:pt idx="4">
                  <c:v>RTM 5</c:v>
                </c:pt>
                <c:pt idx="5">
                  <c:v>RTM 6</c:v>
                </c:pt>
                <c:pt idx="6">
                  <c:v>RTM 7</c:v>
                </c:pt>
                <c:pt idx="7">
                  <c:v>RTM 8</c:v>
                </c:pt>
                <c:pt idx="8">
                  <c:v>RTM 9</c:v>
                </c:pt>
                <c:pt idx="9">
                  <c:v>RTM 10</c:v>
                </c:pt>
                <c:pt idx="10">
                  <c:v>RTM 11</c:v>
                </c:pt>
                <c:pt idx="11">
                  <c:v>RTM 12</c:v>
                </c:pt>
              </c:strCache>
            </c:strRef>
          </c:cat>
          <c:val>
            <c:numRef>
              <c:f>[2]Messung6!$X$6:$X$17</c:f>
              <c:numCache>
                <c:formatCode>General</c:formatCode>
                <c:ptCount val="12"/>
                <c:pt idx="0">
                  <c:v>1.4209561406249998</c:v>
                </c:pt>
                <c:pt idx="1">
                  <c:v>0</c:v>
                </c:pt>
                <c:pt idx="2">
                  <c:v>2.0056452999999999</c:v>
                </c:pt>
                <c:pt idx="3">
                  <c:v>1.0428382741935482</c:v>
                </c:pt>
                <c:pt idx="4">
                  <c:v>0</c:v>
                </c:pt>
                <c:pt idx="5">
                  <c:v>1.9224000000000001</c:v>
                </c:pt>
                <c:pt idx="6">
                  <c:v>2.72</c:v>
                </c:pt>
                <c:pt idx="7">
                  <c:v>2.7541351351999999</c:v>
                </c:pt>
                <c:pt idx="8">
                  <c:v>3.3</c:v>
                </c:pt>
                <c:pt idx="9">
                  <c:v>2.4</c:v>
                </c:pt>
                <c:pt idx="10">
                  <c:v>2.6</c:v>
                </c:pt>
                <c:pt idx="11">
                  <c:v>2.42842</c:v>
                </c:pt>
              </c:numCache>
            </c:numRef>
          </c:val>
          <c:extLst>
            <c:ext xmlns:c16="http://schemas.microsoft.com/office/drawing/2014/chart" uri="{C3380CC4-5D6E-409C-BE32-E72D297353CC}">
              <c16:uniqueId val="{00000003-822A-4894-9BF2-29053EE9F221}"/>
            </c:ext>
          </c:extLst>
        </c:ser>
        <c:dLbls>
          <c:showLegendKey val="0"/>
          <c:showVal val="0"/>
          <c:showCatName val="0"/>
          <c:showSerName val="0"/>
          <c:showPercent val="0"/>
          <c:showBubbleSize val="0"/>
        </c:dLbls>
        <c:gapWidth val="150"/>
        <c:shape val="box"/>
        <c:axId val="998602992"/>
        <c:axId val="1"/>
        <c:axId val="0"/>
      </c:bar3DChart>
      <c:catAx>
        <c:axId val="99860299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2"/>
        </c:scaling>
        <c:delete val="0"/>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de-DE"/>
                  <a:t>Bulk Airflow  (m³/h)</a:t>
                </a:r>
              </a:p>
            </c:rich>
          </c:tx>
          <c:layout>
            <c:manualLayout>
              <c:xMode val="edge"/>
              <c:yMode val="edge"/>
              <c:x val="2.0415578041342322E-2"/>
              <c:y val="0.4180142422436239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998602992"/>
        <c:crosses val="autoZero"/>
        <c:crossBetween val="between"/>
        <c:majorUnit val="2"/>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a:ea typeface="Arial"/>
                <a:cs typeface="Arial"/>
              </a:defRPr>
            </a:pPr>
            <a:r>
              <a:rPr lang="de-DE" sz="1200" b="1" i="0" baseline="0">
                <a:effectLst/>
              </a:rPr>
              <a:t>Air distribution, Frontboard</a:t>
            </a:r>
            <a:endParaRPr lang="de-DE"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rgbClr val="000000"/>
                </a:solidFill>
                <a:latin typeface="Arial"/>
                <a:ea typeface="Arial"/>
                <a:cs typeface="Arial"/>
              </a:defRPr>
            </a:pPr>
            <a:endParaRPr lang="de-DE"/>
          </a:p>
        </c:rich>
      </c:tx>
      <c:layout>
        <c:manualLayout>
          <c:xMode val="edge"/>
          <c:yMode val="edge"/>
          <c:x val="0.41280436464734771"/>
          <c:y val="3.829463891271017E-2"/>
        </c:manualLayout>
      </c:layout>
      <c:overlay val="0"/>
      <c:spPr>
        <a:noFill/>
        <a:ln w="25400">
          <a:noFill/>
        </a:ln>
      </c:spPr>
    </c:title>
    <c:autoTitleDeleted val="0"/>
    <c:view3D>
      <c:rotX val="22"/>
      <c:hPercent val="38"/>
      <c:rotY val="3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7.8320090805902381E-2"/>
          <c:y val="0.19859813084112149"/>
          <c:w val="0.90578887627695803"/>
          <c:h val="0.65654205607476634"/>
        </c:manualLayout>
      </c:layout>
      <c:bar3DChart>
        <c:barDir val="col"/>
        <c:grouping val="stacked"/>
        <c:varyColors val="0"/>
        <c:ser>
          <c:idx val="0"/>
          <c:order val="0"/>
          <c:tx>
            <c:strRef>
              <c:f>'K:\Quality\Laboratory\02_Climate_Control_Laboratory\05_EXCEL\09_Projekte\2_MTCA\Archiv\11850-026_Waldt\04_Messungen\Luftverteilung\[Vergleich_Messergebnisse.xlsx]Messung7'!$B$2</c:f>
              <c:strCache>
                <c:ptCount val="1"/>
                <c:pt idx="0">
                  <c:v>Zone 1</c:v>
                </c:pt>
              </c:strCache>
            </c:strRef>
          </c:tx>
          <c:spPr>
            <a:solidFill>
              <a:srgbClr val="00B0F0"/>
            </a:solidFill>
            <a:ln w="12700">
              <a:solidFill>
                <a:srgbClr val="000000"/>
              </a:solidFill>
              <a:prstDash val="solid"/>
            </a:ln>
          </c:spPr>
          <c:invertIfNegative val="0"/>
          <c:cat>
            <c:strRef>
              <c:f>[2]Messung7!$A$3:$A$20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[2]Messung7!$B$3:$B$20</c:f>
              <c:numCache>
                <c:formatCode>General</c:formatCode>
                <c:ptCount val="18"/>
                <c:pt idx="0">
                  <c:v>9.1930568400000023</c:v>
                </c:pt>
                <c:pt idx="1">
                  <c:v>4.7126597806451631</c:v>
                </c:pt>
                <c:pt idx="2">
                  <c:v>4.7990339096774202</c:v>
                </c:pt>
                <c:pt idx="3">
                  <c:v>7.1675433281250012</c:v>
                </c:pt>
                <c:pt idx="4">
                  <c:v>11.248898484375003</c:v>
                </c:pt>
                <c:pt idx="5">
                  <c:v>9.8775853593750007</c:v>
                </c:pt>
                <c:pt idx="6">
                  <c:v>5.2028405156249997</c:v>
                </c:pt>
                <c:pt idx="7">
                  <c:v>4.2165460000000001</c:v>
                </c:pt>
                <c:pt idx="8">
                  <c:v>2.7215342419354842</c:v>
                </c:pt>
                <c:pt idx="9">
                  <c:v>5.5572352031250007</c:v>
                </c:pt>
                <c:pt idx="10">
                  <c:v>7.208851921875004</c:v>
                </c:pt>
                <c:pt idx="11">
                  <c:v>8.3395882741935488</c:v>
                </c:pt>
                <c:pt idx="12">
                  <c:v>5.5095135967741946</c:v>
                </c:pt>
                <c:pt idx="13">
                  <c:v>1.9377431718749996</c:v>
                </c:pt>
                <c:pt idx="14">
                  <c:v>2.8433855322580639</c:v>
                </c:pt>
                <c:pt idx="15">
                  <c:v>3.2204133290322594</c:v>
                </c:pt>
                <c:pt idx="16">
                  <c:v>5.1134891624999987</c:v>
                </c:pt>
                <c:pt idx="17">
                  <c:v>3.0194633250000007</c:v>
                </c:pt>
              </c:numCache>
            </c:numRef>
          </c:val>
          <c:extLst>
            <c:ext xmlns:c16="http://schemas.microsoft.com/office/drawing/2014/chart" uri="{C3380CC4-5D6E-409C-BE32-E72D297353CC}">
              <c16:uniqueId val="{00000000-8EBA-4400-AEEF-6C8CB9B18C78}"/>
            </c:ext>
          </c:extLst>
        </c:ser>
        <c:ser>
          <c:idx val="1"/>
          <c:order val="1"/>
          <c:tx>
            <c:strRef>
              <c:f>'K:\Quality\Laboratory\02_Climate_Control_Laboratory\05_EXCEL\09_Projekte\2_MTCA\Archiv\11850-026_Waldt\04_Messungen\Luftverteilung\[Vergleich_Messergebnisse.xlsx]Messung7'!$C$2</c:f>
              <c:strCache>
                <c:ptCount val="1"/>
                <c:pt idx="0">
                  <c:v>Zone 2</c:v>
                </c:pt>
              </c:strCache>
            </c:strRef>
          </c:tx>
          <c:spPr>
            <a:solidFill>
              <a:srgbClr val="00B0F0"/>
            </a:solidFill>
            <a:ln w="12700">
              <a:solidFill>
                <a:srgbClr val="000000"/>
              </a:solidFill>
              <a:prstDash val="solid"/>
            </a:ln>
          </c:spPr>
          <c:invertIfNegative val="0"/>
          <c:cat>
            <c:strRef>
              <c:f>[2]Messung7!$A$3:$A$20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[2]Messung7!$C$3:$C$20</c:f>
              <c:numCache>
                <c:formatCode>General</c:formatCode>
                <c:ptCount val="18"/>
                <c:pt idx="0">
                  <c:v>4.6912067999999998</c:v>
                </c:pt>
                <c:pt idx="1">
                  <c:v>5.6496484124999995</c:v>
                </c:pt>
                <c:pt idx="2">
                  <c:v>5.2115743999999999</c:v>
                </c:pt>
                <c:pt idx="3">
                  <c:v>8.3815533281249994</c:v>
                </c:pt>
                <c:pt idx="4">
                  <c:v>7.7668814531249994</c:v>
                </c:pt>
                <c:pt idx="5">
                  <c:v>5.5973541093749999</c:v>
                </c:pt>
                <c:pt idx="6">
                  <c:v>9.2412992656250008</c:v>
                </c:pt>
                <c:pt idx="7">
                  <c:v>6.6104395500000015</c:v>
                </c:pt>
                <c:pt idx="8">
                  <c:v>4.951972306451613</c:v>
                </c:pt>
                <c:pt idx="9">
                  <c:v>4.2544612968749993</c:v>
                </c:pt>
                <c:pt idx="10">
                  <c:v>6.344015203125001</c:v>
                </c:pt>
                <c:pt idx="11">
                  <c:v>4.872216338709678</c:v>
                </c:pt>
                <c:pt idx="12">
                  <c:v>5.0686384354838694</c:v>
                </c:pt>
                <c:pt idx="13">
                  <c:v>10.948039734375</c:v>
                </c:pt>
                <c:pt idx="14">
                  <c:v>5.7654285967741936</c:v>
                </c:pt>
                <c:pt idx="15">
                  <c:v>4.9003174124999997</c:v>
                </c:pt>
                <c:pt idx="16">
                  <c:v>11.016134662500003</c:v>
                </c:pt>
                <c:pt idx="17">
                  <c:v>2.8530536399999997</c:v>
                </c:pt>
              </c:numCache>
            </c:numRef>
          </c:val>
          <c:extLst>
            <c:ext xmlns:c16="http://schemas.microsoft.com/office/drawing/2014/chart" uri="{C3380CC4-5D6E-409C-BE32-E72D297353CC}">
              <c16:uniqueId val="{00000001-8EBA-4400-AEEF-6C8CB9B18C78}"/>
            </c:ext>
          </c:extLst>
        </c:ser>
        <c:ser>
          <c:idx val="2"/>
          <c:order val="2"/>
          <c:tx>
            <c:strRef>
              <c:f>'K:\Quality\Laboratory\02_Climate_Control_Laboratory\05_EXCEL\09_Projekte\2_MTCA\Archiv\11850-026_Waldt\04_Messungen\Luftverteilung\[Vergleich_Messergebnisse.xlsx]Messung7'!$D$2</c:f>
              <c:strCache>
                <c:ptCount val="1"/>
                <c:pt idx="0">
                  <c:v>Zone 3</c:v>
                </c:pt>
              </c:strCache>
            </c:strRef>
          </c:tx>
          <c:spPr>
            <a:solidFill>
              <a:srgbClr val="00B0F0"/>
            </a:solidFill>
            <a:ln w="12700">
              <a:solidFill>
                <a:srgbClr val="000000"/>
              </a:solidFill>
              <a:prstDash val="solid"/>
            </a:ln>
          </c:spPr>
          <c:invertIfNegative val="0"/>
          <c:cat>
            <c:strRef>
              <c:f>[2]Messung7!$A$3:$A$20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[2]Messung7!$D$3:$D$20</c:f>
              <c:numCache>
                <c:formatCode>General</c:formatCode>
                <c:ptCount val="18"/>
                <c:pt idx="0">
                  <c:v>4.2173898545454556</c:v>
                </c:pt>
                <c:pt idx="1">
                  <c:v>5.3862152399999985</c:v>
                </c:pt>
                <c:pt idx="2">
                  <c:v>4.2965942399999983</c:v>
                </c:pt>
                <c:pt idx="3">
                  <c:v>3.1701272343749993</c:v>
                </c:pt>
                <c:pt idx="4">
                  <c:v>8.6070652031250017</c:v>
                </c:pt>
                <c:pt idx="5">
                  <c:v>6.3801023906249981</c:v>
                </c:pt>
                <c:pt idx="6">
                  <c:v>6.0341677031250001</c:v>
                </c:pt>
                <c:pt idx="7">
                  <c:v>7.5188320500000003</c:v>
                </c:pt>
                <c:pt idx="8">
                  <c:v>6.4899184354838697</c:v>
                </c:pt>
                <c:pt idx="9">
                  <c:v>1.3507645781249997</c:v>
                </c:pt>
                <c:pt idx="10">
                  <c:v>2.4281587968750009</c:v>
                </c:pt>
                <c:pt idx="11">
                  <c:v>6.7770126290322574</c:v>
                </c:pt>
                <c:pt idx="12">
                  <c:v>5.0562213387096779</c:v>
                </c:pt>
                <c:pt idx="13">
                  <c:v>7.0823484843749993</c:v>
                </c:pt>
                <c:pt idx="14">
                  <c:v>7.3490860161290357</c:v>
                </c:pt>
                <c:pt idx="15">
                  <c:v>8.5706775870967746</c:v>
                </c:pt>
                <c:pt idx="16">
                  <c:v>4.8077244000000006</c:v>
                </c:pt>
                <c:pt idx="17">
                  <c:v>8.4011724000000019</c:v>
                </c:pt>
              </c:numCache>
            </c:numRef>
          </c:val>
          <c:extLst>
            <c:ext xmlns:c16="http://schemas.microsoft.com/office/drawing/2014/chart" uri="{C3380CC4-5D6E-409C-BE32-E72D297353CC}">
              <c16:uniqueId val="{00000002-8EBA-4400-AEEF-6C8CB9B18C78}"/>
            </c:ext>
          </c:extLst>
        </c:ser>
        <c:ser>
          <c:idx val="3"/>
          <c:order val="3"/>
          <c:tx>
            <c:strRef>
              <c:f>'K:\Quality\Laboratory\02_Climate_Control_Laboratory\05_EXCEL\09_Projekte\2_MTCA\Archiv\11850-026_Waldt\04_Messungen\Luftverteilung\[Vergleich_Messergebnisse.xlsx]Messung7'!$E$2</c:f>
              <c:strCache>
                <c:ptCount val="1"/>
                <c:pt idx="0">
                  <c:v>Zone 4</c:v>
                </c:pt>
              </c:strCache>
            </c:strRef>
          </c:tx>
          <c:spPr>
            <a:solidFill>
              <a:srgbClr val="00B0F0"/>
            </a:solidFill>
            <a:ln w="12700">
              <a:solidFill>
                <a:srgbClr val="000000"/>
              </a:solidFill>
              <a:prstDash val="solid"/>
            </a:ln>
          </c:spPr>
          <c:invertIfNegative val="0"/>
          <c:cat>
            <c:strRef>
              <c:f>[2]Messung7!$A$3:$A$20</c:f>
              <c:strCache>
                <c:ptCount val="18"/>
                <c:pt idx="0">
                  <c:v>PM  1</c:v>
                </c:pt>
                <c:pt idx="1">
                  <c:v>PM  2</c:v>
                </c:pt>
                <c:pt idx="2">
                  <c:v>MCH 1</c:v>
                </c:pt>
                <c:pt idx="3">
                  <c:v>AMC 1</c:v>
                </c:pt>
                <c:pt idx="4">
                  <c:v>AMC 2</c:v>
                </c:pt>
                <c:pt idx="5">
                  <c:v>AMC 3</c:v>
                </c:pt>
                <c:pt idx="6">
                  <c:v>AMC 4</c:v>
                </c:pt>
                <c:pt idx="7">
                  <c:v>AMC 5</c:v>
                </c:pt>
                <c:pt idx="8">
                  <c:v>AMC 6</c:v>
                </c:pt>
                <c:pt idx="9">
                  <c:v>AMC 7</c:v>
                </c:pt>
                <c:pt idx="10">
                  <c:v>AMC 8</c:v>
                </c:pt>
                <c:pt idx="11">
                  <c:v>AMC 9</c:v>
                </c:pt>
                <c:pt idx="12">
                  <c:v>AMC 10</c:v>
                </c:pt>
                <c:pt idx="13">
                  <c:v>AMC 11</c:v>
                </c:pt>
                <c:pt idx="14">
                  <c:v>AMC 12</c:v>
                </c:pt>
                <c:pt idx="15">
                  <c:v>MCH 2</c:v>
                </c:pt>
                <c:pt idx="16">
                  <c:v>PM  3</c:v>
                </c:pt>
                <c:pt idx="17">
                  <c:v>PM  4</c:v>
                </c:pt>
              </c:strCache>
            </c:strRef>
          </c:cat>
          <c:val>
            <c:numRef>
              <c:f>[2]Messung7!$E$3:$E$20</c:f>
              <c:numCache>
                <c:formatCode>General</c:formatCode>
                <c:ptCount val="18"/>
                <c:pt idx="0">
                  <c:v>4.8487640399999989</c:v>
                </c:pt>
                <c:pt idx="1">
                  <c:v>11.324109716129035</c:v>
                </c:pt>
                <c:pt idx="2">
                  <c:v>8.4345911999999998</c:v>
                </c:pt>
                <c:pt idx="3">
                  <c:v>4.2857912968749998</c:v>
                </c:pt>
                <c:pt idx="4">
                  <c:v>3.5344359843750008</c:v>
                </c:pt>
                <c:pt idx="5">
                  <c:v>3.7968942656250002</c:v>
                </c:pt>
                <c:pt idx="6">
                  <c:v>8.8502886406249992</c:v>
                </c:pt>
                <c:pt idx="7">
                  <c:v>8.3455544600000007</c:v>
                </c:pt>
                <c:pt idx="8">
                  <c:v>7.5717068225806416</c:v>
                </c:pt>
                <c:pt idx="9">
                  <c:v>7.0375369218749997</c:v>
                </c:pt>
                <c:pt idx="10">
                  <c:v>4.1949769218749999</c:v>
                </c:pt>
                <c:pt idx="11">
                  <c:v>1.5546682741935487</c:v>
                </c:pt>
                <c:pt idx="12">
                  <c:v>4.5371594032258065</c:v>
                </c:pt>
                <c:pt idx="13">
                  <c:v>11.303029265625002</c:v>
                </c:pt>
                <c:pt idx="14">
                  <c:v>9.9556529516129046</c:v>
                </c:pt>
                <c:pt idx="15">
                  <c:v>6.9363797806451624</c:v>
                </c:pt>
                <c:pt idx="16">
                  <c:v>5.3424948774193552</c:v>
                </c:pt>
                <c:pt idx="17">
                  <c:v>9.9360537428571458</c:v>
                </c:pt>
              </c:numCache>
            </c:numRef>
          </c:val>
          <c:extLst>
            <c:ext xmlns:c16="http://schemas.microsoft.com/office/drawing/2014/chart" uri="{C3380CC4-5D6E-409C-BE32-E72D297353CC}">
              <c16:uniqueId val="{00000003-8EBA-4400-AEEF-6C8CB9B18C78}"/>
            </c:ext>
          </c:extLst>
        </c:ser>
        <c:dLbls>
          <c:showLegendKey val="0"/>
          <c:showVal val="0"/>
          <c:showCatName val="0"/>
          <c:showSerName val="0"/>
          <c:showPercent val="0"/>
          <c:showBubbleSize val="0"/>
        </c:dLbls>
        <c:gapWidth val="150"/>
        <c:shape val="box"/>
        <c:axId val="598018224"/>
        <c:axId val="1"/>
        <c:axId val="0"/>
      </c:bar3DChart>
      <c:catAx>
        <c:axId val="59801822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de-DE"/>
                  <a:t>Bulk Airflow (m³/h)</a:t>
                </a:r>
              </a:p>
            </c:rich>
          </c:tx>
          <c:layout>
            <c:manualLayout>
              <c:xMode val="edge"/>
              <c:yMode val="edge"/>
              <c:x val="7.9455164585698068E-3"/>
              <c:y val="0.37616822429906543"/>
            </c:manualLayout>
          </c:layout>
          <c:overlay val="0"/>
          <c:spPr>
            <a:no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598018224"/>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0.5</cdr:x>
      <cdr:y>0.5</cdr:y>
    </cdr:from>
    <cdr:to>
      <cdr:x>0.52793</cdr:x>
      <cdr:y>0.54836</cdr:y>
    </cdr:to>
    <cdr:sp macro="" textlink="">
      <cdr:nvSpPr>
        <cdr:cNvPr id="3073" name="Text Box 1"/>
        <cdr:cNvSpPr txBox="1">
          <a:spLocks xmlns:a="http://schemas.openxmlformats.org/drawingml/2006/main" noChangeArrowheads="1"/>
        </cdr:cNvSpPr>
      </cdr:nvSpPr>
      <cdr:spPr bwMode="auto">
        <a:xfrm xmlns:a="http://schemas.openxmlformats.org/drawingml/2006/main">
          <a:off x="4194175" y="2070100"/>
          <a:ext cx="234101" cy="19991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18288" tIns="0" rIns="0" bIns="0" anchor="ctr" upright="1"/>
        <a:lstStyle xmlns:a="http://schemas.openxmlformats.org/drawingml/2006/main"/>
        <a:p xmlns:a="http://schemas.openxmlformats.org/drawingml/2006/main">
          <a:pPr algn="ctr" rtl="0">
            <a:defRPr sz="1000"/>
          </a:pPr>
          <a:endParaRPr lang="de-D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57B84E-E29E-4E9F-8EC4-F0FB55F2E732}" type="datetimeFigureOut">
              <a:rPr lang="en-GB" smtClean="0"/>
              <a:t>02/12/2019</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C9DA03-DF80-4579-B771-6341D7A4BEDE}" type="slidenum">
              <a:rPr lang="en-GB" smtClean="0"/>
              <a:t>‹Nr.›</a:t>
            </a:fld>
            <a:endParaRPr lang="en-GB" dirty="0"/>
          </a:p>
        </p:txBody>
      </p:sp>
    </p:spTree>
    <p:extLst>
      <p:ext uri="{BB962C8B-B14F-4D97-AF65-F5344CB8AC3E}">
        <p14:creationId xmlns:p14="http://schemas.microsoft.com/office/powerpoint/2010/main" val="2230414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7E555-9380-714B-AEA7-F0DFB67531BD}" type="datetimeFigureOut">
              <a:t>12/2/2019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F37E3-D61C-4C4B-8AD2-D70E789ECEC8}" type="slidenum">
              <a:t>‹Nr.›</a:t>
            </a:fld>
            <a:endParaRPr lang="en-US" dirty="0"/>
          </a:p>
        </p:txBody>
      </p:sp>
    </p:spTree>
    <p:extLst>
      <p:ext uri="{BB962C8B-B14F-4D97-AF65-F5344CB8AC3E}">
        <p14:creationId xmlns:p14="http://schemas.microsoft.com/office/powerpoint/2010/main" val="25459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A612D8F-C501-4492-B7B3-FEE35FA15509}" type="slidenum">
              <a:rPr lang="en-US" smtClean="0"/>
              <a:pPr/>
              <a:t>2</a:t>
            </a:fld>
            <a:endParaRPr lang="en-US" dirty="0"/>
          </a:p>
        </p:txBody>
      </p:sp>
    </p:spTree>
    <p:extLst>
      <p:ext uri="{BB962C8B-B14F-4D97-AF65-F5344CB8AC3E}">
        <p14:creationId xmlns:p14="http://schemas.microsoft.com/office/powerpoint/2010/main" val="9249254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image" Target="../media/image3.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xml"/><Relationship Id="rId7" Type="http://schemas.openxmlformats.org/officeDocument/2006/relationships/image" Target="../media/image3.jpe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3.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240" name="think-cell Slide" r:id="rId5" imgW="360" imgH="360" progId="TCLayout.ActiveDocument.1">
                  <p:embed/>
                </p:oleObj>
              </mc:Choice>
              <mc:Fallback>
                <p:oleObj name="think-cell Slide" r:id="rId5" imgW="360" imgH="360"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5000" b="0" i="0" baseline="0" dirty="0">
              <a:latin typeface="Roboto Light"/>
              <a:sym typeface="Roboto Light"/>
            </a:endParaRPr>
          </a:p>
        </p:txBody>
      </p:sp>
      <p:sp>
        <p:nvSpPr>
          <p:cNvPr id="7" name="Rectangle 6"/>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4881516"/>
            <a:ext cx="9144000" cy="1976484"/>
          </a:xfrm>
          <a:prstGeom prst="rect">
            <a:avLst/>
          </a:prstGeom>
        </p:spPr>
      </p:pic>
      <p:sp>
        <p:nvSpPr>
          <p:cNvPr id="10" name="Title 1"/>
          <p:cNvSpPr>
            <a:spLocks noGrp="1"/>
          </p:cNvSpPr>
          <p:nvPr>
            <p:ph type="ctrTitle"/>
          </p:nvPr>
        </p:nvSpPr>
        <p:spPr>
          <a:xfrm>
            <a:off x="685800" y="353396"/>
            <a:ext cx="7772400" cy="2387600"/>
          </a:xfrm>
          <a:prstGeom prst="rect">
            <a:avLst/>
          </a:prstGeom>
        </p:spPr>
        <p:txBody>
          <a:bodyPr anchor="b">
            <a:normAutofit/>
          </a:bodyPr>
          <a:lstStyle>
            <a:lvl1pPr algn="ctr">
              <a:defRPr sz="5000" b="0" i="0" spc="-150">
                <a:solidFill>
                  <a:schemeClr val="bg2"/>
                </a:solidFill>
                <a:latin typeface="Arial" panose="020B0604020202020204" pitchFamily="34" charset="0"/>
                <a:ea typeface="Roboto Light" charset="0"/>
                <a:cs typeface="Arial" panose="020B0604020202020204" pitchFamily="34" charset="0"/>
              </a:defRPr>
            </a:lvl1pPr>
          </a:lstStyle>
          <a:p>
            <a:r>
              <a:rPr lang="en-US" dirty="0"/>
              <a:t>Click to edit Master title style</a:t>
            </a:r>
          </a:p>
        </p:txBody>
      </p:sp>
      <p:sp>
        <p:nvSpPr>
          <p:cNvPr id="11" name="Subtitle 2"/>
          <p:cNvSpPr>
            <a:spLocks noGrp="1"/>
          </p:cNvSpPr>
          <p:nvPr>
            <p:ph type="subTitle" idx="1"/>
          </p:nvPr>
        </p:nvSpPr>
        <p:spPr>
          <a:xfrm>
            <a:off x="1143000" y="2983375"/>
            <a:ext cx="6858000" cy="1655762"/>
          </a:xfrm>
          <a:prstGeom prst="rect">
            <a:avLst/>
          </a:prstGeom>
        </p:spPr>
        <p:txBody>
          <a:bodyPr/>
          <a:lstStyle>
            <a:lvl1pPr marL="0" indent="0" algn="ctr">
              <a:buNone/>
              <a:defRPr sz="2400" b="1" i="0">
                <a:solidFill>
                  <a:schemeClr val="tx1">
                    <a:lumMod val="50000"/>
                  </a:schemeClr>
                </a:solidFill>
                <a:latin typeface="Arial" panose="020B0604020202020204" pitchFamily="34" charset="0"/>
                <a:ea typeface="Roboto"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825917" y="5340096"/>
            <a:ext cx="1492165" cy="969117"/>
          </a:xfrm>
          <a:prstGeom prst="rect">
            <a:avLst/>
          </a:prstGeom>
        </p:spPr>
      </p:pic>
      <p:sp>
        <p:nvSpPr>
          <p:cNvPr id="2" name="Rectangle 1"/>
          <p:cNvSpPr/>
          <p:nvPr userDrawn="1"/>
        </p:nvSpPr>
        <p:spPr>
          <a:xfrm>
            <a:off x="158750" y="646545"/>
            <a:ext cx="8818995" cy="3417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rgbClr val="EEEEE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45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963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8" name="Rectangle 17"/>
          <p:cNvSpPr/>
          <p:nvPr userDrawn="1"/>
        </p:nvSpPr>
        <p:spPr>
          <a:xfrm>
            <a:off x="0" y="6436687"/>
            <a:ext cx="9144000" cy="438090"/>
          </a:xfrm>
          <a:prstGeom prst="rect">
            <a:avLst/>
          </a:prstGeom>
          <a:solidFill>
            <a:srgbClr val="04020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C53E3E"/>
              </a:solidFill>
              <a:latin typeface="Arial" panose="020B0604020202020204" pitchFamily="34" charset="0"/>
              <a:cs typeface="Arial" panose="020B0604020202020204" pitchFamily="34" charset="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sz="2400" u="none" dirty="0">
                <a:solidFill>
                  <a:schemeClr val="bg2"/>
                </a:solidFill>
                <a:latin typeface="Arial" panose="020B0604020202020204" pitchFamily="34" charset="0"/>
                <a:cs typeface="Arial" panose="020B0604020202020204" pitchFamily="34" charset="0"/>
              </a:defRPr>
            </a:lvl1pPr>
          </a:lstStyle>
          <a:p>
            <a:pPr lvl="0"/>
            <a:r>
              <a:rPr lang="en-US" dirty="0"/>
              <a:t>Agenda</a:t>
            </a:r>
          </a:p>
        </p:txBody>
      </p:sp>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520884" y="6512530"/>
            <a:ext cx="402905" cy="263583"/>
          </a:xfrm>
          <a:prstGeom prst="rect">
            <a:avLst/>
          </a:prstGeom>
        </p:spPr>
      </p:pic>
      <p:sp>
        <p:nvSpPr>
          <p:cNvPr id="21" name="Slide Number Placeholder 6"/>
          <p:cNvSpPr>
            <a:spLocks noGrp="1"/>
          </p:cNvSpPr>
          <p:nvPr>
            <p:ph type="sldNum" sz="quarter" idx="10"/>
          </p:nvPr>
        </p:nvSpPr>
        <p:spPr>
          <a:xfrm>
            <a:off x="4358163" y="6452267"/>
            <a:ext cx="473357" cy="365125"/>
          </a:xfrm>
        </p:spPr>
        <p:txBody>
          <a:bodyPr/>
          <a:lstStyle>
            <a:lvl1pPr algn="ctr">
              <a:defRPr sz="800" b="0">
                <a:solidFill>
                  <a:srgbClr val="F8F8F8"/>
                </a:solidFill>
                <a:latin typeface="Arial" panose="020B0604020202020204" pitchFamily="34" charset="0"/>
                <a:cs typeface="Arial" panose="020B0604020202020204" pitchFamily="34" charset="0"/>
              </a:defRPr>
            </a:lvl1pPr>
          </a:lstStyle>
          <a:p>
            <a:fld id="{D5A7C607-FE79-0944-B598-516BC0687002}" type="slidenum">
              <a:rPr lang="en-US" smtClean="0"/>
              <a:pPr/>
              <a:t>‹Nr.›</a:t>
            </a:fld>
            <a:endParaRPr lang="en-US" dirty="0"/>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F8F8F8"/>
                </a:solidFill>
                <a:latin typeface="Arial" panose="020B0604020202020204" pitchFamily="34" charset="0"/>
                <a:cs typeface="Arial" panose="020B0604020202020204" pitchFamily="34" charset="0"/>
              </a:defRPr>
            </a:lvl1pPr>
          </a:lstStyle>
          <a:p>
            <a:pPr lvl="0"/>
            <a:r>
              <a:rPr lang="en-US" dirty="0" err="1"/>
              <a:t>DaisyWorkshop</a:t>
            </a:r>
            <a:endParaRPr lang="en-US" dirty="0"/>
          </a:p>
        </p:txBody>
      </p:sp>
    </p:spTree>
    <p:extLst>
      <p:ext uri="{BB962C8B-B14F-4D97-AF65-F5344CB8AC3E}">
        <p14:creationId xmlns:p14="http://schemas.microsoft.com/office/powerpoint/2010/main" val="2595218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554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8" name="Rectangle 17"/>
          <p:cNvSpPr/>
          <p:nvPr userDrawn="1"/>
        </p:nvSpPr>
        <p:spPr>
          <a:xfrm>
            <a:off x="0" y="6436687"/>
            <a:ext cx="9144000" cy="438090"/>
          </a:xfrm>
          <a:prstGeom prst="rect">
            <a:avLst/>
          </a:prstGeom>
          <a:solidFill>
            <a:srgbClr val="04020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EEEEEE"/>
              </a:solidFill>
              <a:latin typeface="Arial" panose="020B0604020202020204" pitchFamily="34" charset="0"/>
              <a:cs typeface="Arial" panose="020B0604020202020204" pitchFamily="34" charset="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1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latin typeface="Arial" panose="020B0604020202020204" pitchFamily="34" charset="0"/>
                <a:cs typeface="Arial" panose="020B0604020202020204" pitchFamily="34" charset="0"/>
              </a:defRPr>
            </a:lvl1pPr>
          </a:lstStyle>
          <a:p>
            <a:pPr lvl="0"/>
            <a:r>
              <a:rPr lang="en-US" dirty="0"/>
              <a:t>Click to edit master title style</a:t>
            </a:r>
          </a:p>
        </p:txBody>
      </p:sp>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520884" y="6512530"/>
            <a:ext cx="402905" cy="263583"/>
          </a:xfrm>
          <a:prstGeom prst="rect">
            <a:avLst/>
          </a:prstGeom>
        </p:spPr>
      </p:pic>
      <p:sp>
        <p:nvSpPr>
          <p:cNvPr id="21" name="Slide Number Placeholder 6"/>
          <p:cNvSpPr>
            <a:spLocks noGrp="1"/>
          </p:cNvSpPr>
          <p:nvPr>
            <p:ph type="sldNum" sz="quarter" idx="10"/>
          </p:nvPr>
        </p:nvSpPr>
        <p:spPr>
          <a:xfrm>
            <a:off x="4358163" y="6452267"/>
            <a:ext cx="473357" cy="365125"/>
          </a:xfrm>
        </p:spPr>
        <p:txBody>
          <a:bodyPr/>
          <a:lstStyle>
            <a:lvl1pPr algn="ctr">
              <a:defRPr sz="800" b="0">
                <a:solidFill>
                  <a:srgbClr val="EEEEEE"/>
                </a:solidFill>
                <a:latin typeface="Arial" panose="020B0604020202020204" pitchFamily="34" charset="0"/>
                <a:cs typeface="Arial" panose="020B0604020202020204" pitchFamily="34" charset="0"/>
              </a:defRPr>
            </a:lvl1pPr>
          </a:lstStyle>
          <a:p>
            <a:fld id="{D5A7C607-FE79-0944-B598-516BC0687002}" type="slidenum">
              <a:rPr lang="en-US" smtClean="0"/>
              <a:pPr/>
              <a:t>‹Nr.›</a:t>
            </a:fld>
            <a:endParaRPr lang="en-US" dirty="0"/>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EEEEEE"/>
                </a:solidFill>
                <a:latin typeface="Arial" panose="020B0604020202020204" pitchFamily="34" charset="0"/>
                <a:cs typeface="Arial" panose="020B0604020202020204" pitchFamily="34" charset="0"/>
              </a:defRPr>
            </a:lvl1pPr>
          </a:lstStyle>
          <a:p>
            <a:pPr lvl="0"/>
            <a:r>
              <a:rPr lang="en-US" dirty="0" err="1"/>
              <a:t>Desy</a:t>
            </a:r>
            <a:r>
              <a:rPr lang="en-US" dirty="0"/>
              <a:t> MTCA Workshop 2019</a:t>
            </a:r>
          </a:p>
        </p:txBody>
      </p:sp>
      <p:sp>
        <p:nvSpPr>
          <p:cNvPr id="19" name="Text Placeholder 4"/>
          <p:cNvSpPr>
            <a:spLocks noGrp="1"/>
          </p:cNvSpPr>
          <p:nvPr>
            <p:ph type="body" sz="quarter" idx="14"/>
          </p:nvPr>
        </p:nvSpPr>
        <p:spPr>
          <a:xfrm>
            <a:off x="201930" y="1012825"/>
            <a:ext cx="8713470" cy="4545013"/>
          </a:xfrm>
          <a:prstGeom prst="rect">
            <a:avLst/>
          </a:prstGeom>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latin typeface="Arial" panose="020B0604020202020204" pitchFamily="34" charset="0"/>
                <a:cs typeface="Arial" panose="020B0604020202020204" pitchFamily="34" charset="0"/>
              </a:defRPr>
            </a:lvl1pPr>
            <a:lvl2pPr marL="457200" indent="-223838">
              <a:buClr>
                <a:schemeClr val="bg2"/>
              </a:buClr>
              <a:defRPr sz="1400">
                <a:solidFill>
                  <a:schemeClr val="tx1"/>
                </a:solidFill>
                <a:latin typeface="Arial" panose="020B0604020202020204" pitchFamily="34" charset="0"/>
                <a:cs typeface="Arial" panose="020B0604020202020204" pitchFamily="34" charset="0"/>
              </a:defRPr>
            </a:lvl2pPr>
            <a:lvl3pPr marL="690563" indent="-233363">
              <a:buClr>
                <a:schemeClr val="bg2"/>
              </a:buClr>
              <a:defRPr sz="1200">
                <a:solidFill>
                  <a:schemeClr val="tx1"/>
                </a:solidFill>
                <a:latin typeface="Arial" panose="020B0604020202020204" pitchFamily="34" charset="0"/>
                <a:cs typeface="Arial" panose="020B0604020202020204" pitchFamily="34" charset="0"/>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359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ext Slide 2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656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D1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eaLnBrk="1">
              <a:lnSpc>
                <a:spcPct val="90000"/>
              </a:lnSpc>
              <a:spcBef>
                <a:spcPct val="0"/>
              </a:spcBef>
              <a:spcAft>
                <a:spcPct val="0"/>
              </a:spcAft>
              <a:buFontTx/>
              <a:buNone/>
            </a:pPr>
            <a:endParaRPr lang="en-US" sz="2400" b="1" i="0" baseline="0" dirty="0">
              <a:latin typeface="Roboto" panose="02000000000000000000"/>
              <a:sym typeface="Roboto" panose="02000000000000000000"/>
            </a:endParaRPr>
          </a:p>
        </p:txBody>
      </p:sp>
      <p:sp>
        <p:nvSpPr>
          <p:cNvPr id="18" name="Rectangle 17"/>
          <p:cNvSpPr/>
          <p:nvPr userDrawn="1"/>
        </p:nvSpPr>
        <p:spPr>
          <a:xfrm>
            <a:off x="0" y="6436687"/>
            <a:ext cx="9144000" cy="438090"/>
          </a:xfrm>
          <a:prstGeom prst="rect">
            <a:avLst/>
          </a:prstGeom>
          <a:solidFill>
            <a:srgbClr val="04020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C53E3E"/>
              </a:solidFill>
              <a:latin typeface="Arial" panose="020B0604020202020204" pitchFamily="34" charset="0"/>
              <a:cs typeface="Arial" panose="020B0604020202020204" pitchFamily="34" charset="0"/>
            </a:endParaRPr>
          </a:p>
        </p:txBody>
      </p:sp>
      <p:sp>
        <p:nvSpPr>
          <p:cNvPr id="12" name="Rectangle 11"/>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16" name="Rectangle 15"/>
          <p:cNvSpPr/>
          <p:nvPr userDrawn="1"/>
        </p:nvSpPr>
        <p:spPr>
          <a:xfrm>
            <a:off x="0" y="5781367"/>
            <a:ext cx="9144000" cy="655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520884" y="6512530"/>
            <a:ext cx="402905" cy="263583"/>
          </a:xfrm>
          <a:prstGeom prst="rect">
            <a:avLst/>
          </a:prstGeom>
        </p:spPr>
      </p:pic>
      <p:sp>
        <p:nvSpPr>
          <p:cNvPr id="21" name="Slide Number Placeholder 6"/>
          <p:cNvSpPr>
            <a:spLocks noGrp="1"/>
          </p:cNvSpPr>
          <p:nvPr>
            <p:ph type="sldNum" sz="quarter" idx="10"/>
          </p:nvPr>
        </p:nvSpPr>
        <p:spPr>
          <a:xfrm>
            <a:off x="4358163" y="6452267"/>
            <a:ext cx="473357" cy="365125"/>
          </a:xfrm>
        </p:spPr>
        <p:txBody>
          <a:bodyPr/>
          <a:lstStyle>
            <a:lvl1pPr algn="ctr">
              <a:defRPr sz="800" b="0">
                <a:solidFill>
                  <a:srgbClr val="EEEEEE"/>
                </a:solidFill>
                <a:latin typeface="Arial" panose="020B0604020202020204" pitchFamily="34" charset="0"/>
                <a:cs typeface="Arial" panose="020B0604020202020204" pitchFamily="34" charset="0"/>
              </a:defRPr>
            </a:lvl1pPr>
          </a:lstStyle>
          <a:p>
            <a:fld id="{D5A7C607-FE79-0944-B598-516BC0687002}" type="slidenum">
              <a:rPr lang="en-US" smtClean="0"/>
              <a:pPr/>
              <a:t>‹Nr.›</a:t>
            </a:fld>
            <a:endParaRPr lang="en-US" dirty="0"/>
          </a:p>
        </p:txBody>
      </p:sp>
      <p:sp>
        <p:nvSpPr>
          <p:cNvPr id="23" name="Text Placeholder 8"/>
          <p:cNvSpPr>
            <a:spLocks noGrp="1"/>
          </p:cNvSpPr>
          <p:nvPr>
            <p:ph type="body" sz="quarter" idx="12" hasCustomPrompt="1"/>
          </p:nvPr>
        </p:nvSpPr>
        <p:spPr>
          <a:xfrm>
            <a:off x="201930" y="6453201"/>
            <a:ext cx="3741738" cy="390713"/>
          </a:xfrm>
          <a:prstGeom prst="rect">
            <a:avLst/>
          </a:prstGeom>
        </p:spPr>
        <p:txBody>
          <a:bodyPr/>
          <a:lstStyle>
            <a:lvl1pPr>
              <a:defRPr sz="700" b="0">
                <a:solidFill>
                  <a:srgbClr val="EEEEEE"/>
                </a:solidFill>
                <a:latin typeface="Arial" panose="020B0604020202020204" pitchFamily="34" charset="0"/>
                <a:cs typeface="Arial" panose="020B0604020202020204" pitchFamily="34" charset="0"/>
              </a:defRPr>
            </a:lvl1pPr>
          </a:lstStyle>
          <a:p>
            <a:pPr lvl="0"/>
            <a:r>
              <a:rPr lang="en-US" dirty="0" err="1"/>
              <a:t>DaisyWorkshop</a:t>
            </a:r>
            <a:endParaRPr lang="en-US" dirty="0"/>
          </a:p>
        </p:txBody>
      </p:sp>
      <p:sp>
        <p:nvSpPr>
          <p:cNvPr id="25" name="Title 5"/>
          <p:cNvSpPr>
            <a:spLocks noGrp="1"/>
          </p:cNvSpPr>
          <p:nvPr>
            <p:ph type="title" hasCustomPrompt="1"/>
          </p:nvPr>
        </p:nvSpPr>
        <p:spPr>
          <a:xfrm>
            <a:off x="201929" y="223878"/>
            <a:ext cx="8713471" cy="633941"/>
          </a:xfrm>
          <a:prstGeom prst="rect">
            <a:avLst/>
          </a:prstGeom>
        </p:spPr>
        <p:txBody>
          <a:bodyPr vert="horz" lIns="91440" tIns="45720" rIns="91440" bIns="45720" rtlCol="0" anchor="b">
            <a:noAutofit/>
          </a:bodyPr>
          <a:lstStyle>
            <a:lvl1pPr>
              <a:defRPr lang="en-US" u="none" dirty="0">
                <a:solidFill>
                  <a:schemeClr val="bg2"/>
                </a:solidFill>
                <a:latin typeface="Arial" panose="020B0604020202020204" pitchFamily="34" charset="0"/>
                <a:cs typeface="Arial" panose="020B0604020202020204" pitchFamily="34" charset="0"/>
              </a:defRPr>
            </a:lvl1pPr>
          </a:lstStyle>
          <a:p>
            <a:pPr lvl="0"/>
            <a:r>
              <a:rPr lang="en-US" dirty="0"/>
              <a:t>Click to edit master title style</a:t>
            </a:r>
          </a:p>
        </p:txBody>
      </p:sp>
      <p:sp>
        <p:nvSpPr>
          <p:cNvPr id="6" name="Text Placeholder 5"/>
          <p:cNvSpPr>
            <a:spLocks noGrp="1"/>
          </p:cNvSpPr>
          <p:nvPr>
            <p:ph type="body" sz="quarter" idx="13" hasCustomPrompt="1"/>
          </p:nvPr>
        </p:nvSpPr>
        <p:spPr>
          <a:xfrm>
            <a:off x="201613" y="5806842"/>
            <a:ext cx="8721725" cy="585788"/>
          </a:xfrm>
          <a:prstGeom prst="rect">
            <a:avLst/>
          </a:prstGeom>
          <a:solidFill>
            <a:schemeClr val="bg2"/>
          </a:solidFill>
        </p:spPr>
        <p:txBody>
          <a:bodyPr anchor="ctr"/>
          <a:lstStyle>
            <a:lvl1pPr algn="ctr">
              <a:defRPr sz="1800">
                <a:solidFill>
                  <a:schemeClr val="accent5"/>
                </a:solidFill>
                <a:latin typeface="Arial" panose="020B0604020202020204" pitchFamily="34" charset="0"/>
                <a:cs typeface="Arial" panose="020B0604020202020204" pitchFamily="34" charset="0"/>
              </a:defRPr>
            </a:lvl1pPr>
          </a:lstStyle>
          <a:p>
            <a:pPr lvl="0"/>
            <a:r>
              <a:rPr lang="en-US" dirty="0"/>
              <a:t>Takeaway</a:t>
            </a:r>
          </a:p>
        </p:txBody>
      </p:sp>
      <p:sp>
        <p:nvSpPr>
          <p:cNvPr id="5" name="Text Placeholder 4"/>
          <p:cNvSpPr>
            <a:spLocks noGrp="1"/>
          </p:cNvSpPr>
          <p:nvPr>
            <p:ph type="body" sz="quarter" idx="14"/>
          </p:nvPr>
        </p:nvSpPr>
        <p:spPr>
          <a:xfrm>
            <a:off x="201930" y="1012825"/>
            <a:ext cx="8713470" cy="4545013"/>
          </a:xfrm>
          <a:prstGeom prst="rect">
            <a:avLst/>
          </a:prstGeom>
        </p:spPr>
        <p:txBody>
          <a:bodyPr/>
          <a:lstStyle>
            <a:lvl1pPr marL="233363" indent="-233363">
              <a:lnSpc>
                <a:spcPct val="100000"/>
              </a:lnSpc>
              <a:spcBef>
                <a:spcPts val="1800"/>
              </a:spcBef>
              <a:buClr>
                <a:schemeClr val="bg2"/>
              </a:buClr>
              <a:buFont typeface="Wingdings" panose="05000000000000000000" pitchFamily="2" charset="2"/>
              <a:buChar char="Ø"/>
              <a:defRPr sz="1600">
                <a:solidFill>
                  <a:schemeClr val="tx1"/>
                </a:solidFill>
                <a:latin typeface="Arial" panose="020B0604020202020204" pitchFamily="34" charset="0"/>
                <a:cs typeface="Arial" panose="020B0604020202020204" pitchFamily="34" charset="0"/>
              </a:defRPr>
            </a:lvl1pPr>
            <a:lvl2pPr marL="457200" indent="-223838">
              <a:buClr>
                <a:schemeClr val="bg2"/>
              </a:buClr>
              <a:defRPr sz="1400">
                <a:solidFill>
                  <a:schemeClr val="tx1"/>
                </a:solidFill>
                <a:latin typeface="Arial" panose="020B0604020202020204" pitchFamily="34" charset="0"/>
                <a:cs typeface="Arial" panose="020B0604020202020204" pitchFamily="34" charset="0"/>
              </a:defRPr>
            </a:lvl2pPr>
            <a:lvl3pPr marL="690563" indent="-233363">
              <a:buClr>
                <a:schemeClr val="bg2"/>
              </a:buClr>
              <a:defRPr sz="1200">
                <a:solidFill>
                  <a:schemeClr val="tx1"/>
                </a:solidFill>
                <a:latin typeface="Arial" panose="020B0604020202020204" pitchFamily="34" charset="0"/>
                <a:cs typeface="Arial" panose="020B0604020202020204" pitchFamily="34" charset="0"/>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9200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Multi-line Divider Slide">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Arial" panose="020B0604020202020204" pitchFamily="34" charset="0"/>
                <a:ea typeface="Roboto" charset="0"/>
                <a:cs typeface="Arial" panose="020B0604020202020204" pitchFamily="34" charset="0"/>
              </a:defRPr>
            </a:lvl1pPr>
          </a:lstStyle>
          <a:p>
            <a:pPr lvl="0"/>
            <a:r>
              <a:rPr lang="en-US" dirty="0"/>
              <a:t>Click to add Multi-line Divider Slide Titles</a:t>
            </a:r>
          </a:p>
        </p:txBody>
      </p:sp>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D13B3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4911D98-4445-4C47-A85D-5A394C3BF2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69078"/>
            <a:ext cx="9144000" cy="1981200"/>
          </a:xfrm>
          <a:prstGeom prst="rect">
            <a:avLst/>
          </a:prstGeom>
          <a:noFill/>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15675" y="1270275"/>
            <a:ext cx="1588310" cy="1031560"/>
          </a:xfrm>
          <a:prstGeom prst="rect">
            <a:avLst/>
          </a:prstGeom>
        </p:spPr>
      </p:pic>
    </p:spTree>
    <p:extLst>
      <p:ext uri="{BB962C8B-B14F-4D97-AF65-F5344CB8AC3E}">
        <p14:creationId xmlns:p14="http://schemas.microsoft.com/office/powerpoint/2010/main" val="405047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Multi-line Divider Slide">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Arial" panose="020B0604020202020204" pitchFamily="34" charset="0"/>
                <a:ea typeface="Roboto" charset="0"/>
                <a:cs typeface="Arial" panose="020B0604020202020204" pitchFamily="34" charset="0"/>
              </a:defRPr>
            </a:lvl1pPr>
          </a:lstStyle>
          <a:p>
            <a:pPr lvl="0"/>
            <a:r>
              <a:rPr lang="en-US" dirty="0"/>
              <a:t>Click to add Multi-line Divider Slide Titles</a:t>
            </a:r>
          </a:p>
        </p:txBody>
      </p:sp>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D13B3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4911D98-4445-4C47-A85D-5A394C3BF2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69078"/>
            <a:ext cx="9144000" cy="1981200"/>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15675" y="1270275"/>
            <a:ext cx="1588310" cy="1031560"/>
          </a:xfrm>
          <a:prstGeom prst="rect">
            <a:avLst/>
          </a:prstGeom>
        </p:spPr>
      </p:pic>
    </p:spTree>
    <p:extLst>
      <p:ext uri="{BB962C8B-B14F-4D97-AF65-F5344CB8AC3E}">
        <p14:creationId xmlns:p14="http://schemas.microsoft.com/office/powerpoint/2010/main" val="371934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Multi-line Divider Slide">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0" y="2468881"/>
            <a:ext cx="9143999" cy="2911042"/>
          </a:xfrm>
        </p:spPr>
        <p:txBody>
          <a:bodyPr>
            <a:noAutofit/>
          </a:bodyPr>
          <a:lstStyle>
            <a:lvl1pPr algn="ctr">
              <a:lnSpc>
                <a:spcPts val="3000"/>
              </a:lnSpc>
              <a:spcBef>
                <a:spcPts val="0"/>
              </a:spcBef>
              <a:defRPr sz="2400" b="1" i="0">
                <a:solidFill>
                  <a:schemeClr val="bg2"/>
                </a:solidFill>
                <a:latin typeface="Arial" panose="020B0604020202020204" pitchFamily="34" charset="0"/>
                <a:ea typeface="Roboto" charset="0"/>
                <a:cs typeface="Arial" panose="020B0604020202020204" pitchFamily="34" charset="0"/>
              </a:defRPr>
            </a:lvl1pPr>
          </a:lstStyle>
          <a:p>
            <a:pPr lvl="0"/>
            <a:r>
              <a:rPr lang="en-US" dirty="0"/>
              <a:t>Click to add Multi-line Divider Slide Titles</a:t>
            </a:r>
          </a:p>
        </p:txBody>
      </p:sp>
      <p:sp>
        <p:nvSpPr>
          <p:cNvPr id="5" name="Rectangle 4"/>
          <p:cNvSpPr/>
          <p:nvPr userDrawn="1"/>
        </p:nvSpPr>
        <p:spPr>
          <a:xfrm>
            <a:off x="0" y="0"/>
            <a:ext cx="9144000" cy="91440"/>
          </a:xfrm>
          <a:prstGeom prst="rect">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D13B3B"/>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15675" y="1270275"/>
            <a:ext cx="1588310" cy="1031560"/>
          </a:xfrm>
          <a:prstGeom prst="rect">
            <a:avLst/>
          </a:prstGeom>
        </p:spPr>
      </p:pic>
      <p:pic>
        <p:nvPicPr>
          <p:cNvPr id="6" name="Picture 5">
            <a:extLst>
              <a:ext uri="{FF2B5EF4-FFF2-40B4-BE49-F238E27FC236}">
                <a16:creationId xmlns:a16="http://schemas.microsoft.com/office/drawing/2014/main" id="{A4229EDB-BE3D-9747-86E4-4A9551FB3A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876800"/>
            <a:ext cx="9144000" cy="1981200"/>
          </a:xfrm>
          <a:prstGeom prst="rect">
            <a:avLst/>
          </a:prstGeom>
        </p:spPr>
      </p:pic>
    </p:spTree>
    <p:extLst>
      <p:ext uri="{BB962C8B-B14F-4D97-AF65-F5344CB8AC3E}">
        <p14:creationId xmlns:p14="http://schemas.microsoft.com/office/powerpoint/2010/main" val="308387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1263" name="think-cell Slide" r:id="rId5" imgW="360" imgH="360" progId="TCLayout.ActiveDocument.1">
                  <p:embed/>
                </p:oleObj>
              </mc:Choice>
              <mc:Fallback>
                <p:oleObj name="think-cell Slide" r:id="rId5" imgW="360" imgH="360"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000" b="0" i="0" baseline="0" dirty="0">
              <a:solidFill>
                <a:srgbClr val="EEEEEE"/>
              </a:solidFill>
              <a:latin typeface="Roboto Light"/>
              <a:sym typeface="Roboto Light"/>
            </a:endParaRPr>
          </a:p>
        </p:txBody>
      </p:sp>
      <p:pic>
        <p:nvPicPr>
          <p:cNvPr id="4" name="Picture 3"/>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4881516"/>
            <a:ext cx="9144000" cy="1976484"/>
          </a:xfrm>
          <a:prstGeom prst="rect">
            <a:avLst/>
          </a:prstGeom>
        </p:spPr>
      </p:pic>
      <p:pic>
        <p:nvPicPr>
          <p:cNvPr id="5" name="Picture 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825917" y="5340096"/>
            <a:ext cx="1492165" cy="969117"/>
          </a:xfrm>
          <a:prstGeom prst="rect">
            <a:avLst/>
          </a:prstGeom>
        </p:spPr>
      </p:pic>
      <p:sp>
        <p:nvSpPr>
          <p:cNvPr id="6" name="Title 1"/>
          <p:cNvSpPr>
            <a:spLocks noGrp="1"/>
          </p:cNvSpPr>
          <p:nvPr>
            <p:ph type="ctrTitle" hasCustomPrompt="1"/>
          </p:nvPr>
        </p:nvSpPr>
        <p:spPr>
          <a:xfrm>
            <a:off x="685800" y="353396"/>
            <a:ext cx="7772400" cy="2387600"/>
          </a:xfrm>
          <a:prstGeom prst="rect">
            <a:avLst/>
          </a:prstGeom>
        </p:spPr>
        <p:txBody>
          <a:bodyPr anchor="b">
            <a:normAutofit/>
          </a:bodyPr>
          <a:lstStyle>
            <a:lvl1pPr algn="ctr">
              <a:defRPr sz="5000" b="0" i="0" spc="-150">
                <a:solidFill>
                  <a:schemeClr val="bg2"/>
                </a:solidFill>
                <a:latin typeface="Arial" panose="020B0604020202020204" pitchFamily="34" charset="0"/>
                <a:ea typeface="Roboto Light"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40012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0303" name="think-cell Slide" r:id="rId5" imgW="360" imgH="360" progId="TCLayout.ActiveDocument.1">
                  <p:embed/>
                </p:oleObj>
              </mc:Choice>
              <mc:Fallback>
                <p:oleObj name="think-cell Slide" r:id="rId5" imgW="360" imgH="360"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000" b="0" i="0" baseline="0" dirty="0">
              <a:solidFill>
                <a:srgbClr val="EEEEEE"/>
              </a:solidFill>
              <a:latin typeface="Roboto Light"/>
              <a:sym typeface="Roboto Light"/>
            </a:endParaRPr>
          </a:p>
        </p:txBody>
      </p:sp>
      <p:pic>
        <p:nvPicPr>
          <p:cNvPr id="4" name="Picture 3"/>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4881516"/>
            <a:ext cx="9144000" cy="1976484"/>
          </a:xfrm>
          <a:prstGeom prst="rect">
            <a:avLst/>
          </a:prstGeom>
        </p:spPr>
      </p:pic>
      <p:pic>
        <p:nvPicPr>
          <p:cNvPr id="431217" name="Picture 113" descr="K:\Public\Marketing_Communication\1_NVENT\nVent_Logos_INTERNE_VERWENDUNG\nVent Logo (NO Registration Mark)\nVent Logo (NO Registration Mark)\RGB (web)\nVent_Logo_RGB_rev_F2.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25659" y="5340093"/>
            <a:ext cx="1492682" cy="9691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ctrTitle" hasCustomPrompt="1"/>
          </p:nvPr>
        </p:nvSpPr>
        <p:spPr>
          <a:xfrm>
            <a:off x="685800" y="353396"/>
            <a:ext cx="7772400" cy="2387600"/>
          </a:xfrm>
          <a:prstGeom prst="rect">
            <a:avLst/>
          </a:prstGeom>
        </p:spPr>
        <p:txBody>
          <a:bodyPr anchor="b">
            <a:normAutofit/>
          </a:bodyPr>
          <a:lstStyle>
            <a:lvl1pPr algn="ctr">
              <a:defRPr sz="5000" b="0" i="0" spc="-150">
                <a:solidFill>
                  <a:schemeClr val="bg2"/>
                </a:solidFill>
                <a:latin typeface="Roboto Light" charset="0"/>
                <a:ea typeface="Roboto Light" charset="0"/>
                <a:cs typeface="Roboto Light" charset="0"/>
              </a:defRPr>
            </a:lvl1pPr>
          </a:lstStyle>
          <a:p>
            <a:r>
              <a:rPr lang="en-US" dirty="0"/>
              <a:t>Thank You</a:t>
            </a:r>
          </a:p>
        </p:txBody>
      </p:sp>
    </p:spTree>
    <p:extLst>
      <p:ext uri="{BB962C8B-B14F-4D97-AF65-F5344CB8AC3E}">
        <p14:creationId xmlns:p14="http://schemas.microsoft.com/office/powerpoint/2010/main" val="3051319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2"/>
            </p:custDataLst>
            <p:extLst>
              <p:ext uri="{D42A27DB-BD31-4B8C-83A1-F6EECF244321}">
                <p14:modId xmlns:p14="http://schemas.microsoft.com/office/powerpoint/2010/main" val="26659495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9"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588" y="1588"/>
                        <a:ext cx="1587" cy="1587"/>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8426823" y="6419909"/>
            <a:ext cx="473357" cy="365125"/>
          </a:xfrm>
          <a:prstGeom prst="rect">
            <a:avLst/>
          </a:prstGeom>
        </p:spPr>
        <p:txBody>
          <a:bodyPr vert="horz" lIns="91440" tIns="45720" rIns="91440" bIns="45720" rtlCol="0" anchor="ctr"/>
          <a:lstStyle>
            <a:lvl1pPr algn="r">
              <a:defRPr sz="1600">
                <a:solidFill>
                  <a:schemeClr val="bg1"/>
                </a:solidFill>
                <a:latin typeface="Roboto" charset="0"/>
                <a:ea typeface="Roboto" charset="0"/>
                <a:cs typeface="Roboto" charset="0"/>
              </a:defRPr>
            </a:lvl1pPr>
          </a:lstStyle>
          <a:p>
            <a:fld id="{D5A7C607-FE79-0944-B598-516BC0687002}" type="slidenum">
              <a:rPr lang="en-US" smtClean="0"/>
              <a:pPr/>
              <a:t>‹Nr.›</a:t>
            </a:fld>
            <a:endParaRPr lang="en-US" dirty="0"/>
          </a:p>
        </p:txBody>
      </p:sp>
      <p:cxnSp>
        <p:nvCxnSpPr>
          <p:cNvPr id="7" name="Straight Connector 6"/>
          <p:cNvCxnSpPr/>
          <p:nvPr userDrawn="1"/>
        </p:nvCxnSpPr>
        <p:spPr>
          <a:xfrm>
            <a:off x="201929" y="822960"/>
            <a:ext cx="8714232"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514226"/>
      </p:ext>
    </p:extLst>
  </p:cSld>
  <p:clrMap bg1="lt1" tx1="dk1" bg2="lt2" tx2="dk2" accent1="accent1" accent2="accent2" accent3="accent3" accent4="accent4" accent5="accent5" accent6="accent6" hlink="hlink" folHlink="folHlink"/>
  <p:sldLayoutIdLst>
    <p:sldLayoutId id="2147483743" r:id="rId1"/>
    <p:sldLayoutId id="2147483915" r:id="rId2"/>
    <p:sldLayoutId id="2147483913" r:id="rId3"/>
    <p:sldLayoutId id="2147483914" r:id="rId4"/>
    <p:sldLayoutId id="2147483694" r:id="rId5"/>
    <p:sldLayoutId id="2147483907" r:id="rId6"/>
    <p:sldLayoutId id="2147483912" r:id="rId7"/>
    <p:sldLayoutId id="2147483744" r:id="rId8"/>
    <p:sldLayoutId id="2147483916" r:id="rId9"/>
  </p:sldLayoutIdLst>
  <p:hf hdr="0" ftr="0" dt="0"/>
  <p:txStyles>
    <p:titleStyle>
      <a:lvl1pPr algn="l" defTabSz="914400" rtl="0" eaLnBrk="1" latinLnBrk="0" hangingPunct="1">
        <a:lnSpc>
          <a:spcPct val="90000"/>
        </a:lnSpc>
        <a:spcBef>
          <a:spcPct val="0"/>
        </a:spcBef>
        <a:buNone/>
        <a:defRPr lang="en-US" sz="2400" b="1" i="0" kern="1200" dirty="0">
          <a:solidFill>
            <a:schemeClr val="tx2"/>
          </a:solidFill>
          <a:latin typeface="Roboto" charset="0"/>
          <a:ea typeface="Roboto" charset="0"/>
          <a:cs typeface="Roboto"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1" i="0" kern="1200" dirty="0" smtClean="0">
          <a:solidFill>
            <a:schemeClr val="accent2">
              <a:lumMod val="50000"/>
            </a:schemeClr>
          </a:solidFill>
          <a:latin typeface="Roboto" charset="0"/>
          <a:ea typeface="Roboto" charset="0"/>
          <a:cs typeface="Roboto" charset="0"/>
        </a:defRPr>
      </a:lvl1pPr>
      <a:lvl2pPr marL="228600" indent="-228600" algn="l" defTabSz="914400" rtl="0" eaLnBrk="1" latinLnBrk="0" hangingPunct="1">
        <a:lnSpc>
          <a:spcPct val="90000"/>
        </a:lnSpc>
        <a:spcBef>
          <a:spcPts val="500"/>
        </a:spcBef>
        <a:buFont typeface="Arial" panose="020B0604020202020204" pitchFamily="34" charset="0"/>
        <a:buChar char="•"/>
        <a:defRPr lang="en-US" sz="1600" b="0" i="0" kern="1200" dirty="0" smtClean="0">
          <a:solidFill>
            <a:schemeClr val="accent2">
              <a:lumMod val="50000"/>
            </a:schemeClr>
          </a:solidFill>
          <a:latin typeface="Roboto" charset="0"/>
          <a:ea typeface="Roboto" charset="0"/>
          <a:cs typeface="Roboto" charset="0"/>
        </a:defRPr>
      </a:lvl2pPr>
      <a:lvl3pPr marL="457200" indent="-228600" algn="l" defTabSz="914400" rtl="0" eaLnBrk="1" latinLnBrk="0" hangingPunct="1">
        <a:lnSpc>
          <a:spcPct val="90000"/>
        </a:lnSpc>
        <a:spcBef>
          <a:spcPts val="500"/>
        </a:spcBef>
        <a:buFontTx/>
        <a:buChar char="‒"/>
        <a:defRPr lang="en-US" sz="1400" b="0" i="0" kern="1200" dirty="0" smtClean="0">
          <a:solidFill>
            <a:schemeClr val="accent2">
              <a:lumMod val="50000"/>
            </a:schemeClr>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vmlDrawing" Target="../drawings/vmlDrawing8.vml"/><Relationship Id="rId5" Type="http://schemas.openxmlformats.org/officeDocument/2006/relationships/image" Target="../media/image12.emf"/><Relationship Id="rId4" Type="http://schemas.openxmlformats.org/officeDocument/2006/relationships/oleObject" Target="../embeddings/oleObject8.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1.xml"/><Relationship Id="rId1" Type="http://schemas.openxmlformats.org/officeDocument/2006/relationships/vmlDrawing" Target="../drawings/vmlDrawing15.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tags" Target="../tags/tag22.xml"/><Relationship Id="rId1" Type="http://schemas.openxmlformats.org/officeDocument/2006/relationships/vmlDrawing" Target="../drawings/vmlDrawing16.vml"/><Relationship Id="rId6" Type="http://schemas.openxmlformats.org/officeDocument/2006/relationships/chart" Target="../charts/chart2.xml"/><Relationship Id="rId5" Type="http://schemas.openxmlformats.org/officeDocument/2006/relationships/image" Target="../media/image12.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tags" Target="../tags/tag23.xml"/><Relationship Id="rId1" Type="http://schemas.openxmlformats.org/officeDocument/2006/relationships/vmlDrawing" Target="../drawings/vmlDrawing17.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tags" Target="../tags/tag24.xml"/><Relationship Id="rId1" Type="http://schemas.openxmlformats.org/officeDocument/2006/relationships/vmlDrawing" Target="../drawings/vmlDrawing18.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tags" Target="../tags/tag25.xml"/><Relationship Id="rId1" Type="http://schemas.openxmlformats.org/officeDocument/2006/relationships/vmlDrawing" Target="../drawings/vmlDrawing19.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tags" Target="../tags/tag26.xml"/><Relationship Id="rId1" Type="http://schemas.openxmlformats.org/officeDocument/2006/relationships/vmlDrawing" Target="../drawings/vmlDrawing20.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vmlDrawing" Target="../drawings/vmlDrawing21.vml"/><Relationship Id="rId5" Type="http://schemas.openxmlformats.org/officeDocument/2006/relationships/image" Target="../media/image12.emf"/><Relationship Id="rId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15.png"/><Relationship Id="rId5" Type="http://schemas.openxmlformats.org/officeDocument/2006/relationships/image" Target="../media/image12.emf"/><Relationship Id="rId4" Type="http://schemas.openxmlformats.org/officeDocument/2006/relationships/oleObject" Target="../embeddings/oleObject9.bin"/><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tags" Target="../tags/tag17.xml"/><Relationship Id="rId1" Type="http://schemas.openxmlformats.org/officeDocument/2006/relationships/vmlDrawing" Target="../drawings/vmlDrawing11.vml"/><Relationship Id="rId6" Type="http://schemas.openxmlformats.org/officeDocument/2006/relationships/image" Target="../media/image19.png"/><Relationship Id="rId5" Type="http://schemas.openxmlformats.org/officeDocument/2006/relationships/image" Target="../media/image12.emf"/><Relationship Id="rId10" Type="http://schemas.openxmlformats.org/officeDocument/2006/relationships/image" Target="../media/image23.png"/><Relationship Id="rId4" Type="http://schemas.openxmlformats.org/officeDocument/2006/relationships/oleObject" Target="../embeddings/oleObject9.bin"/><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vmlDrawing" Target="../drawings/vmlDrawing12.v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9.xml"/><Relationship Id="rId1" Type="http://schemas.openxmlformats.org/officeDocument/2006/relationships/vmlDrawing" Target="../drawings/vmlDrawing13.vml"/><Relationship Id="rId5" Type="http://schemas.openxmlformats.org/officeDocument/2006/relationships/image" Target="../media/image12.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tags" Target="../tags/tag20.xml"/><Relationship Id="rId1" Type="http://schemas.openxmlformats.org/officeDocument/2006/relationships/vmlDrawing" Target="../drawings/vmlDrawing14.v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12.emf"/><Relationship Id="rId10" Type="http://schemas.openxmlformats.org/officeDocument/2006/relationships/image" Target="../media/image28.png"/><Relationship Id="rId4" Type="http://schemas.openxmlformats.org/officeDocument/2006/relationships/oleObject" Target="../embeddings/oleObject9.bin"/><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976377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763" name="think-cell Slide" r:id="rId4" imgW="663" imgH="664" progId="TCLayout.ActiveDocument.1">
                  <p:embed/>
                </p:oleObj>
              </mc:Choice>
              <mc:Fallback>
                <p:oleObj name="think-cell Slide" r:id="rId4" imgW="663" imgH="66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ctrTitle"/>
          </p:nvPr>
        </p:nvSpPr>
        <p:spPr/>
        <p:txBody>
          <a:bodyPr/>
          <a:lstStyle/>
          <a:p>
            <a:r>
              <a:rPr lang="en-US" dirty="0"/>
              <a:t>nVent – Schroff </a:t>
            </a:r>
          </a:p>
        </p:txBody>
      </p:sp>
      <p:sp>
        <p:nvSpPr>
          <p:cNvPr id="4" name="Subtitle 3"/>
          <p:cNvSpPr>
            <a:spLocks noGrp="1"/>
          </p:cNvSpPr>
          <p:nvPr>
            <p:ph type="subTitle" idx="1"/>
          </p:nvPr>
        </p:nvSpPr>
        <p:spPr/>
        <p:txBody>
          <a:bodyPr/>
          <a:lstStyle/>
          <a:p>
            <a:pPr lvl="0">
              <a:lnSpc>
                <a:spcPct val="100000"/>
              </a:lnSpc>
              <a:spcBef>
                <a:spcPts val="0"/>
              </a:spcBef>
              <a:defRPr/>
            </a:pPr>
            <a:r>
              <a:rPr lang="en-US" dirty="0"/>
              <a:t>Influences for the cooling performance of a MTCA.4 Crate</a:t>
            </a:r>
          </a:p>
        </p:txBody>
      </p:sp>
      <p:sp>
        <p:nvSpPr>
          <p:cNvPr id="5" name="Rectangle 6"/>
          <p:cNvSpPr>
            <a:spLocks/>
          </p:cNvSpPr>
          <p:nvPr/>
        </p:nvSpPr>
        <p:spPr bwMode="auto">
          <a:xfrm>
            <a:off x="685800" y="5056685"/>
            <a:ext cx="2476500" cy="101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5000"/>
              </a:spcBef>
              <a:buClr>
                <a:srgbClr val="FF0000"/>
              </a:buClr>
              <a:buSzPct val="80000"/>
              <a:defRPr/>
            </a:pPr>
            <a:r>
              <a:rPr lang="en-US" sz="1400" dirty="0">
                <a:solidFill>
                  <a:srgbClr val="FFFFFF"/>
                </a:solidFill>
              </a:rPr>
              <a:t>Ralf Waldt</a:t>
            </a:r>
          </a:p>
          <a:p>
            <a:pPr>
              <a:lnSpc>
                <a:spcPct val="90000"/>
              </a:lnSpc>
              <a:spcBef>
                <a:spcPct val="25000"/>
              </a:spcBef>
              <a:buClr>
                <a:srgbClr val="FF0000"/>
              </a:buClr>
              <a:buSzPct val="80000"/>
              <a:defRPr/>
            </a:pPr>
            <a:r>
              <a:rPr lang="en-US" sz="1400" dirty="0">
                <a:solidFill>
                  <a:srgbClr val="FFFFFF"/>
                </a:solidFill>
              </a:rPr>
              <a:t>Field Application Engineer</a:t>
            </a:r>
          </a:p>
          <a:p>
            <a:pPr>
              <a:lnSpc>
                <a:spcPct val="90000"/>
              </a:lnSpc>
              <a:spcBef>
                <a:spcPct val="25000"/>
              </a:spcBef>
              <a:buClr>
                <a:srgbClr val="FF0000"/>
              </a:buClr>
              <a:buSzPct val="80000"/>
              <a:defRPr/>
            </a:pPr>
            <a:endParaRPr lang="en-US" sz="1400" dirty="0">
              <a:solidFill>
                <a:srgbClr val="FFFFFF"/>
              </a:solidFill>
            </a:endParaRPr>
          </a:p>
          <a:p>
            <a:pPr marL="0" marR="0" lvl="0" indent="0" algn="l" defTabSz="914400" rtl="0" eaLnBrk="1" fontAlgn="auto" latinLnBrk="0" hangingPunct="1">
              <a:lnSpc>
                <a:spcPct val="90000"/>
              </a:lnSpc>
              <a:spcBef>
                <a:spcPct val="25000"/>
              </a:spcBef>
              <a:spcAft>
                <a:spcPts val="0"/>
              </a:spcAft>
              <a:buClr>
                <a:srgbClr val="FF0000"/>
              </a:buClr>
              <a:buSzPct val="80000"/>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November 26, 2019</a:t>
            </a:r>
          </a:p>
        </p:txBody>
      </p:sp>
    </p:spTree>
    <p:extLst>
      <p:ext uri="{BB962C8B-B14F-4D97-AF65-F5344CB8AC3E}">
        <p14:creationId xmlns:p14="http://schemas.microsoft.com/office/powerpoint/2010/main" val="3259649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 9">
            <a:extLst>
              <a:ext uri="{FF2B5EF4-FFF2-40B4-BE49-F238E27FC236}">
                <a16:creationId xmlns:a16="http://schemas.microsoft.com/office/drawing/2014/main" id="{96F58801-07BB-413A-9F9F-359C52021BEB}"/>
              </a:ext>
            </a:extLst>
          </p:cNvPr>
          <p:cNvGraphicFramePr>
            <a:graphicFrameLocks/>
          </p:cNvGraphicFramePr>
          <p:nvPr>
            <p:extLst>
              <p:ext uri="{D42A27DB-BD31-4B8C-83A1-F6EECF244321}">
                <p14:modId xmlns:p14="http://schemas.microsoft.com/office/powerpoint/2010/main" val="1875001146"/>
              </p:ext>
            </p:extLst>
          </p:nvPr>
        </p:nvGraphicFramePr>
        <p:xfrm>
          <a:off x="560957" y="1214494"/>
          <a:ext cx="7744056" cy="3952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4969" name="think-cell Slide" r:id="rId5" imgW="663" imgH="664" progId="TCLayout.ActiveDocument.1">
                  <p:embed/>
                </p:oleObj>
              </mc:Choice>
              <mc:Fallback>
                <p:oleObj name="think-cell Slide" r:id="rId5" imgW="663" imgH="664" progId="TCLayout.ActiveDocument.1">
                  <p:embed/>
                  <p:pic>
                    <p:nvPicPr>
                      <p:cNvPr id="20" name="Object 1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Measurement 1</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10</a:t>
            </a:fld>
            <a:endParaRPr lang="en-US" dirty="0"/>
          </a:p>
        </p:txBody>
      </p:sp>
      <p:sp>
        <p:nvSpPr>
          <p:cNvPr id="8" name="Text Placeholder 7"/>
          <p:cNvSpPr>
            <a:spLocks noGrp="1"/>
          </p:cNvSpPr>
          <p:nvPr>
            <p:ph type="body" sz="quarter" idx="14"/>
          </p:nvPr>
        </p:nvSpPr>
        <p:spPr>
          <a:xfrm>
            <a:off x="201927" y="868654"/>
            <a:ext cx="8381115" cy="390713"/>
          </a:xfrm>
        </p:spPr>
        <p:txBody>
          <a:bodyPr/>
          <a:lstStyle/>
          <a:p>
            <a:pPr marL="0" indent="0">
              <a:buNone/>
            </a:pPr>
            <a:r>
              <a:rPr lang="de-DE" dirty="0"/>
              <a:t>Reference </a:t>
            </a:r>
            <a:r>
              <a:rPr lang="de-DE" dirty="0" err="1"/>
              <a:t>configuration</a:t>
            </a:r>
            <a:r>
              <a:rPr lang="de-DE" dirty="0"/>
              <a:t>: </a:t>
            </a:r>
            <a:r>
              <a:rPr lang="de-DE" b="0" dirty="0"/>
              <a:t>All AMC </a:t>
            </a:r>
            <a:r>
              <a:rPr lang="de-DE" b="0" dirty="0" err="1"/>
              <a:t>modules</a:t>
            </a:r>
            <a:r>
              <a:rPr lang="de-DE" b="0" dirty="0"/>
              <a:t> </a:t>
            </a:r>
            <a:r>
              <a:rPr lang="de-DE" b="0" dirty="0" err="1"/>
              <a:t>with</a:t>
            </a:r>
            <a:r>
              <a:rPr lang="de-DE" b="0" dirty="0"/>
              <a:t> </a:t>
            </a:r>
            <a:r>
              <a:rPr lang="de-DE" b="0" dirty="0" err="1"/>
              <a:t>impedance</a:t>
            </a:r>
            <a:r>
              <a:rPr lang="de-DE" b="0" dirty="0"/>
              <a:t> acc. </a:t>
            </a:r>
            <a:r>
              <a:rPr lang="de-DE" b="0" dirty="0" err="1"/>
              <a:t>to</a:t>
            </a:r>
            <a:r>
              <a:rPr lang="de-DE" b="0" dirty="0"/>
              <a:t> </a:t>
            </a:r>
            <a:r>
              <a:rPr lang="de-DE" b="0" dirty="0" err="1"/>
              <a:t>the</a:t>
            </a:r>
            <a:r>
              <a:rPr lang="de-DE" b="0" dirty="0"/>
              <a:t> </a:t>
            </a:r>
            <a:r>
              <a:rPr lang="de-DE" b="0" dirty="0" err="1"/>
              <a:t>reference</a:t>
            </a:r>
            <a:r>
              <a:rPr lang="de-DE" b="0" dirty="0"/>
              <a:t> </a:t>
            </a:r>
            <a:r>
              <a:rPr lang="de-DE" b="0" dirty="0" err="1"/>
              <a:t>curve</a:t>
            </a:r>
            <a:r>
              <a:rPr lang="de-DE" b="0" dirty="0"/>
              <a:t> </a:t>
            </a:r>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dirty="0"/>
          </a:p>
        </p:txBody>
      </p:sp>
      <p:sp>
        <p:nvSpPr>
          <p:cNvPr id="9" name="Textfeld 8">
            <a:extLst>
              <a:ext uri="{FF2B5EF4-FFF2-40B4-BE49-F238E27FC236}">
                <a16:creationId xmlns:a16="http://schemas.microsoft.com/office/drawing/2014/main" id="{D0A22DE7-8C6F-41DB-851D-30ED519DBAB3}"/>
              </a:ext>
            </a:extLst>
          </p:cNvPr>
          <p:cNvSpPr txBox="1"/>
          <p:nvPr/>
        </p:nvSpPr>
        <p:spPr>
          <a:xfrm>
            <a:off x="317624" y="5307199"/>
            <a:ext cx="8508752" cy="1004046"/>
          </a:xfrm>
          <a:prstGeom prst="rect">
            <a:avLst/>
          </a:prstGeom>
          <a:noFill/>
        </p:spPr>
        <p:txBody>
          <a:bodyPr wrap="square" rtlCol="0">
            <a:noAutofit/>
          </a:bodyPr>
          <a:lstStyle/>
          <a:p>
            <a:pPr>
              <a:spcBef>
                <a:spcPts val="600"/>
              </a:spcBef>
              <a:buClr>
                <a:schemeClr val="bg2"/>
              </a:buClr>
            </a:pPr>
            <a:r>
              <a:rPr lang="de-DE" sz="1200" dirty="0" err="1">
                <a:solidFill>
                  <a:schemeClr val="tx1">
                    <a:lumMod val="50000"/>
                  </a:schemeClr>
                </a:solidFill>
                <a:latin typeface="Roboto" panose="02000000000000000000"/>
              </a:rPr>
              <a:t>Results</a:t>
            </a:r>
            <a:r>
              <a:rPr lang="de-DE" sz="1200" dirty="0">
                <a:solidFill>
                  <a:schemeClr val="tx1">
                    <a:lumMod val="50000"/>
                  </a:schemeClr>
                </a:solidFill>
                <a:latin typeface="Roboto" panose="02000000000000000000"/>
              </a:rPr>
              <a:t>: Air </a:t>
            </a:r>
            <a:r>
              <a:rPr lang="de-DE" sz="1200" dirty="0" err="1">
                <a:solidFill>
                  <a:schemeClr val="tx1">
                    <a:lumMod val="50000"/>
                  </a:schemeClr>
                </a:solidFill>
                <a:latin typeface="Roboto" panose="02000000000000000000"/>
              </a:rPr>
              <a:t>distribution</a:t>
            </a:r>
            <a:r>
              <a:rPr lang="de-DE" sz="1200" dirty="0">
                <a:solidFill>
                  <a:schemeClr val="tx1">
                    <a:lumMod val="50000"/>
                  </a:schemeClr>
                </a:solidFill>
                <a:latin typeface="Roboto" panose="02000000000000000000"/>
              </a:rPr>
              <a:t>/</a:t>
            </a:r>
            <a:r>
              <a:rPr lang="de-DE" sz="1200" dirty="0" err="1">
                <a:solidFill>
                  <a:schemeClr val="tx1">
                    <a:lumMod val="50000"/>
                  </a:schemeClr>
                </a:solidFill>
                <a:latin typeface="Roboto" panose="02000000000000000000"/>
              </a:rPr>
              <a:t>bulk</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airflow</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calculated</a:t>
            </a:r>
            <a:r>
              <a:rPr lang="de-DE" sz="1200" dirty="0">
                <a:solidFill>
                  <a:schemeClr val="tx1">
                    <a:lumMod val="50000"/>
                  </a:schemeClr>
                </a:solidFill>
                <a:latin typeface="Roboto" panose="02000000000000000000"/>
              </a:rPr>
              <a:t> 555 m³/h       Flow </a:t>
            </a:r>
            <a:r>
              <a:rPr lang="de-DE" sz="1200" dirty="0" err="1">
                <a:solidFill>
                  <a:schemeClr val="tx1">
                    <a:lumMod val="50000"/>
                  </a:schemeClr>
                </a:solidFill>
                <a:latin typeface="Roboto" panose="02000000000000000000"/>
              </a:rPr>
              <a:t>characteristic</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test</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rig</a:t>
            </a:r>
            <a:r>
              <a:rPr lang="de-DE" sz="1200" dirty="0">
                <a:solidFill>
                  <a:schemeClr val="tx1">
                    <a:lumMod val="50000"/>
                  </a:schemeClr>
                </a:solidFill>
                <a:latin typeface="Roboto" panose="02000000000000000000"/>
              </a:rPr>
              <a:t> 602 m³/h      </a:t>
            </a:r>
            <a:r>
              <a:rPr lang="el-GR" sz="1200" dirty="0">
                <a:solidFill>
                  <a:schemeClr val="tx1">
                    <a:lumMod val="50000"/>
                  </a:schemeClr>
                </a:solidFill>
                <a:latin typeface="Roboto" panose="02000000000000000000"/>
              </a:rPr>
              <a:t>Δ</a:t>
            </a:r>
            <a:r>
              <a:rPr lang="de-DE" sz="1200" dirty="0">
                <a:solidFill>
                  <a:schemeClr val="tx1">
                    <a:lumMod val="50000"/>
                  </a:schemeClr>
                </a:solidFill>
                <a:latin typeface="Roboto" panose="02000000000000000000"/>
              </a:rPr>
              <a:t>V 47 m³h</a:t>
            </a:r>
          </a:p>
          <a:p>
            <a:pPr>
              <a:spcBef>
                <a:spcPts val="300"/>
              </a:spcBef>
              <a:buClr>
                <a:schemeClr val="bg2"/>
              </a:buClr>
            </a:pPr>
            <a:r>
              <a:rPr lang="de-DE" sz="1200" dirty="0">
                <a:solidFill>
                  <a:schemeClr val="tx1">
                    <a:lumMod val="50000"/>
                  </a:schemeClr>
                </a:solidFill>
                <a:latin typeface="Roboto" panose="02000000000000000000"/>
              </a:rPr>
              <a:t>Air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per </a:t>
            </a:r>
            <a:r>
              <a:rPr lang="de-DE" sz="1200" dirty="0" err="1">
                <a:solidFill>
                  <a:schemeClr val="tx1">
                    <a:lumMod val="50000"/>
                  </a:schemeClr>
                </a:solidFill>
                <a:latin typeface="Roboto" panose="02000000000000000000"/>
              </a:rPr>
              <a:t>slot</a:t>
            </a:r>
            <a:r>
              <a:rPr lang="de-DE" sz="1200" dirty="0">
                <a:solidFill>
                  <a:schemeClr val="tx1">
                    <a:lumMod val="50000"/>
                  </a:schemeClr>
                </a:solidFill>
                <a:latin typeface="Roboto" panose="02000000000000000000"/>
              </a:rPr>
              <a:t>: PM1 -&gt; 25,1m³/h; PM2 -&gt; 23,7 m³/h;  MCH1 -&gt; 22,9 m³/h; AMC1 - &gt; 23,3 m³/h; AMC2 -&gt; 26,1 m³/h;              	           AMC3 -&gt; 23,8 m³/h; AMC4 -&gt; 23,5 m³/h; AMC5 -&gt; 24,6 m³/h; AMC7 -&gt; 22,7 m³/h; AMC8 -&gt; 24,5 m³/h;</a:t>
            </a:r>
          </a:p>
          <a:p>
            <a:pPr>
              <a:buClr>
                <a:schemeClr val="bg2"/>
              </a:buClr>
            </a:pPr>
            <a:r>
              <a:rPr lang="de-DE" sz="1200" dirty="0">
                <a:solidFill>
                  <a:schemeClr val="tx1">
                    <a:lumMod val="50000"/>
                  </a:schemeClr>
                </a:solidFill>
                <a:latin typeface="Roboto" panose="02000000000000000000"/>
              </a:rPr>
              <a:t>                                   AMC9 -&gt; 25,0 m³/h; AMC10 -&gt; 25,0 m³/h; AMC11 -&gt; 25,9 m³/h; MCH2 -&gt; 27,4 m³/h; PM3 -&gt; 25,8m³/h;</a:t>
            </a:r>
          </a:p>
          <a:p>
            <a:pPr>
              <a:buClr>
                <a:schemeClr val="bg2"/>
              </a:buClr>
            </a:pPr>
            <a:r>
              <a:rPr lang="de-DE" sz="1200" dirty="0">
                <a:solidFill>
                  <a:schemeClr val="tx1">
                    <a:lumMod val="50000"/>
                  </a:schemeClr>
                </a:solidFill>
                <a:latin typeface="Roboto" panose="02000000000000000000"/>
              </a:rPr>
              <a:t>                                   PM4 -&gt; 28,8 m³/h</a:t>
            </a:r>
          </a:p>
        </p:txBody>
      </p:sp>
    </p:spTree>
    <p:extLst>
      <p:ext uri="{BB962C8B-B14F-4D97-AF65-F5344CB8AC3E}">
        <p14:creationId xmlns:p14="http://schemas.microsoft.com/office/powerpoint/2010/main" val="15911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0087"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Measurement 2</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11</a:t>
            </a:fld>
            <a:endParaRPr lang="en-US" dirty="0"/>
          </a:p>
        </p:txBody>
      </p:sp>
      <p:sp>
        <p:nvSpPr>
          <p:cNvPr id="8" name="Text Placeholder 7"/>
          <p:cNvSpPr>
            <a:spLocks noGrp="1"/>
          </p:cNvSpPr>
          <p:nvPr>
            <p:ph type="body" sz="quarter" idx="14"/>
          </p:nvPr>
        </p:nvSpPr>
        <p:spPr>
          <a:xfrm>
            <a:off x="201929" y="910184"/>
            <a:ext cx="4444716" cy="285761"/>
          </a:xfrm>
        </p:spPr>
        <p:txBody>
          <a:bodyPr/>
          <a:lstStyle/>
          <a:p>
            <a:pPr marL="0" indent="0">
              <a:buNone/>
            </a:pPr>
            <a:r>
              <a:rPr lang="de-DE" b="0" dirty="0"/>
              <a:t>AMC </a:t>
            </a:r>
            <a:r>
              <a:rPr lang="de-DE" b="0" dirty="0" err="1"/>
              <a:t>slot</a:t>
            </a:r>
            <a:r>
              <a:rPr lang="de-DE" b="0" dirty="0"/>
              <a:t> 2 and </a:t>
            </a:r>
            <a:r>
              <a:rPr lang="de-DE" b="0" dirty="0" err="1"/>
              <a:t>slot</a:t>
            </a:r>
            <a:r>
              <a:rPr lang="de-DE" b="0" dirty="0"/>
              <a:t> 4 </a:t>
            </a:r>
            <a:r>
              <a:rPr lang="de-DE" b="0" dirty="0" err="1"/>
              <a:t>completely</a:t>
            </a:r>
            <a:r>
              <a:rPr lang="de-DE" b="0" dirty="0"/>
              <a:t> </a:t>
            </a:r>
            <a:r>
              <a:rPr lang="de-DE" b="0" dirty="0" err="1"/>
              <a:t>blocked</a:t>
            </a:r>
            <a:endParaRPr lang="de-DE" b="0" dirty="0"/>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graphicFrame>
        <p:nvGraphicFramePr>
          <p:cNvPr id="10" name="Diagramm 9">
            <a:extLst>
              <a:ext uri="{FF2B5EF4-FFF2-40B4-BE49-F238E27FC236}">
                <a16:creationId xmlns:a16="http://schemas.microsoft.com/office/drawing/2014/main" id="{4C29940B-B518-4EB2-B2BA-1EF44A1D5082}"/>
              </a:ext>
            </a:extLst>
          </p:cNvPr>
          <p:cNvGraphicFramePr>
            <a:graphicFrameLocks/>
          </p:cNvGraphicFramePr>
          <p:nvPr>
            <p:extLst>
              <p:ext uri="{D42A27DB-BD31-4B8C-83A1-F6EECF244321}">
                <p14:modId xmlns:p14="http://schemas.microsoft.com/office/powerpoint/2010/main" val="3297742049"/>
              </p:ext>
            </p:extLst>
          </p:nvPr>
        </p:nvGraphicFramePr>
        <p:xfrm>
          <a:off x="74645" y="1197896"/>
          <a:ext cx="8305566" cy="4155916"/>
        </p:xfrm>
        <a:graphic>
          <a:graphicData uri="http://schemas.openxmlformats.org/drawingml/2006/chart">
            <c:chart xmlns:c="http://schemas.openxmlformats.org/drawingml/2006/chart" xmlns:r="http://schemas.openxmlformats.org/officeDocument/2006/relationships" r:id="rId6"/>
          </a:graphicData>
        </a:graphic>
      </p:graphicFrame>
      <p:pic>
        <p:nvPicPr>
          <p:cNvPr id="2" name="Grafik 1">
            <a:extLst>
              <a:ext uri="{FF2B5EF4-FFF2-40B4-BE49-F238E27FC236}">
                <a16:creationId xmlns:a16="http://schemas.microsoft.com/office/drawing/2014/main" id="{207CFC0F-4082-443D-A9C6-603B5444AE23}"/>
              </a:ext>
            </a:extLst>
          </p:cNvPr>
          <p:cNvPicPr>
            <a:picLocks noChangeAspect="1"/>
          </p:cNvPicPr>
          <p:nvPr/>
        </p:nvPicPr>
        <p:blipFill>
          <a:blip r:embed="rId7">
            <a:alphaModFix amt="32000"/>
          </a:blip>
          <a:stretch>
            <a:fillRect/>
          </a:stretch>
        </p:blipFill>
        <p:spPr>
          <a:xfrm>
            <a:off x="1045029" y="2486366"/>
            <a:ext cx="6699379" cy="2223011"/>
          </a:xfrm>
          <a:prstGeom prst="rect">
            <a:avLst/>
          </a:prstGeom>
        </p:spPr>
      </p:pic>
      <p:sp>
        <p:nvSpPr>
          <p:cNvPr id="5" name="Pfeil: nach unten 4">
            <a:extLst>
              <a:ext uri="{FF2B5EF4-FFF2-40B4-BE49-F238E27FC236}">
                <a16:creationId xmlns:a16="http://schemas.microsoft.com/office/drawing/2014/main" id="{0A3A349B-B760-4516-AFB8-EFA5B15FBD23}"/>
              </a:ext>
            </a:extLst>
          </p:cNvPr>
          <p:cNvSpPr/>
          <p:nvPr/>
        </p:nvSpPr>
        <p:spPr>
          <a:xfrm>
            <a:off x="1670180" y="2043392"/>
            <a:ext cx="149289" cy="442974"/>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A472E79C-0046-49B7-85A9-A0EF5CDE0C8B}"/>
              </a:ext>
            </a:extLst>
          </p:cNvPr>
          <p:cNvSpPr/>
          <p:nvPr/>
        </p:nvSpPr>
        <p:spPr>
          <a:xfrm>
            <a:off x="1998154" y="2043392"/>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4" name="Pfeil: nach unten 13">
            <a:extLst>
              <a:ext uri="{FF2B5EF4-FFF2-40B4-BE49-F238E27FC236}">
                <a16:creationId xmlns:a16="http://schemas.microsoft.com/office/drawing/2014/main" id="{C6A892AD-DCE6-4511-B4D3-573B352A1235}"/>
              </a:ext>
            </a:extLst>
          </p:cNvPr>
          <p:cNvSpPr/>
          <p:nvPr/>
        </p:nvSpPr>
        <p:spPr>
          <a:xfrm>
            <a:off x="2369975" y="2043392"/>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5" name="Pfeil: nach unten 14">
            <a:extLst>
              <a:ext uri="{FF2B5EF4-FFF2-40B4-BE49-F238E27FC236}">
                <a16:creationId xmlns:a16="http://schemas.microsoft.com/office/drawing/2014/main" id="{DF8B6652-5F90-4E5E-82CE-F64634646706}"/>
              </a:ext>
            </a:extLst>
          </p:cNvPr>
          <p:cNvSpPr/>
          <p:nvPr/>
        </p:nvSpPr>
        <p:spPr>
          <a:xfrm>
            <a:off x="3117827" y="2043392"/>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6" name="Text Placeholder 7">
            <a:extLst>
              <a:ext uri="{FF2B5EF4-FFF2-40B4-BE49-F238E27FC236}">
                <a16:creationId xmlns:a16="http://schemas.microsoft.com/office/drawing/2014/main" id="{DE1B8F70-1729-4E33-B708-75281D91DAC5}"/>
              </a:ext>
            </a:extLst>
          </p:cNvPr>
          <p:cNvSpPr txBox="1">
            <a:spLocks/>
          </p:cNvSpPr>
          <p:nvPr/>
        </p:nvSpPr>
        <p:spPr>
          <a:xfrm>
            <a:off x="5593538" y="870121"/>
            <a:ext cx="3741740" cy="309915"/>
          </a:xfrm>
          <a:prstGeom prst="rect">
            <a:avLst/>
          </a:prstGeom>
        </p:spPr>
        <p:txBody>
          <a:bodyPr/>
          <a:lstStyle>
            <a:lvl1pPr marL="233363" indent="-233363" algn="l" defTabSz="914400" rtl="0" eaLnBrk="1" latinLnBrk="0" hangingPunct="1">
              <a:lnSpc>
                <a:spcPct val="100000"/>
              </a:lnSpc>
              <a:spcBef>
                <a:spcPts val="1800"/>
              </a:spcBef>
              <a:buClr>
                <a:schemeClr val="bg2"/>
              </a:buClr>
              <a:buFont typeface="Wingdings" panose="05000000000000000000" pitchFamily="2" charset="2"/>
              <a:buChar char="Ø"/>
              <a:defRPr lang="en-US" sz="1600" b="1" i="0" kern="1200">
                <a:solidFill>
                  <a:schemeClr val="tx1"/>
                </a:solidFill>
                <a:latin typeface="Arial" panose="020B0604020202020204" pitchFamily="34" charset="0"/>
                <a:ea typeface="Roboto" charset="0"/>
                <a:cs typeface="Arial" panose="020B0604020202020204" pitchFamily="34" charset="0"/>
              </a:defRPr>
            </a:lvl1pPr>
            <a:lvl2pPr marL="457200" indent="-223838" algn="l" defTabSz="914400" rtl="0" eaLnBrk="1" latinLnBrk="0" hangingPunct="1">
              <a:lnSpc>
                <a:spcPct val="90000"/>
              </a:lnSpc>
              <a:spcBef>
                <a:spcPts val="500"/>
              </a:spcBef>
              <a:buClr>
                <a:schemeClr val="bg2"/>
              </a:buClr>
              <a:buFont typeface="Arial" panose="020B0604020202020204" pitchFamily="34" charset="0"/>
              <a:buChar char="•"/>
              <a:defRPr lang="en-US" sz="1400" b="0" i="0" kern="1200">
                <a:solidFill>
                  <a:schemeClr val="tx1"/>
                </a:solidFill>
                <a:latin typeface="Arial" panose="020B0604020202020204" pitchFamily="34" charset="0"/>
                <a:ea typeface="Roboto" charset="0"/>
                <a:cs typeface="Arial" panose="020B0604020202020204" pitchFamily="34" charset="0"/>
              </a:defRPr>
            </a:lvl2pPr>
            <a:lvl3pPr marL="690563" indent="-233363" algn="l" defTabSz="914400" rtl="0" eaLnBrk="1" latinLnBrk="0" hangingPunct="1">
              <a:lnSpc>
                <a:spcPct val="90000"/>
              </a:lnSpc>
              <a:spcBef>
                <a:spcPts val="500"/>
              </a:spcBef>
              <a:buClr>
                <a:schemeClr val="bg2"/>
              </a:buClr>
              <a:buFontTx/>
              <a:buChar char="‒"/>
              <a:defRPr lang="en-US" sz="1200" b="0" i="0" kern="1200">
                <a:solidFill>
                  <a:schemeClr val="tx1"/>
                </a:solidFill>
                <a:latin typeface="Arial" panose="020B0604020202020204" pitchFamily="34" charset="0"/>
                <a:ea typeface="Roboto"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0" dirty="0"/>
              <a:t>versus </a:t>
            </a:r>
            <a:r>
              <a:rPr lang="de-DE" b="0" dirty="0" err="1"/>
              <a:t>standard</a:t>
            </a:r>
            <a:r>
              <a:rPr lang="de-DE" b="0" dirty="0"/>
              <a:t> </a:t>
            </a:r>
            <a:r>
              <a:rPr lang="de-DE" b="0" dirty="0" err="1"/>
              <a:t>configuration</a:t>
            </a:r>
            <a:endParaRPr lang="de-DE" b="0" dirty="0"/>
          </a:p>
          <a:p>
            <a:endParaRPr lang="de-DE" dirty="0"/>
          </a:p>
        </p:txBody>
      </p:sp>
      <p:sp>
        <p:nvSpPr>
          <p:cNvPr id="7" name="Textfeld 6">
            <a:extLst>
              <a:ext uri="{FF2B5EF4-FFF2-40B4-BE49-F238E27FC236}">
                <a16:creationId xmlns:a16="http://schemas.microsoft.com/office/drawing/2014/main" id="{0F65A1D1-CC59-4065-B4DD-8878D1527927}"/>
              </a:ext>
            </a:extLst>
          </p:cNvPr>
          <p:cNvSpPr txBox="1"/>
          <p:nvPr/>
        </p:nvSpPr>
        <p:spPr>
          <a:xfrm>
            <a:off x="74645" y="5448602"/>
            <a:ext cx="8117634" cy="681135"/>
          </a:xfrm>
          <a:prstGeom prst="rect">
            <a:avLst/>
          </a:prstGeom>
          <a:noFill/>
        </p:spPr>
        <p:txBody>
          <a:bodyPr wrap="square" rtlCol="0">
            <a:noAutofit/>
          </a:bodyPr>
          <a:lstStyle/>
          <a:p>
            <a:pPr>
              <a:spcBef>
                <a:spcPts val="600"/>
              </a:spcBef>
              <a:buClr>
                <a:schemeClr val="bg2"/>
              </a:buClr>
            </a:pPr>
            <a:r>
              <a:rPr lang="de-DE" sz="1200" dirty="0" err="1">
                <a:solidFill>
                  <a:schemeClr val="tx1">
                    <a:lumMod val="50000"/>
                  </a:schemeClr>
                </a:solidFill>
                <a:latin typeface="Roboto" panose="02000000000000000000"/>
              </a:rPr>
              <a:t>Results</a:t>
            </a:r>
            <a:r>
              <a:rPr lang="de-DE" sz="1200" dirty="0">
                <a:solidFill>
                  <a:schemeClr val="tx1">
                    <a:lumMod val="50000"/>
                  </a:schemeClr>
                </a:solidFill>
                <a:latin typeface="Roboto" panose="02000000000000000000"/>
              </a:rPr>
              <a:t>: Air </a:t>
            </a:r>
            <a:r>
              <a:rPr lang="de-DE" sz="1200" dirty="0" err="1">
                <a:solidFill>
                  <a:schemeClr val="tx1">
                    <a:lumMod val="50000"/>
                  </a:schemeClr>
                </a:solidFill>
                <a:latin typeface="Roboto" panose="02000000000000000000"/>
              </a:rPr>
              <a:t>distribution</a:t>
            </a:r>
            <a:r>
              <a:rPr lang="de-DE" sz="1200" dirty="0">
                <a:solidFill>
                  <a:schemeClr val="tx1">
                    <a:lumMod val="50000"/>
                  </a:schemeClr>
                </a:solidFill>
                <a:latin typeface="Roboto" panose="02000000000000000000"/>
              </a:rPr>
              <a:t>/</a:t>
            </a:r>
            <a:r>
              <a:rPr lang="de-DE" sz="1200" dirty="0" err="1">
                <a:solidFill>
                  <a:schemeClr val="tx1">
                    <a:lumMod val="50000"/>
                  </a:schemeClr>
                </a:solidFill>
                <a:latin typeface="Roboto" panose="02000000000000000000"/>
              </a:rPr>
              <a:t>bulk</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airflow</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calculated</a:t>
            </a:r>
            <a:r>
              <a:rPr lang="de-DE" sz="1200" dirty="0">
                <a:solidFill>
                  <a:schemeClr val="tx1">
                    <a:lumMod val="50000"/>
                  </a:schemeClr>
                </a:solidFill>
                <a:latin typeface="Roboto" panose="02000000000000000000"/>
              </a:rPr>
              <a:t> 520 m³/h       Flow </a:t>
            </a:r>
            <a:r>
              <a:rPr lang="de-DE" sz="1200" dirty="0" err="1">
                <a:solidFill>
                  <a:schemeClr val="tx1">
                    <a:lumMod val="50000"/>
                  </a:schemeClr>
                </a:solidFill>
                <a:latin typeface="Roboto" panose="02000000000000000000"/>
              </a:rPr>
              <a:t>characteristic</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test</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rig</a:t>
            </a:r>
            <a:r>
              <a:rPr lang="de-DE" sz="1200" dirty="0">
                <a:solidFill>
                  <a:schemeClr val="tx1">
                    <a:lumMod val="50000"/>
                  </a:schemeClr>
                </a:solidFill>
                <a:latin typeface="Roboto" panose="02000000000000000000"/>
              </a:rPr>
              <a:t> 597 m³/h      </a:t>
            </a:r>
            <a:r>
              <a:rPr lang="el-GR" sz="1200" dirty="0">
                <a:solidFill>
                  <a:schemeClr val="tx1">
                    <a:lumMod val="50000"/>
                  </a:schemeClr>
                </a:solidFill>
                <a:latin typeface="Roboto" panose="02000000000000000000"/>
              </a:rPr>
              <a:t>Δ</a:t>
            </a:r>
            <a:r>
              <a:rPr lang="de-DE" sz="1200" dirty="0">
                <a:solidFill>
                  <a:schemeClr val="tx1">
                    <a:lumMod val="50000"/>
                  </a:schemeClr>
                </a:solidFill>
                <a:latin typeface="Roboto" panose="02000000000000000000"/>
              </a:rPr>
              <a:t>V 77 m³h</a:t>
            </a:r>
          </a:p>
          <a:p>
            <a:pPr>
              <a:spcBef>
                <a:spcPts val="600"/>
              </a:spcBef>
              <a:buClr>
                <a:schemeClr val="bg2"/>
              </a:buClr>
            </a:pPr>
            <a:r>
              <a:rPr lang="de-DE" sz="1200" dirty="0" err="1">
                <a:solidFill>
                  <a:schemeClr val="tx1">
                    <a:lumMod val="50000"/>
                  </a:schemeClr>
                </a:solidFill>
                <a:latin typeface="Roboto" panose="02000000000000000000"/>
              </a:rPr>
              <a:t>Increase</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PM2 -&gt; +4,4 m³/h;  MCH1 -&gt; +2,2 m³/h; AMC1 - &gt; 2,9 m³/h; AMC3 -&gt; 3,5 m³/h   </a:t>
            </a:r>
          </a:p>
        </p:txBody>
      </p:sp>
    </p:spTree>
    <p:extLst>
      <p:ext uri="{BB962C8B-B14F-4D97-AF65-F5344CB8AC3E}">
        <p14:creationId xmlns:p14="http://schemas.microsoft.com/office/powerpoint/2010/main" val="26347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m 16">
            <a:extLst>
              <a:ext uri="{FF2B5EF4-FFF2-40B4-BE49-F238E27FC236}">
                <a16:creationId xmlns:a16="http://schemas.microsoft.com/office/drawing/2014/main" id="{77D4A120-60C7-425E-9840-49E86D8B1D18}"/>
              </a:ext>
            </a:extLst>
          </p:cNvPr>
          <p:cNvGraphicFramePr>
            <a:graphicFrameLocks/>
          </p:cNvGraphicFramePr>
          <p:nvPr>
            <p:extLst>
              <p:ext uri="{D42A27DB-BD31-4B8C-83A1-F6EECF244321}">
                <p14:modId xmlns:p14="http://schemas.microsoft.com/office/powerpoint/2010/main" val="1184524232"/>
              </p:ext>
            </p:extLst>
          </p:nvPr>
        </p:nvGraphicFramePr>
        <p:xfrm>
          <a:off x="111968" y="1228743"/>
          <a:ext cx="8226256" cy="41550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1111" name="think-cell Slide" r:id="rId5" imgW="663" imgH="664" progId="TCLayout.ActiveDocument.1">
                  <p:embed/>
                </p:oleObj>
              </mc:Choice>
              <mc:Fallback>
                <p:oleObj name="think-cell Slide" r:id="rId5" imgW="663" imgH="664" progId="TCLayout.ActiveDocument.1">
                  <p:embed/>
                  <p:pic>
                    <p:nvPicPr>
                      <p:cNvPr id="20" name="Object 1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Measurement 3</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12</a:t>
            </a:fld>
            <a:endParaRPr lang="en-US" dirty="0"/>
          </a:p>
        </p:txBody>
      </p:sp>
      <p:sp>
        <p:nvSpPr>
          <p:cNvPr id="8" name="Text Placeholder 7"/>
          <p:cNvSpPr>
            <a:spLocks noGrp="1"/>
          </p:cNvSpPr>
          <p:nvPr>
            <p:ph type="body" sz="quarter" idx="14"/>
          </p:nvPr>
        </p:nvSpPr>
        <p:spPr>
          <a:xfrm>
            <a:off x="201928" y="910184"/>
            <a:ext cx="5433762" cy="285761"/>
          </a:xfrm>
        </p:spPr>
        <p:txBody>
          <a:bodyPr/>
          <a:lstStyle/>
          <a:p>
            <a:pPr marL="0" indent="0">
              <a:buNone/>
            </a:pPr>
            <a:r>
              <a:rPr lang="de-DE" b="0" dirty="0"/>
              <a:t>AMC </a:t>
            </a:r>
            <a:r>
              <a:rPr lang="de-DE" b="0" dirty="0" err="1"/>
              <a:t>slot</a:t>
            </a:r>
            <a:r>
              <a:rPr lang="de-DE" b="0" dirty="0"/>
              <a:t> 2 and </a:t>
            </a:r>
            <a:r>
              <a:rPr lang="de-DE" b="0" dirty="0" err="1"/>
              <a:t>slot</a:t>
            </a:r>
            <a:r>
              <a:rPr lang="de-DE" b="0" dirty="0"/>
              <a:t> 4 </a:t>
            </a:r>
            <a:r>
              <a:rPr lang="de-DE" b="0" dirty="0" err="1"/>
              <a:t>covered</a:t>
            </a:r>
            <a:r>
              <a:rPr lang="de-DE" b="0" dirty="0"/>
              <a:t> </a:t>
            </a:r>
            <a:r>
              <a:rPr lang="de-DE" b="0" dirty="0" err="1"/>
              <a:t>only</a:t>
            </a:r>
            <a:r>
              <a:rPr lang="de-DE" b="0" dirty="0"/>
              <a:t> </a:t>
            </a:r>
            <a:r>
              <a:rPr lang="de-DE" b="0" dirty="0" err="1"/>
              <a:t>with</a:t>
            </a:r>
            <a:r>
              <a:rPr lang="de-DE" b="0" dirty="0"/>
              <a:t> front </a:t>
            </a:r>
            <a:r>
              <a:rPr lang="de-DE" b="0" dirty="0" err="1"/>
              <a:t>panels</a:t>
            </a:r>
            <a:endParaRPr lang="de-DE" b="0" dirty="0"/>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pic>
        <p:nvPicPr>
          <p:cNvPr id="2" name="Grafik 1">
            <a:extLst>
              <a:ext uri="{FF2B5EF4-FFF2-40B4-BE49-F238E27FC236}">
                <a16:creationId xmlns:a16="http://schemas.microsoft.com/office/drawing/2014/main" id="{207CFC0F-4082-443D-A9C6-603B5444AE23}"/>
              </a:ext>
            </a:extLst>
          </p:cNvPr>
          <p:cNvPicPr>
            <a:picLocks noChangeAspect="1"/>
          </p:cNvPicPr>
          <p:nvPr/>
        </p:nvPicPr>
        <p:blipFill>
          <a:blip r:embed="rId7">
            <a:alphaModFix amt="32000"/>
          </a:blip>
          <a:stretch>
            <a:fillRect/>
          </a:stretch>
        </p:blipFill>
        <p:spPr>
          <a:xfrm>
            <a:off x="1045029" y="2505028"/>
            <a:ext cx="6699379" cy="2223011"/>
          </a:xfrm>
          <a:prstGeom prst="rect">
            <a:avLst/>
          </a:prstGeom>
        </p:spPr>
      </p:pic>
      <p:sp>
        <p:nvSpPr>
          <p:cNvPr id="5" name="Pfeil: nach unten 4">
            <a:extLst>
              <a:ext uri="{FF2B5EF4-FFF2-40B4-BE49-F238E27FC236}">
                <a16:creationId xmlns:a16="http://schemas.microsoft.com/office/drawing/2014/main" id="{0A3A349B-B760-4516-AFB8-EFA5B15FBD23}"/>
              </a:ext>
            </a:extLst>
          </p:cNvPr>
          <p:cNvSpPr/>
          <p:nvPr/>
        </p:nvSpPr>
        <p:spPr>
          <a:xfrm>
            <a:off x="1624929" y="2097432"/>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A472E79C-0046-49B7-85A9-A0EF5CDE0C8B}"/>
              </a:ext>
            </a:extLst>
          </p:cNvPr>
          <p:cNvSpPr/>
          <p:nvPr/>
        </p:nvSpPr>
        <p:spPr>
          <a:xfrm>
            <a:off x="1995780" y="2110778"/>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4" name="Pfeil: nach unten 13">
            <a:extLst>
              <a:ext uri="{FF2B5EF4-FFF2-40B4-BE49-F238E27FC236}">
                <a16:creationId xmlns:a16="http://schemas.microsoft.com/office/drawing/2014/main" id="{C6A892AD-DCE6-4511-B4D3-573B352A1235}"/>
              </a:ext>
            </a:extLst>
          </p:cNvPr>
          <p:cNvSpPr/>
          <p:nvPr/>
        </p:nvSpPr>
        <p:spPr>
          <a:xfrm>
            <a:off x="3869023" y="2097432"/>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5" name="Pfeil: nach unten 14">
            <a:extLst>
              <a:ext uri="{FF2B5EF4-FFF2-40B4-BE49-F238E27FC236}">
                <a16:creationId xmlns:a16="http://schemas.microsoft.com/office/drawing/2014/main" id="{DF8B6652-5F90-4E5E-82CE-F64634646706}"/>
              </a:ext>
            </a:extLst>
          </p:cNvPr>
          <p:cNvSpPr/>
          <p:nvPr/>
        </p:nvSpPr>
        <p:spPr>
          <a:xfrm>
            <a:off x="5279454" y="2079068"/>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6" name="Text Placeholder 7">
            <a:extLst>
              <a:ext uri="{FF2B5EF4-FFF2-40B4-BE49-F238E27FC236}">
                <a16:creationId xmlns:a16="http://schemas.microsoft.com/office/drawing/2014/main" id="{DE1B8F70-1729-4E33-B708-75281D91DAC5}"/>
              </a:ext>
            </a:extLst>
          </p:cNvPr>
          <p:cNvSpPr txBox="1">
            <a:spLocks/>
          </p:cNvSpPr>
          <p:nvPr/>
        </p:nvSpPr>
        <p:spPr>
          <a:xfrm>
            <a:off x="5542385" y="907437"/>
            <a:ext cx="2907808" cy="309915"/>
          </a:xfrm>
          <a:prstGeom prst="rect">
            <a:avLst/>
          </a:prstGeom>
        </p:spPr>
        <p:txBody>
          <a:bodyPr/>
          <a:lstStyle>
            <a:lvl1pPr marL="233363" indent="-233363" algn="l" defTabSz="914400" rtl="0" eaLnBrk="1" latinLnBrk="0" hangingPunct="1">
              <a:lnSpc>
                <a:spcPct val="100000"/>
              </a:lnSpc>
              <a:spcBef>
                <a:spcPts val="1800"/>
              </a:spcBef>
              <a:buClr>
                <a:schemeClr val="bg2"/>
              </a:buClr>
              <a:buFont typeface="Wingdings" panose="05000000000000000000" pitchFamily="2" charset="2"/>
              <a:buChar char="Ø"/>
              <a:defRPr lang="en-US" sz="1600" b="1" i="0" kern="1200">
                <a:solidFill>
                  <a:schemeClr val="tx1"/>
                </a:solidFill>
                <a:latin typeface="Arial" panose="020B0604020202020204" pitchFamily="34" charset="0"/>
                <a:ea typeface="Roboto" charset="0"/>
                <a:cs typeface="Arial" panose="020B0604020202020204" pitchFamily="34" charset="0"/>
              </a:defRPr>
            </a:lvl1pPr>
            <a:lvl2pPr marL="457200" indent="-223838" algn="l" defTabSz="914400" rtl="0" eaLnBrk="1" latinLnBrk="0" hangingPunct="1">
              <a:lnSpc>
                <a:spcPct val="90000"/>
              </a:lnSpc>
              <a:spcBef>
                <a:spcPts val="500"/>
              </a:spcBef>
              <a:buClr>
                <a:schemeClr val="bg2"/>
              </a:buClr>
              <a:buFont typeface="Arial" panose="020B0604020202020204" pitchFamily="34" charset="0"/>
              <a:buChar char="•"/>
              <a:defRPr lang="en-US" sz="1400" b="0" i="0" kern="1200">
                <a:solidFill>
                  <a:schemeClr val="tx1"/>
                </a:solidFill>
                <a:latin typeface="Arial" panose="020B0604020202020204" pitchFamily="34" charset="0"/>
                <a:ea typeface="Roboto" charset="0"/>
                <a:cs typeface="Arial" panose="020B0604020202020204" pitchFamily="34" charset="0"/>
              </a:defRPr>
            </a:lvl2pPr>
            <a:lvl3pPr marL="690563" indent="-233363" algn="l" defTabSz="914400" rtl="0" eaLnBrk="1" latinLnBrk="0" hangingPunct="1">
              <a:lnSpc>
                <a:spcPct val="90000"/>
              </a:lnSpc>
              <a:spcBef>
                <a:spcPts val="500"/>
              </a:spcBef>
              <a:buClr>
                <a:schemeClr val="bg2"/>
              </a:buClr>
              <a:buFontTx/>
              <a:buChar char="‒"/>
              <a:defRPr lang="en-US" sz="1200" b="0" i="0" kern="1200">
                <a:solidFill>
                  <a:schemeClr val="tx1"/>
                </a:solidFill>
                <a:latin typeface="Arial" panose="020B0604020202020204" pitchFamily="34" charset="0"/>
                <a:ea typeface="Roboto"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0" dirty="0"/>
              <a:t>versus </a:t>
            </a:r>
            <a:r>
              <a:rPr lang="de-DE" b="0" dirty="0" err="1"/>
              <a:t>standard</a:t>
            </a:r>
            <a:r>
              <a:rPr lang="de-DE" b="0" dirty="0"/>
              <a:t> </a:t>
            </a:r>
            <a:r>
              <a:rPr lang="de-DE" b="0" dirty="0" err="1"/>
              <a:t>configuration</a:t>
            </a:r>
            <a:endParaRPr lang="de-DE" b="0" dirty="0"/>
          </a:p>
          <a:p>
            <a:endParaRPr lang="de-DE" dirty="0"/>
          </a:p>
        </p:txBody>
      </p:sp>
      <p:sp>
        <p:nvSpPr>
          <p:cNvPr id="7" name="Textfeld 6">
            <a:extLst>
              <a:ext uri="{FF2B5EF4-FFF2-40B4-BE49-F238E27FC236}">
                <a16:creationId xmlns:a16="http://schemas.microsoft.com/office/drawing/2014/main" id="{0F65A1D1-CC59-4065-B4DD-8878D1527927}"/>
              </a:ext>
            </a:extLst>
          </p:cNvPr>
          <p:cNvSpPr txBox="1"/>
          <p:nvPr/>
        </p:nvSpPr>
        <p:spPr>
          <a:xfrm>
            <a:off x="93966" y="5411749"/>
            <a:ext cx="8929395" cy="984532"/>
          </a:xfrm>
          <a:prstGeom prst="rect">
            <a:avLst/>
          </a:prstGeom>
          <a:noFill/>
        </p:spPr>
        <p:txBody>
          <a:bodyPr wrap="square" rtlCol="0">
            <a:noAutofit/>
          </a:bodyPr>
          <a:lstStyle/>
          <a:p>
            <a:pPr>
              <a:spcBef>
                <a:spcPts val="600"/>
              </a:spcBef>
              <a:buClr>
                <a:schemeClr val="bg2"/>
              </a:buClr>
            </a:pPr>
            <a:r>
              <a:rPr lang="de-DE" sz="1200" dirty="0" err="1">
                <a:solidFill>
                  <a:schemeClr val="tx1">
                    <a:lumMod val="50000"/>
                  </a:schemeClr>
                </a:solidFill>
                <a:latin typeface="Roboto" panose="02000000000000000000"/>
              </a:rPr>
              <a:t>Results</a:t>
            </a:r>
            <a:r>
              <a:rPr lang="de-DE" sz="1200" dirty="0">
                <a:solidFill>
                  <a:schemeClr val="tx1">
                    <a:lumMod val="50000"/>
                  </a:schemeClr>
                </a:solidFill>
                <a:latin typeface="Roboto" panose="02000000000000000000"/>
              </a:rPr>
              <a:t>: Air </a:t>
            </a:r>
            <a:r>
              <a:rPr lang="de-DE" sz="1200" dirty="0" err="1">
                <a:solidFill>
                  <a:schemeClr val="tx1">
                    <a:lumMod val="50000"/>
                  </a:schemeClr>
                </a:solidFill>
                <a:latin typeface="Roboto" panose="02000000000000000000"/>
              </a:rPr>
              <a:t>distribution</a:t>
            </a:r>
            <a:r>
              <a:rPr lang="de-DE" sz="1200" dirty="0">
                <a:solidFill>
                  <a:schemeClr val="tx1">
                    <a:lumMod val="50000"/>
                  </a:schemeClr>
                </a:solidFill>
                <a:latin typeface="Roboto" panose="02000000000000000000"/>
              </a:rPr>
              <a:t>/</a:t>
            </a:r>
            <a:r>
              <a:rPr lang="de-DE" sz="1200" dirty="0" err="1">
                <a:solidFill>
                  <a:schemeClr val="tx1">
                    <a:lumMod val="50000"/>
                  </a:schemeClr>
                </a:solidFill>
                <a:latin typeface="Roboto" panose="02000000000000000000"/>
              </a:rPr>
              <a:t>bulk</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airflow</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calculated</a:t>
            </a:r>
            <a:r>
              <a:rPr lang="de-DE" sz="1200" dirty="0">
                <a:solidFill>
                  <a:schemeClr val="tx1">
                    <a:lumMod val="50000"/>
                  </a:schemeClr>
                </a:solidFill>
                <a:latin typeface="Roboto" panose="02000000000000000000"/>
              </a:rPr>
              <a:t> 494 m³/h       Flow </a:t>
            </a:r>
            <a:r>
              <a:rPr lang="de-DE" sz="1200" dirty="0" err="1">
                <a:solidFill>
                  <a:schemeClr val="tx1">
                    <a:lumMod val="50000"/>
                  </a:schemeClr>
                </a:solidFill>
                <a:latin typeface="Roboto" panose="02000000000000000000"/>
              </a:rPr>
              <a:t>characteristic</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test</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rig</a:t>
            </a:r>
            <a:r>
              <a:rPr lang="de-DE" sz="1200" dirty="0">
                <a:solidFill>
                  <a:schemeClr val="tx1">
                    <a:lumMod val="50000"/>
                  </a:schemeClr>
                </a:solidFill>
                <a:latin typeface="Roboto" panose="02000000000000000000"/>
              </a:rPr>
              <a:t> 609 m³/h      </a:t>
            </a:r>
            <a:r>
              <a:rPr lang="el-GR" sz="1200" dirty="0">
                <a:solidFill>
                  <a:schemeClr val="tx1">
                    <a:lumMod val="50000"/>
                  </a:schemeClr>
                </a:solidFill>
                <a:latin typeface="Roboto" panose="02000000000000000000"/>
              </a:rPr>
              <a:t>Δ</a:t>
            </a:r>
            <a:r>
              <a:rPr lang="de-DE" sz="1200" dirty="0">
                <a:solidFill>
                  <a:schemeClr val="tx1">
                    <a:lumMod val="50000"/>
                  </a:schemeClr>
                </a:solidFill>
                <a:latin typeface="Roboto" panose="02000000000000000000"/>
              </a:rPr>
              <a:t>V 115 m³h</a:t>
            </a:r>
          </a:p>
          <a:p>
            <a:pPr>
              <a:spcBef>
                <a:spcPts val="600"/>
              </a:spcBef>
              <a:buClr>
                <a:schemeClr val="bg2"/>
              </a:buClr>
            </a:pPr>
            <a:r>
              <a:rPr lang="de-DE" sz="1200" dirty="0" err="1">
                <a:solidFill>
                  <a:schemeClr val="tx1">
                    <a:lumMod val="50000"/>
                  </a:schemeClr>
                </a:solidFill>
                <a:latin typeface="Roboto" panose="02000000000000000000"/>
              </a:rPr>
              <a:t>Increase</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PM2 -&gt; +3,2 m³/h;  MCH1 -&gt; +2,2 m³/h</a:t>
            </a:r>
          </a:p>
          <a:p>
            <a:pPr>
              <a:spcBef>
                <a:spcPts val="600"/>
              </a:spcBef>
              <a:buClr>
                <a:schemeClr val="bg2"/>
              </a:buClr>
            </a:pPr>
            <a:r>
              <a:rPr lang="de-DE" sz="1200" dirty="0" err="1">
                <a:solidFill>
                  <a:schemeClr val="tx1">
                    <a:lumMod val="50000"/>
                  </a:schemeClr>
                </a:solidFill>
                <a:latin typeface="Roboto" panose="02000000000000000000"/>
              </a:rPr>
              <a:t>Reduction</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AMC3 -&gt; -4,2 m³/h; AMC5-&gt; -2,3 m³/h; AMC6 - &gt; -2,5 m³/h; AMC7 -&gt; -1,2 m³/h; AMC8 -&gt; -4,3 m³/h;</a:t>
            </a:r>
          </a:p>
          <a:p>
            <a:pPr>
              <a:spcBef>
                <a:spcPts val="600"/>
              </a:spcBef>
              <a:buClr>
                <a:schemeClr val="bg2"/>
              </a:buClr>
            </a:pPr>
            <a:r>
              <a:rPr lang="de-DE" sz="1200" dirty="0">
                <a:solidFill>
                  <a:schemeClr val="tx1">
                    <a:lumMod val="50000"/>
                  </a:schemeClr>
                </a:solidFill>
                <a:latin typeface="Roboto" panose="02000000000000000000"/>
              </a:rPr>
              <a:t> 	                AMC9 -&gt; -3,8 m³/h</a:t>
            </a:r>
          </a:p>
          <a:p>
            <a:pPr>
              <a:spcBef>
                <a:spcPts val="600"/>
              </a:spcBef>
              <a:buClr>
                <a:schemeClr val="bg2"/>
              </a:buClr>
            </a:pPr>
            <a:endParaRPr lang="de-DE" sz="1200" dirty="0">
              <a:solidFill>
                <a:schemeClr val="tx1">
                  <a:lumMod val="50000"/>
                </a:schemeClr>
              </a:solidFill>
              <a:latin typeface="Roboto" panose="02000000000000000000"/>
            </a:endParaRPr>
          </a:p>
        </p:txBody>
      </p:sp>
      <p:sp>
        <p:nvSpPr>
          <p:cNvPr id="18" name="Pfeil: nach unten 17">
            <a:extLst>
              <a:ext uri="{FF2B5EF4-FFF2-40B4-BE49-F238E27FC236}">
                <a16:creationId xmlns:a16="http://schemas.microsoft.com/office/drawing/2014/main" id="{D1B944BD-D52D-421A-A212-9AB37714E335}"/>
              </a:ext>
            </a:extLst>
          </p:cNvPr>
          <p:cNvSpPr/>
          <p:nvPr/>
        </p:nvSpPr>
        <p:spPr>
          <a:xfrm>
            <a:off x="4239874" y="2097432"/>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9" name="Pfeil: nach unten 18">
            <a:extLst>
              <a:ext uri="{FF2B5EF4-FFF2-40B4-BE49-F238E27FC236}">
                <a16:creationId xmlns:a16="http://schemas.microsoft.com/office/drawing/2014/main" id="{CFF016F2-52B6-48CF-BB46-5EC775B5A408}"/>
              </a:ext>
            </a:extLst>
          </p:cNvPr>
          <p:cNvSpPr/>
          <p:nvPr/>
        </p:nvSpPr>
        <p:spPr>
          <a:xfrm>
            <a:off x="4594841" y="209486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1" name="Pfeil: nach unten 20">
            <a:extLst>
              <a:ext uri="{FF2B5EF4-FFF2-40B4-BE49-F238E27FC236}">
                <a16:creationId xmlns:a16="http://schemas.microsoft.com/office/drawing/2014/main" id="{DAA6E0BE-4715-4F6A-BCB1-9E6D9C192D3A}"/>
              </a:ext>
            </a:extLst>
          </p:cNvPr>
          <p:cNvSpPr/>
          <p:nvPr/>
        </p:nvSpPr>
        <p:spPr>
          <a:xfrm>
            <a:off x="4937147" y="210009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5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0-#ppt_h/2"/>
                                          </p:val>
                                        </p:tav>
                                        <p:tav tm="100000">
                                          <p:val>
                                            <p:strVal val="#ppt_y"/>
                                          </p:val>
                                        </p:tav>
                                      </p:tavLst>
                                    </p:anim>
                                  </p:childTnLst>
                                </p:cTn>
                              </p:par>
                              <p:par>
                                <p:cTn id="35" presetID="2" presetClass="entr" presetSubtype="1"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p:bldP spid="7" grpId="0"/>
      <p:bldP spid="18" grpId="0" animBg="1"/>
      <p:bldP spid="18" grpId="1" animBg="1"/>
      <p:bldP spid="19"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m 21">
            <a:extLst>
              <a:ext uri="{FF2B5EF4-FFF2-40B4-BE49-F238E27FC236}">
                <a16:creationId xmlns:a16="http://schemas.microsoft.com/office/drawing/2014/main" id="{BE626AD1-E45C-4448-8D20-FD0CE4CE1F69}"/>
              </a:ext>
            </a:extLst>
          </p:cNvPr>
          <p:cNvGraphicFramePr>
            <a:graphicFrameLocks/>
          </p:cNvGraphicFramePr>
          <p:nvPr>
            <p:extLst>
              <p:ext uri="{D42A27DB-BD31-4B8C-83A1-F6EECF244321}">
                <p14:modId xmlns:p14="http://schemas.microsoft.com/office/powerpoint/2010/main" val="2203815156"/>
              </p:ext>
            </p:extLst>
          </p:nvPr>
        </p:nvGraphicFramePr>
        <p:xfrm>
          <a:off x="108084" y="1219519"/>
          <a:ext cx="8226256" cy="4156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3154" name="think-cell Slide" r:id="rId5" imgW="663" imgH="664" progId="TCLayout.ActiveDocument.1">
                  <p:embed/>
                </p:oleObj>
              </mc:Choice>
              <mc:Fallback>
                <p:oleObj name="think-cell Slide" r:id="rId5" imgW="663" imgH="664" progId="TCLayout.ActiveDocument.1">
                  <p:embed/>
                  <p:pic>
                    <p:nvPicPr>
                      <p:cNvPr id="20" name="Object 1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Measurement 4</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13</a:t>
            </a:fld>
            <a:endParaRPr lang="en-US" dirty="0"/>
          </a:p>
        </p:txBody>
      </p:sp>
      <p:sp>
        <p:nvSpPr>
          <p:cNvPr id="8" name="Text Placeholder 7"/>
          <p:cNvSpPr>
            <a:spLocks noGrp="1"/>
          </p:cNvSpPr>
          <p:nvPr>
            <p:ph type="body" sz="quarter" idx="14"/>
          </p:nvPr>
        </p:nvSpPr>
        <p:spPr>
          <a:xfrm>
            <a:off x="201928" y="910184"/>
            <a:ext cx="5433762" cy="285761"/>
          </a:xfrm>
        </p:spPr>
        <p:txBody>
          <a:bodyPr/>
          <a:lstStyle/>
          <a:p>
            <a:pPr marL="0" indent="0">
              <a:buNone/>
            </a:pPr>
            <a:r>
              <a:rPr lang="de-DE" b="0" dirty="0"/>
              <a:t>AMC </a:t>
            </a:r>
            <a:r>
              <a:rPr lang="de-DE" b="0" dirty="0" err="1"/>
              <a:t>slot</a:t>
            </a:r>
            <a:r>
              <a:rPr lang="de-DE" b="0" dirty="0"/>
              <a:t> 2 and </a:t>
            </a:r>
            <a:r>
              <a:rPr lang="de-DE" b="0" dirty="0" err="1"/>
              <a:t>slot</a:t>
            </a:r>
            <a:r>
              <a:rPr lang="de-DE" b="0" dirty="0"/>
              <a:t> 5 </a:t>
            </a:r>
            <a:r>
              <a:rPr lang="de-DE" b="0" dirty="0" err="1"/>
              <a:t>are</a:t>
            </a:r>
            <a:r>
              <a:rPr lang="de-DE" b="0" dirty="0"/>
              <a:t> </a:t>
            </a:r>
            <a:r>
              <a:rPr lang="de-DE" b="0" dirty="0" err="1"/>
              <a:t>completely</a:t>
            </a:r>
            <a:r>
              <a:rPr lang="de-DE" b="0" dirty="0"/>
              <a:t> open</a:t>
            </a:r>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pic>
        <p:nvPicPr>
          <p:cNvPr id="2" name="Grafik 1">
            <a:extLst>
              <a:ext uri="{FF2B5EF4-FFF2-40B4-BE49-F238E27FC236}">
                <a16:creationId xmlns:a16="http://schemas.microsoft.com/office/drawing/2014/main" id="{207CFC0F-4082-443D-A9C6-603B5444AE23}"/>
              </a:ext>
            </a:extLst>
          </p:cNvPr>
          <p:cNvPicPr>
            <a:picLocks noChangeAspect="1"/>
          </p:cNvPicPr>
          <p:nvPr/>
        </p:nvPicPr>
        <p:blipFill>
          <a:blip r:embed="rId7">
            <a:alphaModFix amt="32000"/>
          </a:blip>
          <a:stretch>
            <a:fillRect/>
          </a:stretch>
        </p:blipFill>
        <p:spPr>
          <a:xfrm>
            <a:off x="1045029" y="2505028"/>
            <a:ext cx="6699379" cy="2223011"/>
          </a:xfrm>
          <a:prstGeom prst="rect">
            <a:avLst/>
          </a:prstGeom>
        </p:spPr>
      </p:pic>
      <p:sp>
        <p:nvSpPr>
          <p:cNvPr id="5" name="Pfeil: nach unten 4">
            <a:extLst>
              <a:ext uri="{FF2B5EF4-FFF2-40B4-BE49-F238E27FC236}">
                <a16:creationId xmlns:a16="http://schemas.microsoft.com/office/drawing/2014/main" id="{0A3A349B-B760-4516-AFB8-EFA5B15FBD23}"/>
              </a:ext>
            </a:extLst>
          </p:cNvPr>
          <p:cNvSpPr/>
          <p:nvPr/>
        </p:nvSpPr>
        <p:spPr>
          <a:xfrm>
            <a:off x="1624929" y="2097432"/>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A472E79C-0046-49B7-85A9-A0EF5CDE0C8B}"/>
              </a:ext>
            </a:extLst>
          </p:cNvPr>
          <p:cNvSpPr/>
          <p:nvPr/>
        </p:nvSpPr>
        <p:spPr>
          <a:xfrm>
            <a:off x="1995780" y="2110778"/>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4" name="Pfeil: nach unten 13">
            <a:extLst>
              <a:ext uri="{FF2B5EF4-FFF2-40B4-BE49-F238E27FC236}">
                <a16:creationId xmlns:a16="http://schemas.microsoft.com/office/drawing/2014/main" id="{C6A892AD-DCE6-4511-B4D3-573B352A1235}"/>
              </a:ext>
            </a:extLst>
          </p:cNvPr>
          <p:cNvSpPr/>
          <p:nvPr/>
        </p:nvSpPr>
        <p:spPr>
          <a:xfrm>
            <a:off x="3486468" y="2097432"/>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5" name="Pfeil: nach unten 14">
            <a:extLst>
              <a:ext uri="{FF2B5EF4-FFF2-40B4-BE49-F238E27FC236}">
                <a16:creationId xmlns:a16="http://schemas.microsoft.com/office/drawing/2014/main" id="{DF8B6652-5F90-4E5E-82CE-F64634646706}"/>
              </a:ext>
            </a:extLst>
          </p:cNvPr>
          <p:cNvSpPr/>
          <p:nvPr/>
        </p:nvSpPr>
        <p:spPr>
          <a:xfrm>
            <a:off x="5279454" y="2079068"/>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6" name="Text Placeholder 7">
            <a:extLst>
              <a:ext uri="{FF2B5EF4-FFF2-40B4-BE49-F238E27FC236}">
                <a16:creationId xmlns:a16="http://schemas.microsoft.com/office/drawing/2014/main" id="{DE1B8F70-1729-4E33-B708-75281D91DAC5}"/>
              </a:ext>
            </a:extLst>
          </p:cNvPr>
          <p:cNvSpPr txBox="1">
            <a:spLocks/>
          </p:cNvSpPr>
          <p:nvPr/>
        </p:nvSpPr>
        <p:spPr>
          <a:xfrm>
            <a:off x="5514391" y="914023"/>
            <a:ext cx="2907808" cy="309915"/>
          </a:xfrm>
          <a:prstGeom prst="rect">
            <a:avLst/>
          </a:prstGeom>
        </p:spPr>
        <p:txBody>
          <a:bodyPr/>
          <a:lstStyle>
            <a:lvl1pPr marL="233363" indent="-233363" algn="l" defTabSz="914400" rtl="0" eaLnBrk="1" latinLnBrk="0" hangingPunct="1">
              <a:lnSpc>
                <a:spcPct val="100000"/>
              </a:lnSpc>
              <a:spcBef>
                <a:spcPts val="1800"/>
              </a:spcBef>
              <a:buClr>
                <a:schemeClr val="bg2"/>
              </a:buClr>
              <a:buFont typeface="Wingdings" panose="05000000000000000000" pitchFamily="2" charset="2"/>
              <a:buChar char="Ø"/>
              <a:defRPr lang="en-US" sz="1600" b="1" i="0" kern="1200">
                <a:solidFill>
                  <a:schemeClr val="tx1"/>
                </a:solidFill>
                <a:latin typeface="Arial" panose="020B0604020202020204" pitchFamily="34" charset="0"/>
                <a:ea typeface="Roboto" charset="0"/>
                <a:cs typeface="Arial" panose="020B0604020202020204" pitchFamily="34" charset="0"/>
              </a:defRPr>
            </a:lvl1pPr>
            <a:lvl2pPr marL="457200" indent="-223838" algn="l" defTabSz="914400" rtl="0" eaLnBrk="1" latinLnBrk="0" hangingPunct="1">
              <a:lnSpc>
                <a:spcPct val="90000"/>
              </a:lnSpc>
              <a:spcBef>
                <a:spcPts val="500"/>
              </a:spcBef>
              <a:buClr>
                <a:schemeClr val="bg2"/>
              </a:buClr>
              <a:buFont typeface="Arial" panose="020B0604020202020204" pitchFamily="34" charset="0"/>
              <a:buChar char="•"/>
              <a:defRPr lang="en-US" sz="1400" b="0" i="0" kern="1200">
                <a:solidFill>
                  <a:schemeClr val="tx1"/>
                </a:solidFill>
                <a:latin typeface="Arial" panose="020B0604020202020204" pitchFamily="34" charset="0"/>
                <a:ea typeface="Roboto" charset="0"/>
                <a:cs typeface="Arial" panose="020B0604020202020204" pitchFamily="34" charset="0"/>
              </a:defRPr>
            </a:lvl2pPr>
            <a:lvl3pPr marL="690563" indent="-233363" algn="l" defTabSz="914400" rtl="0" eaLnBrk="1" latinLnBrk="0" hangingPunct="1">
              <a:lnSpc>
                <a:spcPct val="90000"/>
              </a:lnSpc>
              <a:spcBef>
                <a:spcPts val="500"/>
              </a:spcBef>
              <a:buClr>
                <a:schemeClr val="bg2"/>
              </a:buClr>
              <a:buFontTx/>
              <a:buChar char="‒"/>
              <a:defRPr lang="en-US" sz="1200" b="0" i="0" kern="1200">
                <a:solidFill>
                  <a:schemeClr val="tx1"/>
                </a:solidFill>
                <a:latin typeface="Arial" panose="020B0604020202020204" pitchFamily="34" charset="0"/>
                <a:ea typeface="Roboto"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0" dirty="0"/>
              <a:t>versus </a:t>
            </a:r>
            <a:r>
              <a:rPr lang="de-DE" b="0" dirty="0" err="1"/>
              <a:t>standard</a:t>
            </a:r>
            <a:r>
              <a:rPr lang="de-DE" b="0" dirty="0"/>
              <a:t> </a:t>
            </a:r>
            <a:r>
              <a:rPr lang="de-DE" b="0" dirty="0" err="1"/>
              <a:t>configuration</a:t>
            </a:r>
            <a:endParaRPr lang="de-DE" b="0" dirty="0"/>
          </a:p>
          <a:p>
            <a:endParaRPr lang="de-DE" dirty="0"/>
          </a:p>
        </p:txBody>
      </p:sp>
      <p:sp>
        <p:nvSpPr>
          <p:cNvPr id="7" name="Textfeld 6">
            <a:extLst>
              <a:ext uri="{FF2B5EF4-FFF2-40B4-BE49-F238E27FC236}">
                <a16:creationId xmlns:a16="http://schemas.microsoft.com/office/drawing/2014/main" id="{0F65A1D1-CC59-4065-B4DD-8878D1527927}"/>
              </a:ext>
            </a:extLst>
          </p:cNvPr>
          <p:cNvSpPr txBox="1"/>
          <p:nvPr/>
        </p:nvSpPr>
        <p:spPr>
          <a:xfrm>
            <a:off x="93966" y="5411749"/>
            <a:ext cx="8929395" cy="984532"/>
          </a:xfrm>
          <a:prstGeom prst="rect">
            <a:avLst/>
          </a:prstGeom>
          <a:noFill/>
        </p:spPr>
        <p:txBody>
          <a:bodyPr wrap="square" rtlCol="0">
            <a:noAutofit/>
          </a:bodyPr>
          <a:lstStyle/>
          <a:p>
            <a:pPr>
              <a:spcBef>
                <a:spcPts val="600"/>
              </a:spcBef>
              <a:buClr>
                <a:schemeClr val="bg2"/>
              </a:buClr>
            </a:pPr>
            <a:r>
              <a:rPr lang="de-DE" sz="1200" dirty="0" err="1">
                <a:solidFill>
                  <a:schemeClr val="tx1">
                    <a:lumMod val="50000"/>
                  </a:schemeClr>
                </a:solidFill>
                <a:latin typeface="Roboto" panose="02000000000000000000"/>
              </a:rPr>
              <a:t>Results</a:t>
            </a:r>
            <a:r>
              <a:rPr lang="de-DE" sz="1200" dirty="0">
                <a:solidFill>
                  <a:schemeClr val="tx1">
                    <a:lumMod val="50000"/>
                  </a:schemeClr>
                </a:solidFill>
                <a:latin typeface="Roboto" panose="02000000000000000000"/>
              </a:rPr>
              <a:t>: Air </a:t>
            </a:r>
            <a:r>
              <a:rPr lang="de-DE" sz="1200" dirty="0" err="1">
                <a:solidFill>
                  <a:schemeClr val="tx1">
                    <a:lumMod val="50000"/>
                  </a:schemeClr>
                </a:solidFill>
                <a:latin typeface="Roboto" panose="02000000000000000000"/>
              </a:rPr>
              <a:t>distribution</a:t>
            </a:r>
            <a:r>
              <a:rPr lang="de-DE" sz="1200" dirty="0">
                <a:solidFill>
                  <a:schemeClr val="tx1">
                    <a:lumMod val="50000"/>
                  </a:schemeClr>
                </a:solidFill>
                <a:latin typeface="Roboto" panose="02000000000000000000"/>
              </a:rPr>
              <a:t>/</a:t>
            </a:r>
            <a:r>
              <a:rPr lang="de-DE" sz="1200" dirty="0" err="1">
                <a:solidFill>
                  <a:schemeClr val="tx1">
                    <a:lumMod val="50000"/>
                  </a:schemeClr>
                </a:solidFill>
                <a:latin typeface="Roboto" panose="02000000000000000000"/>
              </a:rPr>
              <a:t>bulk</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airflow</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calculated</a:t>
            </a:r>
            <a:r>
              <a:rPr lang="de-DE" sz="1200" dirty="0">
                <a:solidFill>
                  <a:schemeClr val="tx1">
                    <a:lumMod val="50000"/>
                  </a:schemeClr>
                </a:solidFill>
                <a:latin typeface="Roboto" panose="02000000000000000000"/>
              </a:rPr>
              <a:t> 487 m³/h       Flow </a:t>
            </a:r>
            <a:r>
              <a:rPr lang="de-DE" sz="1200" dirty="0" err="1">
                <a:solidFill>
                  <a:schemeClr val="tx1">
                    <a:lumMod val="50000"/>
                  </a:schemeClr>
                </a:solidFill>
                <a:latin typeface="Roboto" panose="02000000000000000000"/>
              </a:rPr>
              <a:t>characteristic</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test</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rig</a:t>
            </a:r>
            <a:r>
              <a:rPr lang="de-DE" sz="1200" dirty="0">
                <a:solidFill>
                  <a:schemeClr val="tx1">
                    <a:lumMod val="50000"/>
                  </a:schemeClr>
                </a:solidFill>
                <a:latin typeface="Roboto" panose="02000000000000000000"/>
              </a:rPr>
              <a:t> 589 m³/h      </a:t>
            </a:r>
            <a:r>
              <a:rPr lang="el-GR" sz="1200" dirty="0">
                <a:solidFill>
                  <a:schemeClr val="tx1">
                    <a:lumMod val="50000"/>
                  </a:schemeClr>
                </a:solidFill>
                <a:latin typeface="Roboto" panose="02000000000000000000"/>
              </a:rPr>
              <a:t>Δ</a:t>
            </a:r>
            <a:r>
              <a:rPr lang="de-DE" sz="1200" dirty="0">
                <a:solidFill>
                  <a:schemeClr val="tx1">
                    <a:lumMod val="50000"/>
                  </a:schemeClr>
                </a:solidFill>
                <a:latin typeface="Roboto" panose="02000000000000000000"/>
              </a:rPr>
              <a:t>V 102 m³h</a:t>
            </a:r>
          </a:p>
          <a:p>
            <a:pPr>
              <a:spcBef>
                <a:spcPts val="600"/>
              </a:spcBef>
              <a:buClr>
                <a:schemeClr val="bg2"/>
              </a:buClr>
            </a:pPr>
            <a:r>
              <a:rPr lang="de-DE" sz="1200" dirty="0" err="1">
                <a:solidFill>
                  <a:schemeClr val="tx1">
                    <a:lumMod val="50000"/>
                  </a:schemeClr>
                </a:solidFill>
                <a:latin typeface="Roboto" panose="02000000000000000000"/>
              </a:rPr>
              <a:t>Increase</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PM1 -&gt; +1,4 m³/h; AMC7 -&gt; +1,6 m³/h </a:t>
            </a:r>
          </a:p>
          <a:p>
            <a:pPr>
              <a:spcBef>
                <a:spcPts val="600"/>
              </a:spcBef>
              <a:buClr>
                <a:schemeClr val="bg2"/>
              </a:buClr>
            </a:pPr>
            <a:r>
              <a:rPr lang="de-DE" sz="1200" dirty="0" err="1">
                <a:solidFill>
                  <a:schemeClr val="tx1">
                    <a:lumMod val="50000"/>
                  </a:schemeClr>
                </a:solidFill>
                <a:latin typeface="Roboto" panose="02000000000000000000"/>
              </a:rPr>
              <a:t>Reduction</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PM2 -&gt; -1,0 m³/h; MCH1 -&gt; -0,7 m³/h; AMC1 -&gt; -2,8 m³/h; AMC3 -&gt; -4,2 m³/h; AMC4-&gt; -2,7 m³/h; </a:t>
            </a:r>
          </a:p>
          <a:p>
            <a:pPr>
              <a:spcBef>
                <a:spcPts val="600"/>
              </a:spcBef>
              <a:buClr>
                <a:schemeClr val="bg2"/>
              </a:buClr>
            </a:pPr>
            <a:r>
              <a:rPr lang="de-DE" sz="1200" dirty="0">
                <a:solidFill>
                  <a:schemeClr val="tx1">
                    <a:lumMod val="50000"/>
                  </a:schemeClr>
                </a:solidFill>
                <a:latin typeface="Roboto" panose="02000000000000000000"/>
              </a:rPr>
              <a:t>	               AMC6 - &gt; -3,6 m³/h; AMC8 -&gt; -1,2 m³/h; AMC8 -&gt; -3,2 m³/h; AMC9 -&gt; -0,4 m³/h</a:t>
            </a:r>
          </a:p>
          <a:p>
            <a:pPr>
              <a:spcBef>
                <a:spcPts val="600"/>
              </a:spcBef>
              <a:buClr>
                <a:schemeClr val="bg2"/>
              </a:buClr>
            </a:pPr>
            <a:r>
              <a:rPr lang="de-DE" sz="1200" dirty="0">
                <a:solidFill>
                  <a:schemeClr val="tx1">
                    <a:lumMod val="50000"/>
                  </a:schemeClr>
                </a:solidFill>
                <a:latin typeface="Roboto" panose="02000000000000000000"/>
              </a:rPr>
              <a:t> 	                AMC9 -&gt; -3,8 m³/h</a:t>
            </a:r>
          </a:p>
          <a:p>
            <a:pPr>
              <a:spcBef>
                <a:spcPts val="600"/>
              </a:spcBef>
              <a:buClr>
                <a:schemeClr val="bg2"/>
              </a:buClr>
            </a:pPr>
            <a:endParaRPr lang="de-DE" sz="1200" dirty="0">
              <a:solidFill>
                <a:schemeClr val="tx1">
                  <a:lumMod val="50000"/>
                </a:schemeClr>
              </a:solidFill>
              <a:latin typeface="Roboto" panose="02000000000000000000"/>
            </a:endParaRPr>
          </a:p>
        </p:txBody>
      </p:sp>
      <p:sp>
        <p:nvSpPr>
          <p:cNvPr id="18" name="Pfeil: nach unten 17">
            <a:extLst>
              <a:ext uri="{FF2B5EF4-FFF2-40B4-BE49-F238E27FC236}">
                <a16:creationId xmlns:a16="http://schemas.microsoft.com/office/drawing/2014/main" id="{D1B944BD-D52D-421A-A212-9AB37714E335}"/>
              </a:ext>
            </a:extLst>
          </p:cNvPr>
          <p:cNvSpPr/>
          <p:nvPr/>
        </p:nvSpPr>
        <p:spPr>
          <a:xfrm>
            <a:off x="4239874" y="2097432"/>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9" name="Pfeil: nach unten 18">
            <a:extLst>
              <a:ext uri="{FF2B5EF4-FFF2-40B4-BE49-F238E27FC236}">
                <a16:creationId xmlns:a16="http://schemas.microsoft.com/office/drawing/2014/main" id="{CFF016F2-52B6-48CF-BB46-5EC775B5A408}"/>
              </a:ext>
            </a:extLst>
          </p:cNvPr>
          <p:cNvSpPr/>
          <p:nvPr/>
        </p:nvSpPr>
        <p:spPr>
          <a:xfrm>
            <a:off x="4594841" y="2094861"/>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1" name="Pfeil: nach unten 20">
            <a:extLst>
              <a:ext uri="{FF2B5EF4-FFF2-40B4-BE49-F238E27FC236}">
                <a16:creationId xmlns:a16="http://schemas.microsoft.com/office/drawing/2014/main" id="{DAA6E0BE-4715-4F6A-BCB1-9E6D9C192D3A}"/>
              </a:ext>
            </a:extLst>
          </p:cNvPr>
          <p:cNvSpPr/>
          <p:nvPr/>
        </p:nvSpPr>
        <p:spPr>
          <a:xfrm>
            <a:off x="4937147" y="210009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3" name="Pfeil: nach unten 22">
            <a:extLst>
              <a:ext uri="{FF2B5EF4-FFF2-40B4-BE49-F238E27FC236}">
                <a16:creationId xmlns:a16="http://schemas.microsoft.com/office/drawing/2014/main" id="{E5DAE92D-758C-4FD8-827A-D894475E2E8A}"/>
              </a:ext>
            </a:extLst>
          </p:cNvPr>
          <p:cNvSpPr/>
          <p:nvPr/>
        </p:nvSpPr>
        <p:spPr>
          <a:xfrm>
            <a:off x="1272672" y="2094861"/>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4" name="Pfeil: nach unten 23">
            <a:extLst>
              <a:ext uri="{FF2B5EF4-FFF2-40B4-BE49-F238E27FC236}">
                <a16:creationId xmlns:a16="http://schemas.microsoft.com/office/drawing/2014/main" id="{2D074510-07B7-4A7C-9317-650FF0985CD6}"/>
              </a:ext>
            </a:extLst>
          </p:cNvPr>
          <p:cNvSpPr/>
          <p:nvPr/>
        </p:nvSpPr>
        <p:spPr>
          <a:xfrm>
            <a:off x="2372927" y="2110250"/>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5" name="Pfeil: nach unten 24">
            <a:extLst>
              <a:ext uri="{FF2B5EF4-FFF2-40B4-BE49-F238E27FC236}">
                <a16:creationId xmlns:a16="http://schemas.microsoft.com/office/drawing/2014/main" id="{1DCD01AA-1894-43C1-8E0A-AED809384D85}"/>
              </a:ext>
            </a:extLst>
          </p:cNvPr>
          <p:cNvSpPr/>
          <p:nvPr/>
        </p:nvSpPr>
        <p:spPr>
          <a:xfrm>
            <a:off x="3110278" y="209486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37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0-#ppt_h/2"/>
                                          </p:val>
                                        </p:tav>
                                        <p:tav tm="100000">
                                          <p:val>
                                            <p:strVal val="#ppt_y"/>
                                          </p:val>
                                        </p:tav>
                                      </p:tavLst>
                                    </p:anim>
                                  </p:childTnLst>
                                </p:cTn>
                              </p:par>
                              <p:par>
                                <p:cTn id="35" presetID="2" presetClass="entr" presetSubtype="1"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p:bldP spid="7" grpId="0"/>
      <p:bldP spid="18" grpId="0" animBg="1"/>
      <p:bldP spid="18" grpId="1" animBg="1"/>
      <p:bldP spid="19" grpId="0" animBg="1"/>
      <p:bldP spid="21"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Diagramm 27">
            <a:extLst>
              <a:ext uri="{FF2B5EF4-FFF2-40B4-BE49-F238E27FC236}">
                <a16:creationId xmlns:a16="http://schemas.microsoft.com/office/drawing/2014/main" id="{2034E0AB-E05D-4B3C-818D-4E86B17083CF}"/>
              </a:ext>
            </a:extLst>
          </p:cNvPr>
          <p:cNvGraphicFramePr>
            <a:graphicFrameLocks/>
          </p:cNvGraphicFramePr>
          <p:nvPr>
            <p:extLst>
              <p:ext uri="{D42A27DB-BD31-4B8C-83A1-F6EECF244321}">
                <p14:modId xmlns:p14="http://schemas.microsoft.com/office/powerpoint/2010/main" val="439099644"/>
              </p:ext>
            </p:extLst>
          </p:nvPr>
        </p:nvGraphicFramePr>
        <p:xfrm>
          <a:off x="416719" y="1214437"/>
          <a:ext cx="8310562" cy="44291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9289" name="think-cell Slide" r:id="rId5" imgW="663" imgH="664" progId="TCLayout.ActiveDocument.1">
                  <p:embed/>
                </p:oleObj>
              </mc:Choice>
              <mc:Fallback>
                <p:oleObj name="think-cell Slide" r:id="rId5" imgW="663" imgH="664" progId="TCLayout.ActiveDocument.1">
                  <p:embed/>
                  <p:pic>
                    <p:nvPicPr>
                      <p:cNvPr id="20" name="Object 1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Measurement 5</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14</a:t>
            </a:fld>
            <a:endParaRPr lang="en-US" dirty="0"/>
          </a:p>
        </p:txBody>
      </p:sp>
      <p:sp>
        <p:nvSpPr>
          <p:cNvPr id="8" name="Text Placeholder 7"/>
          <p:cNvSpPr>
            <a:spLocks noGrp="1"/>
          </p:cNvSpPr>
          <p:nvPr>
            <p:ph type="body" sz="quarter" idx="14"/>
          </p:nvPr>
        </p:nvSpPr>
        <p:spPr>
          <a:xfrm>
            <a:off x="201928" y="910184"/>
            <a:ext cx="5433762" cy="285761"/>
          </a:xfrm>
        </p:spPr>
        <p:txBody>
          <a:bodyPr/>
          <a:lstStyle/>
          <a:p>
            <a:pPr marL="0" indent="0">
              <a:buNone/>
            </a:pPr>
            <a:r>
              <a:rPr lang="de-DE" b="0" dirty="0"/>
              <a:t>RTM </a:t>
            </a:r>
            <a:r>
              <a:rPr lang="de-DE" b="0" dirty="0" err="1"/>
              <a:t>slot</a:t>
            </a:r>
            <a:r>
              <a:rPr lang="de-DE" b="0" dirty="0"/>
              <a:t> 2 and </a:t>
            </a:r>
            <a:r>
              <a:rPr lang="de-DE" b="0" dirty="0" err="1"/>
              <a:t>slot</a:t>
            </a:r>
            <a:r>
              <a:rPr lang="de-DE" b="0" dirty="0"/>
              <a:t> 5 </a:t>
            </a:r>
            <a:r>
              <a:rPr lang="de-DE" b="0" dirty="0" err="1"/>
              <a:t>are</a:t>
            </a:r>
            <a:r>
              <a:rPr lang="de-DE" b="0" dirty="0"/>
              <a:t> </a:t>
            </a:r>
            <a:r>
              <a:rPr lang="de-DE" b="0" dirty="0" err="1"/>
              <a:t>completely</a:t>
            </a:r>
            <a:r>
              <a:rPr lang="de-DE" b="0" dirty="0"/>
              <a:t> open</a:t>
            </a:r>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sp>
        <p:nvSpPr>
          <p:cNvPr id="5" name="Pfeil: nach unten 4">
            <a:extLst>
              <a:ext uri="{FF2B5EF4-FFF2-40B4-BE49-F238E27FC236}">
                <a16:creationId xmlns:a16="http://schemas.microsoft.com/office/drawing/2014/main" id="{0A3A349B-B760-4516-AFB8-EFA5B15FBD23}"/>
              </a:ext>
            </a:extLst>
          </p:cNvPr>
          <p:cNvSpPr/>
          <p:nvPr/>
        </p:nvSpPr>
        <p:spPr>
          <a:xfrm>
            <a:off x="1447796" y="2178043"/>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A472E79C-0046-49B7-85A9-A0EF5CDE0C8B}"/>
              </a:ext>
            </a:extLst>
          </p:cNvPr>
          <p:cNvSpPr/>
          <p:nvPr/>
        </p:nvSpPr>
        <p:spPr>
          <a:xfrm>
            <a:off x="2669006" y="2178043"/>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4" name="Pfeil: nach unten 13">
            <a:extLst>
              <a:ext uri="{FF2B5EF4-FFF2-40B4-BE49-F238E27FC236}">
                <a16:creationId xmlns:a16="http://schemas.microsoft.com/office/drawing/2014/main" id="{C6A892AD-DCE6-4511-B4D3-573B352A1235}"/>
              </a:ext>
            </a:extLst>
          </p:cNvPr>
          <p:cNvSpPr/>
          <p:nvPr/>
        </p:nvSpPr>
        <p:spPr>
          <a:xfrm>
            <a:off x="5065710" y="218044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5" name="Pfeil: nach unten 14">
            <a:extLst>
              <a:ext uri="{FF2B5EF4-FFF2-40B4-BE49-F238E27FC236}">
                <a16:creationId xmlns:a16="http://schemas.microsoft.com/office/drawing/2014/main" id="{DF8B6652-5F90-4E5E-82CE-F64634646706}"/>
              </a:ext>
            </a:extLst>
          </p:cNvPr>
          <p:cNvSpPr/>
          <p:nvPr/>
        </p:nvSpPr>
        <p:spPr>
          <a:xfrm>
            <a:off x="7472283" y="2178043"/>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6" name="Text Placeholder 7">
            <a:extLst>
              <a:ext uri="{FF2B5EF4-FFF2-40B4-BE49-F238E27FC236}">
                <a16:creationId xmlns:a16="http://schemas.microsoft.com/office/drawing/2014/main" id="{DE1B8F70-1729-4E33-B708-75281D91DAC5}"/>
              </a:ext>
            </a:extLst>
          </p:cNvPr>
          <p:cNvSpPr txBox="1">
            <a:spLocks/>
          </p:cNvSpPr>
          <p:nvPr/>
        </p:nvSpPr>
        <p:spPr>
          <a:xfrm>
            <a:off x="5915607" y="907437"/>
            <a:ext cx="2907808" cy="309915"/>
          </a:xfrm>
          <a:prstGeom prst="rect">
            <a:avLst/>
          </a:prstGeom>
        </p:spPr>
        <p:txBody>
          <a:bodyPr/>
          <a:lstStyle>
            <a:lvl1pPr marL="233363" indent="-233363" algn="l" defTabSz="914400" rtl="0" eaLnBrk="1" latinLnBrk="0" hangingPunct="1">
              <a:lnSpc>
                <a:spcPct val="100000"/>
              </a:lnSpc>
              <a:spcBef>
                <a:spcPts val="1800"/>
              </a:spcBef>
              <a:buClr>
                <a:schemeClr val="bg2"/>
              </a:buClr>
              <a:buFont typeface="Wingdings" panose="05000000000000000000" pitchFamily="2" charset="2"/>
              <a:buChar char="Ø"/>
              <a:defRPr lang="en-US" sz="1600" b="1" i="0" kern="1200">
                <a:solidFill>
                  <a:schemeClr val="tx1"/>
                </a:solidFill>
                <a:latin typeface="Arial" panose="020B0604020202020204" pitchFamily="34" charset="0"/>
                <a:ea typeface="Roboto" charset="0"/>
                <a:cs typeface="Arial" panose="020B0604020202020204" pitchFamily="34" charset="0"/>
              </a:defRPr>
            </a:lvl1pPr>
            <a:lvl2pPr marL="457200" indent="-223838" algn="l" defTabSz="914400" rtl="0" eaLnBrk="1" latinLnBrk="0" hangingPunct="1">
              <a:lnSpc>
                <a:spcPct val="90000"/>
              </a:lnSpc>
              <a:spcBef>
                <a:spcPts val="500"/>
              </a:spcBef>
              <a:buClr>
                <a:schemeClr val="bg2"/>
              </a:buClr>
              <a:buFont typeface="Arial" panose="020B0604020202020204" pitchFamily="34" charset="0"/>
              <a:buChar char="•"/>
              <a:defRPr lang="en-US" sz="1400" b="0" i="0" kern="1200">
                <a:solidFill>
                  <a:schemeClr val="tx1"/>
                </a:solidFill>
                <a:latin typeface="Arial" panose="020B0604020202020204" pitchFamily="34" charset="0"/>
                <a:ea typeface="Roboto" charset="0"/>
                <a:cs typeface="Arial" panose="020B0604020202020204" pitchFamily="34" charset="0"/>
              </a:defRPr>
            </a:lvl2pPr>
            <a:lvl3pPr marL="690563" indent="-233363" algn="l" defTabSz="914400" rtl="0" eaLnBrk="1" latinLnBrk="0" hangingPunct="1">
              <a:lnSpc>
                <a:spcPct val="90000"/>
              </a:lnSpc>
              <a:spcBef>
                <a:spcPts val="500"/>
              </a:spcBef>
              <a:buClr>
                <a:schemeClr val="bg2"/>
              </a:buClr>
              <a:buFontTx/>
              <a:buChar char="‒"/>
              <a:defRPr lang="en-US" sz="1200" b="0" i="0" kern="1200">
                <a:solidFill>
                  <a:schemeClr val="tx1"/>
                </a:solidFill>
                <a:latin typeface="Arial" panose="020B0604020202020204" pitchFamily="34" charset="0"/>
                <a:ea typeface="Roboto"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0" dirty="0"/>
              <a:t>versus </a:t>
            </a:r>
            <a:r>
              <a:rPr lang="de-DE" b="0" dirty="0" err="1"/>
              <a:t>standard</a:t>
            </a:r>
            <a:r>
              <a:rPr lang="de-DE" b="0" dirty="0"/>
              <a:t> </a:t>
            </a:r>
            <a:r>
              <a:rPr lang="de-DE" b="0" dirty="0" err="1"/>
              <a:t>configuration</a:t>
            </a:r>
            <a:endParaRPr lang="de-DE" b="0" dirty="0"/>
          </a:p>
          <a:p>
            <a:endParaRPr lang="de-DE" dirty="0"/>
          </a:p>
        </p:txBody>
      </p:sp>
      <p:sp>
        <p:nvSpPr>
          <p:cNvPr id="7" name="Textfeld 6">
            <a:extLst>
              <a:ext uri="{FF2B5EF4-FFF2-40B4-BE49-F238E27FC236}">
                <a16:creationId xmlns:a16="http://schemas.microsoft.com/office/drawing/2014/main" id="{0F65A1D1-CC59-4065-B4DD-8878D1527927}"/>
              </a:ext>
            </a:extLst>
          </p:cNvPr>
          <p:cNvSpPr txBox="1"/>
          <p:nvPr/>
        </p:nvSpPr>
        <p:spPr>
          <a:xfrm>
            <a:off x="107302" y="5652745"/>
            <a:ext cx="8929395" cy="764969"/>
          </a:xfrm>
          <a:prstGeom prst="rect">
            <a:avLst/>
          </a:prstGeom>
          <a:noFill/>
        </p:spPr>
        <p:txBody>
          <a:bodyPr wrap="square" rtlCol="0">
            <a:noAutofit/>
          </a:bodyPr>
          <a:lstStyle/>
          <a:p>
            <a:pPr>
              <a:spcBef>
                <a:spcPts val="600"/>
              </a:spcBef>
              <a:buClr>
                <a:schemeClr val="bg2"/>
              </a:buClr>
            </a:pPr>
            <a:r>
              <a:rPr lang="de-DE" sz="1200" dirty="0" err="1">
                <a:solidFill>
                  <a:schemeClr val="tx1">
                    <a:lumMod val="50000"/>
                  </a:schemeClr>
                </a:solidFill>
                <a:latin typeface="Roboto" panose="02000000000000000000"/>
              </a:rPr>
              <a:t>Results</a:t>
            </a:r>
            <a:r>
              <a:rPr lang="de-DE" sz="1200" dirty="0">
                <a:solidFill>
                  <a:schemeClr val="tx1">
                    <a:lumMod val="50000"/>
                  </a:schemeClr>
                </a:solidFill>
                <a:latin typeface="Roboto" panose="02000000000000000000"/>
              </a:rPr>
              <a:t>: Air </a:t>
            </a:r>
            <a:r>
              <a:rPr lang="de-DE" sz="1200" dirty="0" err="1">
                <a:solidFill>
                  <a:schemeClr val="tx1">
                    <a:lumMod val="50000"/>
                  </a:schemeClr>
                </a:solidFill>
                <a:latin typeface="Roboto" panose="02000000000000000000"/>
              </a:rPr>
              <a:t>distribution</a:t>
            </a:r>
            <a:r>
              <a:rPr lang="de-DE" sz="1200" dirty="0">
                <a:solidFill>
                  <a:schemeClr val="tx1">
                    <a:lumMod val="50000"/>
                  </a:schemeClr>
                </a:solidFill>
                <a:latin typeface="Roboto" panose="02000000000000000000"/>
              </a:rPr>
              <a:t>/</a:t>
            </a:r>
            <a:r>
              <a:rPr lang="de-DE" sz="1200" dirty="0" err="1">
                <a:solidFill>
                  <a:schemeClr val="tx1">
                    <a:lumMod val="50000"/>
                  </a:schemeClr>
                </a:solidFill>
                <a:latin typeface="Roboto" panose="02000000000000000000"/>
              </a:rPr>
              <a:t>bulk</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airflow</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calculated</a:t>
            </a:r>
            <a:r>
              <a:rPr lang="de-DE" sz="1200" dirty="0">
                <a:solidFill>
                  <a:schemeClr val="tx1">
                    <a:lumMod val="50000"/>
                  </a:schemeClr>
                </a:solidFill>
                <a:latin typeface="Roboto" panose="02000000000000000000"/>
              </a:rPr>
              <a:t> 547 m³/h       Flow </a:t>
            </a:r>
            <a:r>
              <a:rPr lang="de-DE" sz="1200" dirty="0" err="1">
                <a:solidFill>
                  <a:schemeClr val="tx1">
                    <a:lumMod val="50000"/>
                  </a:schemeClr>
                </a:solidFill>
                <a:latin typeface="Roboto" panose="02000000000000000000"/>
              </a:rPr>
              <a:t>characteristic</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test</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rig</a:t>
            </a:r>
            <a:r>
              <a:rPr lang="de-DE" sz="1200" dirty="0">
                <a:solidFill>
                  <a:schemeClr val="tx1">
                    <a:lumMod val="50000"/>
                  </a:schemeClr>
                </a:solidFill>
                <a:latin typeface="Roboto" panose="02000000000000000000"/>
              </a:rPr>
              <a:t> 581 m³/h      </a:t>
            </a:r>
            <a:r>
              <a:rPr lang="el-GR" sz="1200" dirty="0">
                <a:solidFill>
                  <a:schemeClr val="tx1">
                    <a:lumMod val="50000"/>
                  </a:schemeClr>
                </a:solidFill>
                <a:latin typeface="Roboto" panose="02000000000000000000"/>
              </a:rPr>
              <a:t>Δ</a:t>
            </a:r>
            <a:r>
              <a:rPr lang="de-DE" sz="1200" dirty="0">
                <a:solidFill>
                  <a:schemeClr val="tx1">
                    <a:lumMod val="50000"/>
                  </a:schemeClr>
                </a:solidFill>
                <a:latin typeface="Roboto" panose="02000000000000000000"/>
              </a:rPr>
              <a:t>V 34 m³h</a:t>
            </a:r>
          </a:p>
          <a:p>
            <a:pPr>
              <a:spcBef>
                <a:spcPts val="600"/>
              </a:spcBef>
              <a:buClr>
                <a:schemeClr val="bg2"/>
              </a:buClr>
            </a:pPr>
            <a:r>
              <a:rPr lang="de-DE" sz="1200" dirty="0" err="1">
                <a:solidFill>
                  <a:schemeClr val="tx1">
                    <a:lumMod val="50000"/>
                  </a:schemeClr>
                </a:solidFill>
                <a:latin typeface="Roboto" panose="02000000000000000000"/>
              </a:rPr>
              <a:t>Reduction</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RTM1 -&gt; -2,0 m³/h; RTM3 -&gt; -0,7 m³/h; RTM4 -&gt; -3,4 m³/h; RTM6 -&gt; -1,6 m³/h; RTM7-&gt; -0,5 m³/h; </a:t>
            </a:r>
          </a:p>
          <a:p>
            <a:pPr>
              <a:spcBef>
                <a:spcPts val="600"/>
              </a:spcBef>
              <a:buClr>
                <a:schemeClr val="bg2"/>
              </a:buClr>
            </a:pPr>
            <a:r>
              <a:rPr lang="de-DE" sz="1200" dirty="0">
                <a:solidFill>
                  <a:schemeClr val="tx1">
                    <a:lumMod val="50000"/>
                  </a:schemeClr>
                </a:solidFill>
                <a:latin typeface="Roboto" panose="02000000000000000000"/>
              </a:rPr>
              <a:t>	               RTM8 - &gt; -0,4 m³/h; RTM9 -&gt; -0,2 m³/h; RTM10 -&gt; -0,4 m³/h; RTM11 -&gt; -0,2 m³/h</a:t>
            </a:r>
          </a:p>
        </p:txBody>
      </p:sp>
      <p:sp>
        <p:nvSpPr>
          <p:cNvPr id="18" name="Pfeil: nach unten 17">
            <a:extLst>
              <a:ext uri="{FF2B5EF4-FFF2-40B4-BE49-F238E27FC236}">
                <a16:creationId xmlns:a16="http://schemas.microsoft.com/office/drawing/2014/main" id="{D1B944BD-D52D-421A-A212-9AB37714E335}"/>
              </a:ext>
            </a:extLst>
          </p:cNvPr>
          <p:cNvSpPr/>
          <p:nvPr/>
        </p:nvSpPr>
        <p:spPr>
          <a:xfrm>
            <a:off x="5656039" y="218044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9" name="Pfeil: nach unten 18">
            <a:extLst>
              <a:ext uri="{FF2B5EF4-FFF2-40B4-BE49-F238E27FC236}">
                <a16:creationId xmlns:a16="http://schemas.microsoft.com/office/drawing/2014/main" id="{CFF016F2-52B6-48CF-BB46-5EC775B5A408}"/>
              </a:ext>
            </a:extLst>
          </p:cNvPr>
          <p:cNvSpPr/>
          <p:nvPr/>
        </p:nvSpPr>
        <p:spPr>
          <a:xfrm>
            <a:off x="6254853" y="216813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1" name="Pfeil: nach unten 20">
            <a:extLst>
              <a:ext uri="{FF2B5EF4-FFF2-40B4-BE49-F238E27FC236}">
                <a16:creationId xmlns:a16="http://schemas.microsoft.com/office/drawing/2014/main" id="{DAA6E0BE-4715-4F6A-BCB1-9E6D9C192D3A}"/>
              </a:ext>
            </a:extLst>
          </p:cNvPr>
          <p:cNvSpPr/>
          <p:nvPr/>
        </p:nvSpPr>
        <p:spPr>
          <a:xfrm>
            <a:off x="6863568" y="2163155"/>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4" name="Pfeil: nach unten 23">
            <a:extLst>
              <a:ext uri="{FF2B5EF4-FFF2-40B4-BE49-F238E27FC236}">
                <a16:creationId xmlns:a16="http://schemas.microsoft.com/office/drawing/2014/main" id="{2D074510-07B7-4A7C-9317-650FF0985CD6}"/>
              </a:ext>
            </a:extLst>
          </p:cNvPr>
          <p:cNvSpPr/>
          <p:nvPr/>
        </p:nvSpPr>
        <p:spPr>
          <a:xfrm>
            <a:off x="3273945" y="218044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5" name="Pfeil: nach unten 24">
            <a:extLst>
              <a:ext uri="{FF2B5EF4-FFF2-40B4-BE49-F238E27FC236}">
                <a16:creationId xmlns:a16="http://schemas.microsoft.com/office/drawing/2014/main" id="{1DCD01AA-1894-43C1-8E0A-AED809384D85}"/>
              </a:ext>
            </a:extLst>
          </p:cNvPr>
          <p:cNvSpPr/>
          <p:nvPr/>
        </p:nvSpPr>
        <p:spPr>
          <a:xfrm>
            <a:off x="4464992" y="2178043"/>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CFAD84B1-EC38-4AED-9DBF-585D8278DCEE}"/>
              </a:ext>
            </a:extLst>
          </p:cNvPr>
          <p:cNvPicPr>
            <a:picLocks noChangeAspect="1"/>
          </p:cNvPicPr>
          <p:nvPr/>
        </p:nvPicPr>
        <p:blipFill>
          <a:blip r:embed="rId7">
            <a:alphaModFix amt="43000"/>
          </a:blip>
          <a:stretch>
            <a:fillRect/>
          </a:stretch>
        </p:blipFill>
        <p:spPr>
          <a:xfrm>
            <a:off x="1089253" y="2612224"/>
            <a:ext cx="7252316" cy="2567712"/>
          </a:xfrm>
          <a:prstGeom prst="rect">
            <a:avLst/>
          </a:prstGeom>
        </p:spPr>
      </p:pic>
    </p:spTree>
    <p:extLst>
      <p:ext uri="{BB962C8B-B14F-4D97-AF65-F5344CB8AC3E}">
        <p14:creationId xmlns:p14="http://schemas.microsoft.com/office/powerpoint/2010/main" val="164317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0-#ppt_h/2"/>
                                          </p:val>
                                        </p:tav>
                                        <p:tav tm="100000">
                                          <p:val>
                                            <p:strVal val="#ppt_y"/>
                                          </p:val>
                                        </p:tav>
                                      </p:tavLst>
                                    </p:anim>
                                  </p:childTnLst>
                                </p:cTn>
                              </p:par>
                              <p:par>
                                <p:cTn id="35" presetID="2" presetClass="entr" presetSubtype="1"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p:bldP spid="7" grpId="0"/>
      <p:bldP spid="18" grpId="0" animBg="1"/>
      <p:bldP spid="18" grpId="1" animBg="1"/>
      <p:bldP spid="19" grpId="0" animBg="1"/>
      <p:bldP spid="21"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m 25">
            <a:extLst>
              <a:ext uri="{FF2B5EF4-FFF2-40B4-BE49-F238E27FC236}">
                <a16:creationId xmlns:a16="http://schemas.microsoft.com/office/drawing/2014/main" id="{417189F5-2DBA-4FDF-8103-3792DA2D3840}"/>
              </a:ext>
            </a:extLst>
          </p:cNvPr>
          <p:cNvGraphicFramePr>
            <a:graphicFrameLocks/>
          </p:cNvGraphicFramePr>
          <p:nvPr>
            <p:extLst>
              <p:ext uri="{D42A27DB-BD31-4B8C-83A1-F6EECF244321}">
                <p14:modId xmlns:p14="http://schemas.microsoft.com/office/powerpoint/2010/main" val="3818400796"/>
              </p:ext>
            </p:extLst>
          </p:nvPr>
        </p:nvGraphicFramePr>
        <p:xfrm>
          <a:off x="257915" y="1248310"/>
          <a:ext cx="7953025" cy="41345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4176" name="think-cell Slide" r:id="rId5" imgW="663" imgH="664" progId="TCLayout.ActiveDocument.1">
                  <p:embed/>
                </p:oleObj>
              </mc:Choice>
              <mc:Fallback>
                <p:oleObj name="think-cell Slide" r:id="rId5" imgW="663" imgH="664" progId="TCLayout.ActiveDocument.1">
                  <p:embed/>
                  <p:pic>
                    <p:nvPicPr>
                      <p:cNvPr id="20" name="Object 19"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Measurement 6</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15</a:t>
            </a:fld>
            <a:endParaRPr lang="en-US" dirty="0"/>
          </a:p>
        </p:txBody>
      </p:sp>
      <p:sp>
        <p:nvSpPr>
          <p:cNvPr id="8" name="Text Placeholder 7"/>
          <p:cNvSpPr>
            <a:spLocks noGrp="1"/>
          </p:cNvSpPr>
          <p:nvPr>
            <p:ph type="body" sz="quarter" idx="14"/>
          </p:nvPr>
        </p:nvSpPr>
        <p:spPr>
          <a:xfrm>
            <a:off x="201928" y="910184"/>
            <a:ext cx="2320288" cy="285761"/>
          </a:xfrm>
        </p:spPr>
        <p:txBody>
          <a:bodyPr/>
          <a:lstStyle/>
          <a:p>
            <a:pPr marL="0" indent="0">
              <a:buNone/>
            </a:pPr>
            <a:r>
              <a:rPr lang="de-DE" b="0" dirty="0"/>
              <a:t>Air </a:t>
            </a:r>
            <a:r>
              <a:rPr lang="de-DE" b="0" dirty="0" err="1"/>
              <a:t>filter</a:t>
            </a:r>
            <a:r>
              <a:rPr lang="de-DE" b="0" dirty="0"/>
              <a:t> 30% </a:t>
            </a:r>
            <a:r>
              <a:rPr lang="de-DE" b="0" dirty="0" err="1"/>
              <a:t>blocked</a:t>
            </a:r>
            <a:endParaRPr lang="de-DE" b="0" dirty="0"/>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pic>
        <p:nvPicPr>
          <p:cNvPr id="2" name="Grafik 1">
            <a:extLst>
              <a:ext uri="{FF2B5EF4-FFF2-40B4-BE49-F238E27FC236}">
                <a16:creationId xmlns:a16="http://schemas.microsoft.com/office/drawing/2014/main" id="{207CFC0F-4082-443D-A9C6-603B5444AE23}"/>
              </a:ext>
            </a:extLst>
          </p:cNvPr>
          <p:cNvPicPr>
            <a:picLocks noChangeAspect="1"/>
          </p:cNvPicPr>
          <p:nvPr/>
        </p:nvPicPr>
        <p:blipFill>
          <a:blip r:embed="rId7">
            <a:alphaModFix amt="32000"/>
          </a:blip>
          <a:stretch>
            <a:fillRect/>
          </a:stretch>
        </p:blipFill>
        <p:spPr>
          <a:xfrm>
            <a:off x="1045029" y="2523690"/>
            <a:ext cx="6699379" cy="2223011"/>
          </a:xfrm>
          <a:prstGeom prst="rect">
            <a:avLst/>
          </a:prstGeom>
        </p:spPr>
      </p:pic>
      <p:sp>
        <p:nvSpPr>
          <p:cNvPr id="5" name="Pfeil: nach unten 4">
            <a:extLst>
              <a:ext uri="{FF2B5EF4-FFF2-40B4-BE49-F238E27FC236}">
                <a16:creationId xmlns:a16="http://schemas.microsoft.com/office/drawing/2014/main" id="{0A3A349B-B760-4516-AFB8-EFA5B15FBD23}"/>
              </a:ext>
            </a:extLst>
          </p:cNvPr>
          <p:cNvSpPr/>
          <p:nvPr/>
        </p:nvSpPr>
        <p:spPr>
          <a:xfrm>
            <a:off x="1624929" y="2097432"/>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id="{A472E79C-0046-49B7-85A9-A0EF5CDE0C8B}"/>
              </a:ext>
            </a:extLst>
          </p:cNvPr>
          <p:cNvSpPr/>
          <p:nvPr/>
        </p:nvSpPr>
        <p:spPr>
          <a:xfrm>
            <a:off x="1995780" y="2110778"/>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4" name="Pfeil: nach unten 13">
            <a:extLst>
              <a:ext uri="{FF2B5EF4-FFF2-40B4-BE49-F238E27FC236}">
                <a16:creationId xmlns:a16="http://schemas.microsoft.com/office/drawing/2014/main" id="{C6A892AD-DCE6-4511-B4D3-573B352A1235}"/>
              </a:ext>
            </a:extLst>
          </p:cNvPr>
          <p:cNvSpPr/>
          <p:nvPr/>
        </p:nvSpPr>
        <p:spPr>
          <a:xfrm>
            <a:off x="3486468" y="2097432"/>
            <a:ext cx="149289" cy="40759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5" name="Pfeil: nach unten 14">
            <a:extLst>
              <a:ext uri="{FF2B5EF4-FFF2-40B4-BE49-F238E27FC236}">
                <a16:creationId xmlns:a16="http://schemas.microsoft.com/office/drawing/2014/main" id="{DF8B6652-5F90-4E5E-82CE-F64634646706}"/>
              </a:ext>
            </a:extLst>
          </p:cNvPr>
          <p:cNvSpPr/>
          <p:nvPr/>
        </p:nvSpPr>
        <p:spPr>
          <a:xfrm>
            <a:off x="5279454" y="2097730"/>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6" name="Text Placeholder 7">
            <a:extLst>
              <a:ext uri="{FF2B5EF4-FFF2-40B4-BE49-F238E27FC236}">
                <a16:creationId xmlns:a16="http://schemas.microsoft.com/office/drawing/2014/main" id="{DE1B8F70-1729-4E33-B708-75281D91DAC5}"/>
              </a:ext>
            </a:extLst>
          </p:cNvPr>
          <p:cNvSpPr txBox="1">
            <a:spLocks/>
          </p:cNvSpPr>
          <p:nvPr/>
        </p:nvSpPr>
        <p:spPr>
          <a:xfrm>
            <a:off x="5398109" y="912552"/>
            <a:ext cx="2907808" cy="309915"/>
          </a:xfrm>
          <a:prstGeom prst="rect">
            <a:avLst/>
          </a:prstGeom>
        </p:spPr>
        <p:txBody>
          <a:bodyPr/>
          <a:lstStyle>
            <a:lvl1pPr marL="233363" indent="-233363" algn="l" defTabSz="914400" rtl="0" eaLnBrk="1" latinLnBrk="0" hangingPunct="1">
              <a:lnSpc>
                <a:spcPct val="100000"/>
              </a:lnSpc>
              <a:spcBef>
                <a:spcPts val="1800"/>
              </a:spcBef>
              <a:buClr>
                <a:schemeClr val="bg2"/>
              </a:buClr>
              <a:buFont typeface="Wingdings" panose="05000000000000000000" pitchFamily="2" charset="2"/>
              <a:buChar char="Ø"/>
              <a:defRPr lang="en-US" sz="1600" b="1" i="0" kern="1200">
                <a:solidFill>
                  <a:schemeClr val="tx1"/>
                </a:solidFill>
                <a:latin typeface="Arial" panose="020B0604020202020204" pitchFamily="34" charset="0"/>
                <a:ea typeface="Roboto" charset="0"/>
                <a:cs typeface="Arial" panose="020B0604020202020204" pitchFamily="34" charset="0"/>
              </a:defRPr>
            </a:lvl1pPr>
            <a:lvl2pPr marL="457200" indent="-223838" algn="l" defTabSz="914400" rtl="0" eaLnBrk="1" latinLnBrk="0" hangingPunct="1">
              <a:lnSpc>
                <a:spcPct val="90000"/>
              </a:lnSpc>
              <a:spcBef>
                <a:spcPts val="500"/>
              </a:spcBef>
              <a:buClr>
                <a:schemeClr val="bg2"/>
              </a:buClr>
              <a:buFont typeface="Arial" panose="020B0604020202020204" pitchFamily="34" charset="0"/>
              <a:buChar char="•"/>
              <a:defRPr lang="en-US" sz="1400" b="0" i="0" kern="1200">
                <a:solidFill>
                  <a:schemeClr val="tx1"/>
                </a:solidFill>
                <a:latin typeface="Arial" panose="020B0604020202020204" pitchFamily="34" charset="0"/>
                <a:ea typeface="Roboto" charset="0"/>
                <a:cs typeface="Arial" panose="020B0604020202020204" pitchFamily="34" charset="0"/>
              </a:defRPr>
            </a:lvl2pPr>
            <a:lvl3pPr marL="690563" indent="-233363" algn="l" defTabSz="914400" rtl="0" eaLnBrk="1" latinLnBrk="0" hangingPunct="1">
              <a:lnSpc>
                <a:spcPct val="90000"/>
              </a:lnSpc>
              <a:spcBef>
                <a:spcPts val="500"/>
              </a:spcBef>
              <a:buClr>
                <a:schemeClr val="bg2"/>
              </a:buClr>
              <a:buFontTx/>
              <a:buChar char="‒"/>
              <a:defRPr lang="en-US" sz="1200" b="0" i="0" kern="1200">
                <a:solidFill>
                  <a:schemeClr val="tx1"/>
                </a:solidFill>
                <a:latin typeface="Arial" panose="020B0604020202020204" pitchFamily="34" charset="0"/>
                <a:ea typeface="Roboto"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0" dirty="0"/>
              <a:t>versus </a:t>
            </a:r>
            <a:r>
              <a:rPr lang="de-DE" b="0" dirty="0" err="1"/>
              <a:t>standard</a:t>
            </a:r>
            <a:r>
              <a:rPr lang="de-DE" b="0" dirty="0"/>
              <a:t> </a:t>
            </a:r>
            <a:r>
              <a:rPr lang="de-DE" b="0" dirty="0" err="1"/>
              <a:t>configuration</a:t>
            </a:r>
            <a:endParaRPr lang="de-DE" b="0" dirty="0"/>
          </a:p>
          <a:p>
            <a:endParaRPr lang="de-DE" dirty="0"/>
          </a:p>
        </p:txBody>
      </p:sp>
      <p:sp>
        <p:nvSpPr>
          <p:cNvPr id="7" name="Textfeld 6">
            <a:extLst>
              <a:ext uri="{FF2B5EF4-FFF2-40B4-BE49-F238E27FC236}">
                <a16:creationId xmlns:a16="http://schemas.microsoft.com/office/drawing/2014/main" id="{0F65A1D1-CC59-4065-B4DD-8878D1527927}"/>
              </a:ext>
            </a:extLst>
          </p:cNvPr>
          <p:cNvSpPr txBox="1"/>
          <p:nvPr/>
        </p:nvSpPr>
        <p:spPr>
          <a:xfrm>
            <a:off x="93966" y="5171063"/>
            <a:ext cx="8929395" cy="1243649"/>
          </a:xfrm>
          <a:prstGeom prst="rect">
            <a:avLst/>
          </a:prstGeom>
          <a:solidFill>
            <a:srgbClr val="FFFFFF"/>
          </a:solidFill>
        </p:spPr>
        <p:txBody>
          <a:bodyPr wrap="square" rtlCol="0">
            <a:noAutofit/>
          </a:bodyPr>
          <a:lstStyle/>
          <a:p>
            <a:pPr>
              <a:spcBef>
                <a:spcPts val="600"/>
              </a:spcBef>
              <a:buClr>
                <a:schemeClr val="bg2"/>
              </a:buClr>
            </a:pPr>
            <a:r>
              <a:rPr lang="de-DE" sz="1200" dirty="0" err="1">
                <a:solidFill>
                  <a:schemeClr val="tx1">
                    <a:lumMod val="50000"/>
                  </a:schemeClr>
                </a:solidFill>
                <a:latin typeface="Roboto" panose="02000000000000000000"/>
              </a:rPr>
              <a:t>Results</a:t>
            </a:r>
            <a:r>
              <a:rPr lang="de-DE" sz="1200" dirty="0">
                <a:solidFill>
                  <a:schemeClr val="tx1">
                    <a:lumMod val="50000"/>
                  </a:schemeClr>
                </a:solidFill>
                <a:latin typeface="Roboto" panose="02000000000000000000"/>
              </a:rPr>
              <a:t>: Air </a:t>
            </a:r>
            <a:r>
              <a:rPr lang="de-DE" sz="1200" dirty="0" err="1">
                <a:solidFill>
                  <a:schemeClr val="tx1">
                    <a:lumMod val="50000"/>
                  </a:schemeClr>
                </a:solidFill>
                <a:latin typeface="Roboto" panose="02000000000000000000"/>
              </a:rPr>
              <a:t>distribution</a:t>
            </a:r>
            <a:r>
              <a:rPr lang="de-DE" sz="1200" dirty="0">
                <a:solidFill>
                  <a:schemeClr val="tx1">
                    <a:lumMod val="50000"/>
                  </a:schemeClr>
                </a:solidFill>
                <a:latin typeface="Roboto" panose="02000000000000000000"/>
              </a:rPr>
              <a:t>/</a:t>
            </a:r>
            <a:r>
              <a:rPr lang="de-DE" sz="1200" dirty="0" err="1">
                <a:solidFill>
                  <a:schemeClr val="tx1">
                    <a:lumMod val="50000"/>
                  </a:schemeClr>
                </a:solidFill>
                <a:latin typeface="Roboto" panose="02000000000000000000"/>
              </a:rPr>
              <a:t>bulk</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airflow</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calculated</a:t>
            </a:r>
            <a:r>
              <a:rPr lang="de-DE" sz="1200" dirty="0">
                <a:solidFill>
                  <a:schemeClr val="tx1">
                    <a:lumMod val="50000"/>
                  </a:schemeClr>
                </a:solidFill>
                <a:latin typeface="Roboto" panose="02000000000000000000"/>
              </a:rPr>
              <a:t> 534 m³/h       Flow </a:t>
            </a:r>
            <a:r>
              <a:rPr lang="de-DE" sz="1200" dirty="0" err="1">
                <a:solidFill>
                  <a:schemeClr val="tx1">
                    <a:lumMod val="50000"/>
                  </a:schemeClr>
                </a:solidFill>
                <a:latin typeface="Roboto" panose="02000000000000000000"/>
              </a:rPr>
              <a:t>characteristic</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test</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rig</a:t>
            </a:r>
            <a:r>
              <a:rPr lang="de-DE" sz="1200" dirty="0">
                <a:solidFill>
                  <a:schemeClr val="tx1">
                    <a:lumMod val="50000"/>
                  </a:schemeClr>
                </a:solidFill>
                <a:latin typeface="Roboto" panose="02000000000000000000"/>
              </a:rPr>
              <a:t> 558 m³/h      </a:t>
            </a:r>
            <a:r>
              <a:rPr lang="el-GR" sz="1200" dirty="0">
                <a:solidFill>
                  <a:schemeClr val="tx1">
                    <a:lumMod val="50000"/>
                  </a:schemeClr>
                </a:solidFill>
                <a:latin typeface="Roboto" panose="02000000000000000000"/>
              </a:rPr>
              <a:t>Δ</a:t>
            </a:r>
            <a:r>
              <a:rPr lang="de-DE" sz="1200" dirty="0">
                <a:solidFill>
                  <a:schemeClr val="tx1">
                    <a:lumMod val="50000"/>
                  </a:schemeClr>
                </a:solidFill>
                <a:latin typeface="Roboto" panose="02000000000000000000"/>
              </a:rPr>
              <a:t>V 24 m³h</a:t>
            </a:r>
          </a:p>
          <a:p>
            <a:pPr>
              <a:spcBef>
                <a:spcPts val="600"/>
              </a:spcBef>
              <a:buClr>
                <a:schemeClr val="bg2"/>
              </a:buClr>
            </a:pPr>
            <a:r>
              <a:rPr lang="de-DE" sz="1200" dirty="0" err="1">
                <a:solidFill>
                  <a:schemeClr val="tx1">
                    <a:lumMod val="50000"/>
                  </a:schemeClr>
                </a:solidFill>
                <a:latin typeface="Roboto" panose="02000000000000000000"/>
              </a:rPr>
              <a:t>Increase</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PM2 -&gt; +2,0 m³/h; AMC2 -&gt; +5,2 m³/h; AMC3 -&gt; +1,9 m³/h; AMC4 -&gt; +5,8 m³/h; ; AMC5 -&gt; +2,1 m³/h;</a:t>
            </a:r>
          </a:p>
          <a:p>
            <a:pPr>
              <a:spcBef>
                <a:spcPts val="600"/>
              </a:spcBef>
              <a:buClr>
                <a:schemeClr val="bg2"/>
              </a:buClr>
            </a:pPr>
            <a:r>
              <a:rPr lang="de-DE" sz="1200" dirty="0">
                <a:solidFill>
                  <a:schemeClr val="tx1">
                    <a:lumMod val="50000"/>
                  </a:schemeClr>
                </a:solidFill>
                <a:latin typeface="Roboto" panose="02000000000000000000"/>
              </a:rPr>
              <a:t>	                AMC11 -&gt; +5,4 m³/h; AMC12 -&gt; +2,6 m³/h; PM3 -&gt; +0,5 m³/h </a:t>
            </a:r>
          </a:p>
          <a:p>
            <a:pPr>
              <a:spcBef>
                <a:spcPts val="600"/>
              </a:spcBef>
              <a:buClr>
                <a:schemeClr val="bg2"/>
              </a:buClr>
            </a:pPr>
            <a:r>
              <a:rPr lang="de-DE" sz="1200" dirty="0" err="1">
                <a:solidFill>
                  <a:schemeClr val="tx1">
                    <a:lumMod val="50000"/>
                  </a:schemeClr>
                </a:solidFill>
                <a:latin typeface="Roboto" panose="02000000000000000000"/>
              </a:rPr>
              <a:t>Reduction</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air</a:t>
            </a:r>
            <a:r>
              <a:rPr lang="de-DE" sz="1200" dirty="0">
                <a:solidFill>
                  <a:schemeClr val="tx1">
                    <a:lumMod val="50000"/>
                  </a:schemeClr>
                </a:solidFill>
                <a:latin typeface="Roboto" panose="02000000000000000000"/>
              </a:rPr>
              <a:t> </a:t>
            </a:r>
            <a:r>
              <a:rPr lang="de-DE" sz="1200" dirty="0" err="1">
                <a:solidFill>
                  <a:schemeClr val="tx1">
                    <a:lumMod val="50000"/>
                  </a:schemeClr>
                </a:solidFill>
                <a:latin typeface="Roboto" panose="02000000000000000000"/>
              </a:rPr>
              <a:t>volume</a:t>
            </a:r>
            <a:r>
              <a:rPr lang="de-DE" sz="1200" dirty="0">
                <a:solidFill>
                  <a:schemeClr val="tx1">
                    <a:lumMod val="50000"/>
                  </a:schemeClr>
                </a:solidFill>
                <a:latin typeface="Roboto" panose="02000000000000000000"/>
              </a:rPr>
              <a:t>: PM1 -&gt; -2,1 m³/h; MCH1 -&gt; -0,2 m³/h; AMC1 -&gt; -0,3 m³/h; AMC6 -&gt; -2,8 m³/h; AMC7-&gt; -4,5 m³/h; </a:t>
            </a:r>
          </a:p>
          <a:p>
            <a:pPr>
              <a:spcBef>
                <a:spcPts val="600"/>
              </a:spcBef>
              <a:buClr>
                <a:schemeClr val="bg2"/>
              </a:buClr>
            </a:pPr>
            <a:r>
              <a:rPr lang="de-DE" sz="1200" dirty="0">
                <a:solidFill>
                  <a:schemeClr val="tx1">
                    <a:lumMod val="50000"/>
                  </a:schemeClr>
                </a:solidFill>
                <a:latin typeface="Roboto" panose="02000000000000000000"/>
              </a:rPr>
              <a:t>	               AMC8 - &gt; -4,3 m³/h; AMC9 -&gt; -3,5 m³/h; AMC10 -&gt; -4,8 m³/h; MCH2 -&gt; -3,8 m³/h; PM4 -&gt; -4,6 m³/h</a:t>
            </a:r>
          </a:p>
          <a:p>
            <a:pPr>
              <a:spcBef>
                <a:spcPts val="600"/>
              </a:spcBef>
              <a:buClr>
                <a:schemeClr val="bg2"/>
              </a:buClr>
            </a:pPr>
            <a:r>
              <a:rPr lang="de-DE" sz="1200" dirty="0">
                <a:solidFill>
                  <a:schemeClr val="tx1">
                    <a:lumMod val="50000"/>
                  </a:schemeClr>
                </a:solidFill>
                <a:latin typeface="Roboto" panose="02000000000000000000"/>
              </a:rPr>
              <a:t> 	                AMC9 -&gt; -3,8 m³/h</a:t>
            </a:r>
          </a:p>
          <a:p>
            <a:pPr>
              <a:spcBef>
                <a:spcPts val="600"/>
              </a:spcBef>
              <a:buClr>
                <a:schemeClr val="bg2"/>
              </a:buClr>
            </a:pPr>
            <a:endParaRPr lang="de-DE" sz="1200" dirty="0">
              <a:solidFill>
                <a:schemeClr val="tx1">
                  <a:lumMod val="50000"/>
                </a:schemeClr>
              </a:solidFill>
              <a:latin typeface="Roboto" panose="02000000000000000000"/>
            </a:endParaRPr>
          </a:p>
        </p:txBody>
      </p:sp>
      <p:sp>
        <p:nvSpPr>
          <p:cNvPr id="18" name="Pfeil: nach unten 17">
            <a:extLst>
              <a:ext uri="{FF2B5EF4-FFF2-40B4-BE49-F238E27FC236}">
                <a16:creationId xmlns:a16="http://schemas.microsoft.com/office/drawing/2014/main" id="{D1B944BD-D52D-421A-A212-9AB37714E335}"/>
              </a:ext>
            </a:extLst>
          </p:cNvPr>
          <p:cNvSpPr/>
          <p:nvPr/>
        </p:nvSpPr>
        <p:spPr>
          <a:xfrm>
            <a:off x="4239874" y="2097432"/>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19" name="Pfeil: nach unten 18">
            <a:extLst>
              <a:ext uri="{FF2B5EF4-FFF2-40B4-BE49-F238E27FC236}">
                <a16:creationId xmlns:a16="http://schemas.microsoft.com/office/drawing/2014/main" id="{CFF016F2-52B6-48CF-BB46-5EC775B5A408}"/>
              </a:ext>
            </a:extLst>
          </p:cNvPr>
          <p:cNvSpPr/>
          <p:nvPr/>
        </p:nvSpPr>
        <p:spPr>
          <a:xfrm>
            <a:off x="4594841" y="209486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1" name="Pfeil: nach unten 20">
            <a:extLst>
              <a:ext uri="{FF2B5EF4-FFF2-40B4-BE49-F238E27FC236}">
                <a16:creationId xmlns:a16="http://schemas.microsoft.com/office/drawing/2014/main" id="{DAA6E0BE-4715-4F6A-BCB1-9E6D9C192D3A}"/>
              </a:ext>
            </a:extLst>
          </p:cNvPr>
          <p:cNvSpPr/>
          <p:nvPr/>
        </p:nvSpPr>
        <p:spPr>
          <a:xfrm>
            <a:off x="4937147" y="210009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3" name="Pfeil: nach unten 22">
            <a:extLst>
              <a:ext uri="{FF2B5EF4-FFF2-40B4-BE49-F238E27FC236}">
                <a16:creationId xmlns:a16="http://schemas.microsoft.com/office/drawing/2014/main" id="{E5DAE92D-758C-4FD8-827A-D894475E2E8A}"/>
              </a:ext>
            </a:extLst>
          </p:cNvPr>
          <p:cNvSpPr/>
          <p:nvPr/>
        </p:nvSpPr>
        <p:spPr>
          <a:xfrm>
            <a:off x="1272672" y="2094861"/>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4" name="Pfeil: nach unten 23">
            <a:extLst>
              <a:ext uri="{FF2B5EF4-FFF2-40B4-BE49-F238E27FC236}">
                <a16:creationId xmlns:a16="http://schemas.microsoft.com/office/drawing/2014/main" id="{2D074510-07B7-4A7C-9317-650FF0985CD6}"/>
              </a:ext>
            </a:extLst>
          </p:cNvPr>
          <p:cNvSpPr/>
          <p:nvPr/>
        </p:nvSpPr>
        <p:spPr>
          <a:xfrm>
            <a:off x="2372927" y="2110250"/>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5" name="Pfeil: nach unten 24">
            <a:extLst>
              <a:ext uri="{FF2B5EF4-FFF2-40B4-BE49-F238E27FC236}">
                <a16:creationId xmlns:a16="http://schemas.microsoft.com/office/drawing/2014/main" id="{1DCD01AA-1894-43C1-8E0A-AED809384D85}"/>
              </a:ext>
            </a:extLst>
          </p:cNvPr>
          <p:cNvSpPr/>
          <p:nvPr/>
        </p:nvSpPr>
        <p:spPr>
          <a:xfrm>
            <a:off x="3110278" y="2094861"/>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7" name="Pfeil: nach unten 26">
            <a:extLst>
              <a:ext uri="{FF2B5EF4-FFF2-40B4-BE49-F238E27FC236}">
                <a16:creationId xmlns:a16="http://schemas.microsoft.com/office/drawing/2014/main" id="{74AB4882-68E2-4B91-ADEE-24EC17D23570}"/>
              </a:ext>
            </a:extLst>
          </p:cNvPr>
          <p:cNvSpPr/>
          <p:nvPr/>
        </p:nvSpPr>
        <p:spPr>
          <a:xfrm>
            <a:off x="2741602" y="2105871"/>
            <a:ext cx="149289" cy="245443"/>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8" name="Pfeil: nach unten 27">
            <a:extLst>
              <a:ext uri="{FF2B5EF4-FFF2-40B4-BE49-F238E27FC236}">
                <a16:creationId xmlns:a16="http://schemas.microsoft.com/office/drawing/2014/main" id="{3A2B7FA7-7EA8-4543-ADFA-7AB80BFD5930}"/>
              </a:ext>
            </a:extLst>
          </p:cNvPr>
          <p:cNvSpPr/>
          <p:nvPr/>
        </p:nvSpPr>
        <p:spPr>
          <a:xfrm>
            <a:off x="6047908" y="2110250"/>
            <a:ext cx="149289" cy="245443"/>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29" name="Pfeil: nach unten 28">
            <a:extLst>
              <a:ext uri="{FF2B5EF4-FFF2-40B4-BE49-F238E27FC236}">
                <a16:creationId xmlns:a16="http://schemas.microsoft.com/office/drawing/2014/main" id="{BC5EFD5D-1ECB-4B5D-A679-B9DCDABC80B3}"/>
              </a:ext>
            </a:extLst>
          </p:cNvPr>
          <p:cNvSpPr/>
          <p:nvPr/>
        </p:nvSpPr>
        <p:spPr>
          <a:xfrm>
            <a:off x="3869023" y="2108231"/>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30" name="Pfeil: nach unten 29">
            <a:extLst>
              <a:ext uri="{FF2B5EF4-FFF2-40B4-BE49-F238E27FC236}">
                <a16:creationId xmlns:a16="http://schemas.microsoft.com/office/drawing/2014/main" id="{8CAE3C79-FD14-495D-86CD-0D1A63C3467B}"/>
              </a:ext>
            </a:extLst>
          </p:cNvPr>
          <p:cNvSpPr/>
          <p:nvPr/>
        </p:nvSpPr>
        <p:spPr>
          <a:xfrm>
            <a:off x="5657426" y="2110250"/>
            <a:ext cx="149289" cy="55494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31" name="Pfeil: nach unten 30">
            <a:extLst>
              <a:ext uri="{FF2B5EF4-FFF2-40B4-BE49-F238E27FC236}">
                <a16:creationId xmlns:a16="http://schemas.microsoft.com/office/drawing/2014/main" id="{BD28C424-8032-46B1-8319-A7FF84FD97C1}"/>
              </a:ext>
            </a:extLst>
          </p:cNvPr>
          <p:cNvSpPr/>
          <p:nvPr/>
        </p:nvSpPr>
        <p:spPr>
          <a:xfrm>
            <a:off x="7148220" y="2113625"/>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32" name="Pfeil: nach unten 31">
            <a:extLst>
              <a:ext uri="{FF2B5EF4-FFF2-40B4-BE49-F238E27FC236}">
                <a16:creationId xmlns:a16="http://schemas.microsoft.com/office/drawing/2014/main" id="{3AFFDB50-6CCF-4E32-B88F-82FA397FEF65}"/>
              </a:ext>
            </a:extLst>
          </p:cNvPr>
          <p:cNvSpPr/>
          <p:nvPr/>
        </p:nvSpPr>
        <p:spPr>
          <a:xfrm>
            <a:off x="6777369" y="2110250"/>
            <a:ext cx="149289" cy="4075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33" name="Pfeil: nach unten 32">
            <a:extLst>
              <a:ext uri="{FF2B5EF4-FFF2-40B4-BE49-F238E27FC236}">
                <a16:creationId xmlns:a16="http://schemas.microsoft.com/office/drawing/2014/main" id="{38B99533-319A-4A77-9BA5-7A3745C3CD57}"/>
              </a:ext>
            </a:extLst>
          </p:cNvPr>
          <p:cNvSpPr/>
          <p:nvPr/>
        </p:nvSpPr>
        <p:spPr>
          <a:xfrm>
            <a:off x="7511893" y="2120936"/>
            <a:ext cx="149289" cy="4075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
        <p:nvSpPr>
          <p:cNvPr id="34" name="Pfeil: nach unten 33">
            <a:extLst>
              <a:ext uri="{FF2B5EF4-FFF2-40B4-BE49-F238E27FC236}">
                <a16:creationId xmlns:a16="http://schemas.microsoft.com/office/drawing/2014/main" id="{11F4CCED-E8B5-4E9A-B3F8-DEBA2D815238}"/>
              </a:ext>
            </a:extLst>
          </p:cNvPr>
          <p:cNvSpPr/>
          <p:nvPr/>
        </p:nvSpPr>
        <p:spPr>
          <a:xfrm>
            <a:off x="6413893" y="2113561"/>
            <a:ext cx="149289" cy="554946"/>
          </a:xfrm>
          <a:prstGeom prst="downArrow">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400" b="1"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1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0-#ppt_h/2"/>
                                          </p:val>
                                        </p:tav>
                                        <p:tav tm="100000">
                                          <p:val>
                                            <p:strVal val="#ppt_y"/>
                                          </p:val>
                                        </p:tav>
                                      </p:tavLst>
                                    </p:anim>
                                  </p:childTnLst>
                                </p:cTn>
                              </p:par>
                              <p:par>
                                <p:cTn id="35" presetID="2" presetClass="entr" presetSubtype="1"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0-#ppt_h/2"/>
                                          </p:val>
                                        </p:tav>
                                        <p:tav tm="100000">
                                          <p:val>
                                            <p:strVal val="#ppt_y"/>
                                          </p:val>
                                        </p:tav>
                                      </p:tavLst>
                                    </p:anim>
                                  </p:childTnLst>
                                </p:cTn>
                              </p:par>
                              <p:par>
                                <p:cTn id="71" presetID="2" presetClass="entr" presetSubtype="1"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0-#ppt_h/2"/>
                                          </p:val>
                                        </p:tav>
                                        <p:tav tm="100000">
                                          <p:val>
                                            <p:strVal val="#ppt_y"/>
                                          </p:val>
                                        </p:tav>
                                      </p:tavLst>
                                    </p:anim>
                                  </p:childTnLst>
                                </p:cTn>
                              </p:par>
                              <p:par>
                                <p:cTn id="83" presetID="2" presetClass="entr" presetSubtype="1"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additive="base">
                                        <p:cTn id="89" dur="500" fill="hold"/>
                                        <p:tgtEl>
                                          <p:spTgt spid="34"/>
                                        </p:tgtEl>
                                        <p:attrNameLst>
                                          <p:attrName>ppt_x</p:attrName>
                                        </p:attrNameLst>
                                      </p:cBhvr>
                                      <p:tavLst>
                                        <p:tav tm="0">
                                          <p:val>
                                            <p:strVal val="#ppt_x"/>
                                          </p:val>
                                        </p:tav>
                                        <p:tav tm="100000">
                                          <p:val>
                                            <p:strVal val="#ppt_x"/>
                                          </p:val>
                                        </p:tav>
                                      </p:tavLst>
                                    </p:anim>
                                    <p:anim calcmode="lin" valueType="num">
                                      <p:cBhvr additive="base">
                                        <p:cTn id="9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ppt_x"/>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p:bldP spid="7" grpId="0" animBg="1"/>
      <p:bldP spid="18" grpId="0" animBg="1"/>
      <p:bldP spid="18" grpId="1" animBg="1"/>
      <p:bldP spid="19" grpId="0" animBg="1"/>
      <p:bldP spid="21"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9064"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err="1"/>
              <a:t>Conclusion</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16</a:t>
            </a:fld>
            <a:endParaRPr lang="en-US"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sp>
        <p:nvSpPr>
          <p:cNvPr id="2" name="Textfeld 1">
            <a:extLst>
              <a:ext uri="{FF2B5EF4-FFF2-40B4-BE49-F238E27FC236}">
                <a16:creationId xmlns:a16="http://schemas.microsoft.com/office/drawing/2014/main" id="{D9BF6FAD-2503-4410-A007-5927261D4BDC}"/>
              </a:ext>
            </a:extLst>
          </p:cNvPr>
          <p:cNvSpPr txBox="1"/>
          <p:nvPr/>
        </p:nvSpPr>
        <p:spPr>
          <a:xfrm>
            <a:off x="317240" y="1026368"/>
            <a:ext cx="7511143" cy="2584579"/>
          </a:xfrm>
          <a:prstGeom prst="rect">
            <a:avLst/>
          </a:prstGeom>
          <a:noFill/>
        </p:spPr>
        <p:txBody>
          <a:bodyPr wrap="square" rtlCol="0">
            <a:noAutofit/>
          </a:bodyPr>
          <a:lstStyle/>
          <a:p>
            <a:pPr marL="285750" indent="-285750">
              <a:spcBef>
                <a:spcPts val="600"/>
              </a:spcBef>
              <a:buClr>
                <a:schemeClr val="bg2"/>
              </a:buClr>
              <a:buFont typeface="Arial" panose="020B0604020202020204" pitchFamily="34" charset="0"/>
              <a:buChar char="•"/>
            </a:pPr>
            <a:r>
              <a:rPr lang="de-DE" sz="1600" dirty="0" err="1">
                <a:solidFill>
                  <a:schemeClr val="tx1">
                    <a:lumMod val="50000"/>
                  </a:schemeClr>
                </a:solidFill>
                <a:latin typeface="Roboto" panose="02000000000000000000"/>
              </a:rPr>
              <a:t>There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is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no</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homogeneous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air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distribution</a:t>
            </a:r>
            <a:r>
              <a:rPr lang="de-DE" sz="1600" dirty="0">
                <a:solidFill>
                  <a:schemeClr val="tx1">
                    <a:lumMod val="50000"/>
                  </a:schemeClr>
                </a:solidFill>
                <a:latin typeface="Roboto" panose="02000000000000000000"/>
              </a:rPr>
              <a:t> in a </a:t>
            </a:r>
            <a:r>
              <a:rPr lang="de-DE" sz="1600" dirty="0" err="1">
                <a:solidFill>
                  <a:schemeClr val="tx1">
                    <a:lumMod val="50000"/>
                  </a:schemeClr>
                </a:solidFill>
                <a:latin typeface="Roboto" panose="02000000000000000000"/>
              </a:rPr>
              <a:t>crate</a:t>
            </a:r>
            <a:r>
              <a:rPr lang="de-DE" sz="1600" dirty="0">
                <a:solidFill>
                  <a:schemeClr val="tx1">
                    <a:lumMod val="50000"/>
                  </a:schemeClr>
                </a:solidFill>
                <a:latin typeface="Roboto" panose="02000000000000000000"/>
              </a:rPr>
              <a:t>.</a:t>
            </a:r>
          </a:p>
          <a:p>
            <a:pPr>
              <a:spcBef>
                <a:spcPts val="600"/>
              </a:spcBef>
              <a:buClr>
                <a:schemeClr val="bg2"/>
              </a:buClr>
            </a:pPr>
            <a:r>
              <a:rPr lang="de-DE" sz="1600" dirty="0">
                <a:solidFill>
                  <a:schemeClr val="tx1">
                    <a:lumMod val="50000"/>
                  </a:schemeClr>
                </a:solidFill>
                <a:latin typeface="Roboto" panose="02000000000000000000"/>
              </a:rPr>
              <a:t>      The </a:t>
            </a:r>
            <a:r>
              <a:rPr lang="de-DE" sz="1600" dirty="0" err="1">
                <a:solidFill>
                  <a:schemeClr val="tx1">
                    <a:lumMod val="50000"/>
                  </a:schemeClr>
                </a:solidFill>
                <a:latin typeface="Roboto" panose="02000000000000000000"/>
              </a:rPr>
              <a:t>test</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object</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shows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worst</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value</a:t>
            </a:r>
            <a:r>
              <a:rPr lang="de-DE" sz="1600" dirty="0">
                <a:solidFill>
                  <a:schemeClr val="tx1">
                    <a:lumMod val="50000"/>
                  </a:schemeClr>
                </a:solidFill>
                <a:latin typeface="Roboto" panose="02000000000000000000"/>
              </a:rPr>
              <a:t> in AMC </a:t>
            </a:r>
            <a:r>
              <a:rPr lang="de-DE" sz="1600" dirty="0" err="1">
                <a:solidFill>
                  <a:schemeClr val="tx1">
                    <a:lumMod val="50000"/>
                  </a:schemeClr>
                </a:solidFill>
                <a:latin typeface="Roboto" panose="02000000000000000000"/>
              </a:rPr>
              <a:t>slot</a:t>
            </a:r>
            <a:r>
              <a:rPr lang="de-DE" sz="1600" dirty="0">
                <a:solidFill>
                  <a:schemeClr val="tx1">
                    <a:lumMod val="50000"/>
                  </a:schemeClr>
                </a:solidFill>
                <a:latin typeface="Roboto" panose="02000000000000000000"/>
              </a:rPr>
              <a:t> 7 -&gt; 22,7 m³/h and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best</a:t>
            </a:r>
            <a:endParaRPr lang="de-DE" sz="1600" dirty="0">
              <a:solidFill>
                <a:schemeClr val="tx1">
                  <a:lumMod val="50000"/>
                </a:schemeClr>
              </a:solidFill>
              <a:latin typeface="Roboto" panose="02000000000000000000"/>
            </a:endParaRPr>
          </a:p>
          <a:p>
            <a:pPr>
              <a:spcBef>
                <a:spcPts val="600"/>
              </a:spcBef>
              <a:buClr>
                <a:schemeClr val="bg2"/>
              </a:buClr>
            </a:pP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value</a:t>
            </a:r>
            <a:r>
              <a:rPr lang="de-DE" sz="1600" dirty="0">
                <a:solidFill>
                  <a:schemeClr val="tx1">
                    <a:lumMod val="50000"/>
                  </a:schemeClr>
                </a:solidFill>
                <a:latin typeface="Roboto" panose="02000000000000000000"/>
              </a:rPr>
              <a:t> in AMC </a:t>
            </a:r>
            <a:r>
              <a:rPr lang="de-DE" sz="1600" dirty="0" err="1">
                <a:solidFill>
                  <a:schemeClr val="tx1">
                    <a:lumMod val="50000"/>
                  </a:schemeClr>
                </a:solidFill>
                <a:latin typeface="Roboto" panose="02000000000000000000"/>
              </a:rPr>
              <a:t>slot</a:t>
            </a:r>
            <a:r>
              <a:rPr lang="de-DE" sz="1600" dirty="0">
                <a:solidFill>
                  <a:schemeClr val="tx1">
                    <a:lumMod val="50000"/>
                  </a:schemeClr>
                </a:solidFill>
                <a:latin typeface="Roboto" panose="02000000000000000000"/>
              </a:rPr>
              <a:t> 2 -&gt; 26,1 m³/h .	  </a:t>
            </a:r>
          </a:p>
          <a:p>
            <a:pPr marL="285750" indent="-285750">
              <a:spcBef>
                <a:spcPts val="600"/>
              </a:spcBef>
              <a:buClr>
                <a:schemeClr val="bg2"/>
              </a:buClr>
              <a:buFont typeface="Arial" panose="020B0604020202020204" pitchFamily="34" charset="0"/>
              <a:buChar char="•"/>
            </a:pPr>
            <a:r>
              <a:rPr lang="de-DE" sz="1600" dirty="0" err="1">
                <a:solidFill>
                  <a:schemeClr val="tx1">
                    <a:lumMod val="50000"/>
                  </a:schemeClr>
                </a:solidFill>
                <a:latin typeface="Roboto" panose="02000000000000000000"/>
              </a:rPr>
              <a:t>What</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ever</a:t>
            </a:r>
            <a:r>
              <a:rPr lang="de-DE" sz="1600" dirty="0">
                <a:solidFill>
                  <a:schemeClr val="tx1">
                    <a:lumMod val="50000"/>
                  </a:schemeClr>
                </a:solidFill>
                <a:latin typeface="Roboto" panose="02000000000000000000"/>
              </a:rPr>
              <a:t> will </a:t>
            </a:r>
            <a:r>
              <a:rPr lang="de-DE" sz="1600" dirty="0" err="1">
                <a:solidFill>
                  <a:schemeClr val="tx1">
                    <a:lumMod val="50000"/>
                  </a:schemeClr>
                </a:solidFill>
                <a:latin typeface="Roboto" panose="02000000000000000000"/>
              </a:rPr>
              <a:t>be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done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neighbour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modules</a:t>
            </a:r>
            <a:r>
              <a:rPr lang="de-DE" sz="1600" dirty="0">
                <a:solidFill>
                  <a:schemeClr val="tx1">
                    <a:lumMod val="50000"/>
                  </a:schemeClr>
                </a:solidFill>
                <a:latin typeface="Roboto" panose="02000000000000000000"/>
              </a:rPr>
              <a:t> will </a:t>
            </a:r>
            <a:r>
              <a:rPr lang="de-DE" sz="1600" dirty="0" err="1">
                <a:solidFill>
                  <a:schemeClr val="tx1">
                    <a:lumMod val="50000"/>
                  </a:schemeClr>
                </a:solidFill>
                <a:latin typeface="Roboto" panose="02000000000000000000"/>
              </a:rPr>
              <a:t>be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most</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effected</a:t>
            </a:r>
            <a:r>
              <a:rPr lang="de-DE" sz="1600" dirty="0">
                <a:solidFill>
                  <a:schemeClr val="tx1">
                    <a:lumMod val="50000"/>
                  </a:schemeClr>
                </a:solidFill>
                <a:latin typeface="Roboto" panose="02000000000000000000"/>
              </a:rPr>
              <a:t>.</a:t>
            </a:r>
          </a:p>
          <a:p>
            <a:pPr marL="285750" indent="-285750">
              <a:spcBef>
                <a:spcPts val="600"/>
              </a:spcBef>
              <a:buClr>
                <a:schemeClr val="bg2"/>
              </a:buClr>
              <a:buFont typeface="Arial" panose="020B0604020202020204" pitchFamily="34" charset="0"/>
              <a:buChar char="•"/>
            </a:pPr>
            <a:r>
              <a:rPr lang="de-DE" sz="1600" dirty="0">
                <a:solidFill>
                  <a:schemeClr val="tx1">
                    <a:lumMod val="50000"/>
                  </a:schemeClr>
                </a:solidFill>
                <a:latin typeface="Roboto" panose="02000000000000000000"/>
              </a:rPr>
              <a:t>But due </a:t>
            </a:r>
            <a:r>
              <a:rPr lang="de-DE" sz="1600" dirty="0" err="1">
                <a:solidFill>
                  <a:schemeClr val="tx1">
                    <a:lumMod val="50000"/>
                  </a:schemeClr>
                </a:solidFill>
                <a:latin typeface="Roboto" panose="02000000000000000000"/>
              </a:rPr>
              <a:t>to</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turbulances</a:t>
            </a:r>
            <a:r>
              <a:rPr lang="de-DE" sz="1600" dirty="0">
                <a:solidFill>
                  <a:schemeClr val="tx1">
                    <a:lumMod val="50000"/>
                  </a:schemeClr>
                </a:solidFill>
                <a:latin typeface="Roboto" panose="02000000000000000000"/>
              </a:rPr>
              <a:t> also </a:t>
            </a:r>
            <a:r>
              <a:rPr lang="de-DE" sz="1600" dirty="0" err="1">
                <a:solidFill>
                  <a:schemeClr val="tx1">
                    <a:lumMod val="50000"/>
                  </a:schemeClr>
                </a:solidFill>
                <a:latin typeface="Roboto" panose="02000000000000000000"/>
              </a:rPr>
              <a:t>other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slots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may</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be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effected</a:t>
            </a:r>
            <a:r>
              <a:rPr lang="de-DE" sz="1600" dirty="0">
                <a:solidFill>
                  <a:schemeClr val="tx1">
                    <a:lumMod val="50000"/>
                  </a:schemeClr>
                </a:solidFill>
                <a:latin typeface="Roboto" panose="02000000000000000000"/>
              </a:rPr>
              <a:t>.</a:t>
            </a:r>
          </a:p>
          <a:p>
            <a:pPr marL="285750" indent="-285750">
              <a:spcBef>
                <a:spcPts val="600"/>
              </a:spcBef>
              <a:buClr>
                <a:schemeClr val="bg2"/>
              </a:buClr>
              <a:buFont typeface="Arial" panose="020B0604020202020204" pitchFamily="34" charset="0"/>
              <a:buChar char="•"/>
            </a:pPr>
            <a:r>
              <a:rPr lang="de-DE" sz="1600" dirty="0">
                <a:solidFill>
                  <a:schemeClr val="tx1">
                    <a:lumMod val="50000"/>
                  </a:schemeClr>
                </a:solidFill>
                <a:latin typeface="Roboto" panose="02000000000000000000"/>
              </a:rPr>
              <a:t>Open </a:t>
            </a:r>
            <a:r>
              <a:rPr lang="de-DE" sz="1600" dirty="0" err="1">
                <a:solidFill>
                  <a:schemeClr val="tx1">
                    <a:lumMod val="50000"/>
                  </a:schemeClr>
                </a:solidFill>
                <a:latin typeface="Roboto" panose="02000000000000000000"/>
              </a:rPr>
              <a:t>slots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are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reducing</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airflow</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more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or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less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for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whole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crate</a:t>
            </a:r>
            <a:r>
              <a:rPr lang="de-DE" sz="1600" dirty="0">
                <a:solidFill>
                  <a:schemeClr val="tx1">
                    <a:lumMod val="50000"/>
                  </a:schemeClr>
                </a:solidFill>
                <a:latin typeface="Roboto" panose="02000000000000000000"/>
              </a:rPr>
              <a:t>.</a:t>
            </a:r>
          </a:p>
          <a:p>
            <a:pPr marL="285750" indent="-285750">
              <a:spcBef>
                <a:spcPts val="600"/>
              </a:spcBef>
              <a:buClr>
                <a:schemeClr val="bg2"/>
              </a:buClr>
              <a:buFont typeface="Arial" panose="020B0604020202020204" pitchFamily="34" charset="0"/>
              <a:buChar char="•"/>
            </a:pPr>
            <a:r>
              <a:rPr lang="de-DE" sz="1600" dirty="0">
                <a:solidFill>
                  <a:schemeClr val="tx1">
                    <a:lumMod val="50000"/>
                  </a:schemeClr>
                </a:solidFill>
                <a:latin typeface="Roboto" panose="02000000000000000000"/>
              </a:rPr>
              <a:t>A </a:t>
            </a:r>
            <a:r>
              <a:rPr lang="de-DE" sz="1600" dirty="0" err="1">
                <a:solidFill>
                  <a:schemeClr val="tx1">
                    <a:lumMod val="50000"/>
                  </a:schemeClr>
                </a:solidFill>
                <a:latin typeface="Roboto" panose="02000000000000000000"/>
              </a:rPr>
              <a:t>blocked</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air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filter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increases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air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impedance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of</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the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whole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crate</a:t>
            </a:r>
            <a:r>
              <a:rPr lang="de-DE" sz="1600" dirty="0">
                <a:solidFill>
                  <a:schemeClr val="tx1">
                    <a:lumMod val="50000"/>
                  </a:schemeClr>
                </a:solidFill>
                <a:latin typeface="Roboto" panose="02000000000000000000"/>
              </a:rPr>
              <a:t> and </a:t>
            </a:r>
            <a:r>
              <a:rPr lang="de-DE" sz="1600" dirty="0" err="1">
                <a:solidFill>
                  <a:schemeClr val="tx1">
                    <a:lumMod val="50000"/>
                  </a:schemeClr>
                </a:solidFill>
                <a:latin typeface="Roboto" panose="02000000000000000000"/>
              </a:rPr>
              <a:t>more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or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less</a:t>
            </a:r>
            <a:r>
              <a:rPr lang="de-DE" sz="1600" dirty="0">
                <a:solidFill>
                  <a:schemeClr val="tx1">
                    <a:lumMod val="50000"/>
                  </a:schemeClr>
                </a:solidFill>
                <a:latin typeface="Roboto" panose="02000000000000000000"/>
              </a:rPr>
              <a:t> all </a:t>
            </a:r>
            <a:r>
              <a:rPr lang="de-DE" sz="1600" dirty="0" err="1">
                <a:solidFill>
                  <a:schemeClr val="tx1">
                    <a:lumMod val="50000"/>
                  </a:schemeClr>
                </a:solidFill>
                <a:latin typeface="Roboto" panose="02000000000000000000"/>
              </a:rPr>
              <a:t>slots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have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to</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suffer</a:t>
            </a:r>
            <a:r>
              <a:rPr lang="de-DE" sz="1600" dirty="0">
                <a:solidFill>
                  <a:schemeClr val="tx1">
                    <a:lumMod val="50000"/>
                  </a:schemeClr>
                </a:solidFill>
                <a:latin typeface="Roboto" panose="02000000000000000000"/>
              </a:rPr>
              <a:t>. </a:t>
            </a:r>
          </a:p>
        </p:txBody>
      </p:sp>
      <p:sp>
        <p:nvSpPr>
          <p:cNvPr id="5" name="Textfeld 4">
            <a:extLst>
              <a:ext uri="{FF2B5EF4-FFF2-40B4-BE49-F238E27FC236}">
                <a16:creationId xmlns:a16="http://schemas.microsoft.com/office/drawing/2014/main" id="{0F4B2177-FAF6-404A-9120-50A3A8E2CD71}"/>
              </a:ext>
            </a:extLst>
          </p:cNvPr>
          <p:cNvSpPr txBox="1"/>
          <p:nvPr/>
        </p:nvSpPr>
        <p:spPr>
          <a:xfrm>
            <a:off x="513184" y="3700073"/>
            <a:ext cx="8402216" cy="737119"/>
          </a:xfrm>
          <a:prstGeom prst="rect">
            <a:avLst/>
          </a:prstGeom>
          <a:noFill/>
        </p:spPr>
        <p:txBody>
          <a:bodyPr wrap="square" rtlCol="0">
            <a:noAutofit/>
          </a:bodyPr>
          <a:lstStyle/>
          <a:p>
            <a:pPr>
              <a:spcBef>
                <a:spcPts val="600"/>
              </a:spcBef>
              <a:buClr>
                <a:schemeClr val="bg2"/>
              </a:buClr>
            </a:pPr>
            <a:r>
              <a:rPr lang="de-DE" sz="1600" dirty="0" err="1">
                <a:solidFill>
                  <a:schemeClr val="tx1">
                    <a:lumMod val="50000"/>
                  </a:schemeClr>
                </a:solidFill>
                <a:latin typeface="Roboto" panose="02000000000000000000"/>
              </a:rPr>
              <a:t>Remarks</a:t>
            </a:r>
            <a:r>
              <a:rPr lang="de-DE" sz="1600" dirty="0">
                <a:solidFill>
                  <a:schemeClr val="tx1">
                    <a:lumMod val="50000"/>
                  </a:schemeClr>
                </a:solidFill>
                <a:latin typeface="Roboto" panose="02000000000000000000"/>
              </a:rPr>
              <a:t>:  </a:t>
            </a:r>
          </a:p>
          <a:p>
            <a:pPr>
              <a:spcBef>
                <a:spcPts val="600"/>
              </a:spcBef>
              <a:buClr>
                <a:schemeClr val="bg2"/>
              </a:buClr>
            </a:pPr>
            <a:r>
              <a:rPr lang="de-DE" sz="1600" dirty="0" err="1">
                <a:solidFill>
                  <a:schemeClr val="tx1">
                    <a:lumMod val="50000"/>
                  </a:schemeClr>
                </a:solidFill>
                <a:latin typeface="Roboto" panose="02000000000000000000"/>
              </a:rPr>
              <a:t>If</a:t>
            </a:r>
            <a:r>
              <a:rPr lang="de-DE" sz="1600" dirty="0">
                <a:solidFill>
                  <a:schemeClr val="tx1">
                    <a:lumMod val="50000"/>
                  </a:schemeClr>
                </a:solidFill>
                <a:latin typeface="Roboto" panose="02000000000000000000"/>
              </a:rPr>
              <a:t> a </a:t>
            </a:r>
            <a:r>
              <a:rPr lang="el-GR" sz="1600" dirty="0">
                <a:solidFill>
                  <a:schemeClr val="tx1">
                    <a:lumMod val="50000"/>
                  </a:schemeClr>
                </a:solidFill>
                <a:latin typeface="Roboto" panose="02000000000000000000"/>
              </a:rPr>
              <a:t>Δ</a:t>
            </a:r>
            <a:r>
              <a:rPr lang="de-DE" sz="1600" dirty="0">
                <a:solidFill>
                  <a:schemeClr val="tx1">
                    <a:lumMod val="50000"/>
                  </a:schemeClr>
                </a:solidFill>
                <a:latin typeface="Roboto" panose="02000000000000000000"/>
              </a:rPr>
              <a:t>T </a:t>
            </a:r>
            <a:r>
              <a:rPr lang="de-DE" sz="1600" dirty="0" err="1">
                <a:solidFill>
                  <a:schemeClr val="tx1">
                    <a:lumMod val="50000"/>
                  </a:schemeClr>
                </a:solidFill>
                <a:latin typeface="Roboto" panose="02000000000000000000"/>
              </a:rPr>
              <a:t>of</a:t>
            </a:r>
            <a:r>
              <a:rPr lang="de-DE" sz="1600" dirty="0">
                <a:solidFill>
                  <a:schemeClr val="tx1">
                    <a:lumMod val="50000"/>
                  </a:schemeClr>
                </a:solidFill>
                <a:latin typeface="Roboto" panose="02000000000000000000"/>
              </a:rPr>
              <a:t> 12°C </a:t>
            </a:r>
            <a:r>
              <a:rPr lang="de-DE" sz="1600" dirty="0" err="1">
                <a:solidFill>
                  <a:schemeClr val="tx1">
                    <a:lumMod val="50000"/>
                  </a:schemeClr>
                </a:solidFill>
                <a:latin typeface="Roboto" panose="02000000000000000000"/>
              </a:rPr>
              <a:t>is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required</a:t>
            </a:r>
            <a:r>
              <a:rPr lang="de-DE" sz="1600" dirty="0">
                <a:solidFill>
                  <a:schemeClr val="tx1">
                    <a:lumMod val="50000"/>
                  </a:schemeClr>
                </a:solidFill>
                <a:latin typeface="Roboto" panose="02000000000000000000"/>
              </a:rPr>
              <a:t>, 1 m³/h </a:t>
            </a:r>
            <a:r>
              <a:rPr lang="de-DE" sz="1600" dirty="0" err="1">
                <a:solidFill>
                  <a:schemeClr val="tx1">
                    <a:lumMod val="50000"/>
                  </a:schemeClr>
                </a:solidFill>
                <a:latin typeface="Roboto" panose="02000000000000000000"/>
              </a:rPr>
              <a:t>air</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volume</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represents</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approx</a:t>
            </a:r>
            <a:r>
              <a:rPr lang="de-DE" sz="1600" dirty="0">
                <a:solidFill>
                  <a:schemeClr val="tx1">
                    <a:lumMod val="50000"/>
                  </a:schemeClr>
                </a:solidFill>
                <a:latin typeface="Roboto" panose="02000000000000000000"/>
              </a:rPr>
              <a:t>. 3,6 W </a:t>
            </a:r>
            <a:r>
              <a:rPr lang="de-DE" sz="1600" dirty="0" err="1">
                <a:solidFill>
                  <a:schemeClr val="tx1">
                    <a:lumMod val="50000"/>
                  </a:schemeClr>
                </a:solidFill>
                <a:latin typeface="Roboto" panose="02000000000000000000"/>
              </a:rPr>
              <a:t>heat</a:t>
            </a:r>
            <a:r>
              <a:rPr lang="de-DE" sz="1600" dirty="0">
                <a:solidFill>
                  <a:schemeClr val="tx1">
                    <a:lumMod val="50000"/>
                  </a:schemeClr>
                </a:solidFill>
                <a:latin typeface="Roboto" panose="02000000000000000000"/>
              </a:rPr>
              <a:t> </a:t>
            </a:r>
            <a:r>
              <a:rPr lang="de-DE" sz="1600" dirty="0" err="1">
                <a:solidFill>
                  <a:schemeClr val="tx1">
                    <a:lumMod val="50000"/>
                  </a:schemeClr>
                </a:solidFill>
                <a:latin typeface="Roboto" panose="02000000000000000000"/>
              </a:rPr>
              <a:t>dissipation</a:t>
            </a:r>
            <a:r>
              <a:rPr lang="de-DE" sz="1600" dirty="0">
                <a:solidFill>
                  <a:schemeClr val="tx1">
                    <a:lumMod val="50000"/>
                  </a:schemeClr>
                </a:solidFill>
                <a:latin typeface="Roboto" panose="02000000000000000000"/>
              </a:rPr>
              <a:t>.  </a:t>
            </a:r>
          </a:p>
        </p:txBody>
      </p:sp>
      <p:sp>
        <p:nvSpPr>
          <p:cNvPr id="7" name="Textfeld 6">
            <a:extLst>
              <a:ext uri="{FF2B5EF4-FFF2-40B4-BE49-F238E27FC236}">
                <a16:creationId xmlns:a16="http://schemas.microsoft.com/office/drawing/2014/main" id="{CB9BA6BA-5BBC-487E-94D3-1F41AF231DED}"/>
              </a:ext>
            </a:extLst>
          </p:cNvPr>
          <p:cNvSpPr txBox="1"/>
          <p:nvPr/>
        </p:nvSpPr>
        <p:spPr>
          <a:xfrm>
            <a:off x="513184" y="4632648"/>
            <a:ext cx="7371184" cy="1315616"/>
          </a:xfrm>
          <a:prstGeom prst="rect">
            <a:avLst/>
          </a:prstGeom>
          <a:noFill/>
        </p:spPr>
        <p:txBody>
          <a:bodyPr wrap="none" rtlCol="0">
            <a:noAutofit/>
          </a:bodyPr>
          <a:lstStyle/>
          <a:p>
            <a:pPr>
              <a:spcBef>
                <a:spcPts val="600"/>
              </a:spcBef>
              <a:buClr>
                <a:schemeClr val="bg2"/>
              </a:buClr>
            </a:pPr>
            <a:r>
              <a:rPr lang="de-DE" sz="1600" dirty="0">
                <a:solidFill>
                  <a:schemeClr val="tx1">
                    <a:lumMod val="50000"/>
                  </a:schemeClr>
                </a:solidFill>
                <a:latin typeface="Roboto" panose="02000000000000000000"/>
              </a:rPr>
              <a:t>Advices:</a:t>
            </a:r>
          </a:p>
          <a:p>
            <a:pPr marL="285750" indent="-285750">
              <a:spcBef>
                <a:spcPts val="600"/>
              </a:spcBef>
              <a:buClr>
                <a:schemeClr val="bg2"/>
              </a:buClr>
              <a:buFont typeface="Arial" panose="020B0604020202020204" pitchFamily="34" charset="0"/>
              <a:buChar char="•"/>
            </a:pPr>
            <a:r>
              <a:rPr lang="de-DE" sz="1600" dirty="0">
                <a:solidFill>
                  <a:schemeClr val="tx1">
                    <a:lumMod val="50000"/>
                  </a:schemeClr>
                </a:solidFill>
                <a:latin typeface="Roboto" panose="02000000000000000000"/>
              </a:rPr>
              <a:t>If possible the hot spots should be placed in the slots with the best airflow.</a:t>
            </a:r>
          </a:p>
          <a:p>
            <a:pPr marL="285750" indent="-285750">
              <a:spcBef>
                <a:spcPts val="600"/>
              </a:spcBef>
              <a:buClr>
                <a:schemeClr val="bg2"/>
              </a:buClr>
              <a:buFont typeface="Arial" panose="020B0604020202020204" pitchFamily="34" charset="0"/>
              <a:buChar char="•"/>
            </a:pPr>
            <a:r>
              <a:rPr lang="de-DE" sz="1600" dirty="0">
                <a:solidFill>
                  <a:schemeClr val="tx1">
                    <a:lumMod val="50000"/>
                  </a:schemeClr>
                </a:solidFill>
                <a:latin typeface="Roboto" panose="02000000000000000000"/>
              </a:rPr>
              <a:t>Unused slots should be covered by air blockers.</a:t>
            </a:r>
          </a:p>
          <a:p>
            <a:pPr marL="285750" indent="-285750">
              <a:spcBef>
                <a:spcPts val="600"/>
              </a:spcBef>
              <a:buClr>
                <a:schemeClr val="bg2"/>
              </a:buClr>
              <a:buFont typeface="Arial" panose="020B0604020202020204" pitchFamily="34" charset="0"/>
              <a:buChar char="•"/>
            </a:pPr>
            <a:r>
              <a:rPr lang="de-DE" sz="1600" dirty="0">
                <a:solidFill>
                  <a:schemeClr val="tx1">
                    <a:lumMod val="50000"/>
                  </a:schemeClr>
                </a:solidFill>
                <a:latin typeface="Roboto" panose="02000000000000000000"/>
              </a:rPr>
              <a:t>Sometimes overtemperature alarms can also be caused by a dirty air filter. </a:t>
            </a:r>
          </a:p>
          <a:p>
            <a:pPr>
              <a:spcBef>
                <a:spcPts val="600"/>
              </a:spcBef>
              <a:buClr>
                <a:schemeClr val="bg2"/>
              </a:buClr>
            </a:pPr>
            <a:endParaRPr lang="de-DE" sz="1600" dirty="0">
              <a:solidFill>
                <a:schemeClr val="tx1">
                  <a:lumMod val="50000"/>
                </a:schemeClr>
              </a:solidFill>
              <a:latin typeface="Roboto" panose="02000000000000000000"/>
            </a:endParaRPr>
          </a:p>
        </p:txBody>
      </p:sp>
    </p:spTree>
    <p:extLst>
      <p:ext uri="{BB962C8B-B14F-4D97-AF65-F5344CB8AC3E}">
        <p14:creationId xmlns:p14="http://schemas.microsoft.com/office/powerpoint/2010/main" val="21806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b="1" dirty="0">
                <a:latin typeface="Arial" panose="020B0604020202020204" pitchFamily="34" charset="0"/>
                <a:cs typeface="Arial" panose="020B0604020202020204" pitchFamily="34" charset="0"/>
              </a:rPr>
              <a:t>Thank You</a:t>
            </a:r>
          </a:p>
        </p:txBody>
      </p:sp>
      <p:sp>
        <p:nvSpPr>
          <p:cNvPr id="2" name="Foliennummernplatzhalter 1"/>
          <p:cNvSpPr>
            <a:spLocks noGrp="1"/>
          </p:cNvSpPr>
          <p:nvPr>
            <p:ph type="sldNum" sz="quarter" idx="4294967295"/>
          </p:nvPr>
        </p:nvSpPr>
        <p:spPr>
          <a:xfrm>
            <a:off x="8389938" y="6629400"/>
            <a:ext cx="754062" cy="182563"/>
          </a:xfrm>
          <a:prstGeom prst="rect">
            <a:avLst/>
          </a:prstGeom>
        </p:spPr>
        <p:txBody>
          <a:bodyPr/>
          <a:lstStyle/>
          <a:p>
            <a:pPr>
              <a:defRPr/>
            </a:pPr>
            <a:fld id="{73F9F196-3D33-4C83-8197-1B2BBF227C39}" type="slidenum">
              <a:rPr lang="en-US" smtClean="0">
                <a:solidFill>
                  <a:srgbClr val="2D3D48"/>
                </a:solidFill>
              </a:rPr>
              <a:pPr>
                <a:defRPr/>
              </a:pPr>
              <a:t>17</a:t>
            </a:fld>
            <a:endParaRPr lang="en-US" dirty="0">
              <a:solidFill>
                <a:srgbClr val="2D3D48"/>
              </a:solidFill>
            </a:endParaRPr>
          </a:p>
        </p:txBody>
      </p:sp>
    </p:spTree>
    <p:extLst>
      <p:ext uri="{BB962C8B-B14F-4D97-AF65-F5344CB8AC3E}">
        <p14:creationId xmlns:p14="http://schemas.microsoft.com/office/powerpoint/2010/main" val="365449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endParaRPr lang="de-DE"/>
          </a:p>
        </p:txBody>
      </p:sp>
      <p:sp>
        <p:nvSpPr>
          <p:cNvPr id="2" name="Titel 1"/>
          <p:cNvSpPr>
            <a:spLocks noGrp="1"/>
          </p:cNvSpPr>
          <p:nvPr>
            <p:ph type="title"/>
          </p:nvPr>
        </p:nvSpPr>
        <p:spPr/>
        <p:txBody>
          <a:bodyPr/>
          <a:lstStyle/>
          <a:p>
            <a:r>
              <a:rPr lang="en-US" dirty="0"/>
              <a:t>Agenda</a:t>
            </a:r>
            <a:endParaRPr lang="de-DE" dirty="0"/>
          </a:p>
        </p:txBody>
      </p:sp>
      <p:sp>
        <p:nvSpPr>
          <p:cNvPr id="5" name="Textplatzhalter 4"/>
          <p:cNvSpPr>
            <a:spLocks noGrp="1"/>
          </p:cNvSpPr>
          <p:nvPr>
            <p:ph type="body" sz="quarter" idx="14"/>
          </p:nvPr>
        </p:nvSpPr>
        <p:spPr>
          <a:xfrm>
            <a:off x="201929" y="1065513"/>
            <a:ext cx="7514487" cy="4918738"/>
          </a:xfrm>
        </p:spPr>
        <p:txBody>
          <a:bodyPr/>
          <a:lstStyle/>
          <a:p>
            <a:pPr marL="90487" indent="0">
              <a:spcBef>
                <a:spcPts val="0"/>
              </a:spcBef>
              <a:buNone/>
            </a:pPr>
            <a:r>
              <a:rPr lang="en-US" b="1" dirty="0"/>
              <a:t>The presentation demonstrates the influences of different circumstances to the cooling performance of a MTCA.4 crate.</a:t>
            </a:r>
          </a:p>
          <a:p>
            <a:pPr marL="90487" indent="0">
              <a:spcBef>
                <a:spcPts val="0"/>
              </a:spcBef>
              <a:buNone/>
            </a:pPr>
            <a:endParaRPr lang="en-US" dirty="0"/>
          </a:p>
          <a:p>
            <a:pPr marL="376237" indent="-285750">
              <a:spcBef>
                <a:spcPts val="0"/>
              </a:spcBef>
              <a:buClrTx/>
              <a:buFont typeface="Arial" panose="020B0604020202020204" pitchFamily="34" charset="0"/>
              <a:buChar char="•"/>
            </a:pPr>
            <a:r>
              <a:rPr lang="en-US" b="1" dirty="0"/>
              <a:t>Test set up</a:t>
            </a:r>
          </a:p>
          <a:p>
            <a:pPr marL="376237" indent="-285750">
              <a:spcBef>
                <a:spcPts val="0"/>
              </a:spcBef>
              <a:buClrTx/>
              <a:buFont typeface="Arial" panose="020B0604020202020204" pitchFamily="34" charset="0"/>
              <a:buChar char="•"/>
            </a:pPr>
            <a:endParaRPr lang="en-US" dirty="0"/>
          </a:p>
          <a:p>
            <a:pPr marL="376237" indent="-285750">
              <a:spcBef>
                <a:spcPts val="0"/>
              </a:spcBef>
              <a:buClrTx/>
              <a:buFont typeface="Arial" panose="020B0604020202020204" pitchFamily="34" charset="0"/>
              <a:buChar char="•"/>
            </a:pPr>
            <a:r>
              <a:rPr lang="en-US" b="1" dirty="0"/>
              <a:t>Reference crate</a:t>
            </a:r>
          </a:p>
          <a:p>
            <a:pPr marL="376237" indent="-285750">
              <a:spcBef>
                <a:spcPts val="0"/>
              </a:spcBef>
              <a:buClrTx/>
              <a:buFont typeface="Arial" panose="020B0604020202020204" pitchFamily="34" charset="0"/>
              <a:buChar char="•"/>
            </a:pPr>
            <a:endParaRPr lang="en-US" dirty="0"/>
          </a:p>
          <a:p>
            <a:pPr marL="376237" indent="-285750">
              <a:spcBef>
                <a:spcPts val="600"/>
              </a:spcBef>
              <a:buClrTx/>
              <a:buFont typeface="Arial" panose="020B0604020202020204" pitchFamily="34" charset="0"/>
              <a:buChar char="•"/>
            </a:pPr>
            <a:r>
              <a:rPr lang="en-US" b="1" dirty="0"/>
              <a:t>Measurements:</a:t>
            </a:r>
          </a:p>
          <a:p>
            <a:pPr marL="600074" lvl="1" indent="-285750">
              <a:spcBef>
                <a:spcPts val="600"/>
              </a:spcBef>
              <a:buClrTx/>
              <a:buFont typeface="Courier New" panose="02070309020205020404" pitchFamily="49" charset="0"/>
              <a:buChar char="o"/>
            </a:pPr>
            <a:r>
              <a:rPr lang="en-US" dirty="0"/>
              <a:t>Air distribution  of the reference crate</a:t>
            </a:r>
          </a:p>
          <a:p>
            <a:pPr marL="600074" lvl="1" indent="-285750">
              <a:spcBef>
                <a:spcPts val="600"/>
              </a:spcBef>
              <a:buClrTx/>
              <a:buFont typeface="Courier New" panose="02070309020205020404" pitchFamily="49" charset="0"/>
              <a:buChar char="o"/>
            </a:pPr>
            <a:r>
              <a:rPr lang="en-US" dirty="0"/>
              <a:t>2 Slots with higher air impedance</a:t>
            </a:r>
          </a:p>
          <a:p>
            <a:pPr marL="600074" lvl="1" indent="-285750">
              <a:spcBef>
                <a:spcPts val="600"/>
              </a:spcBef>
              <a:buClrTx/>
              <a:buFont typeface="Courier New" panose="02070309020205020404" pitchFamily="49" charset="0"/>
              <a:buChar char="o"/>
            </a:pPr>
            <a:r>
              <a:rPr lang="en-US" dirty="0"/>
              <a:t>2 Slots with lower air impedance</a:t>
            </a:r>
          </a:p>
          <a:p>
            <a:pPr marL="600074" lvl="1" indent="-285750">
              <a:spcBef>
                <a:spcPts val="600"/>
              </a:spcBef>
              <a:buClrTx/>
              <a:buFont typeface="Courier New" panose="02070309020205020404" pitchFamily="49" charset="0"/>
              <a:buChar char="o"/>
            </a:pPr>
            <a:r>
              <a:rPr lang="en-US" dirty="0"/>
              <a:t>2 Slots open on ATM area and RTM area</a:t>
            </a:r>
          </a:p>
          <a:p>
            <a:pPr marL="600074" lvl="1" indent="-285750">
              <a:spcBef>
                <a:spcPts val="600"/>
              </a:spcBef>
              <a:buClrTx/>
              <a:buFont typeface="Courier New" panose="02070309020205020404" pitchFamily="49" charset="0"/>
              <a:buChar char="o"/>
            </a:pPr>
            <a:r>
              <a:rPr lang="en-US" dirty="0"/>
              <a:t>Air filter 30% blocked</a:t>
            </a:r>
          </a:p>
          <a:p>
            <a:pPr marL="376237" indent="-285750">
              <a:spcBef>
                <a:spcPts val="0"/>
              </a:spcBef>
              <a:buClrTx/>
              <a:buFont typeface="Arial" panose="020B0604020202020204" pitchFamily="34" charset="0"/>
              <a:buChar char="•"/>
            </a:pPr>
            <a:endParaRPr lang="en-US" dirty="0"/>
          </a:p>
          <a:p>
            <a:pPr marL="376237" indent="-285750">
              <a:spcBef>
                <a:spcPts val="0"/>
              </a:spcBef>
              <a:buClrTx/>
              <a:buFont typeface="Arial" panose="020B0604020202020204" pitchFamily="34" charset="0"/>
              <a:buChar char="•"/>
            </a:pPr>
            <a:r>
              <a:rPr lang="en-US" dirty="0"/>
              <a:t>Conclusion</a:t>
            </a:r>
          </a:p>
          <a:p>
            <a:pPr marL="90487" indent="0">
              <a:spcBef>
                <a:spcPts val="0"/>
              </a:spcBef>
              <a:buNone/>
            </a:pPr>
            <a:endParaRPr lang="en-US" dirty="0"/>
          </a:p>
          <a:p>
            <a:pPr marL="90487" indent="0">
              <a:spcBef>
                <a:spcPts val="0"/>
              </a:spcBef>
              <a:buNone/>
            </a:pPr>
            <a:endParaRPr lang="en-US" dirty="0"/>
          </a:p>
          <a:p>
            <a:pPr marL="90487" indent="0">
              <a:spcBef>
                <a:spcPts val="0"/>
              </a:spcBef>
              <a:buNone/>
            </a:pPr>
            <a:r>
              <a:rPr lang="en-US" dirty="0"/>
              <a:t> </a:t>
            </a:r>
            <a:endParaRPr lang="en-US" b="1" dirty="0"/>
          </a:p>
          <a:p>
            <a:pPr marL="90487" indent="0">
              <a:spcBef>
                <a:spcPts val="0"/>
              </a:spcBef>
              <a:buNone/>
            </a:pPr>
            <a:endParaRPr lang="en-US" dirty="0"/>
          </a:p>
          <a:p>
            <a:pPr marL="90487" indent="0">
              <a:spcBef>
                <a:spcPts val="0"/>
              </a:spcBef>
              <a:buNone/>
            </a:pPr>
            <a:endParaRPr lang="en-US" b="1" dirty="0"/>
          </a:p>
        </p:txBody>
      </p:sp>
    </p:spTree>
    <p:extLst>
      <p:ext uri="{BB962C8B-B14F-4D97-AF65-F5344CB8AC3E}">
        <p14:creationId xmlns:p14="http://schemas.microsoft.com/office/powerpoint/2010/main" val="224630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de-DE" dirty="0"/>
              <a:t>Thermal Test Lab</a:t>
            </a:r>
          </a:p>
        </p:txBody>
      </p:sp>
    </p:spTree>
    <p:extLst>
      <p:ext uri="{BB962C8B-B14F-4D97-AF65-F5344CB8AC3E}">
        <p14:creationId xmlns:p14="http://schemas.microsoft.com/office/powerpoint/2010/main" val="259484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2544537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1672"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dirty="0"/>
              <a:t>Thermal Test Lab: Air performance test rig </a:t>
            </a:r>
          </a:p>
        </p:txBody>
      </p:sp>
      <p:sp>
        <p:nvSpPr>
          <p:cNvPr id="3" name="Slide Number Placeholder 2"/>
          <p:cNvSpPr>
            <a:spLocks noGrp="1"/>
          </p:cNvSpPr>
          <p:nvPr>
            <p:ph type="sldNum" sz="quarter" idx="10"/>
          </p:nvPr>
        </p:nvSpPr>
        <p:spPr/>
        <p:txBody>
          <a:bodyPr/>
          <a:lstStyle/>
          <a:p>
            <a:fld id="{D5A7C607-FE79-0944-B598-516BC0687002}" type="slidenum">
              <a:rPr lang="en-US" smtClean="0"/>
              <a:pPr/>
              <a:t>4</a:t>
            </a:fld>
            <a:endParaRPr lang="en-US" dirty="0"/>
          </a:p>
        </p:txBody>
      </p:sp>
      <p:sp>
        <p:nvSpPr>
          <p:cNvPr id="8" name="Text Placeholder 7"/>
          <p:cNvSpPr>
            <a:spLocks noGrp="1"/>
          </p:cNvSpPr>
          <p:nvPr>
            <p:ph type="body" sz="quarter" idx="14"/>
          </p:nvPr>
        </p:nvSpPr>
        <p:spPr>
          <a:xfrm>
            <a:off x="201929" y="1012825"/>
            <a:ext cx="5660901" cy="4545013"/>
          </a:xfrm>
        </p:spPr>
        <p:txBody>
          <a:bodyPr/>
          <a:lstStyle/>
          <a:p>
            <a:pPr marL="0" indent="0">
              <a:buNone/>
            </a:pPr>
            <a:r>
              <a:rPr lang="en-US" sz="1800" dirty="0"/>
              <a:t>Air performance test rig </a:t>
            </a:r>
            <a:endParaRPr lang="de-DE" sz="1800" dirty="0"/>
          </a:p>
          <a:p>
            <a:pPr lvl="1"/>
            <a:r>
              <a:rPr lang="en-US" dirty="0"/>
              <a:t>Measurements up to 5.000 m³/h at a test pressure of 3.000 Pa</a:t>
            </a:r>
          </a:p>
          <a:p>
            <a:pPr lvl="1"/>
            <a:r>
              <a:rPr lang="en-US" dirty="0"/>
              <a:t>Measurements in according to DIN EN ISO 5167-2</a:t>
            </a:r>
            <a:endParaRPr lang="de-DE" dirty="0"/>
          </a:p>
          <a:p>
            <a:pPr lvl="1"/>
            <a:r>
              <a:rPr lang="en-US" dirty="0"/>
              <a:t>Fan comparison, volumetric air flow, fan speed, power consumption</a:t>
            </a:r>
          </a:p>
          <a:p>
            <a:pPr lvl="1"/>
            <a:r>
              <a:rPr lang="en-US" dirty="0"/>
              <a:t>Output characteristic curves of fans with characteristic drag curves or characteristic systems curves</a:t>
            </a:r>
            <a:endParaRPr lang="de-DE" dirty="0"/>
          </a:p>
          <a:p>
            <a:pPr lvl="1"/>
            <a:r>
              <a:rPr lang="en-US" dirty="0"/>
              <a:t>The control and data acquisition is realized by a PC-based data acquisition system</a:t>
            </a:r>
          </a:p>
          <a:p>
            <a:endParaRPr lang="en-US" dirty="0"/>
          </a:p>
        </p:txBody>
      </p:sp>
      <p:pic>
        <p:nvPicPr>
          <p:cNvPr id="9" name="Grafik 8" descr="C:\Users\e1124623\Desktop\Unterlagen\CER\CER Klimatechnik-Labor\Luftleistungsprüfstand\Bilder Holger Nagel\Neuer Windkanal\Windkana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2830" y="914401"/>
            <a:ext cx="3081146" cy="2152649"/>
          </a:xfrm>
          <a:prstGeom prst="rect">
            <a:avLst/>
          </a:prstGeom>
          <a:noFill/>
          <a:ln>
            <a:solidFill>
              <a:schemeClr val="accent1"/>
            </a:solidFill>
          </a:ln>
        </p:spPr>
      </p:pic>
      <p:pic>
        <p:nvPicPr>
          <p:cNvPr id="10" name="Grafik 9" descr="C:\Users\e1124623\Desktop\Unterlagen\CER\CER Klimatechnik-Labor\Luftleistungsprüfstand\Bilder Holger Nagel\Neuer Windkanal\Windkanal_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8485" y="3572854"/>
            <a:ext cx="4128328" cy="2678656"/>
          </a:xfrm>
          <a:prstGeom prst="rect">
            <a:avLst/>
          </a:prstGeom>
          <a:noFill/>
          <a:ln>
            <a:solidFill>
              <a:schemeClr val="accent1"/>
            </a:solidFill>
          </a:ln>
        </p:spPr>
      </p:pic>
      <p:sp>
        <p:nvSpPr>
          <p:cNvPr id="4" name="Textplatzhalter 3">
            <a:extLst>
              <a:ext uri="{FF2B5EF4-FFF2-40B4-BE49-F238E27FC236}">
                <a16:creationId xmlns:a16="http://schemas.microsoft.com/office/drawing/2014/main" id="{970267DD-2B2A-49F3-9F94-38B4BFAA459A}"/>
              </a:ext>
            </a:extLst>
          </p:cNvPr>
          <p:cNvSpPr>
            <a:spLocks noGrp="1"/>
          </p:cNvSpPr>
          <p:nvPr>
            <p:ph type="body" sz="quarter" idx="12"/>
          </p:nvPr>
        </p:nvSpPr>
        <p:spPr/>
        <p:txBody>
          <a:bodyPr/>
          <a:lstStyle/>
          <a:p>
            <a:endParaRPr lang="de-DE" dirty="0"/>
          </a:p>
        </p:txBody>
      </p:sp>
    </p:spTree>
    <p:extLst>
      <p:ext uri="{BB962C8B-B14F-4D97-AF65-F5344CB8AC3E}">
        <p14:creationId xmlns:p14="http://schemas.microsoft.com/office/powerpoint/2010/main" val="210506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5197"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dirty="0"/>
              <a:t>Test Object</a:t>
            </a:r>
          </a:p>
        </p:txBody>
      </p:sp>
      <p:sp>
        <p:nvSpPr>
          <p:cNvPr id="3" name="Slide Number Placeholder 2"/>
          <p:cNvSpPr>
            <a:spLocks noGrp="1"/>
          </p:cNvSpPr>
          <p:nvPr>
            <p:ph type="sldNum" sz="quarter" idx="10"/>
          </p:nvPr>
        </p:nvSpPr>
        <p:spPr/>
        <p:txBody>
          <a:bodyPr/>
          <a:lstStyle/>
          <a:p>
            <a:fld id="{D5A7C607-FE79-0944-B598-516BC0687002}" type="slidenum">
              <a:rPr lang="en-US" smtClean="0"/>
              <a:pPr/>
              <a:t>5</a:t>
            </a:fld>
            <a:endParaRPr lang="en-US" dirty="0"/>
          </a:p>
        </p:txBody>
      </p:sp>
      <p:sp>
        <p:nvSpPr>
          <p:cNvPr id="8" name="Text Placeholder 7"/>
          <p:cNvSpPr>
            <a:spLocks noGrp="1"/>
          </p:cNvSpPr>
          <p:nvPr>
            <p:ph type="body" sz="quarter" idx="14"/>
          </p:nvPr>
        </p:nvSpPr>
        <p:spPr>
          <a:xfrm>
            <a:off x="285903" y="833707"/>
            <a:ext cx="8783451" cy="698719"/>
          </a:xfrm>
        </p:spPr>
        <p:txBody>
          <a:bodyPr/>
          <a:lstStyle/>
          <a:p>
            <a:pPr marL="0" indent="0" fontAlgn="base">
              <a:buNone/>
            </a:pPr>
            <a:r>
              <a:rPr lang="en-US" b="0" dirty="0"/>
              <a:t>MicroTCA.4 crate, 9 U, 84 HP, for 12 double mid‐size </a:t>
            </a:r>
            <a:r>
              <a:rPr lang="en-US" b="0" dirty="0" err="1"/>
              <a:t>AdvancedMC</a:t>
            </a:r>
            <a:r>
              <a:rPr lang="en-US" b="0" dirty="0"/>
              <a:t> modules, 2 MCHs, 4PMs</a:t>
            </a:r>
          </a:p>
          <a:p>
            <a:pPr marL="0" indent="0">
              <a:buNone/>
            </a:pPr>
            <a:r>
              <a:rPr lang="en-US" sz="1200" b="0" dirty="0"/>
              <a:t>Front view			       Rear view			Fan tray	</a:t>
            </a:r>
          </a:p>
          <a:p>
            <a:pPr marL="0" indent="0">
              <a:buNone/>
            </a:pPr>
            <a:r>
              <a:rPr lang="en-US" sz="1200" b="0" dirty="0"/>
              <a:t>		   </a:t>
            </a:r>
          </a:p>
          <a:p>
            <a:pPr marL="0" indent="0">
              <a:buNone/>
            </a:pPr>
            <a:endParaRPr lang="en-US" sz="1200" b="0" dirty="0"/>
          </a:p>
          <a:p>
            <a:pPr marL="0" indent="0">
              <a:buNone/>
            </a:pPr>
            <a:endParaRPr lang="en-US" sz="1200" b="0" dirty="0"/>
          </a:p>
          <a:p>
            <a:pPr marL="0" indent="0">
              <a:buNone/>
            </a:pPr>
            <a:r>
              <a:rPr lang="en-US" sz="1200" b="0" dirty="0"/>
              <a:t>						</a:t>
            </a:r>
          </a:p>
          <a:p>
            <a:pPr marL="0" indent="0">
              <a:buNone/>
            </a:pPr>
            <a:r>
              <a:rPr lang="en-US" sz="1200" b="0" dirty="0"/>
              <a:t>						       Cooling concept</a:t>
            </a:r>
          </a:p>
          <a:p>
            <a:pPr marL="0" indent="0">
              <a:buNone/>
            </a:pPr>
            <a:endParaRPr lang="en-US" sz="1200" b="0" dirty="0"/>
          </a:p>
          <a:p>
            <a:pPr marL="0" indent="0">
              <a:buNone/>
            </a:pPr>
            <a:r>
              <a:rPr lang="en-US" sz="1200" b="0" dirty="0"/>
              <a:t>			</a:t>
            </a:r>
          </a:p>
          <a:p>
            <a:pPr marL="0" indent="0">
              <a:buNone/>
            </a:pPr>
            <a:r>
              <a:rPr lang="en-US" sz="1200" b="0" dirty="0"/>
              <a:t>			</a:t>
            </a:r>
          </a:p>
          <a:p>
            <a:pPr marL="2738437" lvl="6" indent="0">
              <a:buNone/>
            </a:pPr>
            <a:endParaRPr lang="en-US" sz="1400" b="0" dirty="0"/>
          </a:p>
          <a:p>
            <a:pPr marL="0" indent="0">
              <a:buNone/>
            </a:pPr>
            <a:r>
              <a:rPr lang="en-US" sz="1200" b="0" dirty="0"/>
              <a:t>	</a:t>
            </a:r>
          </a:p>
          <a:p>
            <a:pPr marL="0" indent="0">
              <a:buNone/>
            </a:pPr>
            <a:endParaRPr lang="en-US" sz="1200" b="0" dirty="0"/>
          </a:p>
          <a:p>
            <a:pPr marL="0" indent="0">
              <a:buNone/>
            </a:pPr>
            <a:endParaRPr lang="en-US" sz="1200" b="0" dirty="0"/>
          </a:p>
          <a:p>
            <a:pPr marL="0" indent="0">
              <a:buNone/>
            </a:pPr>
            <a:endParaRPr lang="en-US" sz="1200" b="0" dirty="0"/>
          </a:p>
        </p:txBody>
      </p:sp>
      <p:sp>
        <p:nvSpPr>
          <p:cNvPr id="4" name="Textplatzhalter 3">
            <a:extLst>
              <a:ext uri="{FF2B5EF4-FFF2-40B4-BE49-F238E27FC236}">
                <a16:creationId xmlns:a16="http://schemas.microsoft.com/office/drawing/2014/main" id="{970267DD-2B2A-49F3-9F94-38B4BFAA459A}"/>
              </a:ext>
            </a:extLst>
          </p:cNvPr>
          <p:cNvSpPr>
            <a:spLocks noGrp="1"/>
          </p:cNvSpPr>
          <p:nvPr>
            <p:ph type="body" sz="quarter" idx="12"/>
          </p:nvPr>
        </p:nvSpPr>
        <p:spPr/>
        <p:txBody>
          <a:bodyPr/>
          <a:lstStyle/>
          <a:p>
            <a:endParaRPr lang="de-DE" dirty="0"/>
          </a:p>
        </p:txBody>
      </p:sp>
      <p:sp>
        <p:nvSpPr>
          <p:cNvPr id="5" name="Rechteck 4">
            <a:extLst>
              <a:ext uri="{FF2B5EF4-FFF2-40B4-BE49-F238E27FC236}">
                <a16:creationId xmlns:a16="http://schemas.microsoft.com/office/drawing/2014/main" id="{90910464-E567-4D89-AB90-1745218D4AF8}"/>
              </a:ext>
            </a:extLst>
          </p:cNvPr>
          <p:cNvSpPr/>
          <p:nvPr/>
        </p:nvSpPr>
        <p:spPr>
          <a:xfrm>
            <a:off x="285903" y="3809406"/>
            <a:ext cx="2354659" cy="138499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1   Upper Cooling Unit (CU1) </a:t>
            </a:r>
          </a:p>
          <a:p>
            <a:r>
              <a:rPr lang="en-US" sz="1200" dirty="0">
                <a:latin typeface="Arial" panose="020B0604020202020204" pitchFamily="34" charset="0"/>
                <a:cs typeface="Arial" panose="020B0604020202020204" pitchFamily="34" charset="0"/>
              </a:rPr>
              <a:t>2   Lower Cooling Unit (CU2) </a:t>
            </a:r>
          </a:p>
          <a:p>
            <a:r>
              <a:rPr lang="en-US" sz="1200" dirty="0">
                <a:latin typeface="Arial" panose="020B0604020202020204" pitchFamily="34" charset="0"/>
                <a:cs typeface="Arial" panose="020B0604020202020204" pitchFamily="34" charset="0"/>
              </a:rPr>
              <a:t>3   Air filter</a:t>
            </a:r>
          </a:p>
          <a:p>
            <a:r>
              <a:rPr lang="en-US" sz="1200" dirty="0">
                <a:latin typeface="Arial" panose="020B0604020202020204" pitchFamily="34" charset="0"/>
                <a:cs typeface="Arial" panose="020B0604020202020204" pitchFamily="34" charset="0"/>
              </a:rPr>
              <a:t>4   ESD Wrist Strap Terminal</a:t>
            </a:r>
          </a:p>
          <a:p>
            <a:r>
              <a:rPr lang="en-US" sz="1200" dirty="0">
                <a:latin typeface="Arial" panose="020B0604020202020204" pitchFamily="34" charset="0"/>
                <a:cs typeface="Arial" panose="020B0604020202020204" pitchFamily="34" charset="0"/>
              </a:rPr>
              <a:t>5   Cable Tray </a:t>
            </a:r>
          </a:p>
          <a:p>
            <a:r>
              <a:rPr lang="en-US" sz="1200" dirty="0">
                <a:latin typeface="Arial" panose="020B0604020202020204" pitchFamily="34" charset="0"/>
                <a:cs typeface="Arial" panose="020B0604020202020204" pitchFamily="34" charset="0"/>
              </a:rPr>
              <a:t>6   Backplane </a:t>
            </a:r>
          </a:p>
          <a:p>
            <a:r>
              <a:rPr lang="en-US" sz="1200" dirty="0">
                <a:latin typeface="Arial" panose="020B0604020202020204" pitchFamily="34" charset="0"/>
                <a:cs typeface="Arial" panose="020B0604020202020204" pitchFamily="34" charset="0"/>
              </a:rPr>
              <a:t>7   Card cage </a:t>
            </a:r>
            <a:endParaRPr lang="de-DE" sz="1200" dirty="0">
              <a:latin typeface="Arial" panose="020B0604020202020204" pitchFamily="34" charset="0"/>
              <a:cs typeface="Arial" panose="020B0604020202020204" pitchFamily="34" charset="0"/>
            </a:endParaRPr>
          </a:p>
        </p:txBody>
      </p:sp>
      <p:sp>
        <p:nvSpPr>
          <p:cNvPr id="11" name="Rechteck 10">
            <a:extLst>
              <a:ext uri="{FF2B5EF4-FFF2-40B4-BE49-F238E27FC236}">
                <a16:creationId xmlns:a16="http://schemas.microsoft.com/office/drawing/2014/main" id="{74D92A02-8562-46E7-B722-477002FD4689}"/>
              </a:ext>
            </a:extLst>
          </p:cNvPr>
          <p:cNvSpPr/>
          <p:nvPr/>
        </p:nvSpPr>
        <p:spPr>
          <a:xfrm>
            <a:off x="3019887" y="3809406"/>
            <a:ext cx="1760830" cy="830997"/>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  8  Rear card cage </a:t>
            </a:r>
          </a:p>
          <a:p>
            <a:r>
              <a:rPr lang="en-US" sz="1200" dirty="0">
                <a:latin typeface="Arial" panose="020B0604020202020204" pitchFamily="34" charset="0"/>
                <a:cs typeface="Arial" panose="020B0604020202020204" pitchFamily="34" charset="0"/>
              </a:rPr>
              <a:t>  9  Cable Tray</a:t>
            </a:r>
          </a:p>
          <a:p>
            <a:r>
              <a:rPr lang="en-US" sz="1200" dirty="0">
                <a:latin typeface="Arial" panose="020B0604020202020204" pitchFamily="34" charset="0"/>
                <a:cs typeface="Arial" panose="020B0604020202020204" pitchFamily="34" charset="0"/>
              </a:rPr>
              <a:t>10  Ground Terminal </a:t>
            </a:r>
          </a:p>
          <a:p>
            <a:pPr marL="228600" indent="-228600">
              <a:buAutoNum type="arabicPlain" startAt="8"/>
            </a:pPr>
            <a:endParaRPr lang="de-DE" sz="1200" dirty="0">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114DB946-9542-4AF8-B5F0-5299DBA42E58}"/>
              </a:ext>
            </a:extLst>
          </p:cNvPr>
          <p:cNvPicPr>
            <a:picLocks noChangeAspect="1"/>
          </p:cNvPicPr>
          <p:nvPr/>
        </p:nvPicPr>
        <p:blipFill>
          <a:blip r:embed="rId6"/>
          <a:stretch>
            <a:fillRect/>
          </a:stretch>
        </p:blipFill>
        <p:spPr>
          <a:xfrm>
            <a:off x="6167561" y="1593794"/>
            <a:ext cx="2621698" cy="1557130"/>
          </a:xfrm>
          <a:prstGeom prst="rect">
            <a:avLst/>
          </a:prstGeom>
        </p:spPr>
      </p:pic>
      <p:pic>
        <p:nvPicPr>
          <p:cNvPr id="13" name="Grafik 12">
            <a:extLst>
              <a:ext uri="{FF2B5EF4-FFF2-40B4-BE49-F238E27FC236}">
                <a16:creationId xmlns:a16="http://schemas.microsoft.com/office/drawing/2014/main" id="{CAC745C3-9F98-42DA-A1D5-C55AD91AD472}"/>
              </a:ext>
            </a:extLst>
          </p:cNvPr>
          <p:cNvPicPr>
            <a:picLocks noChangeAspect="1"/>
          </p:cNvPicPr>
          <p:nvPr/>
        </p:nvPicPr>
        <p:blipFill>
          <a:blip r:embed="rId7"/>
          <a:stretch>
            <a:fillRect/>
          </a:stretch>
        </p:blipFill>
        <p:spPr>
          <a:xfrm>
            <a:off x="5160042" y="3581422"/>
            <a:ext cx="3698055" cy="2824368"/>
          </a:xfrm>
          <a:prstGeom prst="rect">
            <a:avLst/>
          </a:prstGeom>
        </p:spPr>
      </p:pic>
      <p:pic>
        <p:nvPicPr>
          <p:cNvPr id="7" name="Grafik 6">
            <a:extLst>
              <a:ext uri="{FF2B5EF4-FFF2-40B4-BE49-F238E27FC236}">
                <a16:creationId xmlns:a16="http://schemas.microsoft.com/office/drawing/2014/main" id="{8B42EC33-03AE-4A95-B128-046C82AEC09C}"/>
              </a:ext>
            </a:extLst>
          </p:cNvPr>
          <p:cNvPicPr>
            <a:picLocks noChangeAspect="1"/>
          </p:cNvPicPr>
          <p:nvPr/>
        </p:nvPicPr>
        <p:blipFill>
          <a:blip r:embed="rId8"/>
          <a:stretch>
            <a:fillRect/>
          </a:stretch>
        </p:blipFill>
        <p:spPr>
          <a:xfrm>
            <a:off x="2942776" y="1566567"/>
            <a:ext cx="2944690" cy="2154244"/>
          </a:xfrm>
          <a:prstGeom prst="rect">
            <a:avLst/>
          </a:prstGeom>
        </p:spPr>
      </p:pic>
      <p:pic>
        <p:nvPicPr>
          <p:cNvPr id="2" name="Grafik 1">
            <a:extLst>
              <a:ext uri="{FF2B5EF4-FFF2-40B4-BE49-F238E27FC236}">
                <a16:creationId xmlns:a16="http://schemas.microsoft.com/office/drawing/2014/main" id="{4F8F2CD3-DDE7-433A-AC15-4D2008931822}"/>
              </a:ext>
            </a:extLst>
          </p:cNvPr>
          <p:cNvPicPr>
            <a:picLocks noChangeAspect="1"/>
          </p:cNvPicPr>
          <p:nvPr/>
        </p:nvPicPr>
        <p:blipFill>
          <a:blip r:embed="rId9"/>
          <a:stretch>
            <a:fillRect/>
          </a:stretch>
        </p:blipFill>
        <p:spPr>
          <a:xfrm>
            <a:off x="-1" y="1593794"/>
            <a:ext cx="3017055" cy="2154244"/>
          </a:xfrm>
          <a:prstGeom prst="rect">
            <a:avLst/>
          </a:prstGeom>
        </p:spPr>
      </p:pic>
    </p:spTree>
    <p:extLst>
      <p:ext uri="{BB962C8B-B14F-4D97-AF65-F5344CB8AC3E}">
        <p14:creationId xmlns:p14="http://schemas.microsoft.com/office/powerpoint/2010/main" val="94552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7242"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Test set up</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6</a:t>
            </a:fld>
            <a:endParaRPr lang="en-US" dirty="0"/>
          </a:p>
        </p:txBody>
      </p:sp>
      <p:sp>
        <p:nvSpPr>
          <p:cNvPr id="8" name="Text Placeholder 7"/>
          <p:cNvSpPr>
            <a:spLocks noGrp="1"/>
          </p:cNvSpPr>
          <p:nvPr>
            <p:ph type="body" sz="quarter" idx="14"/>
          </p:nvPr>
        </p:nvSpPr>
        <p:spPr>
          <a:xfrm>
            <a:off x="201930" y="4172756"/>
            <a:ext cx="6310837" cy="2074347"/>
          </a:xfrm>
        </p:spPr>
        <p:txBody>
          <a:bodyPr/>
          <a:lstStyle/>
          <a:p>
            <a:pPr marL="0" indent="0">
              <a:buNone/>
            </a:pPr>
            <a:r>
              <a:rPr lang="en-US" sz="1800" dirty="0"/>
              <a:t>CP-TA measuring method for MTCA</a:t>
            </a:r>
          </a:p>
          <a:p>
            <a:pPr marL="0" indent="0">
              <a:spcBef>
                <a:spcPts val="0"/>
              </a:spcBef>
              <a:buNone/>
            </a:pPr>
            <a:r>
              <a:rPr lang="en-US" sz="1200" b="0" dirty="0"/>
              <a:t>(Test method developed acc. to CP-TA: Communications Platforms Trade Association)</a:t>
            </a:r>
          </a:p>
          <a:p>
            <a:pPr lvl="1"/>
            <a:r>
              <a:rPr lang="en-US" dirty="0"/>
              <a:t>Determining the air distribution of a system</a:t>
            </a:r>
          </a:p>
          <a:p>
            <a:pPr lvl="1"/>
            <a:r>
              <a:rPr lang="en-US" dirty="0"/>
              <a:t>Measurement Boards</a:t>
            </a:r>
          </a:p>
          <a:p>
            <a:pPr lvl="1"/>
            <a:r>
              <a:rPr lang="en-US" dirty="0"/>
              <a:t>Flow Impedance Board</a:t>
            </a:r>
          </a:p>
          <a:p>
            <a:pPr lvl="1"/>
            <a:r>
              <a:rPr lang="en-US" dirty="0"/>
              <a:t>Data is transmitted to a PC</a:t>
            </a:r>
          </a:p>
          <a:p>
            <a:pPr lvl="1"/>
            <a:r>
              <a:rPr lang="en-US" dirty="0"/>
              <a:t>Determining the Impedance of the Double Mid-Size MTCA impedance boards</a:t>
            </a:r>
          </a:p>
          <a:p>
            <a:pPr marL="233362" lvl="1" indent="0">
              <a:buNone/>
            </a:pPr>
            <a:endParaRPr lang="en-US"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7564" y="1063916"/>
            <a:ext cx="1811160" cy="136077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a:extLst>
              <a:ext uri="{FF2B5EF4-FFF2-40B4-BE49-F238E27FC236}">
                <a16:creationId xmlns:a16="http://schemas.microsoft.com/office/drawing/2014/main" id="{2625E2D3-566B-4B58-91B7-6F991ABA435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251319" y="1110284"/>
            <a:ext cx="1458157" cy="1306686"/>
          </a:xfrm>
          <a:prstGeom prst="rect">
            <a:avLst/>
          </a:prstGeom>
          <a:noFill/>
          <a:ln>
            <a:solidFill>
              <a:schemeClr val="accent1"/>
            </a:solidFill>
          </a:ln>
        </p:spPr>
      </p:pic>
      <p:pic>
        <p:nvPicPr>
          <p:cNvPr id="13" name="Grafik 12" descr="P1190362">
            <a:extLst>
              <a:ext uri="{FF2B5EF4-FFF2-40B4-BE49-F238E27FC236}">
                <a16:creationId xmlns:a16="http://schemas.microsoft.com/office/drawing/2014/main" id="{A5E9EAF9-BA43-4B0F-95EF-92EAD955150B}"/>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3197564" y="2457836"/>
            <a:ext cx="1811160" cy="1516071"/>
          </a:xfrm>
          <a:prstGeom prst="rect">
            <a:avLst/>
          </a:prstGeom>
          <a:noFill/>
          <a:ln>
            <a:solidFill>
              <a:schemeClr val="accent1"/>
            </a:solidFill>
          </a:ln>
        </p:spPr>
      </p:pic>
      <p:cxnSp>
        <p:nvCxnSpPr>
          <p:cNvPr id="14" name="Gerader Verbinder 13">
            <a:extLst>
              <a:ext uri="{FF2B5EF4-FFF2-40B4-BE49-F238E27FC236}">
                <a16:creationId xmlns:a16="http://schemas.microsoft.com/office/drawing/2014/main" id="{41707B24-A98D-4915-84ED-A2A7D58AC1FA}"/>
              </a:ext>
            </a:extLst>
          </p:cNvPr>
          <p:cNvCxnSpPr>
            <a:cxnSpLocks/>
            <a:endCxn id="11" idx="1"/>
          </p:cNvCxnSpPr>
          <p:nvPr/>
        </p:nvCxnSpPr>
        <p:spPr>
          <a:xfrm flipV="1">
            <a:off x="2739856" y="1744302"/>
            <a:ext cx="457708" cy="69105"/>
          </a:xfrm>
          <a:prstGeom prst="line">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6CED9E5B-B8B3-4645-BD12-48F495200C70}"/>
              </a:ext>
            </a:extLst>
          </p:cNvPr>
          <p:cNvCxnSpPr>
            <a:cxnSpLocks/>
          </p:cNvCxnSpPr>
          <p:nvPr/>
        </p:nvCxnSpPr>
        <p:spPr>
          <a:xfrm>
            <a:off x="2739856" y="2332684"/>
            <a:ext cx="457708" cy="298101"/>
          </a:xfrm>
          <a:prstGeom prst="line">
            <a:avLst/>
          </a:prstGeom>
          <a:ln w="38100">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4E912F28-7E36-4CB0-8B0F-94A13FD28BD7}"/>
              </a:ext>
            </a:extLst>
          </p:cNvPr>
          <p:cNvSpPr>
            <a:spLocks noGrp="1"/>
          </p:cNvSpPr>
          <p:nvPr>
            <p:ph type="body" sz="quarter" idx="12"/>
          </p:nvPr>
        </p:nvSpPr>
        <p:spPr/>
        <p:txBody>
          <a:bodyPr/>
          <a:lstStyle/>
          <a:p>
            <a:endParaRPr lang="de-DE" dirty="0"/>
          </a:p>
        </p:txBody>
      </p:sp>
      <p:pic>
        <p:nvPicPr>
          <p:cNvPr id="5" name="Grafik 4">
            <a:extLst>
              <a:ext uri="{FF2B5EF4-FFF2-40B4-BE49-F238E27FC236}">
                <a16:creationId xmlns:a16="http://schemas.microsoft.com/office/drawing/2014/main" id="{96CA4A99-7F7D-4C3C-A2B9-87B6A9C09910}"/>
              </a:ext>
            </a:extLst>
          </p:cNvPr>
          <p:cNvPicPr>
            <a:picLocks noChangeAspect="1"/>
          </p:cNvPicPr>
          <p:nvPr/>
        </p:nvPicPr>
        <p:blipFill>
          <a:blip r:embed="rId9"/>
          <a:stretch>
            <a:fillRect/>
          </a:stretch>
        </p:blipFill>
        <p:spPr>
          <a:xfrm>
            <a:off x="370532" y="953118"/>
            <a:ext cx="2380647" cy="2013047"/>
          </a:xfrm>
          <a:prstGeom prst="rect">
            <a:avLst/>
          </a:prstGeom>
        </p:spPr>
      </p:pic>
      <p:pic>
        <p:nvPicPr>
          <p:cNvPr id="27" name="Grafik 26">
            <a:extLst>
              <a:ext uri="{FF2B5EF4-FFF2-40B4-BE49-F238E27FC236}">
                <a16:creationId xmlns:a16="http://schemas.microsoft.com/office/drawing/2014/main" id="{2E6CCA5F-F746-45C3-ADAD-4A03D13DDA55}"/>
              </a:ext>
            </a:extLst>
          </p:cNvPr>
          <p:cNvPicPr>
            <a:picLocks noChangeAspect="1"/>
          </p:cNvPicPr>
          <p:nvPr/>
        </p:nvPicPr>
        <p:blipFill>
          <a:blip r:embed="rId10"/>
          <a:stretch>
            <a:fillRect/>
          </a:stretch>
        </p:blipFill>
        <p:spPr>
          <a:xfrm>
            <a:off x="6213209" y="2966165"/>
            <a:ext cx="2728861" cy="2581599"/>
          </a:xfrm>
          <a:prstGeom prst="rect">
            <a:avLst/>
          </a:prstGeom>
        </p:spPr>
      </p:pic>
    </p:spTree>
    <p:extLst>
      <p:ext uri="{BB962C8B-B14F-4D97-AF65-F5344CB8AC3E}">
        <p14:creationId xmlns:p14="http://schemas.microsoft.com/office/powerpoint/2010/main" val="353882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2926"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a:t>Thermal Test Lab: </a:t>
            </a:r>
            <a:r>
              <a:rPr lang="en-US" dirty="0"/>
              <a:t>CP-TA measuring method for MTCA Systems</a:t>
            </a:r>
          </a:p>
        </p:txBody>
      </p:sp>
      <p:sp>
        <p:nvSpPr>
          <p:cNvPr id="3" name="Slide Number Placeholder 2"/>
          <p:cNvSpPr>
            <a:spLocks noGrp="1"/>
          </p:cNvSpPr>
          <p:nvPr>
            <p:ph type="sldNum" sz="quarter" idx="10"/>
          </p:nvPr>
        </p:nvSpPr>
        <p:spPr/>
        <p:txBody>
          <a:bodyPr/>
          <a:lstStyle/>
          <a:p>
            <a:fld id="{D5A7C607-FE79-0944-B598-516BC0687002}" type="slidenum">
              <a:rPr lang="en-US" smtClean="0"/>
              <a:pPr/>
              <a:t>7</a:t>
            </a:fld>
            <a:endParaRPr lang="en-US" dirty="0"/>
          </a:p>
        </p:txBody>
      </p:sp>
      <p:sp>
        <p:nvSpPr>
          <p:cNvPr id="8" name="Text Placeholder 7"/>
          <p:cNvSpPr>
            <a:spLocks noGrp="1"/>
          </p:cNvSpPr>
          <p:nvPr>
            <p:ph type="body" sz="quarter" idx="14"/>
          </p:nvPr>
        </p:nvSpPr>
        <p:spPr>
          <a:xfrm>
            <a:off x="201928" y="1012825"/>
            <a:ext cx="8531525" cy="5274764"/>
          </a:xfrm>
        </p:spPr>
        <p:txBody>
          <a:bodyPr/>
          <a:lstStyle/>
          <a:p>
            <a:r>
              <a:rPr lang="en-US" sz="1800" dirty="0"/>
              <a:t>CP-TA measuring method for MTCA</a:t>
            </a:r>
            <a:endParaRPr lang="en-US" dirty="0"/>
          </a:p>
          <a:p>
            <a:pPr lvl="1"/>
            <a:r>
              <a:rPr lang="en-US" dirty="0"/>
              <a:t>Determining the Impedance of the Double Mid-Size MTCA impedance boards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233362" lvl="1" indent="0">
              <a:buNone/>
            </a:pPr>
            <a:endParaRPr lang="en-US" dirty="0"/>
          </a:p>
          <a:p>
            <a:pPr marL="0" indent="0">
              <a:spcBef>
                <a:spcPts val="600"/>
              </a:spcBef>
              <a:buNone/>
            </a:pPr>
            <a:r>
              <a:rPr lang="en-US" dirty="0"/>
              <a:t>             	Choice: The </a:t>
            </a:r>
            <a:r>
              <a:rPr lang="en-US" dirty="0">
                <a:solidFill>
                  <a:schemeClr val="accent4">
                    <a:lumMod val="75000"/>
                    <a:lumOff val="25000"/>
                  </a:schemeClr>
                </a:solidFill>
              </a:rPr>
              <a:t>blue</a:t>
            </a:r>
            <a:r>
              <a:rPr lang="en-US" dirty="0"/>
              <a:t> curve is the reference curve for the </a:t>
            </a:r>
          </a:p>
          <a:p>
            <a:pPr marL="0" indent="0">
              <a:spcBef>
                <a:spcPts val="600"/>
              </a:spcBef>
              <a:buNone/>
            </a:pPr>
            <a:r>
              <a:rPr lang="en-US" dirty="0"/>
              <a:t>	               MTCA Board used for   the measurements</a:t>
            </a:r>
            <a:endParaRPr lang="de-DE" dirty="0"/>
          </a:p>
        </p:txBody>
      </p:sp>
      <p:pic>
        <p:nvPicPr>
          <p:cNvPr id="2" name="Grafik 1">
            <a:extLst>
              <a:ext uri="{FF2B5EF4-FFF2-40B4-BE49-F238E27FC236}">
                <a16:creationId xmlns:a16="http://schemas.microsoft.com/office/drawing/2014/main" id="{625AB291-ABF5-4EBF-BE7A-3583C2A22274}"/>
              </a:ext>
            </a:extLst>
          </p:cNvPr>
          <p:cNvPicPr>
            <a:picLocks noChangeAspect="1"/>
          </p:cNvPicPr>
          <p:nvPr/>
        </p:nvPicPr>
        <p:blipFill>
          <a:blip r:embed="rId6"/>
          <a:stretch>
            <a:fillRect/>
          </a:stretch>
        </p:blipFill>
        <p:spPr>
          <a:xfrm>
            <a:off x="1096276" y="1757778"/>
            <a:ext cx="6951448" cy="3719744"/>
          </a:xfrm>
          <a:prstGeom prst="rect">
            <a:avLst/>
          </a:prstGeom>
          <a:ln>
            <a:solidFill>
              <a:schemeClr val="accent1"/>
            </a:solidFill>
          </a:ln>
        </p:spPr>
      </p:pic>
      <p:sp>
        <p:nvSpPr>
          <p:cNvPr id="5" name="Textplatzhalter 4">
            <a:extLst>
              <a:ext uri="{FF2B5EF4-FFF2-40B4-BE49-F238E27FC236}">
                <a16:creationId xmlns:a16="http://schemas.microsoft.com/office/drawing/2014/main" id="{E983462F-17BC-49F0-A75E-7D48F3FBC998}"/>
              </a:ext>
            </a:extLst>
          </p:cNvPr>
          <p:cNvSpPr>
            <a:spLocks noGrp="1"/>
          </p:cNvSpPr>
          <p:nvPr>
            <p:ph type="body" sz="quarter" idx="12"/>
          </p:nvPr>
        </p:nvSpPr>
        <p:spPr/>
        <p:txBody>
          <a:bodyPr/>
          <a:lstStyle/>
          <a:p>
            <a:endParaRPr lang="de-DE" dirty="0"/>
          </a:p>
        </p:txBody>
      </p:sp>
    </p:spTree>
    <p:extLst>
      <p:ext uri="{BB962C8B-B14F-4D97-AF65-F5344CB8AC3E}">
        <p14:creationId xmlns:p14="http://schemas.microsoft.com/office/powerpoint/2010/main" val="420958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3945"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err="1"/>
              <a:t>Remark</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8</a:t>
            </a:fld>
            <a:endParaRPr lang="en-US" dirty="0"/>
          </a:p>
        </p:txBody>
      </p:sp>
      <p:sp>
        <p:nvSpPr>
          <p:cNvPr id="8" name="Text Placeholder 7"/>
          <p:cNvSpPr>
            <a:spLocks noGrp="1"/>
          </p:cNvSpPr>
          <p:nvPr>
            <p:ph type="body" sz="quarter" idx="14"/>
          </p:nvPr>
        </p:nvSpPr>
        <p:spPr>
          <a:xfrm>
            <a:off x="201928" y="1012825"/>
            <a:ext cx="7845795" cy="5274764"/>
          </a:xfrm>
        </p:spPr>
        <p:txBody>
          <a:bodyPr/>
          <a:lstStyle/>
          <a:p>
            <a:r>
              <a:rPr lang="en-GB" dirty="0"/>
              <a:t>The </a:t>
            </a:r>
            <a:r>
              <a:rPr lang="en-GB" dirty="0" err="1"/>
              <a:t>measuremts</a:t>
            </a:r>
            <a:r>
              <a:rPr lang="en-GB" dirty="0"/>
              <a:t> had been realized with max. fan speed</a:t>
            </a:r>
          </a:p>
          <a:p>
            <a:r>
              <a:rPr lang="en-GB" dirty="0"/>
              <a:t>Comparison of the two different measurement methods</a:t>
            </a:r>
            <a:endParaRPr lang="de-DE" dirty="0"/>
          </a:p>
          <a:p>
            <a:pPr lvl="1"/>
            <a:r>
              <a:rPr lang="en-US" dirty="0"/>
              <a:t>Air performance test rig for air volume measurements</a:t>
            </a:r>
            <a:endParaRPr lang="de-DE" dirty="0"/>
          </a:p>
          <a:p>
            <a:pPr lvl="2"/>
            <a:r>
              <a:rPr lang="en-GB" dirty="0"/>
              <a:t>Measurement of the total air flow of the chassis</a:t>
            </a:r>
            <a:endParaRPr lang="de-DE" dirty="0"/>
          </a:p>
          <a:p>
            <a:pPr lvl="1"/>
            <a:r>
              <a:rPr lang="en-US" dirty="0"/>
              <a:t>MTCA air distribution measurement</a:t>
            </a:r>
            <a:r>
              <a:rPr lang="en-GB" dirty="0"/>
              <a:t>: air distribution</a:t>
            </a:r>
            <a:endParaRPr lang="de-DE" dirty="0"/>
          </a:p>
          <a:p>
            <a:pPr lvl="2"/>
            <a:r>
              <a:rPr lang="en-GB" dirty="0"/>
              <a:t>Measurement of the air speed of the Front Boards, calculation of the global/total air flow based on the effective board area</a:t>
            </a:r>
            <a:endParaRPr lang="de-DE" dirty="0"/>
          </a:p>
          <a:p>
            <a:r>
              <a:rPr lang="en-GB" dirty="0"/>
              <a:t>Measurement accuracy</a:t>
            </a:r>
            <a:endParaRPr lang="de-DE" dirty="0"/>
          </a:p>
          <a:p>
            <a:pPr lvl="1"/>
            <a:r>
              <a:rPr lang="en-GB" dirty="0"/>
              <a:t>The bulk airflow measurement in the wind tunnel is very accurate. The measurement tolerance is in the 1 – 2% range. The air distribution measurement is not as accurate due to high tolerances of the air speed sensors. Therefore there are some differences between the results of the two different measurement methods; they can be up to 5 – 10%.</a:t>
            </a:r>
            <a:endParaRPr lang="de-DE" dirty="0"/>
          </a:p>
          <a:p>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spTree>
    <p:extLst>
      <p:ext uri="{BB962C8B-B14F-4D97-AF65-F5344CB8AC3E}">
        <p14:creationId xmlns:p14="http://schemas.microsoft.com/office/powerpoint/2010/main" val="408603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65" name="think-cell Slide" r:id="rId4" imgW="663" imgH="664" progId="TCLayout.ActiveDocument.1">
                  <p:embed/>
                </p:oleObj>
              </mc:Choice>
              <mc:Fallback>
                <p:oleObj name="think-cell Slide" r:id="rId4" imgW="663" imgH="664" progId="TCLayout.ActiveDocument.1">
                  <p:embed/>
                  <p:pic>
                    <p:nvPicPr>
                      <p:cNvPr id="20" name="Object 1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a:lstStyle/>
          <a:p>
            <a:r>
              <a:rPr lang="de-DE" dirty="0" err="1"/>
              <a:t>Measurements</a:t>
            </a:r>
            <a:endParaRPr lang="en-US" dirty="0"/>
          </a:p>
        </p:txBody>
      </p:sp>
      <p:sp>
        <p:nvSpPr>
          <p:cNvPr id="3" name="Slide Number Placeholder 2"/>
          <p:cNvSpPr>
            <a:spLocks noGrp="1"/>
          </p:cNvSpPr>
          <p:nvPr>
            <p:ph type="sldNum" sz="quarter" idx="10"/>
          </p:nvPr>
        </p:nvSpPr>
        <p:spPr/>
        <p:txBody>
          <a:bodyPr/>
          <a:lstStyle/>
          <a:p>
            <a:fld id="{D5A7C607-FE79-0944-B598-516BC0687002}" type="slidenum">
              <a:rPr lang="en-US" smtClean="0"/>
              <a:pPr/>
              <a:t>9</a:t>
            </a:fld>
            <a:endParaRPr lang="en-US" dirty="0"/>
          </a:p>
        </p:txBody>
      </p:sp>
      <p:sp>
        <p:nvSpPr>
          <p:cNvPr id="8" name="Text Placeholder 7"/>
          <p:cNvSpPr>
            <a:spLocks noGrp="1"/>
          </p:cNvSpPr>
          <p:nvPr>
            <p:ph type="body" sz="quarter" idx="14"/>
          </p:nvPr>
        </p:nvSpPr>
        <p:spPr>
          <a:xfrm>
            <a:off x="201928" y="1012825"/>
            <a:ext cx="7845795" cy="5274764"/>
          </a:xfrm>
        </p:spPr>
        <p:txBody>
          <a:bodyPr/>
          <a:lstStyle/>
          <a:p>
            <a:pPr marL="0" indent="0">
              <a:spcBef>
                <a:spcPts val="600"/>
              </a:spcBef>
              <a:buClrTx/>
              <a:buNone/>
            </a:pPr>
            <a:r>
              <a:rPr lang="de-DE" dirty="0"/>
              <a:t>1. Measurement: </a:t>
            </a:r>
            <a:r>
              <a:rPr lang="de-DE" b="0" dirty="0"/>
              <a:t>All AMC </a:t>
            </a:r>
            <a:r>
              <a:rPr lang="de-DE" b="0" dirty="0" err="1"/>
              <a:t>modules</a:t>
            </a:r>
            <a:r>
              <a:rPr lang="de-DE" b="0" dirty="0"/>
              <a:t> </a:t>
            </a:r>
            <a:r>
              <a:rPr lang="de-DE" b="0" dirty="0" err="1"/>
              <a:t>with</a:t>
            </a:r>
            <a:r>
              <a:rPr lang="de-DE" b="0" dirty="0"/>
              <a:t> </a:t>
            </a:r>
            <a:r>
              <a:rPr lang="de-DE" b="0" dirty="0" err="1"/>
              <a:t>impedance</a:t>
            </a:r>
            <a:r>
              <a:rPr lang="de-DE" b="0" dirty="0"/>
              <a:t> acc. </a:t>
            </a:r>
            <a:r>
              <a:rPr lang="de-DE" b="0" dirty="0" err="1"/>
              <a:t>to</a:t>
            </a:r>
            <a:r>
              <a:rPr lang="de-DE" b="0" dirty="0"/>
              <a:t> </a:t>
            </a:r>
            <a:r>
              <a:rPr lang="de-DE" b="0" dirty="0" err="1"/>
              <a:t>the</a:t>
            </a:r>
            <a:r>
              <a:rPr lang="de-DE" b="0" dirty="0"/>
              <a:t> </a:t>
            </a:r>
          </a:p>
          <a:p>
            <a:pPr marL="0" indent="0">
              <a:spcBef>
                <a:spcPts val="600"/>
              </a:spcBef>
              <a:buClrTx/>
              <a:buNone/>
            </a:pPr>
            <a:r>
              <a:rPr lang="de-DE" b="0" dirty="0"/>
              <a:t>                             </a:t>
            </a:r>
            <a:r>
              <a:rPr lang="de-DE" b="0" dirty="0" err="1"/>
              <a:t>reference</a:t>
            </a:r>
            <a:r>
              <a:rPr lang="de-DE" b="0" dirty="0"/>
              <a:t> </a:t>
            </a:r>
            <a:r>
              <a:rPr lang="de-DE" b="0" dirty="0" err="1"/>
              <a:t>curve</a:t>
            </a:r>
            <a:r>
              <a:rPr lang="de-DE" b="0" dirty="0"/>
              <a:t> </a:t>
            </a:r>
          </a:p>
          <a:p>
            <a:pPr marL="0" indent="0">
              <a:spcBef>
                <a:spcPts val="600"/>
              </a:spcBef>
              <a:buClrTx/>
              <a:buNone/>
            </a:pPr>
            <a:endParaRPr lang="de-DE" b="0" dirty="0"/>
          </a:p>
          <a:p>
            <a:pPr marL="0" indent="0">
              <a:spcBef>
                <a:spcPts val="600"/>
              </a:spcBef>
              <a:buNone/>
            </a:pPr>
            <a:r>
              <a:rPr lang="de-DE" dirty="0"/>
              <a:t>2. Measurement: </a:t>
            </a:r>
            <a:r>
              <a:rPr lang="de-DE" b="0" dirty="0"/>
              <a:t>Front AMC </a:t>
            </a:r>
            <a:r>
              <a:rPr lang="de-DE" b="0" dirty="0" err="1"/>
              <a:t>slot</a:t>
            </a:r>
            <a:r>
              <a:rPr lang="de-DE" b="0" dirty="0"/>
              <a:t> 2 and </a:t>
            </a:r>
            <a:r>
              <a:rPr lang="de-DE" b="0" dirty="0" err="1"/>
              <a:t>slot</a:t>
            </a:r>
            <a:r>
              <a:rPr lang="de-DE" b="0" dirty="0"/>
              <a:t> 4 </a:t>
            </a:r>
            <a:r>
              <a:rPr lang="de-DE" b="0" dirty="0" err="1"/>
              <a:t>completely</a:t>
            </a:r>
            <a:r>
              <a:rPr lang="de-DE" b="0" dirty="0"/>
              <a:t> </a:t>
            </a:r>
            <a:r>
              <a:rPr lang="de-DE" b="0" dirty="0" err="1"/>
              <a:t>blocked</a:t>
            </a:r>
            <a:endParaRPr lang="de-DE" b="0" dirty="0"/>
          </a:p>
          <a:p>
            <a:pPr marL="0" indent="0">
              <a:spcBef>
                <a:spcPts val="600"/>
              </a:spcBef>
              <a:buNone/>
            </a:pPr>
            <a:r>
              <a:rPr lang="de-DE" b="0" dirty="0"/>
              <a:t>	             -&gt; </a:t>
            </a:r>
            <a:r>
              <a:rPr lang="de-DE" b="0" dirty="0" err="1"/>
              <a:t>represents</a:t>
            </a:r>
            <a:r>
              <a:rPr lang="de-DE" b="0" dirty="0"/>
              <a:t> AMC </a:t>
            </a:r>
            <a:r>
              <a:rPr lang="de-DE" b="0" dirty="0" err="1"/>
              <a:t>modules</a:t>
            </a:r>
            <a:r>
              <a:rPr lang="de-DE" b="0" dirty="0"/>
              <a:t> </a:t>
            </a:r>
            <a:r>
              <a:rPr lang="de-DE" b="0" dirty="0" err="1"/>
              <a:t>with</a:t>
            </a:r>
            <a:r>
              <a:rPr lang="de-DE" b="0" dirty="0"/>
              <a:t> </a:t>
            </a:r>
            <a:r>
              <a:rPr lang="de-DE" b="0" dirty="0" err="1"/>
              <a:t>higher</a:t>
            </a:r>
            <a:r>
              <a:rPr lang="de-DE" b="0" dirty="0"/>
              <a:t> </a:t>
            </a:r>
            <a:r>
              <a:rPr lang="de-DE" b="0" dirty="0" err="1"/>
              <a:t>air</a:t>
            </a:r>
            <a:r>
              <a:rPr lang="de-DE" b="0" dirty="0"/>
              <a:t> </a:t>
            </a:r>
            <a:r>
              <a:rPr lang="de-DE" b="0" dirty="0" err="1"/>
              <a:t>impedance</a:t>
            </a:r>
            <a:endParaRPr lang="de-DE" b="0" dirty="0"/>
          </a:p>
          <a:p>
            <a:pPr marL="0" indent="0">
              <a:spcBef>
                <a:spcPts val="600"/>
              </a:spcBef>
              <a:buNone/>
            </a:pPr>
            <a:endParaRPr lang="de-DE" b="0" dirty="0"/>
          </a:p>
          <a:p>
            <a:pPr marL="0" indent="0">
              <a:spcBef>
                <a:spcPts val="600"/>
              </a:spcBef>
              <a:buNone/>
            </a:pPr>
            <a:r>
              <a:rPr lang="de-DE" dirty="0"/>
              <a:t>3. Measurement: </a:t>
            </a:r>
            <a:r>
              <a:rPr lang="de-DE" b="0" dirty="0"/>
              <a:t>Front AMC </a:t>
            </a:r>
            <a:r>
              <a:rPr lang="de-DE" b="0" dirty="0" err="1"/>
              <a:t>slot</a:t>
            </a:r>
            <a:r>
              <a:rPr lang="de-DE" b="0" dirty="0"/>
              <a:t> 2 and </a:t>
            </a:r>
            <a:r>
              <a:rPr lang="de-DE" b="0" dirty="0" err="1"/>
              <a:t>slot</a:t>
            </a:r>
            <a:r>
              <a:rPr lang="de-DE" b="0" dirty="0"/>
              <a:t> 4 </a:t>
            </a:r>
            <a:r>
              <a:rPr lang="de-DE" b="0" dirty="0" err="1"/>
              <a:t>covered</a:t>
            </a:r>
            <a:r>
              <a:rPr lang="de-DE" b="0" dirty="0"/>
              <a:t> </a:t>
            </a:r>
            <a:r>
              <a:rPr lang="de-DE" b="0" dirty="0" err="1"/>
              <a:t>only</a:t>
            </a:r>
            <a:r>
              <a:rPr lang="de-DE" b="0" dirty="0"/>
              <a:t> </a:t>
            </a:r>
            <a:r>
              <a:rPr lang="de-DE" b="0" dirty="0" err="1"/>
              <a:t>with</a:t>
            </a:r>
            <a:r>
              <a:rPr lang="de-DE" b="0" dirty="0"/>
              <a:t> </a:t>
            </a:r>
          </a:p>
          <a:p>
            <a:pPr marL="0" indent="0">
              <a:spcBef>
                <a:spcPts val="600"/>
              </a:spcBef>
              <a:buNone/>
            </a:pPr>
            <a:r>
              <a:rPr lang="de-DE" b="0" dirty="0"/>
              <a:t>	             front </a:t>
            </a:r>
            <a:r>
              <a:rPr lang="de-DE" b="0" dirty="0" err="1"/>
              <a:t>panels</a:t>
            </a:r>
            <a:r>
              <a:rPr lang="de-DE" b="0" dirty="0"/>
              <a:t>.</a:t>
            </a:r>
          </a:p>
          <a:p>
            <a:pPr marL="0" indent="0">
              <a:spcBef>
                <a:spcPts val="600"/>
              </a:spcBef>
              <a:buNone/>
            </a:pPr>
            <a:r>
              <a:rPr lang="de-DE" b="0" dirty="0"/>
              <a:t>	             -&gt; </a:t>
            </a:r>
            <a:r>
              <a:rPr lang="de-DE" b="0" dirty="0" err="1"/>
              <a:t>represents</a:t>
            </a:r>
            <a:r>
              <a:rPr lang="de-DE" b="0" dirty="0"/>
              <a:t> AMC </a:t>
            </a:r>
            <a:r>
              <a:rPr lang="de-DE" b="0" dirty="0" err="1"/>
              <a:t>modules</a:t>
            </a:r>
            <a:r>
              <a:rPr lang="de-DE" b="0" dirty="0"/>
              <a:t> </a:t>
            </a:r>
            <a:r>
              <a:rPr lang="de-DE" b="0" dirty="0" err="1"/>
              <a:t>with</a:t>
            </a:r>
            <a:r>
              <a:rPr lang="de-DE" b="0" dirty="0"/>
              <a:t> </a:t>
            </a:r>
            <a:r>
              <a:rPr lang="de-DE" b="0" dirty="0" err="1"/>
              <a:t>lower</a:t>
            </a:r>
            <a:r>
              <a:rPr lang="de-DE" b="0" dirty="0"/>
              <a:t> </a:t>
            </a:r>
            <a:r>
              <a:rPr lang="de-DE" b="0" dirty="0" err="1"/>
              <a:t>air</a:t>
            </a:r>
            <a:r>
              <a:rPr lang="de-DE" b="0" dirty="0"/>
              <a:t> </a:t>
            </a:r>
            <a:r>
              <a:rPr lang="de-DE" b="0" dirty="0" err="1"/>
              <a:t>impedance</a:t>
            </a:r>
            <a:endParaRPr lang="de-DE" b="0" dirty="0"/>
          </a:p>
          <a:p>
            <a:pPr marL="0" indent="0">
              <a:spcBef>
                <a:spcPts val="600"/>
              </a:spcBef>
              <a:buNone/>
            </a:pPr>
            <a:endParaRPr lang="de-DE" b="0" dirty="0"/>
          </a:p>
          <a:p>
            <a:pPr marL="0" indent="0">
              <a:spcBef>
                <a:spcPts val="600"/>
              </a:spcBef>
              <a:buNone/>
            </a:pPr>
            <a:r>
              <a:rPr lang="de-DE" dirty="0"/>
              <a:t>4. Measurement: </a:t>
            </a:r>
            <a:r>
              <a:rPr lang="de-DE" b="0" dirty="0"/>
              <a:t>AMC </a:t>
            </a:r>
            <a:r>
              <a:rPr lang="de-DE" b="0" dirty="0" err="1"/>
              <a:t>slot</a:t>
            </a:r>
            <a:r>
              <a:rPr lang="de-DE" b="0" dirty="0"/>
              <a:t> 2 and </a:t>
            </a:r>
            <a:r>
              <a:rPr lang="de-DE" b="0" dirty="0" err="1"/>
              <a:t>slot</a:t>
            </a:r>
            <a:r>
              <a:rPr lang="de-DE" b="0" dirty="0"/>
              <a:t> 4 </a:t>
            </a:r>
            <a:r>
              <a:rPr lang="de-DE" b="0" dirty="0" err="1"/>
              <a:t>completly</a:t>
            </a:r>
            <a:r>
              <a:rPr lang="de-DE" b="0" dirty="0"/>
              <a:t> open</a:t>
            </a:r>
          </a:p>
          <a:p>
            <a:pPr marL="0" indent="0">
              <a:spcBef>
                <a:spcPts val="600"/>
              </a:spcBef>
              <a:buNone/>
            </a:pPr>
            <a:endParaRPr lang="de-DE" b="0" dirty="0"/>
          </a:p>
          <a:p>
            <a:pPr marL="0" indent="0">
              <a:spcBef>
                <a:spcPts val="600"/>
              </a:spcBef>
              <a:buNone/>
            </a:pPr>
            <a:r>
              <a:rPr lang="de-DE" dirty="0"/>
              <a:t>5. Measurement: </a:t>
            </a:r>
            <a:r>
              <a:rPr lang="de-DE" b="0" dirty="0"/>
              <a:t>RTM </a:t>
            </a:r>
            <a:r>
              <a:rPr lang="de-DE" b="0" dirty="0" err="1"/>
              <a:t>slot</a:t>
            </a:r>
            <a:r>
              <a:rPr lang="de-DE" b="0" dirty="0"/>
              <a:t> 2 and </a:t>
            </a:r>
            <a:r>
              <a:rPr lang="de-DE" b="0" dirty="0" err="1"/>
              <a:t>slot</a:t>
            </a:r>
            <a:r>
              <a:rPr lang="de-DE" b="0" dirty="0"/>
              <a:t> 4 </a:t>
            </a:r>
            <a:r>
              <a:rPr lang="de-DE" b="0" dirty="0" err="1"/>
              <a:t>completly</a:t>
            </a:r>
            <a:r>
              <a:rPr lang="de-DE" b="0" dirty="0"/>
              <a:t> open</a:t>
            </a:r>
          </a:p>
          <a:p>
            <a:pPr marL="0" indent="0">
              <a:spcBef>
                <a:spcPts val="600"/>
              </a:spcBef>
              <a:buNone/>
            </a:pPr>
            <a:endParaRPr lang="de-DE" b="0" dirty="0"/>
          </a:p>
          <a:p>
            <a:pPr marL="0" indent="0">
              <a:spcBef>
                <a:spcPts val="600"/>
              </a:spcBef>
              <a:buNone/>
            </a:pPr>
            <a:r>
              <a:rPr lang="de-DE" dirty="0"/>
              <a:t>6. Measurement: </a:t>
            </a:r>
            <a:r>
              <a:rPr lang="de-DE" b="0" dirty="0"/>
              <a:t>Air </a:t>
            </a:r>
            <a:r>
              <a:rPr lang="de-DE" b="0" dirty="0" err="1"/>
              <a:t>filter</a:t>
            </a:r>
            <a:r>
              <a:rPr lang="de-DE" b="0" dirty="0"/>
              <a:t> 30% </a:t>
            </a:r>
            <a:r>
              <a:rPr lang="de-DE" b="0" dirty="0" err="1"/>
              <a:t>blocked</a:t>
            </a:r>
            <a:endParaRPr lang="de-DE" b="0" dirty="0"/>
          </a:p>
          <a:p>
            <a:pPr marL="0" indent="0">
              <a:spcBef>
                <a:spcPts val="600"/>
              </a:spcBef>
              <a:buNone/>
            </a:pPr>
            <a:endParaRPr lang="de-DE" b="0" dirty="0"/>
          </a:p>
          <a:p>
            <a:pPr marL="0" indent="0">
              <a:spcBef>
                <a:spcPts val="600"/>
              </a:spcBef>
              <a:buNone/>
            </a:pPr>
            <a:r>
              <a:rPr lang="de-DE" b="0" dirty="0"/>
              <a:t>	</a:t>
            </a:r>
            <a:endParaRPr lang="de-DE" dirty="0"/>
          </a:p>
        </p:txBody>
      </p:sp>
      <p:sp>
        <p:nvSpPr>
          <p:cNvPr id="4" name="Textplatzhalter 3">
            <a:extLst>
              <a:ext uri="{FF2B5EF4-FFF2-40B4-BE49-F238E27FC236}">
                <a16:creationId xmlns:a16="http://schemas.microsoft.com/office/drawing/2014/main" id="{F6E8D385-77B9-46FA-A81D-A163046E6692}"/>
              </a:ext>
            </a:extLst>
          </p:cNvPr>
          <p:cNvSpPr>
            <a:spLocks noGrp="1"/>
          </p:cNvSpPr>
          <p:nvPr>
            <p:ph type="body" sz="quarter" idx="12"/>
          </p:nvPr>
        </p:nvSpPr>
        <p:spPr/>
        <p:txBody>
          <a:bodyPr/>
          <a:lstStyle/>
          <a:p>
            <a:endParaRPr lang="de-DE"/>
          </a:p>
        </p:txBody>
      </p:sp>
      <p:pic>
        <p:nvPicPr>
          <p:cNvPr id="7" name="Grafik 6">
            <a:extLst>
              <a:ext uri="{FF2B5EF4-FFF2-40B4-BE49-F238E27FC236}">
                <a16:creationId xmlns:a16="http://schemas.microsoft.com/office/drawing/2014/main" id="{BDD409E7-DEC2-44FB-8682-E2BC012A56A3}"/>
              </a:ext>
            </a:extLst>
          </p:cNvPr>
          <p:cNvPicPr>
            <a:picLocks noChangeAspect="1"/>
          </p:cNvPicPr>
          <p:nvPr/>
        </p:nvPicPr>
        <p:blipFill>
          <a:blip r:embed="rId6"/>
          <a:stretch>
            <a:fillRect/>
          </a:stretch>
        </p:blipFill>
        <p:spPr>
          <a:xfrm>
            <a:off x="7460157" y="846612"/>
            <a:ext cx="1307076" cy="1105248"/>
          </a:xfrm>
          <a:prstGeom prst="rect">
            <a:avLst/>
          </a:prstGeom>
        </p:spPr>
      </p:pic>
      <p:pic>
        <p:nvPicPr>
          <p:cNvPr id="2" name="Grafik 1">
            <a:extLst>
              <a:ext uri="{FF2B5EF4-FFF2-40B4-BE49-F238E27FC236}">
                <a16:creationId xmlns:a16="http://schemas.microsoft.com/office/drawing/2014/main" id="{F435C8C0-5052-42F3-B9EA-C26F8DC426CD}"/>
              </a:ext>
            </a:extLst>
          </p:cNvPr>
          <p:cNvPicPr>
            <a:picLocks noChangeAspect="1"/>
          </p:cNvPicPr>
          <p:nvPr/>
        </p:nvPicPr>
        <p:blipFill>
          <a:blip r:embed="rId7"/>
          <a:stretch>
            <a:fillRect/>
          </a:stretch>
        </p:blipFill>
        <p:spPr>
          <a:xfrm>
            <a:off x="7504311" y="1972734"/>
            <a:ext cx="1003935" cy="1105249"/>
          </a:xfrm>
          <a:prstGeom prst="rect">
            <a:avLst/>
          </a:prstGeom>
        </p:spPr>
      </p:pic>
      <p:pic>
        <p:nvPicPr>
          <p:cNvPr id="9" name="Grafik 8">
            <a:extLst>
              <a:ext uri="{FF2B5EF4-FFF2-40B4-BE49-F238E27FC236}">
                <a16:creationId xmlns:a16="http://schemas.microsoft.com/office/drawing/2014/main" id="{1EC306A4-8977-4FC1-9F01-CF32EA857759}"/>
              </a:ext>
            </a:extLst>
          </p:cNvPr>
          <p:cNvPicPr>
            <a:picLocks noChangeAspect="1"/>
          </p:cNvPicPr>
          <p:nvPr/>
        </p:nvPicPr>
        <p:blipFill>
          <a:blip r:embed="rId8"/>
          <a:stretch>
            <a:fillRect/>
          </a:stretch>
        </p:blipFill>
        <p:spPr>
          <a:xfrm rot="5400000">
            <a:off x="4571058" y="5108521"/>
            <a:ext cx="781025" cy="1740124"/>
          </a:xfrm>
          <a:prstGeom prst="rect">
            <a:avLst/>
          </a:prstGeom>
        </p:spPr>
      </p:pic>
      <p:pic>
        <p:nvPicPr>
          <p:cNvPr id="10" name="Grafik 9">
            <a:extLst>
              <a:ext uri="{FF2B5EF4-FFF2-40B4-BE49-F238E27FC236}">
                <a16:creationId xmlns:a16="http://schemas.microsoft.com/office/drawing/2014/main" id="{C1A4175E-4F3D-445C-8562-22F434E7DB93}"/>
              </a:ext>
            </a:extLst>
          </p:cNvPr>
          <p:cNvPicPr>
            <a:picLocks noChangeAspect="1"/>
          </p:cNvPicPr>
          <p:nvPr/>
        </p:nvPicPr>
        <p:blipFill>
          <a:blip r:embed="rId9"/>
          <a:stretch>
            <a:fillRect/>
          </a:stretch>
        </p:blipFill>
        <p:spPr>
          <a:xfrm>
            <a:off x="7497090" y="4259427"/>
            <a:ext cx="1389880" cy="974811"/>
          </a:xfrm>
          <a:prstGeom prst="rect">
            <a:avLst/>
          </a:prstGeom>
        </p:spPr>
      </p:pic>
      <p:pic>
        <p:nvPicPr>
          <p:cNvPr id="11" name="Grafik 10">
            <a:extLst>
              <a:ext uri="{FF2B5EF4-FFF2-40B4-BE49-F238E27FC236}">
                <a16:creationId xmlns:a16="http://schemas.microsoft.com/office/drawing/2014/main" id="{F3EF827E-8627-4840-9EDF-2C9C5B70F191}"/>
              </a:ext>
            </a:extLst>
          </p:cNvPr>
          <p:cNvPicPr>
            <a:picLocks noChangeAspect="1"/>
          </p:cNvPicPr>
          <p:nvPr/>
        </p:nvPicPr>
        <p:blipFill>
          <a:blip r:embed="rId10"/>
          <a:stretch>
            <a:fillRect/>
          </a:stretch>
        </p:blipFill>
        <p:spPr>
          <a:xfrm>
            <a:off x="7497090" y="3122325"/>
            <a:ext cx="1182072" cy="1092760"/>
          </a:xfrm>
          <a:prstGeom prst="rect">
            <a:avLst/>
          </a:prstGeom>
        </p:spPr>
      </p:pic>
      <p:pic>
        <p:nvPicPr>
          <p:cNvPr id="12" name="Grafik 11">
            <a:extLst>
              <a:ext uri="{FF2B5EF4-FFF2-40B4-BE49-F238E27FC236}">
                <a16:creationId xmlns:a16="http://schemas.microsoft.com/office/drawing/2014/main" id="{AF1B5F60-694F-49EA-B417-CE3D36E00D62}"/>
              </a:ext>
            </a:extLst>
          </p:cNvPr>
          <p:cNvPicPr>
            <a:picLocks noChangeAspect="1"/>
          </p:cNvPicPr>
          <p:nvPr/>
        </p:nvPicPr>
        <p:blipFill>
          <a:blip r:embed="rId11"/>
          <a:stretch>
            <a:fillRect/>
          </a:stretch>
        </p:blipFill>
        <p:spPr>
          <a:xfrm>
            <a:off x="7497090" y="5298795"/>
            <a:ext cx="1130935" cy="1092760"/>
          </a:xfrm>
          <a:prstGeom prst="rect">
            <a:avLst/>
          </a:prstGeom>
        </p:spPr>
      </p:pic>
    </p:spTree>
    <p:extLst>
      <p:ext uri="{BB962C8B-B14F-4D97-AF65-F5344CB8AC3E}">
        <p14:creationId xmlns:p14="http://schemas.microsoft.com/office/powerpoint/2010/main" val="14653345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685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5&quot;&gt;&lt;elem m_fUsage=&quot;3.36307119301933488131E+00&quot;&gt;&lt;m_msothmcolidx val=&quot;0&quot;/&gt;&lt;m_rgb r=&quot;F5&quot; g=&quot;E9&quot; b=&quot;CC&quot;/&gt;&lt;m_nBrightness tagver0=&quot;26206&quot; tagname0=&quot;m_nBrightnessUNRECOGNIZED&quot; val=&quot;0&quot;/&gt;&lt;/elem&gt;&lt;elem m_fUsage=&quot;2.95811394226064994228E+00&quot;&gt;&lt;m_msothmcolidx val=&quot;0&quot;/&gt;&lt;m_rgb r=&quot;FF&quot; g=&quot;BD&quot; b=&quot;66&quot;/&gt;&lt;m_nBrightness tagver0=&quot;26206&quot; tagname0=&quot;m_nBrightnessUNRECOGNIZED&quot; val=&quot;0&quot;/&gt;&lt;/elem&gt;&lt;elem m_fUsage=&quot;2.21837769900000036927E+00&quot;&gt;&lt;m_msothmcolidx val=&quot;0&quot;/&gt;&lt;m_rgb r=&quot;AB&quot; g=&quot;83&quot; b=&quot;22&quot;/&gt;&lt;m_nBrightness tagver0=&quot;26206&quot; tagname0=&quot;m_nBrightnessUNRECOGNIZED&quot; val=&quot;0&quot;/&gt;&lt;/elem&gt;&lt;elem m_fUsage=&quot;9.61971159048068291675E-01&quot;&gt;&lt;m_msothmcolidx val=&quot;0&quot;/&gt;&lt;m_rgb r=&quot;B5&quot; g=&quot;7E&quot; b=&quot;57&quot;/&gt;&lt;m_nBrightness tagver0=&quot;26206&quot; tagname0=&quot;m_nBrightnessUNRECOGNIZED&quot; val=&quot;0&quot;/&gt;&lt;/elem&gt;&lt;elem m_fUsage=&quot;1.16945582195002853454E-01&quot;&gt;&lt;m_msothmcolidx val=&quot;0&quot;/&gt;&lt;m_rgb r=&quot;FF&quot; g=&quot;C0&quot; b=&quot;00&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L8MFKs4QSC2sw.JxhLvJi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8MFKs4QSC2sw.JxhLvJi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kVr8z45WRHus01avGh.Xl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9mzQpC5QESzsLGOuTQi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LRn675mQZqF4c20EbbA1Q"/>
</p:tagLst>
</file>

<file path=ppt/theme/theme1.xml><?xml version="1.0" encoding="utf-8"?>
<a:theme xmlns:a="http://schemas.openxmlformats.org/drawingml/2006/main" name="Office Theme">
  <a:themeElements>
    <a:clrScheme name="Custom 2">
      <a:dk1>
        <a:srgbClr val="4C4D4E"/>
      </a:dk1>
      <a:lt1>
        <a:srgbClr val="000000"/>
      </a:lt1>
      <a:dk2>
        <a:srgbClr val="EEAF00"/>
      </a:dk2>
      <a:lt2>
        <a:srgbClr val="C4262E"/>
      </a:lt2>
      <a:accent1>
        <a:srgbClr val="FF6219"/>
      </a:accent1>
      <a:accent2>
        <a:srgbClr val="772432"/>
      </a:accent2>
      <a:accent3>
        <a:srgbClr val="3D843C"/>
      </a:accent3>
      <a:accent4>
        <a:srgbClr val="002060"/>
      </a:accent4>
      <a:accent5>
        <a:srgbClr val="FFFFFF"/>
      </a:accent5>
      <a:accent6>
        <a:srgbClr val="000000"/>
      </a:accent6>
      <a:hlink>
        <a:srgbClr val="C4262E"/>
      </a:hlink>
      <a:folHlink>
        <a:srgbClr val="FF621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60000"/>
            <a:lumOff val="4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b="1" dirty="0" err="1" smtClean="0">
            <a:solidFill>
              <a:schemeClr val="accent5"/>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28600" indent="-228600">
          <a:spcBef>
            <a:spcPts val="600"/>
          </a:spcBef>
          <a:buClr>
            <a:schemeClr val="bg2"/>
          </a:buClr>
          <a:buFont typeface="Wingdings" panose="05000000000000000000" pitchFamily="2" charset="2"/>
          <a:buChar char="Ø"/>
          <a:defRPr sz="1600" dirty="0" smtClean="0">
            <a:solidFill>
              <a:schemeClr val="tx1">
                <a:lumMod val="50000"/>
              </a:schemeClr>
            </a:solidFill>
            <a:latin typeface="Roboto" panose="0200000000000000000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048508f-8987-4b5e-9e5f-1c8d42749c1f">COMM1-11-1517</_dlc_DocId>
    <_dlc_DocIdUrl xmlns="8048508f-8987-4b5e-9e5f-1c8d42749c1f">
      <Url>https://teams.nvent.com/sites/communications1/myPentairCont/_layouts/15/DocIdRedir.aspx?ID=COMM1-11-1517</Url>
      <Description>COMM1-11-1517</Description>
    </_dlc_DocIdUrl>
    <Category xmlns="221a5fe6-9f9e-4112-a11c-c38fa3c459ab"/>
    <Sub_x0020_Category xmlns="221a5fe6-9f9e-4112-a11c-c38fa3c459ab"/>
    <Published_x0020_Date xmlns="221a5fe6-9f9e-4112-a11c-c38fa3c459ab">2018-06-06T05:00:00+00:00</Published_x0020_Date>
    <Published_x0020_Version xmlns="221a5fe6-9f9e-4112-a11c-c38fa3c459ab">1.0</Published_x0020_Version>
    <Description0 xmlns="221a5fe6-9f9e-4112-a11c-c38fa3c459ab" xsi:nil="true"/>
    <Functional_x0020_Group xmlns="221a5fe6-9f9e-4112-a11c-c38fa3c459ab" xsi:nil="true"/>
    <Linked_x0020_Document_x0020_ID xmlns="221a5fe6-9f9e-4112-a11c-c38fa3c459ab">COMM1-15-379</Linked_x0020_Document_x0020_ID>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8C98DFA5FBB374C949E7B092D5D08B6" ma:contentTypeVersion="13" ma:contentTypeDescription="Create a new document." ma:contentTypeScope="" ma:versionID="6f4b5ca0dd6e59aabe39af7f07e9ee3a">
  <xsd:schema xmlns:xsd="http://www.w3.org/2001/XMLSchema" xmlns:xs="http://www.w3.org/2001/XMLSchema" xmlns:p="http://schemas.microsoft.com/office/2006/metadata/properties" xmlns:ns2="221a5fe6-9f9e-4112-a11c-c38fa3c459ab" xmlns:ns3="8048508f-8987-4b5e-9e5f-1c8d42749c1f" targetNamespace="http://schemas.microsoft.com/office/2006/metadata/properties" ma:root="true" ma:fieldsID="457fe401ba72dc89e376a4269e8383ef" ns2:_="" ns3:_="">
    <xsd:import namespace="221a5fe6-9f9e-4112-a11c-c38fa3c459ab"/>
    <xsd:import namespace="8048508f-8987-4b5e-9e5f-1c8d42749c1f"/>
    <xsd:element name="properties">
      <xsd:complexType>
        <xsd:sequence>
          <xsd:element name="documentManagement">
            <xsd:complexType>
              <xsd:all>
                <xsd:element ref="ns2:Description0" minOccurs="0"/>
                <xsd:element ref="ns2:Functional_x0020_Group" minOccurs="0"/>
                <xsd:element ref="ns2:Category" minOccurs="0"/>
                <xsd:element ref="ns2:Sub_x0020_Category" minOccurs="0"/>
                <xsd:element ref="ns2:Linked_x0020_Document_x0020_ID" minOccurs="0"/>
                <xsd:element ref="ns3:_dlc_DocId" minOccurs="0"/>
                <xsd:element ref="ns3:_dlc_DocIdUrl" minOccurs="0"/>
                <xsd:element ref="ns3:_dlc_DocIdPersistId" minOccurs="0"/>
                <xsd:element ref="ns2:Published_x0020_Version" minOccurs="0"/>
                <xsd:element ref="ns2:Published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1a5fe6-9f9e-4112-a11c-c38fa3c459ab"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Note">
          <xsd:maxLength value="255"/>
        </xsd:restriction>
      </xsd:simpleType>
    </xsd:element>
    <xsd:element name="Functional_x0020_Group" ma:index="3" nillable="true" ma:displayName="Functional Group" ma:format="Dropdown" ma:internalName="Functional_x0020_Group">
      <xsd:simpleType>
        <xsd:restriction base="dms:Choice">
          <xsd:enumeration value="Audit"/>
          <xsd:enumeration value="Communications"/>
          <xsd:enumeration value="Commercial Services"/>
          <xsd:enumeration value="Customer Care"/>
          <xsd:enumeration value="Engineering"/>
          <xsd:enumeration value="Environmental, Health and Safety"/>
          <xsd:enumeration value="Executive"/>
          <xsd:enumeration value="Finance"/>
          <xsd:enumeration value="Human Resources"/>
          <xsd:enumeration value="Information Technology"/>
          <xsd:enumeration value="Legal"/>
          <xsd:enumeration value="Marketing"/>
          <xsd:enumeration value="M&amp;A"/>
          <xsd:enumeration value="Operations"/>
          <xsd:enumeration value="Quality"/>
          <xsd:enumeration value="Rapid Growth Process"/>
          <xsd:enumeration value="Real Estate"/>
          <xsd:enumeration value="Risk Management"/>
          <xsd:enumeration value="Sales"/>
          <xsd:enumeration value="Strategic Planning"/>
          <xsd:enumeration value="Supply"/>
          <xsd:enumeration value="Tax"/>
          <xsd:enumeration value="Trade Associations"/>
          <xsd:enumeration value="Trade Compliance"/>
          <xsd:enumeration value="Treasury"/>
        </xsd:restriction>
      </xsd:simpleType>
    </xsd:element>
    <xsd:element name="Category" ma:index="4" nillable="true" ma:displayName="Category" ma:default="Category 1" ma:internalName="Category">
      <xsd:complexType>
        <xsd:complexContent>
          <xsd:extension base="dms:MultiChoice">
            <xsd:sequence>
              <xsd:element name="Value" maxOccurs="unbounded" minOccurs="0" nillable="true">
                <xsd:simpleType>
                  <xsd:restriction base="dms:Choice">
                    <xsd:enumeration value="Category 1"/>
                    <xsd:enumeration value="Category 2"/>
                    <xsd:enumeration value="Category 3"/>
                  </xsd:restriction>
                </xsd:simpleType>
              </xsd:element>
            </xsd:sequence>
          </xsd:extension>
        </xsd:complexContent>
      </xsd:complexType>
    </xsd:element>
    <xsd:element name="Sub_x0020_Category" ma:index="5" nillable="true" ma:displayName="Sub Category" ma:default="Sub Category 1" ma:internalName="Sub_x0020_Category">
      <xsd:complexType>
        <xsd:complexContent>
          <xsd:extension base="dms:MultiChoice">
            <xsd:sequence>
              <xsd:element name="Value" maxOccurs="unbounded" minOccurs="0" nillable="true">
                <xsd:simpleType>
                  <xsd:restriction base="dms:Choice">
                    <xsd:enumeration value="Sub Category 1"/>
                    <xsd:enumeration value="Sub Category 2"/>
                    <xsd:enumeration value="Sub Category 3"/>
                  </xsd:restriction>
                </xsd:simpleType>
              </xsd:element>
            </xsd:sequence>
          </xsd:extension>
        </xsd:complexContent>
      </xsd:complexType>
    </xsd:element>
    <xsd:element name="Linked_x0020_Document_x0020_ID" ma:index="6" nillable="true" ma:displayName="Linked Document ID" ma:hidden="true" ma:internalName="Linked_x0020_Document_x0020_ID" ma:readOnly="false">
      <xsd:simpleType>
        <xsd:restriction base="dms:Text">
          <xsd:maxLength value="255"/>
        </xsd:restriction>
      </xsd:simpleType>
    </xsd:element>
    <xsd:element name="Published_x0020_Version" ma:index="15" nillable="true" ma:displayName="Published Version" ma:hidden="true" ma:internalName="Published_x0020_Version" ma:readOnly="false">
      <xsd:simpleType>
        <xsd:restriction base="dms:Text">
          <xsd:maxLength value="255"/>
        </xsd:restriction>
      </xsd:simpleType>
    </xsd:element>
    <xsd:element name="Published_x0020_Date" ma:index="16" nillable="true" ma:displayName="Published Date" ma:format="DateOnly" ma:hidden="true" ma:internalName="Published_x0020_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048508f-8987-4b5e-9e5f-1c8d42749c1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408270-2588-4C47-A27C-3EE0AD0EC8EF}">
  <ds:schemaRefs>
    <ds:schemaRef ds:uri="http://purl.org/dc/terms/"/>
    <ds:schemaRef ds:uri="http://schemas.microsoft.com/office/2006/documentManagement/types"/>
    <ds:schemaRef ds:uri="8048508f-8987-4b5e-9e5f-1c8d42749c1f"/>
    <ds:schemaRef ds:uri="http://schemas.openxmlformats.org/package/2006/metadata/core-properties"/>
    <ds:schemaRef ds:uri="http://purl.org/dc/elements/1.1/"/>
    <ds:schemaRef ds:uri="221a5fe6-9f9e-4112-a11c-c38fa3c459ab"/>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4716335-ADC2-4116-BC88-0BB5BF29580C}">
  <ds:schemaRefs>
    <ds:schemaRef ds:uri="http://schemas.microsoft.com/sharepoint/events"/>
  </ds:schemaRefs>
</ds:datastoreItem>
</file>

<file path=customXml/itemProps3.xml><?xml version="1.0" encoding="utf-8"?>
<ds:datastoreItem xmlns:ds="http://schemas.openxmlformats.org/officeDocument/2006/customXml" ds:itemID="{09E3006A-3259-4834-8136-B8C4DF98F2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1a5fe6-9f9e-4112-a11c-c38fa3c459ab"/>
    <ds:schemaRef ds:uri="8048508f-8987-4b5e-9e5f-1c8d42749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A66AF9A-1895-4CDC-B516-802526EF0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1169</Words>
  <Application>Microsoft Office PowerPoint</Application>
  <PresentationFormat>Bildschirmpräsentation (4:3)</PresentationFormat>
  <Paragraphs>192</Paragraphs>
  <Slides>17</Slides>
  <Notes>1</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17</vt:i4>
      </vt:variant>
    </vt:vector>
  </HeadingPairs>
  <TitlesOfParts>
    <vt:vector size="25" baseType="lpstr">
      <vt:lpstr>Arial</vt:lpstr>
      <vt:lpstr>Calibri</vt:lpstr>
      <vt:lpstr>Courier New</vt:lpstr>
      <vt:lpstr>Roboto</vt:lpstr>
      <vt:lpstr>Roboto Light</vt:lpstr>
      <vt:lpstr>Wingdings</vt:lpstr>
      <vt:lpstr>Office Theme</vt:lpstr>
      <vt:lpstr>think-cell Slide</vt:lpstr>
      <vt:lpstr>nVent – Schroff </vt:lpstr>
      <vt:lpstr>Agenda</vt:lpstr>
      <vt:lpstr>PowerPoint-Präsentation</vt:lpstr>
      <vt:lpstr>Thermal Test Lab: Air performance test rig </vt:lpstr>
      <vt:lpstr>Test Object</vt:lpstr>
      <vt:lpstr>Test set up</vt:lpstr>
      <vt:lpstr>Thermal Test Lab: CP-TA measuring method for MTCA Systems</vt:lpstr>
      <vt:lpstr>Remark</vt:lpstr>
      <vt:lpstr>Measurements</vt:lpstr>
      <vt:lpstr>Measurement 1</vt:lpstr>
      <vt:lpstr>Measurement 2</vt:lpstr>
      <vt:lpstr>Measurement 3</vt:lpstr>
      <vt:lpstr>Measurement 4</vt:lpstr>
      <vt:lpstr>Measurement 5</vt:lpstr>
      <vt:lpstr>Measurement 6</vt:lpstr>
      <vt:lpstr>Conclusion</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 Barker</dc:creator>
  <cp:lastModifiedBy>Waldt, Ralf</cp:lastModifiedBy>
  <cp:revision>533</cp:revision>
  <dcterms:created xsi:type="dcterms:W3CDTF">2017-09-21T20:51:41Z</dcterms:created>
  <dcterms:modified xsi:type="dcterms:W3CDTF">2019-12-02T10:56:02Z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0x01010058C98DFA5FBB374C949E7B092D5D08B6</vt:lpwstr>
  </property>
  <property fmtid="{D5CDD505-2E9C-101B-9397-08002B2CF9AE}" pid="3" name="_dlc_DocIdItemGuid">
    <vt:lpwstr>671047ee-b5d0-4b7a-a987-e34816e067e0</vt:lpwstr>
  </property>
  <property fmtid="{D5CDD505-2E9C-101B-9397-08002B2CF9AE}" pid="4" name="WorkflowChangePath">
    <vt:lpwstr>95c753f0-8d2c-4952-9286-be509eadb32c,3;</vt:lpwstr>
  </property>
  <property fmtid="{D5CDD505-2E9C-101B-9397-08002B2CF9AE}" pid="5" name="PublishUnpublish">
    <vt:lpwstr>Publish</vt:lpwstr>
  </property>
  <property fmtid="{D5CDD505-2E9C-101B-9397-08002B2CF9AE}" pid="6" name="Order">
    <vt:r8>37900</vt:r8>
  </property>
  <property fmtid="{D5CDD505-2E9C-101B-9397-08002B2CF9AE}" pid="7" name="Published URL">
    <vt:lpwstr/>
  </property>
  <property fmtid="{D5CDD505-2E9C-101B-9397-08002B2CF9AE}" pid="8" name="xd_ProgID">
    <vt:lpwstr/>
  </property>
  <property fmtid="{D5CDD505-2E9C-101B-9397-08002B2CF9AE}" pid="9" name="TemplateUrl">
    <vt:lpwstr/>
  </property>
</Properties>
</file>