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9"/>
  </p:notesMasterIdLst>
  <p:sldIdLst>
    <p:sldId id="256" r:id="rId2"/>
    <p:sldId id="310" r:id="rId3"/>
    <p:sldId id="319" r:id="rId4"/>
    <p:sldId id="311" r:id="rId5"/>
    <p:sldId id="259" r:id="rId6"/>
    <p:sldId id="309" r:id="rId7"/>
    <p:sldId id="312" r:id="rId8"/>
    <p:sldId id="313" r:id="rId9"/>
    <p:sldId id="314" r:id="rId10"/>
    <p:sldId id="320" r:id="rId11"/>
    <p:sldId id="315" r:id="rId12"/>
    <p:sldId id="303" r:id="rId13"/>
    <p:sldId id="321" r:id="rId14"/>
    <p:sldId id="322" r:id="rId15"/>
    <p:sldId id="316" r:id="rId16"/>
    <p:sldId id="317" r:id="rId17"/>
    <p:sldId id="31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2472"/>
    <a:srgbClr val="B62561"/>
    <a:srgbClr val="207F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1404" autoAdjust="0"/>
  </p:normalViewPr>
  <p:slideViewPr>
    <p:cSldViewPr snapToGrid="0">
      <p:cViewPr varScale="1">
        <p:scale>
          <a:sx n="53" d="100"/>
          <a:sy n="53" d="100"/>
        </p:scale>
        <p:origin x="183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solidFill>
                  <a:schemeClr val="tx1"/>
                </a:solidFill>
              </a:rPr>
              <a:t>CPU Performance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solidFill>
                <a:srgbClr val="232472"/>
              </a:solidFill>
              <a:ln w="9525">
                <a:solidFill>
                  <a:schemeClr val="accent1"/>
                </a:solidFill>
              </a:ln>
              <a:effectLst/>
            </c:spPr>
          </c:marker>
          <c:dPt>
            <c:idx val="0"/>
            <c:marker>
              <c:symbol val="circle"/>
              <c:size val="5"/>
              <c:spPr>
                <a:solidFill>
                  <a:srgbClr val="232472"/>
                </a:solidFill>
                <a:ln w="254000">
                  <a:solidFill>
                    <a:srgbClr val="232472"/>
                  </a:solidFill>
                </a:ln>
                <a:effectLst/>
              </c:spPr>
            </c:marker>
            <c:bubble3D val="0"/>
            <c:extLst>
              <c:ext xmlns:c16="http://schemas.microsoft.com/office/drawing/2014/chart" uri="{C3380CC4-5D6E-409C-BE32-E72D297353CC}">
                <c16:uniqueId val="{00000002-67EB-4F6E-9ACB-D5A5E462CCA0}"/>
              </c:ext>
            </c:extLst>
          </c:dPt>
          <c:dPt>
            <c:idx val="1"/>
            <c:marker>
              <c:symbol val="circle"/>
              <c:size val="5"/>
              <c:spPr>
                <a:solidFill>
                  <a:srgbClr val="232472"/>
                </a:solidFill>
                <a:ln w="254000">
                  <a:solidFill>
                    <a:srgbClr val="232472"/>
                  </a:solidFill>
                </a:ln>
                <a:effectLst/>
              </c:spPr>
            </c:marker>
            <c:bubble3D val="0"/>
            <c:extLst>
              <c:ext xmlns:c16="http://schemas.microsoft.com/office/drawing/2014/chart" uri="{C3380CC4-5D6E-409C-BE32-E72D297353CC}">
                <c16:uniqueId val="{00000001-67EB-4F6E-9ACB-D5A5E462CCA0}"/>
              </c:ext>
            </c:extLst>
          </c:dPt>
          <c:dPt>
            <c:idx val="2"/>
            <c:marker>
              <c:symbol val="circle"/>
              <c:size val="5"/>
              <c:spPr>
                <a:solidFill>
                  <a:srgbClr val="232472"/>
                </a:solidFill>
                <a:ln w="254000">
                  <a:solidFill>
                    <a:srgbClr val="232472"/>
                  </a:solidFill>
                </a:ln>
                <a:effectLst/>
              </c:spPr>
            </c:marker>
            <c:bubble3D val="0"/>
            <c:extLst>
              <c:ext xmlns:c16="http://schemas.microsoft.com/office/drawing/2014/chart" uri="{C3380CC4-5D6E-409C-BE32-E72D297353CC}">
                <c16:uniqueId val="{00000003-67EB-4F6E-9ACB-D5A5E462CCA0}"/>
              </c:ext>
            </c:extLst>
          </c:dPt>
          <c:xVal>
            <c:numRef>
              <c:f>Sheet1!$A$2:$A$4</c:f>
              <c:numCache>
                <c:formatCode>General</c:formatCode>
                <c:ptCount val="3"/>
                <c:pt idx="0">
                  <c:v>2012</c:v>
                </c:pt>
                <c:pt idx="1">
                  <c:v>2017</c:v>
                </c:pt>
                <c:pt idx="2">
                  <c:v>2019</c:v>
                </c:pt>
              </c:numCache>
            </c:numRef>
          </c:xVal>
          <c:yVal>
            <c:numRef>
              <c:f>Sheet1!$B$2:$B$4</c:f>
              <c:numCache>
                <c:formatCode>General</c:formatCode>
                <c:ptCount val="3"/>
                <c:pt idx="0">
                  <c:v>134</c:v>
                </c:pt>
                <c:pt idx="1">
                  <c:v>384</c:v>
                </c:pt>
                <c:pt idx="2">
                  <c:v>576</c:v>
                </c:pt>
              </c:numCache>
            </c:numRef>
          </c:yVal>
          <c:smooth val="0"/>
          <c:extLst>
            <c:ext xmlns:c16="http://schemas.microsoft.com/office/drawing/2014/chart" uri="{C3380CC4-5D6E-409C-BE32-E72D297353CC}">
              <c16:uniqueId val="{00000000-67EB-4F6E-9ACB-D5A5E462CCA0}"/>
            </c:ext>
          </c:extLst>
        </c:ser>
        <c:dLbls>
          <c:showLegendKey val="0"/>
          <c:showVal val="0"/>
          <c:showCatName val="0"/>
          <c:showSerName val="0"/>
          <c:showPercent val="0"/>
          <c:showBubbleSize val="0"/>
        </c:dLbls>
        <c:axId val="608488704"/>
        <c:axId val="608489032"/>
      </c:scatterChart>
      <c:valAx>
        <c:axId val="6084887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rgbClr val="232472"/>
                </a:solidFill>
                <a:latin typeface="+mn-lt"/>
                <a:ea typeface="+mn-ea"/>
                <a:cs typeface="+mn-cs"/>
              </a:defRPr>
            </a:pPr>
            <a:endParaRPr lang="en-US"/>
          </a:p>
        </c:txPr>
        <c:crossAx val="608489032"/>
        <c:crosses val="autoZero"/>
        <c:crossBetween val="midCat"/>
      </c:valAx>
      <c:valAx>
        <c:axId val="608489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rgbClr val="232472"/>
                </a:solidFill>
                <a:latin typeface="+mn-lt"/>
                <a:ea typeface="+mn-ea"/>
                <a:cs typeface="+mn-cs"/>
              </a:defRPr>
            </a:pPr>
            <a:endParaRPr lang="en-US"/>
          </a:p>
        </c:txPr>
        <c:crossAx val="60848870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B28B78-8E2C-4BCD-BAD9-7347534C1C12}" type="doc">
      <dgm:prSet loTypeId="urn:microsoft.com/office/officeart/2005/8/layout/hProcess9" loCatId="process" qsTypeId="urn:microsoft.com/office/officeart/2005/8/quickstyle/simple1" qsCatId="simple" csTypeId="urn:microsoft.com/office/officeart/2005/8/colors/accent1_2" csCatId="accent1" phldr="1"/>
      <dgm:spPr/>
    </dgm:pt>
    <dgm:pt modelId="{0A470F76-C790-4F93-B11D-30A72F11F5CA}">
      <dgm:prSet phldrT="[Text]"/>
      <dgm:spPr>
        <a:solidFill>
          <a:srgbClr val="232472"/>
        </a:solidFill>
        <a:ln>
          <a:noFill/>
        </a:ln>
      </dgm:spPr>
      <dgm:t>
        <a:bodyPr/>
        <a:lstStyle/>
        <a:p>
          <a:r>
            <a:rPr lang="en-GB" dirty="0"/>
            <a:t>Performance</a:t>
          </a:r>
        </a:p>
      </dgm:t>
    </dgm:pt>
    <dgm:pt modelId="{CE9AF560-FCAC-442C-8E1D-D8065A1D2726}" type="parTrans" cxnId="{F28B6E0D-D9D1-4134-AE40-0579F16FA4C7}">
      <dgm:prSet/>
      <dgm:spPr/>
      <dgm:t>
        <a:bodyPr/>
        <a:lstStyle/>
        <a:p>
          <a:endParaRPr lang="en-GB"/>
        </a:p>
      </dgm:t>
    </dgm:pt>
    <dgm:pt modelId="{660B924C-B898-45B9-B0D3-2C56B7CDF80A}" type="sibTrans" cxnId="{F28B6E0D-D9D1-4134-AE40-0579F16FA4C7}">
      <dgm:prSet/>
      <dgm:spPr/>
      <dgm:t>
        <a:bodyPr/>
        <a:lstStyle/>
        <a:p>
          <a:endParaRPr lang="en-GB"/>
        </a:p>
      </dgm:t>
    </dgm:pt>
    <dgm:pt modelId="{A13064E1-F95C-49F9-9FA3-ECD8BB7B3F31}">
      <dgm:prSet phldrT="[Text]"/>
      <dgm:spPr>
        <a:solidFill>
          <a:srgbClr val="232472"/>
        </a:solidFill>
        <a:ln>
          <a:noFill/>
        </a:ln>
      </dgm:spPr>
      <dgm:t>
        <a:bodyPr/>
        <a:lstStyle/>
        <a:p>
          <a:r>
            <a:rPr lang="en-GB" dirty="0"/>
            <a:t>Security</a:t>
          </a:r>
        </a:p>
      </dgm:t>
    </dgm:pt>
    <dgm:pt modelId="{C123D5CA-4F3E-4023-A53E-86D8CBE9C2B9}" type="parTrans" cxnId="{F66EE17A-77D0-44FC-B4B3-0F29A8666C93}">
      <dgm:prSet/>
      <dgm:spPr/>
      <dgm:t>
        <a:bodyPr/>
        <a:lstStyle/>
        <a:p>
          <a:endParaRPr lang="en-GB"/>
        </a:p>
      </dgm:t>
    </dgm:pt>
    <dgm:pt modelId="{6D546CD9-2951-4F36-9511-CD3116607C70}" type="sibTrans" cxnId="{F66EE17A-77D0-44FC-B4B3-0F29A8666C93}">
      <dgm:prSet/>
      <dgm:spPr/>
      <dgm:t>
        <a:bodyPr/>
        <a:lstStyle/>
        <a:p>
          <a:endParaRPr lang="en-GB"/>
        </a:p>
      </dgm:t>
    </dgm:pt>
    <dgm:pt modelId="{CF819C37-65CD-43E4-AB28-B7CA3EF61F8C}">
      <dgm:prSet phldrT="[Text]"/>
      <dgm:spPr>
        <a:solidFill>
          <a:srgbClr val="232472"/>
        </a:solidFill>
        <a:ln>
          <a:noFill/>
        </a:ln>
      </dgm:spPr>
      <dgm:t>
        <a:bodyPr/>
        <a:lstStyle/>
        <a:p>
          <a:r>
            <a:rPr lang="en-GB" dirty="0"/>
            <a:t>Software</a:t>
          </a:r>
        </a:p>
      </dgm:t>
    </dgm:pt>
    <dgm:pt modelId="{44D37AF4-D309-4578-99C2-846B400722DD}" type="parTrans" cxnId="{593E34EB-4C24-4846-BCEB-6393DCE33408}">
      <dgm:prSet/>
      <dgm:spPr/>
      <dgm:t>
        <a:bodyPr/>
        <a:lstStyle/>
        <a:p>
          <a:endParaRPr lang="en-GB"/>
        </a:p>
      </dgm:t>
    </dgm:pt>
    <dgm:pt modelId="{1DCBAABD-C6DE-4282-A5FA-899E79644662}" type="sibTrans" cxnId="{593E34EB-4C24-4846-BCEB-6393DCE33408}">
      <dgm:prSet/>
      <dgm:spPr/>
      <dgm:t>
        <a:bodyPr/>
        <a:lstStyle/>
        <a:p>
          <a:endParaRPr lang="en-GB"/>
        </a:p>
      </dgm:t>
    </dgm:pt>
    <dgm:pt modelId="{0405F0B5-1BF9-47FF-9AE7-939E7657352F}" type="pres">
      <dgm:prSet presAssocID="{AEB28B78-8E2C-4BCD-BAD9-7347534C1C12}" presName="CompostProcess" presStyleCnt="0">
        <dgm:presLayoutVars>
          <dgm:dir/>
          <dgm:resizeHandles val="exact"/>
        </dgm:presLayoutVars>
      </dgm:prSet>
      <dgm:spPr/>
    </dgm:pt>
    <dgm:pt modelId="{C5C8DD12-6186-4D3E-908E-28B6B55C1A1B}" type="pres">
      <dgm:prSet presAssocID="{AEB28B78-8E2C-4BCD-BAD9-7347534C1C12}" presName="arrow" presStyleLbl="bgShp" presStyleIdx="0" presStyleCnt="1"/>
      <dgm:spPr/>
    </dgm:pt>
    <dgm:pt modelId="{261165F8-47C4-4178-88B4-7E0F5DBBC7F4}" type="pres">
      <dgm:prSet presAssocID="{AEB28B78-8E2C-4BCD-BAD9-7347534C1C12}" presName="linearProcess" presStyleCnt="0"/>
      <dgm:spPr/>
    </dgm:pt>
    <dgm:pt modelId="{3D561B66-6CE6-462F-B1AA-E580BFF332E7}" type="pres">
      <dgm:prSet presAssocID="{0A470F76-C790-4F93-B11D-30A72F11F5CA}" presName="textNode" presStyleLbl="node1" presStyleIdx="0" presStyleCnt="3">
        <dgm:presLayoutVars>
          <dgm:bulletEnabled val="1"/>
        </dgm:presLayoutVars>
      </dgm:prSet>
      <dgm:spPr/>
    </dgm:pt>
    <dgm:pt modelId="{B060DB36-61D7-41AF-8FFD-46C3005059EF}" type="pres">
      <dgm:prSet presAssocID="{660B924C-B898-45B9-B0D3-2C56B7CDF80A}" presName="sibTrans" presStyleCnt="0"/>
      <dgm:spPr/>
    </dgm:pt>
    <dgm:pt modelId="{7BD93162-7C97-4600-9F53-1C70F74A01C2}" type="pres">
      <dgm:prSet presAssocID="{A13064E1-F95C-49F9-9FA3-ECD8BB7B3F31}" presName="textNode" presStyleLbl="node1" presStyleIdx="1" presStyleCnt="3">
        <dgm:presLayoutVars>
          <dgm:bulletEnabled val="1"/>
        </dgm:presLayoutVars>
      </dgm:prSet>
      <dgm:spPr/>
    </dgm:pt>
    <dgm:pt modelId="{6E06C989-782E-4836-84F6-3145456ED307}" type="pres">
      <dgm:prSet presAssocID="{6D546CD9-2951-4F36-9511-CD3116607C70}" presName="sibTrans" presStyleCnt="0"/>
      <dgm:spPr/>
    </dgm:pt>
    <dgm:pt modelId="{B4921E56-5FFC-4FA2-B5C9-56F6FFDD660D}" type="pres">
      <dgm:prSet presAssocID="{CF819C37-65CD-43E4-AB28-B7CA3EF61F8C}" presName="textNode" presStyleLbl="node1" presStyleIdx="2" presStyleCnt="3">
        <dgm:presLayoutVars>
          <dgm:bulletEnabled val="1"/>
        </dgm:presLayoutVars>
      </dgm:prSet>
      <dgm:spPr/>
    </dgm:pt>
  </dgm:ptLst>
  <dgm:cxnLst>
    <dgm:cxn modelId="{F28B6E0D-D9D1-4134-AE40-0579F16FA4C7}" srcId="{AEB28B78-8E2C-4BCD-BAD9-7347534C1C12}" destId="{0A470F76-C790-4F93-B11D-30A72F11F5CA}" srcOrd="0" destOrd="0" parTransId="{CE9AF560-FCAC-442C-8E1D-D8065A1D2726}" sibTransId="{660B924C-B898-45B9-B0D3-2C56B7CDF80A}"/>
    <dgm:cxn modelId="{F66EE17A-77D0-44FC-B4B3-0F29A8666C93}" srcId="{AEB28B78-8E2C-4BCD-BAD9-7347534C1C12}" destId="{A13064E1-F95C-49F9-9FA3-ECD8BB7B3F31}" srcOrd="1" destOrd="0" parTransId="{C123D5CA-4F3E-4023-A53E-86D8CBE9C2B9}" sibTransId="{6D546CD9-2951-4F36-9511-CD3116607C70}"/>
    <dgm:cxn modelId="{1D8DA87E-9173-46AA-889A-E2B44AD58CCD}" type="presOf" srcId="{A13064E1-F95C-49F9-9FA3-ECD8BB7B3F31}" destId="{7BD93162-7C97-4600-9F53-1C70F74A01C2}" srcOrd="0" destOrd="0" presId="urn:microsoft.com/office/officeart/2005/8/layout/hProcess9"/>
    <dgm:cxn modelId="{816A779C-42AC-4673-AAD0-EBB5C5686787}" type="presOf" srcId="{0A470F76-C790-4F93-B11D-30A72F11F5CA}" destId="{3D561B66-6CE6-462F-B1AA-E580BFF332E7}" srcOrd="0" destOrd="0" presId="urn:microsoft.com/office/officeart/2005/8/layout/hProcess9"/>
    <dgm:cxn modelId="{41CD2D9F-08A3-43FA-ADD1-40AC961F9FA6}" type="presOf" srcId="{CF819C37-65CD-43E4-AB28-B7CA3EF61F8C}" destId="{B4921E56-5FFC-4FA2-B5C9-56F6FFDD660D}" srcOrd="0" destOrd="0" presId="urn:microsoft.com/office/officeart/2005/8/layout/hProcess9"/>
    <dgm:cxn modelId="{BD3F76AB-055A-42B1-BD2B-E2A5E820E1C3}" type="presOf" srcId="{AEB28B78-8E2C-4BCD-BAD9-7347534C1C12}" destId="{0405F0B5-1BF9-47FF-9AE7-939E7657352F}" srcOrd="0" destOrd="0" presId="urn:microsoft.com/office/officeart/2005/8/layout/hProcess9"/>
    <dgm:cxn modelId="{593E34EB-4C24-4846-BCEB-6393DCE33408}" srcId="{AEB28B78-8E2C-4BCD-BAD9-7347534C1C12}" destId="{CF819C37-65CD-43E4-AB28-B7CA3EF61F8C}" srcOrd="2" destOrd="0" parTransId="{44D37AF4-D309-4578-99C2-846B400722DD}" sibTransId="{1DCBAABD-C6DE-4282-A5FA-899E79644662}"/>
    <dgm:cxn modelId="{E0D2545A-E04E-4CBE-A2F9-EA74A545DB74}" type="presParOf" srcId="{0405F0B5-1BF9-47FF-9AE7-939E7657352F}" destId="{C5C8DD12-6186-4D3E-908E-28B6B55C1A1B}" srcOrd="0" destOrd="0" presId="urn:microsoft.com/office/officeart/2005/8/layout/hProcess9"/>
    <dgm:cxn modelId="{DF959175-63CD-403C-97D6-818553A57A1F}" type="presParOf" srcId="{0405F0B5-1BF9-47FF-9AE7-939E7657352F}" destId="{261165F8-47C4-4178-88B4-7E0F5DBBC7F4}" srcOrd="1" destOrd="0" presId="urn:microsoft.com/office/officeart/2005/8/layout/hProcess9"/>
    <dgm:cxn modelId="{9BDA9459-8D8D-45DB-AD15-F1F279C9E81C}" type="presParOf" srcId="{261165F8-47C4-4178-88B4-7E0F5DBBC7F4}" destId="{3D561B66-6CE6-462F-B1AA-E580BFF332E7}" srcOrd="0" destOrd="0" presId="urn:microsoft.com/office/officeart/2005/8/layout/hProcess9"/>
    <dgm:cxn modelId="{B5986DDF-2DCF-4E9D-9509-24ABBAF3318C}" type="presParOf" srcId="{261165F8-47C4-4178-88B4-7E0F5DBBC7F4}" destId="{B060DB36-61D7-41AF-8FFD-46C3005059EF}" srcOrd="1" destOrd="0" presId="urn:microsoft.com/office/officeart/2005/8/layout/hProcess9"/>
    <dgm:cxn modelId="{4C288D39-FE92-4881-8C85-A146D55C809B}" type="presParOf" srcId="{261165F8-47C4-4178-88B4-7E0F5DBBC7F4}" destId="{7BD93162-7C97-4600-9F53-1C70F74A01C2}" srcOrd="2" destOrd="0" presId="urn:microsoft.com/office/officeart/2005/8/layout/hProcess9"/>
    <dgm:cxn modelId="{06EBBC75-AFC3-4745-B9B5-2EAC6FC29245}" type="presParOf" srcId="{261165F8-47C4-4178-88B4-7E0F5DBBC7F4}" destId="{6E06C989-782E-4836-84F6-3145456ED307}" srcOrd="3" destOrd="0" presId="urn:microsoft.com/office/officeart/2005/8/layout/hProcess9"/>
    <dgm:cxn modelId="{4298800F-2680-4E47-BBC9-52A22DEB7995}" type="presParOf" srcId="{261165F8-47C4-4178-88B4-7E0F5DBBC7F4}" destId="{B4921E56-5FFC-4FA2-B5C9-56F6FFDD660D}"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8DD12-6186-4D3E-908E-28B6B55C1A1B}">
      <dsp:nvSpPr>
        <dsp:cNvPr id="0" name=""/>
        <dsp:cNvSpPr/>
      </dsp:nvSpPr>
      <dsp:spPr>
        <a:xfrm>
          <a:off x="609599" y="0"/>
          <a:ext cx="6908800"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561B66-6CE6-462F-B1AA-E580BFF332E7}">
      <dsp:nvSpPr>
        <dsp:cNvPr id="0" name=""/>
        <dsp:cNvSpPr/>
      </dsp:nvSpPr>
      <dsp:spPr>
        <a:xfrm>
          <a:off x="248" y="1625600"/>
          <a:ext cx="2572642" cy="2167466"/>
        </a:xfrm>
        <a:prstGeom prst="roundRect">
          <a:avLst/>
        </a:prstGeom>
        <a:solidFill>
          <a:srgbClr val="23247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t>Performance</a:t>
          </a:r>
        </a:p>
      </dsp:txBody>
      <dsp:txXfrm>
        <a:off x="106055" y="1731407"/>
        <a:ext cx="2361028" cy="1955852"/>
      </dsp:txXfrm>
    </dsp:sp>
    <dsp:sp modelId="{7BD93162-7C97-4600-9F53-1C70F74A01C2}">
      <dsp:nvSpPr>
        <dsp:cNvPr id="0" name=""/>
        <dsp:cNvSpPr/>
      </dsp:nvSpPr>
      <dsp:spPr>
        <a:xfrm>
          <a:off x="2777678" y="1625600"/>
          <a:ext cx="2572642" cy="2167466"/>
        </a:xfrm>
        <a:prstGeom prst="roundRect">
          <a:avLst/>
        </a:prstGeom>
        <a:solidFill>
          <a:srgbClr val="23247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t>Security</a:t>
          </a:r>
        </a:p>
      </dsp:txBody>
      <dsp:txXfrm>
        <a:off x="2883485" y="1731407"/>
        <a:ext cx="2361028" cy="1955852"/>
      </dsp:txXfrm>
    </dsp:sp>
    <dsp:sp modelId="{B4921E56-5FFC-4FA2-B5C9-56F6FFDD660D}">
      <dsp:nvSpPr>
        <dsp:cNvPr id="0" name=""/>
        <dsp:cNvSpPr/>
      </dsp:nvSpPr>
      <dsp:spPr>
        <a:xfrm>
          <a:off x="5555108" y="1625600"/>
          <a:ext cx="2572642" cy="2167466"/>
        </a:xfrm>
        <a:prstGeom prst="roundRect">
          <a:avLst/>
        </a:prstGeom>
        <a:solidFill>
          <a:srgbClr val="23247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t>Software</a:t>
          </a:r>
        </a:p>
      </dsp:txBody>
      <dsp:txXfrm>
        <a:off x="5660915" y="1731407"/>
        <a:ext cx="2361028" cy="195585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5F11F7-CD42-4B9F-B864-EE9F17292AC6}" type="datetimeFigureOut">
              <a:rPr lang="en-GB" smtClean="0"/>
              <a:t>03/12/2019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077F79-8747-4E3B-B54F-4794F08CBACE}" type="slidenum">
              <a:rPr lang="en-GB" smtClean="0"/>
              <a:t>‹#›</a:t>
            </a:fld>
            <a:endParaRPr lang="en-GB"/>
          </a:p>
        </p:txBody>
      </p:sp>
    </p:spTree>
    <p:extLst>
      <p:ext uri="{BB962C8B-B14F-4D97-AF65-F5344CB8AC3E}">
        <p14:creationId xmlns:p14="http://schemas.microsoft.com/office/powerpoint/2010/main" val="3655887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Afternoon, My name is Paul Prictoe. I work for Concurrent Technologies.  Our headquarters is located in Colchester, Essex, UK.</a:t>
            </a:r>
          </a:p>
          <a:p>
            <a:endParaRPr lang="en-GB" dirty="0"/>
          </a:p>
          <a:p>
            <a:r>
              <a:rPr lang="en-GB" dirty="0"/>
              <a:t>We are a market leader in the design, development and manufacture of embedded solutions based on Intel processor devices.  </a:t>
            </a:r>
          </a:p>
          <a:p>
            <a:endParaRPr lang="en-GB" dirty="0"/>
          </a:p>
          <a:p>
            <a:r>
              <a:rPr lang="en-GB" dirty="0"/>
              <a:t>I’m going to give you a short presentation on the Trends that are Influencing our products with a focus on </a:t>
            </a:r>
            <a:r>
              <a:rPr lang="en-GB" dirty="0" err="1"/>
              <a:t>AdvancedMC’s</a:t>
            </a:r>
            <a:r>
              <a:rPr lang="en-GB" dirty="0"/>
              <a:t>.</a:t>
            </a:r>
          </a:p>
        </p:txBody>
      </p:sp>
      <p:sp>
        <p:nvSpPr>
          <p:cNvPr id="4" name="Slide Number Placeholder 3"/>
          <p:cNvSpPr>
            <a:spLocks noGrp="1"/>
          </p:cNvSpPr>
          <p:nvPr>
            <p:ph type="sldNum" sz="quarter" idx="5"/>
          </p:nvPr>
        </p:nvSpPr>
        <p:spPr/>
        <p:txBody>
          <a:bodyPr/>
          <a:lstStyle/>
          <a:p>
            <a:fld id="{65077F79-8747-4E3B-B54F-4794F08CBACE}" type="slidenum">
              <a:rPr lang="en-GB" smtClean="0"/>
              <a:t>1</a:t>
            </a:fld>
            <a:endParaRPr lang="en-GB"/>
          </a:p>
        </p:txBody>
      </p:sp>
    </p:spTree>
    <p:extLst>
      <p:ext uri="{BB962C8B-B14F-4D97-AF65-F5344CB8AC3E}">
        <p14:creationId xmlns:p14="http://schemas.microsoft.com/office/powerpoint/2010/main" val="542229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most important thing about security is that it is everyone's responsibility.</a:t>
            </a:r>
          </a:p>
          <a:p>
            <a:endParaRPr lang="en-GB" dirty="0"/>
          </a:p>
          <a:p>
            <a:r>
              <a:rPr lang="en-GB" dirty="0"/>
              <a:t>We need to think about what might happen at all stages of a project and work out what we can do to prevent a so called ‘bad actor’.  </a:t>
            </a:r>
          </a:p>
          <a:p>
            <a:endParaRPr lang="en-GB" dirty="0"/>
          </a:p>
          <a:p>
            <a:r>
              <a:rPr lang="en-GB" dirty="0"/>
              <a:t>Many of Concurrent Technologies’ products are used in defence applications, we provide a range of standard and optional features that can be enabled to improve security.  </a:t>
            </a:r>
          </a:p>
          <a:p>
            <a:r>
              <a:rPr lang="en-GB" dirty="0"/>
              <a:t>We don’t implement all these features on AMC products, but we do offer an increasing number, some of which are very simple to use. </a:t>
            </a:r>
          </a:p>
          <a:p>
            <a:endParaRPr lang="en-GB" dirty="0"/>
          </a:p>
          <a:p>
            <a:r>
              <a:rPr lang="en-GB" dirty="0"/>
              <a:t>As an example, we provide the means so that boards like the AM G6x/msd can act as the root of trust in your system. best seen on the next slide:</a:t>
            </a:r>
          </a:p>
          <a:p>
            <a:endParaRPr lang="en-GB" dirty="0"/>
          </a:p>
          <a:p>
            <a:r>
              <a:rPr lang="en-US" sz="1200" b="0" i="0" u="none" strike="noStrike" kern="1200" dirty="0">
                <a:solidFill>
                  <a:schemeClr val="tx1"/>
                </a:solidFill>
                <a:effectLst/>
                <a:latin typeface="+mn-lt"/>
                <a:ea typeface="+mn-ea"/>
                <a:cs typeface="+mn-cs"/>
              </a:rPr>
              <a:t>IPMI: Intelligent Platform Management Interface</a:t>
            </a:r>
          </a:p>
          <a:p>
            <a:r>
              <a:rPr lang="en-US" sz="1200" b="0" i="0" u="none" strike="noStrike" kern="1200" dirty="0">
                <a:solidFill>
                  <a:schemeClr val="tx1"/>
                </a:solidFill>
                <a:effectLst/>
                <a:latin typeface="+mn-lt"/>
                <a:ea typeface="+mn-ea"/>
                <a:cs typeface="+mn-cs"/>
              </a:rPr>
              <a:t>RMCP: Remote Management Control Protocol</a:t>
            </a:r>
            <a:endParaRPr lang="en-GB" dirty="0"/>
          </a:p>
        </p:txBody>
      </p:sp>
      <p:sp>
        <p:nvSpPr>
          <p:cNvPr id="4" name="Slide Number Placeholder 3"/>
          <p:cNvSpPr>
            <a:spLocks noGrp="1"/>
          </p:cNvSpPr>
          <p:nvPr>
            <p:ph type="sldNum" sz="quarter" idx="5"/>
          </p:nvPr>
        </p:nvSpPr>
        <p:spPr/>
        <p:txBody>
          <a:bodyPr/>
          <a:lstStyle/>
          <a:p>
            <a:fld id="{65077F79-8747-4E3B-B54F-4794F08CBACE}" type="slidenum">
              <a:rPr lang="en-GB" smtClean="0"/>
              <a:t>11</a:t>
            </a:fld>
            <a:endParaRPr lang="en-GB"/>
          </a:p>
        </p:txBody>
      </p:sp>
    </p:spTree>
    <p:extLst>
      <p:ext uri="{BB962C8B-B14F-4D97-AF65-F5344CB8AC3E}">
        <p14:creationId xmlns:p14="http://schemas.microsoft.com/office/powerpoint/2010/main" val="1729682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situation, before the initial boot code is run it is ‘measured’ and that value is securely stored in the TPM. </a:t>
            </a:r>
          </a:p>
          <a:p>
            <a:endParaRPr lang="en-GB" dirty="0"/>
          </a:p>
          <a:p>
            <a:r>
              <a:rPr lang="en-GB" dirty="0"/>
              <a:t>The TPM acts like a digital safe and it can store a range of measurements representing each piece of the firmware and software stack for the system.  </a:t>
            </a:r>
          </a:p>
          <a:p>
            <a:r>
              <a:rPr lang="en-GB" dirty="0"/>
              <a:t>It is subsequently possible to read the values from the TPM remotely and confirm the values are as expected, if not then you know there is an issue and can do something about it. </a:t>
            </a:r>
          </a:p>
          <a:p>
            <a:r>
              <a:rPr lang="en-GB" dirty="0"/>
              <a:t>This is one of the most basic security strategies, other more stringent ones are possible that will prevent any ‘incorrect’ or ‘malicious’ code from running but that requires more effort. </a:t>
            </a:r>
          </a:p>
          <a:p>
            <a:endParaRPr lang="en-GB" dirty="0"/>
          </a:p>
          <a:p>
            <a:r>
              <a:rPr lang="en-GB" dirty="0"/>
              <a:t>As an observation, the high speed physics community appears to be the least security conscious industry we deal with and yet has some very high profile use cases.  </a:t>
            </a:r>
          </a:p>
          <a:p>
            <a:r>
              <a:rPr lang="en-GB" dirty="0"/>
              <a:t>If you want to know any more about any of our security capabilities then please engage with us</a:t>
            </a:r>
          </a:p>
        </p:txBody>
      </p:sp>
      <p:sp>
        <p:nvSpPr>
          <p:cNvPr id="4" name="Slide Number Placeholder 3"/>
          <p:cNvSpPr>
            <a:spLocks noGrp="1"/>
          </p:cNvSpPr>
          <p:nvPr>
            <p:ph type="sldNum" sz="quarter" idx="5"/>
          </p:nvPr>
        </p:nvSpPr>
        <p:spPr/>
        <p:txBody>
          <a:bodyPr/>
          <a:lstStyle/>
          <a:p>
            <a:fld id="{65077F79-8747-4E3B-B54F-4794F08CBACE}" type="slidenum">
              <a:rPr lang="en-GB" smtClean="0"/>
              <a:t>12</a:t>
            </a:fld>
            <a:endParaRPr lang="en-GB"/>
          </a:p>
        </p:txBody>
      </p:sp>
    </p:spTree>
    <p:extLst>
      <p:ext uri="{BB962C8B-B14F-4D97-AF65-F5344CB8AC3E}">
        <p14:creationId xmlns:p14="http://schemas.microsoft.com/office/powerpoint/2010/main" val="2991330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Lastly I’ll talk about some high level software trends</a:t>
            </a:r>
          </a:p>
        </p:txBody>
      </p:sp>
      <p:sp>
        <p:nvSpPr>
          <p:cNvPr id="4" name="Slide Number Placeholder 3"/>
          <p:cNvSpPr>
            <a:spLocks noGrp="1"/>
          </p:cNvSpPr>
          <p:nvPr>
            <p:ph type="sldNum" sz="quarter" idx="5"/>
          </p:nvPr>
        </p:nvSpPr>
        <p:spPr/>
        <p:txBody>
          <a:bodyPr/>
          <a:lstStyle/>
          <a:p>
            <a:fld id="{65077F79-8747-4E3B-B54F-4794F08CBACE}" type="slidenum">
              <a:rPr lang="en-GB" smtClean="0"/>
              <a:t>13</a:t>
            </a:fld>
            <a:endParaRPr lang="en-GB"/>
          </a:p>
        </p:txBody>
      </p:sp>
    </p:spTree>
    <p:extLst>
      <p:ext uri="{BB962C8B-B14F-4D97-AF65-F5344CB8AC3E}">
        <p14:creationId xmlns:p14="http://schemas.microsoft.com/office/powerpoint/2010/main" val="1056191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We’ve seen some significant interest in using our embedded boards to do Inference at the Edge.  </a:t>
            </a:r>
          </a:p>
          <a:p>
            <a:endParaRPr lang="en-GB" dirty="0"/>
          </a:p>
          <a:p>
            <a:r>
              <a:rPr lang="en-GB" dirty="0"/>
              <a:t>Historically, many of the applications and industries we’ve dealt with capture data from a mission or a test and then analyse it offline using traditional methods.  </a:t>
            </a:r>
          </a:p>
          <a:p>
            <a:endParaRPr lang="en-GB" dirty="0"/>
          </a:p>
          <a:p>
            <a:r>
              <a:rPr lang="en-GB" dirty="0"/>
              <a:t>Now that both processing performance has improved and AI techniques have developed, we have a strong need to do the initial analysis in real time in order to provide actionable intelligence.  </a:t>
            </a:r>
          </a:p>
          <a:p>
            <a:endParaRPr lang="en-GB" dirty="0"/>
          </a:p>
          <a:p>
            <a:r>
              <a:rPr lang="en-GB" dirty="0"/>
              <a:t>This doesn’t preclude offline analysis but it does provide very quick answers to sometimes difficult problems.  Typically most of the inferencing applications we’ve seen involve the recognition of objects from some type of visual sensor, but we’ve also been involved in a defence application to scan RF data and identify various artefacts about these transmissions.  The range and ease of use of the available models and tools is making inference much more user friendly.</a:t>
            </a:r>
          </a:p>
        </p:txBody>
      </p:sp>
      <p:sp>
        <p:nvSpPr>
          <p:cNvPr id="4" name="Slide Number Placeholder 3"/>
          <p:cNvSpPr>
            <a:spLocks noGrp="1"/>
          </p:cNvSpPr>
          <p:nvPr>
            <p:ph type="sldNum" sz="quarter" idx="5"/>
          </p:nvPr>
        </p:nvSpPr>
        <p:spPr/>
        <p:txBody>
          <a:bodyPr/>
          <a:lstStyle/>
          <a:p>
            <a:fld id="{65077F79-8747-4E3B-B54F-4794F08CBACE}" type="slidenum">
              <a:rPr lang="en-GB" smtClean="0"/>
              <a:t>14</a:t>
            </a:fld>
            <a:endParaRPr lang="en-GB"/>
          </a:p>
        </p:txBody>
      </p:sp>
    </p:spTree>
    <p:extLst>
      <p:ext uri="{BB962C8B-B14F-4D97-AF65-F5344CB8AC3E}">
        <p14:creationId xmlns:p14="http://schemas.microsoft.com/office/powerpoint/2010/main" val="2868134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Going one stage further, there is a trend to use all available computing resources as a heterogeneous resource pool.  </a:t>
            </a:r>
          </a:p>
          <a:p>
            <a:r>
              <a:rPr lang="en-GB" dirty="0"/>
              <a:t>This is very different to today’s architectures which consist of a variety of different CPU/FPGA/GPGPU resources that are programmed to do a specific task using a dedicated language/tool.  Whilst this enables a very highly optimised solution it takes a lot of time and effort to code and support.  </a:t>
            </a:r>
          </a:p>
        </p:txBody>
      </p:sp>
      <p:sp>
        <p:nvSpPr>
          <p:cNvPr id="4" name="Slide Number Placeholder 3"/>
          <p:cNvSpPr>
            <a:spLocks noGrp="1"/>
          </p:cNvSpPr>
          <p:nvPr>
            <p:ph type="sldNum" sz="quarter" idx="5"/>
          </p:nvPr>
        </p:nvSpPr>
        <p:spPr/>
        <p:txBody>
          <a:bodyPr/>
          <a:lstStyle/>
          <a:p>
            <a:fld id="{65077F79-8747-4E3B-B54F-4794F08CBACE}" type="slidenum">
              <a:rPr lang="en-GB" smtClean="0"/>
              <a:t>15</a:t>
            </a:fld>
            <a:endParaRPr lang="en-GB"/>
          </a:p>
        </p:txBody>
      </p:sp>
    </p:spTree>
    <p:extLst>
      <p:ext uri="{BB962C8B-B14F-4D97-AF65-F5344CB8AC3E}">
        <p14:creationId xmlns:p14="http://schemas.microsoft.com/office/powerpoint/2010/main" val="2692162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idea behind OneAPI is to provide a unified programming model that is based on C++ that generates code that is scheduled to run on the most efficient resource.  </a:t>
            </a:r>
          </a:p>
          <a:p>
            <a:endParaRPr lang="en-GB" dirty="0"/>
          </a:p>
          <a:p>
            <a:r>
              <a:rPr lang="en-GB" dirty="0"/>
              <a:t>For example, a part of the code that needs to make decisions would likely run best on the CPU resources, whilst a convolution would likely operate most efficiently on an FPGA.  This isn’t likely to generate as well optimised code but it does allow new resources to be added to a pool to enhance performance without any change to the underlying code.  If anyone is interested then there is a link in the presentation to the public beta program that Intel are running. </a:t>
            </a:r>
            <a:r>
              <a:rPr lang="en-GB"/>
              <a:t>By </a:t>
            </a:r>
            <a:r>
              <a:rPr lang="en-GB" dirty="0"/>
              <a:t>registering it’s possible to get access to their </a:t>
            </a:r>
            <a:r>
              <a:rPr lang="en-GB" dirty="0" err="1"/>
              <a:t>DevCloud</a:t>
            </a:r>
            <a:r>
              <a:rPr lang="en-GB" dirty="0"/>
              <a:t>.  There’s no need to provide any hardware for an initial investigation.</a:t>
            </a:r>
          </a:p>
        </p:txBody>
      </p:sp>
      <p:sp>
        <p:nvSpPr>
          <p:cNvPr id="4" name="Slide Number Placeholder 3"/>
          <p:cNvSpPr>
            <a:spLocks noGrp="1"/>
          </p:cNvSpPr>
          <p:nvPr>
            <p:ph type="sldNum" sz="quarter" idx="5"/>
          </p:nvPr>
        </p:nvSpPr>
        <p:spPr/>
        <p:txBody>
          <a:bodyPr/>
          <a:lstStyle/>
          <a:p>
            <a:fld id="{65077F79-8747-4E3B-B54F-4794F08CBACE}" type="slidenum">
              <a:rPr lang="en-GB" smtClean="0"/>
              <a:t>16</a:t>
            </a:fld>
            <a:endParaRPr lang="en-GB"/>
          </a:p>
        </p:txBody>
      </p:sp>
    </p:spTree>
    <p:extLst>
      <p:ext uri="{BB962C8B-B14F-4D97-AF65-F5344CB8AC3E}">
        <p14:creationId xmlns:p14="http://schemas.microsoft.com/office/powerpoint/2010/main" val="3950754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three big drivers that we see changing the landscape for Intel processor boards. </a:t>
            </a:r>
          </a:p>
          <a:p>
            <a:endParaRPr lang="en-GB" dirty="0"/>
          </a:p>
          <a:p>
            <a:r>
              <a:rPr lang="en-GB" dirty="0"/>
              <a:t>These are performance, security and software.</a:t>
            </a:r>
          </a:p>
          <a:p>
            <a:endParaRPr lang="en-GB" dirty="0"/>
          </a:p>
          <a:p>
            <a:endParaRPr lang="en-GB" dirty="0"/>
          </a:p>
        </p:txBody>
      </p:sp>
      <p:sp>
        <p:nvSpPr>
          <p:cNvPr id="4" name="Slide Number Placeholder 3"/>
          <p:cNvSpPr>
            <a:spLocks noGrp="1"/>
          </p:cNvSpPr>
          <p:nvPr>
            <p:ph type="sldNum" sz="quarter" idx="5"/>
          </p:nvPr>
        </p:nvSpPr>
        <p:spPr/>
        <p:txBody>
          <a:bodyPr/>
          <a:lstStyle/>
          <a:p>
            <a:fld id="{65077F79-8747-4E3B-B54F-4794F08CBACE}" type="slidenum">
              <a:rPr lang="en-GB" smtClean="0"/>
              <a:t>2</a:t>
            </a:fld>
            <a:endParaRPr lang="en-GB"/>
          </a:p>
        </p:txBody>
      </p:sp>
    </p:spTree>
    <p:extLst>
      <p:ext uri="{BB962C8B-B14F-4D97-AF65-F5344CB8AC3E}">
        <p14:creationId xmlns:p14="http://schemas.microsoft.com/office/powerpoint/2010/main" val="3767285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going to start by talking about performance.</a:t>
            </a:r>
          </a:p>
          <a:p>
            <a:endParaRPr lang="en-GB" dirty="0"/>
          </a:p>
        </p:txBody>
      </p:sp>
      <p:sp>
        <p:nvSpPr>
          <p:cNvPr id="4" name="Slide Number Placeholder 3"/>
          <p:cNvSpPr>
            <a:spLocks noGrp="1"/>
          </p:cNvSpPr>
          <p:nvPr>
            <p:ph type="sldNum" sz="quarter" idx="5"/>
          </p:nvPr>
        </p:nvSpPr>
        <p:spPr/>
        <p:txBody>
          <a:bodyPr/>
          <a:lstStyle/>
          <a:p>
            <a:fld id="{65077F79-8747-4E3B-B54F-4794F08CBACE}" type="slidenum">
              <a:rPr lang="en-GB" smtClean="0"/>
              <a:t>3</a:t>
            </a:fld>
            <a:endParaRPr lang="en-GB"/>
          </a:p>
        </p:txBody>
      </p:sp>
    </p:spTree>
    <p:extLst>
      <p:ext uri="{BB962C8B-B14F-4D97-AF65-F5344CB8AC3E}">
        <p14:creationId xmlns:p14="http://schemas.microsoft.com/office/powerpoint/2010/main" val="1898329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the Intel processor devices we use come from Intel’s ‘Internet of Things Group’   In essence this group satisfies the embedded market.  </a:t>
            </a:r>
          </a:p>
          <a:p>
            <a:endParaRPr lang="en-GB" dirty="0"/>
          </a:p>
          <a:p>
            <a:r>
              <a:rPr lang="en-GB" dirty="0"/>
              <a:t>This group usually characterises devices already available from other Intel groups but sometimes creates their own devices for long-life embedded applications.  </a:t>
            </a:r>
          </a:p>
          <a:p>
            <a:endParaRPr lang="en-GB" dirty="0"/>
          </a:p>
          <a:p>
            <a:r>
              <a:rPr lang="en-GB" dirty="0"/>
              <a:t>Prior to ~2015 these processors were guaranteed a 7-year life cycle.  All new devices are available for 15-years.  </a:t>
            </a:r>
          </a:p>
          <a:p>
            <a:endParaRPr lang="en-GB" dirty="0"/>
          </a:p>
          <a:p>
            <a:r>
              <a:rPr lang="en-GB" dirty="0"/>
              <a:t>Over the last few years, we’ve seen some significant CPU performance increases, partly due to an increase in the number of CPU cores and partly due to increased clock frequencies per core.  In the last 7 years we’ve seen four-fold improvement in CPU performance alone.  </a:t>
            </a:r>
          </a:p>
          <a:p>
            <a:endParaRPr lang="en-GB" dirty="0"/>
          </a:p>
          <a:p>
            <a:r>
              <a:rPr lang="en-GB" dirty="0"/>
              <a:t>We have just launched our new AM E4x board, which is now our highest performing AMC. We are also working with Intel on their next generation processors which will accelerate this trend.  We are closely aligned with Intel and typically gain early access to their silicon such that we are ready to announce boards the same day they launch the silicon publicly.  We do this to enable our customers to access the latest technologies and also to maximise the longevity of the silicon.</a:t>
            </a:r>
          </a:p>
        </p:txBody>
      </p:sp>
      <p:sp>
        <p:nvSpPr>
          <p:cNvPr id="4" name="Slide Number Placeholder 3"/>
          <p:cNvSpPr>
            <a:spLocks noGrp="1"/>
          </p:cNvSpPr>
          <p:nvPr>
            <p:ph type="sldNum" sz="quarter" idx="5"/>
          </p:nvPr>
        </p:nvSpPr>
        <p:spPr/>
        <p:txBody>
          <a:bodyPr/>
          <a:lstStyle/>
          <a:p>
            <a:fld id="{65077F79-8747-4E3B-B54F-4794F08CBACE}" type="slidenum">
              <a:rPr lang="en-GB" smtClean="0"/>
              <a:t>4</a:t>
            </a:fld>
            <a:endParaRPr lang="en-GB"/>
          </a:p>
        </p:txBody>
      </p:sp>
    </p:spTree>
    <p:extLst>
      <p:ext uri="{BB962C8B-B14F-4D97-AF65-F5344CB8AC3E}">
        <p14:creationId xmlns:p14="http://schemas.microsoft.com/office/powerpoint/2010/main" val="1252265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AM E4x is a single AMC module within the same power budget as our other AMC processor boards and is available with a 12-core processor.  </a:t>
            </a:r>
          </a:p>
          <a:p>
            <a:endParaRPr lang="en-GB" dirty="0"/>
          </a:p>
          <a:p>
            <a:r>
              <a:rPr lang="en-GB" dirty="0"/>
              <a:t>We’ve used the same processor device on several other form factors and have achieved VMware certification for applications requiring virtualization.  </a:t>
            </a:r>
          </a:p>
          <a:p>
            <a:endParaRPr lang="en-GB" dirty="0"/>
          </a:p>
          <a:p>
            <a:r>
              <a:rPr lang="en-GB" dirty="0"/>
              <a:t>Effectively we’re providing a miniature server with high speed network connectivity and local expansion.  This is easier to visualise from the block diagram on the next slide</a:t>
            </a:r>
          </a:p>
        </p:txBody>
      </p:sp>
      <p:sp>
        <p:nvSpPr>
          <p:cNvPr id="4" name="Slide Number Placeholder 3"/>
          <p:cNvSpPr>
            <a:spLocks noGrp="1"/>
          </p:cNvSpPr>
          <p:nvPr>
            <p:ph type="sldNum" sz="quarter" idx="5"/>
          </p:nvPr>
        </p:nvSpPr>
        <p:spPr/>
        <p:txBody>
          <a:bodyPr/>
          <a:lstStyle/>
          <a:p>
            <a:fld id="{65077F79-8747-4E3B-B54F-4794F08CBACE}" type="slidenum">
              <a:rPr lang="en-GB" smtClean="0"/>
              <a:t>5</a:t>
            </a:fld>
            <a:endParaRPr lang="en-GB"/>
          </a:p>
        </p:txBody>
      </p:sp>
    </p:spTree>
    <p:extLst>
      <p:ext uri="{BB962C8B-B14F-4D97-AF65-F5344CB8AC3E}">
        <p14:creationId xmlns:p14="http://schemas.microsoft.com/office/powerpoint/2010/main" val="2773052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spcBef>
                <a:spcPct val="0"/>
              </a:spcBef>
            </a:pPr>
            <a:fld id="{57794DE2-49E1-4EFD-8B2C-19031FBF0AF5}" type="slidenum">
              <a:rPr lang="en-US" altLang="en-US" smtClean="0">
                <a:solidFill>
                  <a:srgbClr val="000000"/>
                </a:solidFill>
              </a:rPr>
              <a:pPr>
                <a:spcBef>
                  <a:spcPct val="0"/>
                </a:spcBef>
              </a:pPr>
              <a:t>6</a:t>
            </a:fld>
            <a:endParaRPr lang="en-US" altLang="en-US">
              <a:solidFill>
                <a:srgbClr val="000000"/>
              </a:solidFill>
            </a:endParaRPr>
          </a:p>
        </p:txBody>
      </p:sp>
      <p:sp>
        <p:nvSpPr>
          <p:cNvPr id="24579" name="Rectangle 1"/>
          <p:cNvSpPr>
            <a:spLocks noGrp="1" noRot="1" noChangeAspect="1" noChangeArrowheads="1" noTextEdit="1"/>
          </p:cNvSpPr>
          <p:nvPr>
            <p:ph type="sldImg"/>
          </p:nvPr>
        </p:nvSpPr>
        <p:spPr bwMode="auto">
          <a:xfrm>
            <a:off x="90488" y="744538"/>
            <a:ext cx="6616700"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p:cNvSpPr>
            <a:spLocks noGrp="1" noChangeArrowheads="1"/>
          </p:cNvSpPr>
          <p:nvPr>
            <p:ph type="body" idx="1"/>
          </p:nvPr>
        </p:nvSpPr>
        <p:spPr bwMode="auto">
          <a:xfrm>
            <a:off x="680383" y="4715831"/>
            <a:ext cx="5436909" cy="44666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r>
              <a:rPr lang="en-US" altLang="en-US" dirty="0"/>
              <a:t>The connections at the top are at the front of the board. We are limited by real-estate but aim to provide connectivity to enable you to load your application and connect external network devices.  </a:t>
            </a:r>
          </a:p>
          <a:p>
            <a:endParaRPr lang="en-US" altLang="en-US" dirty="0"/>
          </a:p>
          <a:p>
            <a:r>
              <a:rPr lang="en-US" altLang="en-US" dirty="0"/>
              <a:t>The connections at the bottom go out to the </a:t>
            </a:r>
            <a:r>
              <a:rPr lang="en-US" altLang="en-US" dirty="0" err="1"/>
              <a:t>MicroTCA</a:t>
            </a:r>
            <a:r>
              <a:rPr lang="en-US" altLang="en-US" dirty="0"/>
              <a:t> backplane. In this case, they are compatible with a number of our previous AMC modules – this makes the AM E4x a plug in upgrade for customers who have been using our AM 92x and AM F5x AMC modules.  Generally we aim to provide backwards compatibility.</a:t>
            </a:r>
          </a:p>
        </p:txBody>
      </p:sp>
    </p:spTree>
    <p:extLst>
      <p:ext uri="{BB962C8B-B14F-4D97-AF65-F5344CB8AC3E}">
        <p14:creationId xmlns:p14="http://schemas.microsoft.com/office/powerpoint/2010/main" val="2005769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spcBef>
                <a:spcPct val="0"/>
              </a:spcBef>
            </a:pPr>
            <a:fld id="{57794DE2-49E1-4EFD-8B2C-19031FBF0AF5}" type="slidenum">
              <a:rPr lang="en-US" altLang="en-US" smtClean="0">
                <a:solidFill>
                  <a:srgbClr val="000000"/>
                </a:solidFill>
              </a:rPr>
              <a:pPr>
                <a:spcBef>
                  <a:spcPct val="0"/>
                </a:spcBef>
              </a:pPr>
              <a:t>7</a:t>
            </a:fld>
            <a:endParaRPr lang="en-US" altLang="en-US">
              <a:solidFill>
                <a:srgbClr val="000000"/>
              </a:solidFill>
            </a:endParaRPr>
          </a:p>
        </p:txBody>
      </p:sp>
      <p:sp>
        <p:nvSpPr>
          <p:cNvPr id="24579" name="Rectangle 1"/>
          <p:cNvSpPr>
            <a:spLocks noGrp="1" noRot="1" noChangeAspect="1" noChangeArrowheads="1" noTextEdit="1"/>
          </p:cNvSpPr>
          <p:nvPr>
            <p:ph type="sldImg"/>
          </p:nvPr>
        </p:nvSpPr>
        <p:spPr bwMode="auto">
          <a:xfrm>
            <a:off x="90488" y="744538"/>
            <a:ext cx="6616700"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p:cNvSpPr>
            <a:spLocks noGrp="1" noChangeArrowheads="1"/>
          </p:cNvSpPr>
          <p:nvPr>
            <p:ph type="body" idx="1"/>
          </p:nvPr>
        </p:nvSpPr>
        <p:spPr bwMode="auto">
          <a:xfrm>
            <a:off x="680383" y="4715831"/>
            <a:ext cx="5436909" cy="44666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r>
              <a:rPr lang="en-US" altLang="en-US" dirty="0"/>
              <a:t>The AM E4x includes dual 10G Ethernet ports on the front for high bandwidth Ethernet links that are good for remote connectivity.</a:t>
            </a:r>
          </a:p>
          <a:p>
            <a:endParaRPr lang="en-US" altLang="en-US" dirty="0"/>
          </a:p>
          <a:p>
            <a:r>
              <a:rPr lang="en-US" altLang="en-US" dirty="0"/>
              <a:t>In some other form factors we are seeing a trend towards 25, 40 and even 100G Ethernet with a preference for </a:t>
            </a:r>
            <a:r>
              <a:rPr lang="en-US" altLang="en-US" dirty="0" err="1"/>
              <a:t>fibre</a:t>
            </a:r>
            <a:r>
              <a:rPr lang="en-US" altLang="en-US" dirty="0"/>
              <a:t> rather than copper for the physical connection.  </a:t>
            </a:r>
          </a:p>
          <a:p>
            <a:endParaRPr lang="en-US" altLang="en-US" dirty="0"/>
          </a:p>
          <a:p>
            <a:r>
              <a:rPr lang="en-US" altLang="en-US" dirty="0"/>
              <a:t>The AM E4x has two standard RJ45 jacks making it very easy to use as a replacement in previous solutions.</a:t>
            </a:r>
          </a:p>
        </p:txBody>
      </p:sp>
    </p:spTree>
    <p:extLst>
      <p:ext uri="{BB962C8B-B14F-4D97-AF65-F5344CB8AC3E}">
        <p14:creationId xmlns:p14="http://schemas.microsoft.com/office/powerpoint/2010/main" val="3942520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spcBef>
                <a:spcPct val="0"/>
              </a:spcBef>
            </a:pPr>
            <a:fld id="{57794DE2-49E1-4EFD-8B2C-19031FBF0AF5}" type="slidenum">
              <a:rPr lang="en-US" altLang="en-US" smtClean="0">
                <a:solidFill>
                  <a:srgbClr val="000000"/>
                </a:solidFill>
              </a:rPr>
              <a:pPr>
                <a:spcBef>
                  <a:spcPct val="0"/>
                </a:spcBef>
              </a:pPr>
              <a:t>8</a:t>
            </a:fld>
            <a:endParaRPr lang="en-US" altLang="en-US">
              <a:solidFill>
                <a:srgbClr val="000000"/>
              </a:solidFill>
            </a:endParaRPr>
          </a:p>
        </p:txBody>
      </p:sp>
      <p:sp>
        <p:nvSpPr>
          <p:cNvPr id="24579" name="Rectangle 1"/>
          <p:cNvSpPr>
            <a:spLocks noGrp="1" noRot="1" noChangeAspect="1" noChangeArrowheads="1" noTextEdit="1"/>
          </p:cNvSpPr>
          <p:nvPr>
            <p:ph type="sldImg"/>
          </p:nvPr>
        </p:nvSpPr>
        <p:spPr bwMode="auto">
          <a:xfrm>
            <a:off x="90488" y="744538"/>
            <a:ext cx="6616700"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p:cNvSpPr>
            <a:spLocks noGrp="1" noChangeArrowheads="1"/>
          </p:cNvSpPr>
          <p:nvPr>
            <p:ph type="body" idx="1"/>
          </p:nvPr>
        </p:nvSpPr>
        <p:spPr bwMode="auto">
          <a:xfrm>
            <a:off x="680383" y="4715831"/>
            <a:ext cx="5436909" cy="44666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r>
              <a:rPr lang="en-US" altLang="en-US" dirty="0"/>
              <a:t>Like our previous generation AMC modules the AM E4x includes flexible PCIe Gen 3 fabric connections: 1 x8, 2 x4, 4 x2 with NT and DMA capability.  </a:t>
            </a:r>
          </a:p>
          <a:p>
            <a:endParaRPr lang="en-US" altLang="en-US" dirty="0"/>
          </a:p>
          <a:p>
            <a:r>
              <a:rPr lang="en-US" altLang="en-US" dirty="0"/>
              <a:t>PCI Express allows for high bandwidth fabric interconnectivity and we are expecting to announce PCIe Gen 4 capable processor boards during 2021 with PCIe Gen 5 capable boards possible in 2022.  </a:t>
            </a:r>
          </a:p>
          <a:p>
            <a:endParaRPr lang="en-US" altLang="en-US" dirty="0"/>
          </a:p>
          <a:p>
            <a:r>
              <a:rPr lang="en-US" altLang="en-US" dirty="0"/>
              <a:t>To make use of the higher bandwidth offered by PCIe Gen 4 and Gen 5, all parts of the system need to support the same speeds.  This will require substantial effort on behalf of the ecosystem to include the use of new PCB materials combined with significant signal integrity analysis.  Realistically this is a very complex task and could rule out some ‘own design’ products.  The physics community will need to think carefully about this over the next couple of years. </a:t>
            </a:r>
          </a:p>
        </p:txBody>
      </p:sp>
    </p:spTree>
    <p:extLst>
      <p:ext uri="{BB962C8B-B14F-4D97-AF65-F5344CB8AC3E}">
        <p14:creationId xmlns:p14="http://schemas.microsoft.com/office/powerpoint/2010/main" val="2783414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spcBef>
                <a:spcPct val="0"/>
              </a:spcBef>
            </a:pPr>
            <a:fld id="{57794DE2-49E1-4EFD-8B2C-19031FBF0AF5}" type="slidenum">
              <a:rPr lang="en-US" altLang="en-US" smtClean="0">
                <a:solidFill>
                  <a:srgbClr val="000000"/>
                </a:solidFill>
              </a:rPr>
              <a:pPr>
                <a:spcBef>
                  <a:spcPct val="0"/>
                </a:spcBef>
              </a:pPr>
              <a:t>9</a:t>
            </a:fld>
            <a:endParaRPr lang="en-US" altLang="en-US">
              <a:solidFill>
                <a:srgbClr val="000000"/>
              </a:solidFill>
            </a:endParaRPr>
          </a:p>
        </p:txBody>
      </p:sp>
      <p:sp>
        <p:nvSpPr>
          <p:cNvPr id="24579" name="Rectangle 1"/>
          <p:cNvSpPr>
            <a:spLocks noGrp="1" noRot="1" noChangeAspect="1" noChangeArrowheads="1" noTextEdit="1"/>
          </p:cNvSpPr>
          <p:nvPr>
            <p:ph type="sldImg"/>
          </p:nvPr>
        </p:nvSpPr>
        <p:spPr bwMode="auto">
          <a:xfrm>
            <a:off x="90488" y="744538"/>
            <a:ext cx="6616700"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p:cNvSpPr>
            <a:spLocks noGrp="1" noChangeArrowheads="1"/>
          </p:cNvSpPr>
          <p:nvPr>
            <p:ph type="body" idx="1"/>
          </p:nvPr>
        </p:nvSpPr>
        <p:spPr bwMode="auto">
          <a:xfrm>
            <a:off x="680383" y="4715831"/>
            <a:ext cx="5436909" cy="44666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r>
              <a:rPr lang="en-US" altLang="en-US" dirty="0"/>
              <a:t>Next I want to talk about security, like it’s predecessors the AM E4x has a Trusted Platform Module (TPM) as one of many security features offered.</a:t>
            </a:r>
          </a:p>
        </p:txBody>
      </p:sp>
    </p:spTree>
    <p:extLst>
      <p:ext uri="{BB962C8B-B14F-4D97-AF65-F5344CB8AC3E}">
        <p14:creationId xmlns:p14="http://schemas.microsoft.com/office/powerpoint/2010/main" val="11968727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038600" y="6548747"/>
            <a:ext cx="4114800" cy="214539"/>
          </a:xfrm>
          <a:prstGeom prst="rect">
            <a:avLst/>
          </a:prstGeom>
        </p:spPr>
        <p:txBody>
          <a:bodyPr/>
          <a:lstStyle>
            <a:lvl1pPr>
              <a:defRPr>
                <a:latin typeface="+mn-lt"/>
              </a:defRPr>
            </a:lvl1pPr>
          </a:lstStyle>
          <a:p>
            <a:r>
              <a:rPr lang="en-GB"/>
              <a:t>December 2019</a:t>
            </a:r>
            <a:endParaRPr lang="en-GB" dirty="0"/>
          </a:p>
        </p:txBody>
      </p:sp>
      <p:sp>
        <p:nvSpPr>
          <p:cNvPr id="16" name="Text Placeholder 4"/>
          <p:cNvSpPr>
            <a:spLocks noGrp="1"/>
          </p:cNvSpPr>
          <p:nvPr>
            <p:ph type="body" sz="quarter" idx="19" hasCustomPrompt="1"/>
          </p:nvPr>
        </p:nvSpPr>
        <p:spPr>
          <a:xfrm>
            <a:off x="1066801" y="4365104"/>
            <a:ext cx="10222522" cy="800099"/>
          </a:xfrm>
          <a:prstGeom prst="rect">
            <a:avLst/>
          </a:prstGeom>
        </p:spPr>
        <p:txBody>
          <a:bodyPr tIns="36000" bIns="36000" anchor="ctr"/>
          <a:lstStyle>
            <a:lvl1pPr marL="0" indent="0" algn="ctr">
              <a:buFontTx/>
              <a:buNone/>
              <a:defRPr sz="1800" b="0">
                <a:solidFill>
                  <a:srgbClr val="222372"/>
                </a:solidFill>
                <a:latin typeface="Arial" panose="020B0604020202020204" pitchFamily="34" charset="0"/>
                <a:cs typeface="Arial" panose="020B0604020202020204" pitchFamily="34" charset="0"/>
              </a:defRPr>
            </a:lvl1pPr>
            <a:lvl2pPr marL="882900" indent="-342900" algn="ctr">
              <a:spcBef>
                <a:spcPts val="0"/>
              </a:spcBef>
              <a:buFontTx/>
              <a:buBlip>
                <a:blip r:embed="rId2"/>
              </a:buBlip>
              <a:defRPr sz="1600" baseline="0">
                <a:solidFill>
                  <a:srgbClr val="222372"/>
                </a:solidFill>
                <a:latin typeface="+mn-lt"/>
                <a:cs typeface="Tahoma" pitchFamily="34" charset="0"/>
              </a:defRPr>
            </a:lvl2pPr>
            <a:lvl3pPr marL="1185750" indent="-285750" algn="ctr">
              <a:spcBef>
                <a:spcPts val="0"/>
              </a:spcBef>
              <a:buFontTx/>
              <a:buBlip>
                <a:blip r:embed="rId3"/>
              </a:buBlip>
              <a:defRPr sz="1400" baseline="0">
                <a:solidFill>
                  <a:srgbClr val="222372"/>
                </a:solidFill>
                <a:latin typeface="+mn-lt"/>
                <a:cs typeface="Tahoma" pitchFamily="34" charset="0"/>
              </a:defRPr>
            </a:lvl3pPr>
            <a:lvl4pPr marL="1371600" indent="0" algn="ctr">
              <a:buFontTx/>
              <a:buNone/>
              <a:defRPr>
                <a:latin typeface="+mn-lt"/>
              </a:defRPr>
            </a:lvl4pPr>
            <a:lvl5pPr>
              <a:defRPr>
                <a:latin typeface="+mn-lt"/>
              </a:defRPr>
            </a:lvl5pPr>
          </a:lstStyle>
          <a:p>
            <a:pPr lvl="0"/>
            <a:r>
              <a:rPr lang="en-US" dirty="0"/>
              <a:t>Sub Heading </a:t>
            </a:r>
          </a:p>
        </p:txBody>
      </p:sp>
      <p:sp>
        <p:nvSpPr>
          <p:cNvPr id="8" name="Text Placeholder 4"/>
          <p:cNvSpPr>
            <a:spLocks noGrp="1"/>
          </p:cNvSpPr>
          <p:nvPr>
            <p:ph type="body" sz="quarter" idx="12" hasCustomPrompt="1"/>
          </p:nvPr>
        </p:nvSpPr>
        <p:spPr>
          <a:xfrm>
            <a:off x="335361" y="2372357"/>
            <a:ext cx="11604593" cy="1704715"/>
          </a:xfrm>
          <a:prstGeom prst="rect">
            <a:avLst/>
          </a:prstGeom>
        </p:spPr>
        <p:txBody>
          <a:bodyPr tIns="36000" bIns="36000" anchor="ctr"/>
          <a:lstStyle>
            <a:lvl1pPr marL="0" indent="0" algn="ctr">
              <a:buFontTx/>
              <a:buNone/>
              <a:defRPr sz="3200" b="1">
                <a:solidFill>
                  <a:srgbClr val="222372"/>
                </a:solidFill>
                <a:latin typeface="Arial" panose="020B0604020202020204" pitchFamily="34" charset="0"/>
                <a:cs typeface="Arial" panose="020B0604020202020204" pitchFamily="34" charset="0"/>
              </a:defRPr>
            </a:lvl1pPr>
            <a:lvl2pPr marL="882900" indent="-342900" algn="ctr">
              <a:spcBef>
                <a:spcPts val="0"/>
              </a:spcBef>
              <a:buFontTx/>
              <a:buBlip>
                <a:blip r:embed="rId2"/>
              </a:buBlip>
              <a:defRPr sz="3200" baseline="0">
                <a:solidFill>
                  <a:srgbClr val="222372"/>
                </a:solidFill>
                <a:latin typeface="Lato" panose="020F0502020204030203" pitchFamily="34" charset="0"/>
                <a:cs typeface="Tahoma" pitchFamily="34" charset="0"/>
              </a:defRPr>
            </a:lvl2pPr>
            <a:lvl3pPr marL="1185750" indent="-285750" algn="ctr">
              <a:spcBef>
                <a:spcPts val="0"/>
              </a:spcBef>
              <a:buFontTx/>
              <a:buBlip>
                <a:blip r:embed="rId3"/>
              </a:buBlip>
              <a:defRPr sz="3200" baseline="0">
                <a:solidFill>
                  <a:srgbClr val="222372"/>
                </a:solidFill>
                <a:latin typeface="Lato" panose="020F0502020204030203" pitchFamily="34" charset="0"/>
                <a:cs typeface="Tahoma" pitchFamily="34" charset="0"/>
              </a:defRPr>
            </a:lvl3pPr>
            <a:lvl4pPr marL="1371600" indent="0" algn="l">
              <a:buFontTx/>
              <a:buNone/>
              <a:defRPr/>
            </a:lvl4pPr>
          </a:lstStyle>
          <a:p>
            <a:pPr lvl="0"/>
            <a:r>
              <a:rPr lang="en-US" dirty="0"/>
              <a:t>Title</a:t>
            </a:r>
          </a:p>
        </p:txBody>
      </p:sp>
      <p:sp>
        <p:nvSpPr>
          <p:cNvPr id="7" name="Slide Number Placeholder 7">
            <a:extLst>
              <a:ext uri="{FF2B5EF4-FFF2-40B4-BE49-F238E27FC236}">
                <a16:creationId xmlns:a16="http://schemas.microsoft.com/office/drawing/2014/main" id="{1685447E-CBBC-4A49-807E-77B4E9C91CE8}"/>
              </a:ext>
            </a:extLst>
          </p:cNvPr>
          <p:cNvSpPr>
            <a:spLocks noGrp="1"/>
          </p:cNvSpPr>
          <p:nvPr>
            <p:ph type="sldNum" sz="quarter" idx="4"/>
          </p:nvPr>
        </p:nvSpPr>
        <p:spPr>
          <a:xfrm>
            <a:off x="10173747" y="6550748"/>
            <a:ext cx="1766207" cy="214539"/>
          </a:xfrm>
          <a:prstGeom prst="rect">
            <a:avLst/>
          </a:prstGeom>
        </p:spPr>
        <p:txBody>
          <a:bodyPr/>
          <a:lstStyle>
            <a:lvl1pPr algn="r">
              <a:defRPr sz="1100">
                <a:solidFill>
                  <a:srgbClr val="222372"/>
                </a:solidFill>
                <a:latin typeface="+mn-lt"/>
              </a:defRPr>
            </a:lvl1pPr>
          </a:lstStyle>
          <a:p>
            <a:fld id="{830CE568-BF69-4817-809A-187B9605D26D}" type="slidenum">
              <a:rPr lang="en-GB" smtClean="0"/>
              <a:pPr/>
              <a:t>‹#›</a:t>
            </a:fld>
            <a:endParaRPr lang="en-GB" dirty="0"/>
          </a:p>
        </p:txBody>
      </p:sp>
    </p:spTree>
    <p:extLst>
      <p:ext uri="{BB962C8B-B14F-4D97-AF65-F5344CB8AC3E}">
        <p14:creationId xmlns:p14="http://schemas.microsoft.com/office/powerpoint/2010/main" val="22422848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tacked Text Box - Squared Bulle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038600" y="6548747"/>
            <a:ext cx="4114800" cy="214539"/>
          </a:xfrm>
          <a:prstGeom prst="rect">
            <a:avLst/>
          </a:prstGeom>
        </p:spPr>
        <p:txBody>
          <a:bodyPr/>
          <a:lstStyle>
            <a:lvl1pPr>
              <a:defRPr>
                <a:latin typeface="+mn-lt"/>
              </a:defRPr>
            </a:lvl1pPr>
          </a:lstStyle>
          <a:p>
            <a:r>
              <a:rPr lang="en-GB"/>
              <a:t>December 2019</a:t>
            </a:r>
            <a:endParaRPr lang="en-GB" dirty="0"/>
          </a:p>
        </p:txBody>
      </p:sp>
      <p:sp>
        <p:nvSpPr>
          <p:cNvPr id="9" name="Slide Number Placeholder 7">
            <a:extLst>
              <a:ext uri="{FF2B5EF4-FFF2-40B4-BE49-F238E27FC236}">
                <a16:creationId xmlns:a16="http://schemas.microsoft.com/office/drawing/2014/main" id="{CF93188E-B7E6-414A-B307-EBEB0BCD665F}"/>
              </a:ext>
            </a:extLst>
          </p:cNvPr>
          <p:cNvSpPr>
            <a:spLocks noGrp="1"/>
          </p:cNvSpPr>
          <p:nvPr>
            <p:ph type="sldNum" sz="quarter" idx="4"/>
          </p:nvPr>
        </p:nvSpPr>
        <p:spPr>
          <a:xfrm>
            <a:off x="10173747" y="6550748"/>
            <a:ext cx="1766207" cy="214539"/>
          </a:xfrm>
          <a:prstGeom prst="rect">
            <a:avLst/>
          </a:prstGeom>
        </p:spPr>
        <p:txBody>
          <a:bodyPr/>
          <a:lstStyle>
            <a:lvl1pPr algn="r">
              <a:defRPr sz="1100">
                <a:solidFill>
                  <a:srgbClr val="222372"/>
                </a:solidFill>
                <a:latin typeface="+mn-lt"/>
              </a:defRPr>
            </a:lvl1pPr>
          </a:lstStyle>
          <a:p>
            <a:fld id="{830CE568-BF69-4817-809A-187B9605D26D}" type="slidenum">
              <a:rPr lang="en-GB" smtClean="0"/>
              <a:pPr/>
              <a:t>‹#›</a:t>
            </a:fld>
            <a:endParaRPr lang="en-GB" dirty="0"/>
          </a:p>
        </p:txBody>
      </p:sp>
      <p:sp>
        <p:nvSpPr>
          <p:cNvPr id="13" name="Text Placeholder 4">
            <a:extLst>
              <a:ext uri="{FF2B5EF4-FFF2-40B4-BE49-F238E27FC236}">
                <a16:creationId xmlns:a16="http://schemas.microsoft.com/office/drawing/2014/main" id="{985DDFBB-E9E2-4C13-A0F7-2C61001B9B60}"/>
              </a:ext>
            </a:extLst>
          </p:cNvPr>
          <p:cNvSpPr>
            <a:spLocks noGrp="1"/>
          </p:cNvSpPr>
          <p:nvPr>
            <p:ph type="body" sz="quarter" idx="20"/>
          </p:nvPr>
        </p:nvSpPr>
        <p:spPr>
          <a:xfrm>
            <a:off x="335360" y="764984"/>
            <a:ext cx="11604594" cy="5554612"/>
          </a:xfrm>
          <a:prstGeom prst="rect">
            <a:avLst/>
          </a:prstGeom>
        </p:spPr>
        <p:txBody>
          <a:bodyPr lIns="0" tIns="36000" bIns="36000"/>
          <a:lstStyle>
            <a:lvl1pPr marL="342900" indent="-342900" algn="l">
              <a:buClr>
                <a:srgbClr val="B61F61"/>
              </a:buClr>
              <a:buFont typeface="Wingdings" panose="05000000000000000000" pitchFamily="2" charset="2"/>
              <a:buChar char="§"/>
              <a:defRPr sz="2800" b="0">
                <a:solidFill>
                  <a:srgbClr val="222372"/>
                </a:solidFill>
                <a:latin typeface="+mn-lt"/>
                <a:cs typeface="Tahoma" pitchFamily="34" charset="0"/>
              </a:defRPr>
            </a:lvl1pPr>
            <a:lvl2pPr marL="684000" indent="-342900" algn="l">
              <a:spcBef>
                <a:spcPts val="0"/>
              </a:spcBef>
              <a:buClr>
                <a:srgbClr val="B61F61"/>
              </a:buClr>
              <a:buFont typeface="Wingdings" panose="05000000000000000000" pitchFamily="2" charset="2"/>
              <a:buChar char="§"/>
              <a:defRPr sz="2400" b="0" baseline="0">
                <a:solidFill>
                  <a:srgbClr val="222372"/>
                </a:solidFill>
                <a:latin typeface="+mn-lt"/>
                <a:cs typeface="Tahoma" pitchFamily="34" charset="0"/>
              </a:defRPr>
            </a:lvl2pPr>
            <a:lvl3pPr marL="972000" indent="-285750" algn="l">
              <a:spcBef>
                <a:spcPts val="0"/>
              </a:spcBef>
              <a:buClr>
                <a:srgbClr val="B61F61"/>
              </a:buClr>
              <a:buFont typeface="Wingdings" panose="05000000000000000000" pitchFamily="2" charset="2"/>
              <a:buChar char="§"/>
              <a:defRPr sz="2000" b="0" baseline="0">
                <a:solidFill>
                  <a:srgbClr val="222372"/>
                </a:solidFill>
                <a:latin typeface="+mn-lt"/>
                <a:cs typeface="Tahoma" pitchFamily="34" charset="0"/>
              </a:defRPr>
            </a:lvl3pPr>
            <a:lvl4pPr marL="1371600" indent="0" algn="l">
              <a:buFontTx/>
              <a:buNone/>
              <a:defRPr/>
            </a:lvl4pPr>
          </a:lstStyle>
          <a:p>
            <a:pPr lvl="0"/>
            <a:r>
              <a:rPr lang="en-US"/>
              <a:t>Click to edit Master text styles</a:t>
            </a:r>
          </a:p>
          <a:p>
            <a:pPr lvl="1"/>
            <a:r>
              <a:rPr lang="en-US"/>
              <a:t>Second level</a:t>
            </a:r>
          </a:p>
          <a:p>
            <a:pPr lvl="2"/>
            <a:r>
              <a:rPr lang="en-US"/>
              <a:t>Third level</a:t>
            </a:r>
          </a:p>
        </p:txBody>
      </p:sp>
      <p:sp>
        <p:nvSpPr>
          <p:cNvPr id="7" name="Text Placeholder 7">
            <a:extLst>
              <a:ext uri="{FF2B5EF4-FFF2-40B4-BE49-F238E27FC236}">
                <a16:creationId xmlns:a16="http://schemas.microsoft.com/office/drawing/2014/main" id="{FB839483-0BCC-4A32-A298-3F1C466B09A4}"/>
              </a:ext>
            </a:extLst>
          </p:cNvPr>
          <p:cNvSpPr>
            <a:spLocks noGrp="1"/>
          </p:cNvSpPr>
          <p:nvPr>
            <p:ph type="body" sz="quarter" idx="16" hasCustomPrompt="1"/>
          </p:nvPr>
        </p:nvSpPr>
        <p:spPr>
          <a:xfrm>
            <a:off x="335361" y="152466"/>
            <a:ext cx="7966727" cy="416570"/>
          </a:xfrm>
          <a:prstGeom prst="rect">
            <a:avLst/>
          </a:prstGeom>
        </p:spPr>
        <p:txBody>
          <a:bodyPr lIns="0" anchor="ctr"/>
          <a:lstStyle>
            <a:lvl1pPr marL="0" indent="0" algn="l">
              <a:buNone/>
              <a:defRPr sz="2800" b="1">
                <a:solidFill>
                  <a:srgbClr val="232472"/>
                </a:solidFill>
                <a:latin typeface="+mn-lt"/>
              </a:defRPr>
            </a:lvl1pPr>
          </a:lstStyle>
          <a:p>
            <a:pPr lvl="0"/>
            <a:r>
              <a:rPr lang="en-US" dirty="0"/>
              <a:t>Click to edit Title</a:t>
            </a:r>
          </a:p>
        </p:txBody>
      </p:sp>
    </p:spTree>
    <p:extLst>
      <p:ext uri="{BB962C8B-B14F-4D97-AF65-F5344CB8AC3E}">
        <p14:creationId xmlns:p14="http://schemas.microsoft.com/office/powerpoint/2010/main" val="41724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2 Aligned Columns - Squared Bulle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038600" y="6548747"/>
            <a:ext cx="4114800" cy="214539"/>
          </a:xfrm>
          <a:prstGeom prst="rect">
            <a:avLst/>
          </a:prstGeom>
        </p:spPr>
        <p:txBody>
          <a:bodyPr/>
          <a:lstStyle>
            <a:lvl1pPr>
              <a:defRPr>
                <a:latin typeface="+mn-lt"/>
              </a:defRPr>
            </a:lvl1pPr>
          </a:lstStyle>
          <a:p>
            <a:r>
              <a:rPr lang="en-GB"/>
              <a:t>December 2019</a:t>
            </a:r>
            <a:endParaRPr lang="en-GB" dirty="0"/>
          </a:p>
        </p:txBody>
      </p:sp>
      <p:sp>
        <p:nvSpPr>
          <p:cNvPr id="8" name="Text Placeholder 4"/>
          <p:cNvSpPr>
            <a:spLocks noGrp="1"/>
          </p:cNvSpPr>
          <p:nvPr>
            <p:ph type="body" sz="quarter" idx="20"/>
          </p:nvPr>
        </p:nvSpPr>
        <p:spPr>
          <a:xfrm>
            <a:off x="335360" y="764984"/>
            <a:ext cx="5688632" cy="5554612"/>
          </a:xfrm>
          <a:prstGeom prst="rect">
            <a:avLst/>
          </a:prstGeom>
        </p:spPr>
        <p:txBody>
          <a:bodyPr lIns="0" tIns="36000" bIns="36000"/>
          <a:lstStyle>
            <a:lvl1pPr marL="342900" indent="-342900" algn="l">
              <a:buClr>
                <a:srgbClr val="B61F61"/>
              </a:buClr>
              <a:buFont typeface="Wingdings" panose="05000000000000000000" pitchFamily="2" charset="2"/>
              <a:buChar char="§"/>
              <a:defRPr sz="2800" b="0">
                <a:solidFill>
                  <a:srgbClr val="222372"/>
                </a:solidFill>
                <a:latin typeface="+mn-lt"/>
                <a:cs typeface="Tahoma" pitchFamily="34" charset="0"/>
              </a:defRPr>
            </a:lvl1pPr>
            <a:lvl2pPr marL="684000" indent="-342900" algn="l">
              <a:spcBef>
                <a:spcPts val="0"/>
              </a:spcBef>
              <a:buClr>
                <a:srgbClr val="B61F61"/>
              </a:buClr>
              <a:buFont typeface="Wingdings" panose="05000000000000000000" pitchFamily="2" charset="2"/>
              <a:buChar char="§"/>
              <a:defRPr sz="2400" b="0" baseline="0">
                <a:solidFill>
                  <a:srgbClr val="222372"/>
                </a:solidFill>
                <a:latin typeface="+mn-lt"/>
                <a:cs typeface="Tahoma" pitchFamily="34" charset="0"/>
              </a:defRPr>
            </a:lvl2pPr>
            <a:lvl3pPr marL="972000" indent="-285750" algn="l">
              <a:spcBef>
                <a:spcPts val="0"/>
              </a:spcBef>
              <a:buClr>
                <a:srgbClr val="B61F61"/>
              </a:buClr>
              <a:buFont typeface="Wingdings" panose="05000000000000000000" pitchFamily="2" charset="2"/>
              <a:buChar char="§"/>
              <a:defRPr sz="2000" b="0" baseline="0">
                <a:solidFill>
                  <a:srgbClr val="222372"/>
                </a:solidFill>
                <a:latin typeface="+mn-lt"/>
                <a:cs typeface="Tahoma" pitchFamily="34" charset="0"/>
              </a:defRPr>
            </a:lvl3pPr>
            <a:lvl4pPr marL="1371600" indent="0" algn="l">
              <a:buFontTx/>
              <a:buNone/>
              <a:defRPr/>
            </a:lvl4pPr>
          </a:lstStyle>
          <a:p>
            <a:pPr lvl="0"/>
            <a:r>
              <a:rPr lang="en-US"/>
              <a:t>Click to edit Master text styles</a:t>
            </a:r>
          </a:p>
          <a:p>
            <a:pPr lvl="1"/>
            <a:r>
              <a:rPr lang="en-US"/>
              <a:t>Second level</a:t>
            </a:r>
          </a:p>
          <a:p>
            <a:pPr lvl="2"/>
            <a:r>
              <a:rPr lang="en-US"/>
              <a:t>Third level</a:t>
            </a:r>
          </a:p>
        </p:txBody>
      </p:sp>
      <p:sp>
        <p:nvSpPr>
          <p:cNvPr id="11" name="Text Placeholder 4"/>
          <p:cNvSpPr>
            <a:spLocks noGrp="1"/>
          </p:cNvSpPr>
          <p:nvPr>
            <p:ph type="body" sz="quarter" idx="21"/>
          </p:nvPr>
        </p:nvSpPr>
        <p:spPr>
          <a:xfrm>
            <a:off x="6168008" y="764983"/>
            <a:ext cx="5688632" cy="5554612"/>
          </a:xfrm>
          <a:prstGeom prst="rect">
            <a:avLst/>
          </a:prstGeom>
        </p:spPr>
        <p:txBody>
          <a:bodyPr lIns="0" tIns="36000" bIns="36000"/>
          <a:lstStyle>
            <a:lvl1pPr marL="342900" indent="-342900" algn="l">
              <a:buClr>
                <a:srgbClr val="B61F61"/>
              </a:buClr>
              <a:buFont typeface="Wingdings" panose="05000000000000000000" pitchFamily="2" charset="2"/>
              <a:buChar char="§"/>
              <a:defRPr sz="2800" b="0">
                <a:solidFill>
                  <a:srgbClr val="222372"/>
                </a:solidFill>
                <a:latin typeface="+mn-lt"/>
                <a:cs typeface="Tahoma" pitchFamily="34" charset="0"/>
              </a:defRPr>
            </a:lvl1pPr>
            <a:lvl2pPr marL="684000" indent="-342900" algn="l">
              <a:spcBef>
                <a:spcPts val="0"/>
              </a:spcBef>
              <a:buClr>
                <a:srgbClr val="B61F61"/>
              </a:buClr>
              <a:buFont typeface="Wingdings" panose="05000000000000000000" pitchFamily="2" charset="2"/>
              <a:buChar char="§"/>
              <a:defRPr sz="2400" b="0" baseline="0">
                <a:solidFill>
                  <a:srgbClr val="222372"/>
                </a:solidFill>
                <a:latin typeface="+mn-lt"/>
                <a:cs typeface="Tahoma" pitchFamily="34" charset="0"/>
              </a:defRPr>
            </a:lvl2pPr>
            <a:lvl3pPr marL="1029150" indent="-342900" algn="l">
              <a:spcBef>
                <a:spcPts val="0"/>
              </a:spcBef>
              <a:buClr>
                <a:srgbClr val="B61F61"/>
              </a:buClr>
              <a:buFont typeface="Wingdings" panose="05000000000000000000" pitchFamily="2" charset="2"/>
              <a:buChar char="§"/>
              <a:defRPr sz="2000" b="0" baseline="0">
                <a:solidFill>
                  <a:srgbClr val="222372"/>
                </a:solidFill>
                <a:latin typeface="+mn-lt"/>
                <a:cs typeface="Tahoma" pitchFamily="34" charset="0"/>
              </a:defRPr>
            </a:lvl3pPr>
            <a:lvl4pPr marL="1371600" indent="0" algn="l">
              <a:buFontTx/>
              <a:buNone/>
              <a:defRPr/>
            </a:lvl4pPr>
          </a:lstStyle>
          <a:p>
            <a:pPr lvl="0"/>
            <a:r>
              <a:rPr lang="en-US"/>
              <a:t>Click to edit Master text styles</a:t>
            </a:r>
          </a:p>
          <a:p>
            <a:pPr lvl="1"/>
            <a:r>
              <a:rPr lang="en-US"/>
              <a:t>Second level</a:t>
            </a:r>
          </a:p>
          <a:p>
            <a:pPr lvl="2"/>
            <a:r>
              <a:rPr lang="en-US"/>
              <a:t>Third level</a:t>
            </a:r>
          </a:p>
        </p:txBody>
      </p:sp>
      <p:sp>
        <p:nvSpPr>
          <p:cNvPr id="7" name="Slide Number Placeholder 7">
            <a:extLst>
              <a:ext uri="{FF2B5EF4-FFF2-40B4-BE49-F238E27FC236}">
                <a16:creationId xmlns:a16="http://schemas.microsoft.com/office/drawing/2014/main" id="{A60B66FE-3371-4A66-9FAD-E99870DB0270}"/>
              </a:ext>
            </a:extLst>
          </p:cNvPr>
          <p:cNvSpPr>
            <a:spLocks noGrp="1"/>
          </p:cNvSpPr>
          <p:nvPr>
            <p:ph type="sldNum" sz="quarter" idx="4"/>
          </p:nvPr>
        </p:nvSpPr>
        <p:spPr>
          <a:xfrm>
            <a:off x="10173747" y="6550748"/>
            <a:ext cx="1766207" cy="214539"/>
          </a:xfrm>
          <a:prstGeom prst="rect">
            <a:avLst/>
          </a:prstGeom>
        </p:spPr>
        <p:txBody>
          <a:bodyPr/>
          <a:lstStyle>
            <a:lvl1pPr algn="r">
              <a:defRPr sz="1100">
                <a:solidFill>
                  <a:srgbClr val="222372"/>
                </a:solidFill>
                <a:latin typeface="+mn-lt"/>
              </a:defRPr>
            </a:lvl1pPr>
          </a:lstStyle>
          <a:p>
            <a:fld id="{830CE568-BF69-4817-809A-187B9605D26D}" type="slidenum">
              <a:rPr lang="en-GB" smtClean="0"/>
              <a:pPr/>
              <a:t>‹#›</a:t>
            </a:fld>
            <a:endParaRPr lang="en-GB" dirty="0"/>
          </a:p>
        </p:txBody>
      </p:sp>
      <p:sp>
        <p:nvSpPr>
          <p:cNvPr id="12" name="Text Placeholder 7">
            <a:extLst>
              <a:ext uri="{FF2B5EF4-FFF2-40B4-BE49-F238E27FC236}">
                <a16:creationId xmlns:a16="http://schemas.microsoft.com/office/drawing/2014/main" id="{7005176C-AC25-4B69-A521-AFFB0641CC1B}"/>
              </a:ext>
            </a:extLst>
          </p:cNvPr>
          <p:cNvSpPr>
            <a:spLocks noGrp="1"/>
          </p:cNvSpPr>
          <p:nvPr>
            <p:ph type="body" sz="quarter" idx="16" hasCustomPrompt="1"/>
          </p:nvPr>
        </p:nvSpPr>
        <p:spPr>
          <a:xfrm>
            <a:off x="335361" y="152466"/>
            <a:ext cx="7966727" cy="416570"/>
          </a:xfrm>
          <a:prstGeom prst="rect">
            <a:avLst/>
          </a:prstGeom>
        </p:spPr>
        <p:txBody>
          <a:bodyPr lIns="0" anchor="ctr"/>
          <a:lstStyle>
            <a:lvl1pPr marL="0" indent="0" algn="l">
              <a:buNone/>
              <a:defRPr sz="2800" b="1">
                <a:solidFill>
                  <a:srgbClr val="232472"/>
                </a:solidFill>
                <a:latin typeface="+mn-lt"/>
              </a:defRPr>
            </a:lvl1pPr>
          </a:lstStyle>
          <a:p>
            <a:pPr lvl="0"/>
            <a:r>
              <a:rPr lang="en-US" dirty="0"/>
              <a:t>Click to edit Title</a:t>
            </a:r>
          </a:p>
        </p:txBody>
      </p:sp>
    </p:spTree>
    <p:extLst>
      <p:ext uri="{BB962C8B-B14F-4D97-AF65-F5344CB8AC3E}">
        <p14:creationId xmlns:p14="http://schemas.microsoft.com/office/powerpoint/2010/main" val="1895694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038600" y="6548747"/>
            <a:ext cx="4114800" cy="214539"/>
          </a:xfrm>
          <a:prstGeom prst="rect">
            <a:avLst/>
          </a:prstGeom>
        </p:spPr>
        <p:txBody>
          <a:bodyPr/>
          <a:lstStyle/>
          <a:p>
            <a:r>
              <a:rPr lang="en-GB"/>
              <a:t>December 2019</a:t>
            </a:r>
            <a:endParaRPr lang="en-GB" dirty="0"/>
          </a:p>
        </p:txBody>
      </p:sp>
      <p:sp>
        <p:nvSpPr>
          <p:cNvPr id="5" name="Slide Number Placeholder 7">
            <a:extLst>
              <a:ext uri="{FF2B5EF4-FFF2-40B4-BE49-F238E27FC236}">
                <a16:creationId xmlns:a16="http://schemas.microsoft.com/office/drawing/2014/main" id="{8AC354AD-729C-4FE2-9C0B-23F751EB53AE}"/>
              </a:ext>
            </a:extLst>
          </p:cNvPr>
          <p:cNvSpPr>
            <a:spLocks noGrp="1"/>
          </p:cNvSpPr>
          <p:nvPr>
            <p:ph type="sldNum" sz="quarter" idx="4"/>
          </p:nvPr>
        </p:nvSpPr>
        <p:spPr>
          <a:xfrm>
            <a:off x="10173747" y="6550748"/>
            <a:ext cx="1766207" cy="214539"/>
          </a:xfrm>
          <a:prstGeom prst="rect">
            <a:avLst/>
          </a:prstGeom>
        </p:spPr>
        <p:txBody>
          <a:bodyPr/>
          <a:lstStyle>
            <a:lvl1pPr algn="r">
              <a:defRPr sz="1100">
                <a:solidFill>
                  <a:srgbClr val="222372"/>
                </a:solidFill>
                <a:latin typeface="+mn-lt"/>
              </a:defRPr>
            </a:lvl1pPr>
          </a:lstStyle>
          <a:p>
            <a:fld id="{830CE568-BF69-4817-809A-187B9605D26D}" type="slidenum">
              <a:rPr lang="en-GB" smtClean="0"/>
              <a:pPr/>
              <a:t>‹#›</a:t>
            </a:fld>
            <a:endParaRPr lang="en-GB" dirty="0"/>
          </a:p>
        </p:txBody>
      </p:sp>
      <p:sp>
        <p:nvSpPr>
          <p:cNvPr id="7" name="Text Placeholder 7">
            <a:extLst>
              <a:ext uri="{FF2B5EF4-FFF2-40B4-BE49-F238E27FC236}">
                <a16:creationId xmlns:a16="http://schemas.microsoft.com/office/drawing/2014/main" id="{F8E8D568-4471-4E16-AAFC-E2A04B6E25D1}"/>
              </a:ext>
            </a:extLst>
          </p:cNvPr>
          <p:cNvSpPr>
            <a:spLocks noGrp="1"/>
          </p:cNvSpPr>
          <p:nvPr>
            <p:ph type="body" sz="quarter" idx="16" hasCustomPrompt="1"/>
          </p:nvPr>
        </p:nvSpPr>
        <p:spPr>
          <a:xfrm>
            <a:off x="335361" y="152466"/>
            <a:ext cx="7966727" cy="416570"/>
          </a:xfrm>
          <a:prstGeom prst="rect">
            <a:avLst/>
          </a:prstGeom>
        </p:spPr>
        <p:txBody>
          <a:bodyPr lIns="0" anchor="ctr"/>
          <a:lstStyle>
            <a:lvl1pPr marL="0" indent="0" algn="l">
              <a:buNone/>
              <a:defRPr sz="2800" b="1">
                <a:solidFill>
                  <a:srgbClr val="232472"/>
                </a:solidFill>
                <a:latin typeface="+mn-lt"/>
              </a:defRPr>
            </a:lvl1pPr>
          </a:lstStyle>
          <a:p>
            <a:pPr lvl="0"/>
            <a:r>
              <a:rPr lang="en-US" dirty="0"/>
              <a:t>Click to edit Title</a:t>
            </a:r>
          </a:p>
        </p:txBody>
      </p:sp>
    </p:spTree>
    <p:extLst>
      <p:ext uri="{BB962C8B-B14F-4D97-AF65-F5344CB8AC3E}">
        <p14:creationId xmlns:p14="http://schemas.microsoft.com/office/powerpoint/2010/main" val="35229259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Footer Placeholder 6">
            <a:extLst>
              <a:ext uri="{FF2B5EF4-FFF2-40B4-BE49-F238E27FC236}">
                <a16:creationId xmlns:a16="http://schemas.microsoft.com/office/drawing/2014/main" id="{AE94693A-D520-4481-8ADD-EA8730EDAD0A}"/>
              </a:ext>
            </a:extLst>
          </p:cNvPr>
          <p:cNvSpPr>
            <a:spLocks noGrp="1"/>
          </p:cNvSpPr>
          <p:nvPr>
            <p:ph type="ftr" sz="quarter" idx="3"/>
          </p:nvPr>
        </p:nvSpPr>
        <p:spPr>
          <a:xfrm>
            <a:off x="4038600" y="6454821"/>
            <a:ext cx="4114800" cy="214539"/>
          </a:xfrm>
          <a:prstGeom prst="rect">
            <a:avLst/>
          </a:prstGeom>
        </p:spPr>
        <p:txBody>
          <a:bodyPr/>
          <a:lstStyle>
            <a:lvl1pPr algn="ctr">
              <a:defRPr sz="1000">
                <a:solidFill>
                  <a:srgbClr val="222372"/>
                </a:solidFill>
                <a:latin typeface="+mn-lt"/>
              </a:defRPr>
            </a:lvl1pPr>
          </a:lstStyle>
          <a:p>
            <a:r>
              <a:rPr lang="en-GB"/>
              <a:t>December 2019</a:t>
            </a:r>
            <a:endParaRPr lang="en-GB" dirty="0"/>
          </a:p>
        </p:txBody>
      </p:sp>
      <p:sp>
        <p:nvSpPr>
          <p:cNvPr id="17" name="Slide Number Placeholder 7">
            <a:extLst>
              <a:ext uri="{FF2B5EF4-FFF2-40B4-BE49-F238E27FC236}">
                <a16:creationId xmlns:a16="http://schemas.microsoft.com/office/drawing/2014/main" id="{20014BDD-A6A5-40D2-9B7F-FB8B585AE299}"/>
              </a:ext>
            </a:extLst>
          </p:cNvPr>
          <p:cNvSpPr>
            <a:spLocks noGrp="1"/>
          </p:cNvSpPr>
          <p:nvPr>
            <p:ph type="sldNum" sz="quarter" idx="4"/>
          </p:nvPr>
        </p:nvSpPr>
        <p:spPr>
          <a:xfrm>
            <a:off x="10162441" y="6453336"/>
            <a:ext cx="1766207" cy="214539"/>
          </a:xfrm>
          <a:prstGeom prst="rect">
            <a:avLst/>
          </a:prstGeom>
        </p:spPr>
        <p:txBody>
          <a:bodyPr/>
          <a:lstStyle>
            <a:lvl1pPr algn="r">
              <a:defRPr sz="1100">
                <a:solidFill>
                  <a:srgbClr val="222372"/>
                </a:solidFill>
                <a:latin typeface="+mn-lt"/>
              </a:defRPr>
            </a:lvl1pPr>
          </a:lstStyle>
          <a:p>
            <a:fld id="{830CE568-BF69-4817-809A-187B9605D26D}" type="slidenum">
              <a:rPr lang="en-GB" smtClean="0"/>
              <a:pPr/>
              <a:t>‹#›</a:t>
            </a:fld>
            <a:endParaRPr lang="en-GB" dirty="0"/>
          </a:p>
        </p:txBody>
      </p:sp>
      <p:pic>
        <p:nvPicPr>
          <p:cNvPr id="18" name="Picture 17">
            <a:extLst>
              <a:ext uri="{FF2B5EF4-FFF2-40B4-BE49-F238E27FC236}">
                <a16:creationId xmlns:a16="http://schemas.microsoft.com/office/drawing/2014/main" id="{F1C9FB13-371C-4D7D-9A72-94A6ED7E3C4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35361" y="6421091"/>
            <a:ext cx="1540640" cy="279027"/>
          </a:xfrm>
          <a:prstGeom prst="rect">
            <a:avLst/>
          </a:prstGeom>
        </p:spPr>
      </p:pic>
      <p:pic>
        <p:nvPicPr>
          <p:cNvPr id="3" name="Picture 2">
            <a:extLst>
              <a:ext uri="{FF2B5EF4-FFF2-40B4-BE49-F238E27FC236}">
                <a16:creationId xmlns:a16="http://schemas.microsoft.com/office/drawing/2014/main" id="{EF95ED45-367D-488A-936B-3D8AF56B0FC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flipH="1">
            <a:off x="10388838" y="0"/>
            <a:ext cx="1803162" cy="1803162"/>
          </a:xfrm>
          <a:prstGeom prst="rect">
            <a:avLst/>
          </a:prstGeom>
        </p:spPr>
      </p:pic>
    </p:spTree>
    <p:extLst>
      <p:ext uri="{BB962C8B-B14F-4D97-AF65-F5344CB8AC3E}">
        <p14:creationId xmlns:p14="http://schemas.microsoft.com/office/powerpoint/2010/main" val="1414717014"/>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8" r:id="rId3"/>
    <p:sldLayoutId id="2147483666"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bg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software.intel.com/en-us/oneapi"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hyperlink" Target="https://www.gocct.com/" TargetMode="External"/><Relationship Id="rId2" Type="http://schemas.openxmlformats.org/officeDocument/2006/relationships/hyperlink" Target="mailto:pprictoe@cct.co.uk" TargetMode="Externa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5D360D-D562-4DBC-B03A-CB48AA145151}"/>
              </a:ext>
            </a:extLst>
          </p:cNvPr>
          <p:cNvSpPr>
            <a:spLocks noGrp="1"/>
          </p:cNvSpPr>
          <p:nvPr>
            <p:ph type="body" sz="quarter" idx="19"/>
          </p:nvPr>
        </p:nvSpPr>
        <p:spPr/>
        <p:txBody>
          <a:bodyPr/>
          <a:lstStyle/>
          <a:p>
            <a:r>
              <a:rPr lang="en-GB" dirty="0"/>
              <a:t>8</a:t>
            </a:r>
            <a:r>
              <a:rPr lang="en-GB" baseline="30000" dirty="0"/>
              <a:t>th</a:t>
            </a:r>
            <a:r>
              <a:rPr lang="en-GB" dirty="0"/>
              <a:t> MicroTCA Workshop for Industry &amp; Research</a:t>
            </a:r>
          </a:p>
        </p:txBody>
      </p:sp>
      <p:sp>
        <p:nvSpPr>
          <p:cNvPr id="3" name="Text Placeholder 2">
            <a:extLst>
              <a:ext uri="{FF2B5EF4-FFF2-40B4-BE49-F238E27FC236}">
                <a16:creationId xmlns:a16="http://schemas.microsoft.com/office/drawing/2014/main" id="{77FEA6B8-ACF6-43EB-B563-DC698A5F8E33}"/>
              </a:ext>
            </a:extLst>
          </p:cNvPr>
          <p:cNvSpPr>
            <a:spLocks noGrp="1"/>
          </p:cNvSpPr>
          <p:nvPr>
            <p:ph type="body" sz="quarter" idx="12"/>
          </p:nvPr>
        </p:nvSpPr>
        <p:spPr/>
        <p:txBody>
          <a:bodyPr/>
          <a:lstStyle/>
          <a:p>
            <a:r>
              <a:rPr lang="en-GB" dirty="0"/>
              <a:t>Trends that are Influencing </a:t>
            </a:r>
          </a:p>
          <a:p>
            <a:r>
              <a:rPr lang="en-GB" dirty="0"/>
              <a:t>Intel Processor based </a:t>
            </a:r>
            <a:r>
              <a:rPr lang="en-GB" dirty="0" err="1"/>
              <a:t>AdvancedMCs</a:t>
            </a:r>
            <a:endParaRPr lang="en-GB" dirty="0"/>
          </a:p>
        </p:txBody>
      </p:sp>
      <p:pic>
        <p:nvPicPr>
          <p:cNvPr id="5" name="Picture 4" descr="A large brick building&#10;&#10;Description automatically generated">
            <a:extLst>
              <a:ext uri="{FF2B5EF4-FFF2-40B4-BE49-F238E27FC236}">
                <a16:creationId xmlns:a16="http://schemas.microsoft.com/office/drawing/2014/main" id="{C7AC9A40-2251-4BD2-8308-07929E8903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3533" y="151207"/>
            <a:ext cx="5604933" cy="2221150"/>
          </a:xfrm>
          <a:prstGeom prst="rect">
            <a:avLst/>
          </a:prstGeom>
        </p:spPr>
      </p:pic>
    </p:spTree>
    <p:extLst>
      <p:ext uri="{BB962C8B-B14F-4D97-AF65-F5344CB8AC3E}">
        <p14:creationId xmlns:p14="http://schemas.microsoft.com/office/powerpoint/2010/main" val="778246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5D2703-8B93-4AC5-A664-196DD5868519}"/>
              </a:ext>
            </a:extLst>
          </p:cNvPr>
          <p:cNvSpPr>
            <a:spLocks noGrp="1"/>
          </p:cNvSpPr>
          <p:nvPr>
            <p:ph type="ftr" sz="quarter" idx="10"/>
          </p:nvPr>
        </p:nvSpPr>
        <p:spPr/>
        <p:txBody>
          <a:bodyPr/>
          <a:lstStyle/>
          <a:p>
            <a:r>
              <a:rPr lang="en-GB"/>
              <a:t>December 2019</a:t>
            </a:r>
            <a:endParaRPr lang="en-GB" dirty="0"/>
          </a:p>
        </p:txBody>
      </p:sp>
      <p:sp>
        <p:nvSpPr>
          <p:cNvPr id="6" name="Text Placeholder 5">
            <a:extLst>
              <a:ext uri="{FF2B5EF4-FFF2-40B4-BE49-F238E27FC236}">
                <a16:creationId xmlns:a16="http://schemas.microsoft.com/office/drawing/2014/main" id="{A1C66499-C5C0-4C03-947A-8565458F83D1}"/>
              </a:ext>
            </a:extLst>
          </p:cNvPr>
          <p:cNvSpPr>
            <a:spLocks noGrp="1"/>
          </p:cNvSpPr>
          <p:nvPr>
            <p:ph type="body" sz="quarter" idx="19"/>
          </p:nvPr>
        </p:nvSpPr>
        <p:spPr/>
        <p:txBody>
          <a:bodyPr/>
          <a:lstStyle/>
          <a:p>
            <a:endParaRPr lang="en-GB"/>
          </a:p>
        </p:txBody>
      </p:sp>
      <p:sp>
        <p:nvSpPr>
          <p:cNvPr id="5" name="Text Placeholder 4">
            <a:extLst>
              <a:ext uri="{FF2B5EF4-FFF2-40B4-BE49-F238E27FC236}">
                <a16:creationId xmlns:a16="http://schemas.microsoft.com/office/drawing/2014/main" id="{93DC39E3-9B92-4458-B927-7E909AA8885B}"/>
              </a:ext>
            </a:extLst>
          </p:cNvPr>
          <p:cNvSpPr>
            <a:spLocks noGrp="1"/>
          </p:cNvSpPr>
          <p:nvPr>
            <p:ph type="body" sz="quarter" idx="12"/>
          </p:nvPr>
        </p:nvSpPr>
        <p:spPr/>
        <p:txBody>
          <a:bodyPr/>
          <a:lstStyle/>
          <a:p>
            <a:r>
              <a:rPr lang="en-GB" dirty="0"/>
              <a:t>Security</a:t>
            </a:r>
          </a:p>
        </p:txBody>
      </p:sp>
      <p:sp>
        <p:nvSpPr>
          <p:cNvPr id="3" name="Slide Number Placeholder 2">
            <a:extLst>
              <a:ext uri="{FF2B5EF4-FFF2-40B4-BE49-F238E27FC236}">
                <a16:creationId xmlns:a16="http://schemas.microsoft.com/office/drawing/2014/main" id="{B800A772-4735-4CAB-893A-645FBBCE7C1D}"/>
              </a:ext>
            </a:extLst>
          </p:cNvPr>
          <p:cNvSpPr>
            <a:spLocks noGrp="1"/>
          </p:cNvSpPr>
          <p:nvPr>
            <p:ph type="sldNum" sz="quarter" idx="4"/>
          </p:nvPr>
        </p:nvSpPr>
        <p:spPr/>
        <p:txBody>
          <a:bodyPr/>
          <a:lstStyle/>
          <a:p>
            <a:fld id="{830CE568-BF69-4817-809A-187B9605D26D}" type="slidenum">
              <a:rPr lang="en-GB" smtClean="0"/>
              <a:pPr/>
              <a:t>10</a:t>
            </a:fld>
            <a:endParaRPr lang="en-GB" dirty="0"/>
          </a:p>
        </p:txBody>
      </p:sp>
    </p:spTree>
    <p:extLst>
      <p:ext uri="{BB962C8B-B14F-4D97-AF65-F5344CB8AC3E}">
        <p14:creationId xmlns:p14="http://schemas.microsoft.com/office/powerpoint/2010/main" val="3905916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5325CE1-09A9-4BCE-B4B3-4611488E2D40}"/>
              </a:ext>
            </a:extLst>
          </p:cNvPr>
          <p:cNvSpPr>
            <a:spLocks noGrp="1"/>
          </p:cNvSpPr>
          <p:nvPr>
            <p:ph type="ftr" sz="quarter" idx="10"/>
          </p:nvPr>
        </p:nvSpPr>
        <p:spPr/>
        <p:txBody>
          <a:bodyPr/>
          <a:lstStyle/>
          <a:p>
            <a:r>
              <a:rPr lang="en-GB"/>
              <a:t>December 2019</a:t>
            </a:r>
            <a:endParaRPr lang="en-GB" dirty="0"/>
          </a:p>
        </p:txBody>
      </p:sp>
      <p:sp>
        <p:nvSpPr>
          <p:cNvPr id="3" name="Slide Number Placeholder 2">
            <a:extLst>
              <a:ext uri="{FF2B5EF4-FFF2-40B4-BE49-F238E27FC236}">
                <a16:creationId xmlns:a16="http://schemas.microsoft.com/office/drawing/2014/main" id="{01089060-1AF3-44CA-8DDC-CA2A6DAB210F}"/>
              </a:ext>
            </a:extLst>
          </p:cNvPr>
          <p:cNvSpPr>
            <a:spLocks noGrp="1"/>
          </p:cNvSpPr>
          <p:nvPr>
            <p:ph type="sldNum" sz="quarter" idx="4"/>
          </p:nvPr>
        </p:nvSpPr>
        <p:spPr/>
        <p:txBody>
          <a:bodyPr/>
          <a:lstStyle/>
          <a:p>
            <a:fld id="{830CE568-BF69-4817-809A-187B9605D26D}" type="slidenum">
              <a:rPr lang="en-GB" smtClean="0"/>
              <a:pPr/>
              <a:t>11</a:t>
            </a:fld>
            <a:endParaRPr lang="en-GB" dirty="0"/>
          </a:p>
        </p:txBody>
      </p:sp>
      <p:sp>
        <p:nvSpPr>
          <p:cNvPr id="6" name="Text Placeholder 5">
            <a:extLst>
              <a:ext uri="{FF2B5EF4-FFF2-40B4-BE49-F238E27FC236}">
                <a16:creationId xmlns:a16="http://schemas.microsoft.com/office/drawing/2014/main" id="{DD2D5CFB-69F6-4963-ACB8-F2C7906E6ED6}"/>
              </a:ext>
            </a:extLst>
          </p:cNvPr>
          <p:cNvSpPr>
            <a:spLocks noGrp="1"/>
          </p:cNvSpPr>
          <p:nvPr>
            <p:ph type="body" sz="quarter" idx="20"/>
          </p:nvPr>
        </p:nvSpPr>
        <p:spPr>
          <a:xfrm>
            <a:off x="335360" y="764984"/>
            <a:ext cx="11604594" cy="1134593"/>
          </a:xfrm>
        </p:spPr>
        <p:txBody>
          <a:bodyPr/>
          <a:lstStyle/>
          <a:p>
            <a:r>
              <a:rPr lang="en-GB" dirty="0"/>
              <a:t>Everyone needs to be responsible for computer security</a:t>
            </a:r>
          </a:p>
          <a:p>
            <a:r>
              <a:rPr lang="en-GB" dirty="0"/>
              <a:t>Our processor board can act as the root of trust - if you enable certain features</a:t>
            </a:r>
          </a:p>
        </p:txBody>
      </p:sp>
      <p:sp>
        <p:nvSpPr>
          <p:cNvPr id="5" name="Text Placeholder 4">
            <a:extLst>
              <a:ext uri="{FF2B5EF4-FFF2-40B4-BE49-F238E27FC236}">
                <a16:creationId xmlns:a16="http://schemas.microsoft.com/office/drawing/2014/main" id="{74FB8380-1076-444C-8330-2FB58DDA065E}"/>
              </a:ext>
            </a:extLst>
          </p:cNvPr>
          <p:cNvSpPr>
            <a:spLocks noGrp="1"/>
          </p:cNvSpPr>
          <p:nvPr>
            <p:ph type="body" sz="quarter" idx="16"/>
          </p:nvPr>
        </p:nvSpPr>
        <p:spPr/>
        <p:txBody>
          <a:bodyPr/>
          <a:lstStyle/>
          <a:p>
            <a:r>
              <a:rPr lang="en-GB" dirty="0"/>
              <a:t>Security Trends</a:t>
            </a:r>
          </a:p>
        </p:txBody>
      </p:sp>
      <p:sp>
        <p:nvSpPr>
          <p:cNvPr id="8" name="Chevron 5">
            <a:extLst>
              <a:ext uri="{FF2B5EF4-FFF2-40B4-BE49-F238E27FC236}">
                <a16:creationId xmlns:a16="http://schemas.microsoft.com/office/drawing/2014/main" id="{6664357A-F1A3-46D1-B1D3-2A7DBD84539A}"/>
              </a:ext>
            </a:extLst>
          </p:cNvPr>
          <p:cNvSpPr/>
          <p:nvPr/>
        </p:nvSpPr>
        <p:spPr>
          <a:xfrm>
            <a:off x="6174305" y="2534849"/>
            <a:ext cx="5656625" cy="1440000"/>
          </a:xfrm>
          <a:prstGeom prst="chevron">
            <a:avLst>
              <a:gd name="adj" fmla="val 50616"/>
            </a:avLst>
          </a:prstGeom>
          <a:solidFill>
            <a:srgbClr val="222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Chevron 7">
            <a:extLst>
              <a:ext uri="{FF2B5EF4-FFF2-40B4-BE49-F238E27FC236}">
                <a16:creationId xmlns:a16="http://schemas.microsoft.com/office/drawing/2014/main" id="{20D41760-5E56-4E9C-9E4E-394DA5DC5C3F}"/>
              </a:ext>
            </a:extLst>
          </p:cNvPr>
          <p:cNvSpPr/>
          <p:nvPr/>
        </p:nvSpPr>
        <p:spPr>
          <a:xfrm>
            <a:off x="759655" y="2534849"/>
            <a:ext cx="5656626" cy="1440000"/>
          </a:xfrm>
          <a:prstGeom prst="chevron">
            <a:avLst>
              <a:gd name="adj" fmla="val 50616"/>
            </a:avLst>
          </a:prstGeom>
          <a:solidFill>
            <a:srgbClr val="222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Freeform: Shape 13">
            <a:extLst>
              <a:ext uri="{FF2B5EF4-FFF2-40B4-BE49-F238E27FC236}">
                <a16:creationId xmlns:a16="http://schemas.microsoft.com/office/drawing/2014/main" id="{237B41EA-B7E4-4638-97CE-1D26C7C7A491}"/>
              </a:ext>
            </a:extLst>
          </p:cNvPr>
          <p:cNvSpPr/>
          <p:nvPr/>
        </p:nvSpPr>
        <p:spPr>
          <a:xfrm>
            <a:off x="7750561" y="2984849"/>
            <a:ext cx="2746088" cy="540000"/>
          </a:xfrm>
          <a:custGeom>
            <a:avLst/>
            <a:gdLst>
              <a:gd name="connsiteX0" fmla="*/ 0 w 2256343"/>
              <a:gd name="connsiteY0" fmla="*/ 213788 h 1282700"/>
              <a:gd name="connsiteX1" fmla="*/ 213788 w 2256343"/>
              <a:gd name="connsiteY1" fmla="*/ 0 h 1282700"/>
              <a:gd name="connsiteX2" fmla="*/ 2042555 w 2256343"/>
              <a:gd name="connsiteY2" fmla="*/ 0 h 1282700"/>
              <a:gd name="connsiteX3" fmla="*/ 2256343 w 2256343"/>
              <a:gd name="connsiteY3" fmla="*/ 213788 h 1282700"/>
              <a:gd name="connsiteX4" fmla="*/ 2256343 w 2256343"/>
              <a:gd name="connsiteY4" fmla="*/ 1068912 h 1282700"/>
              <a:gd name="connsiteX5" fmla="*/ 2042555 w 2256343"/>
              <a:gd name="connsiteY5" fmla="*/ 1282700 h 1282700"/>
              <a:gd name="connsiteX6" fmla="*/ 213788 w 2256343"/>
              <a:gd name="connsiteY6" fmla="*/ 1282700 h 1282700"/>
              <a:gd name="connsiteX7" fmla="*/ 0 w 2256343"/>
              <a:gd name="connsiteY7" fmla="*/ 1068912 h 1282700"/>
              <a:gd name="connsiteX8" fmla="*/ 0 w 2256343"/>
              <a:gd name="connsiteY8" fmla="*/ 213788 h 128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6343" h="1282700">
                <a:moveTo>
                  <a:pt x="0" y="213788"/>
                </a:moveTo>
                <a:cubicBezTo>
                  <a:pt x="0" y="95716"/>
                  <a:pt x="95716" y="0"/>
                  <a:pt x="213788" y="0"/>
                </a:cubicBezTo>
                <a:lnTo>
                  <a:pt x="2042555" y="0"/>
                </a:lnTo>
                <a:cubicBezTo>
                  <a:pt x="2160627" y="0"/>
                  <a:pt x="2256343" y="95716"/>
                  <a:pt x="2256343" y="213788"/>
                </a:cubicBezTo>
                <a:lnTo>
                  <a:pt x="2256343" y="1068912"/>
                </a:lnTo>
                <a:cubicBezTo>
                  <a:pt x="2256343" y="1186984"/>
                  <a:pt x="2160627" y="1282700"/>
                  <a:pt x="2042555" y="1282700"/>
                </a:cubicBezTo>
                <a:lnTo>
                  <a:pt x="213788" y="1282700"/>
                </a:lnTo>
                <a:cubicBezTo>
                  <a:pt x="95716" y="1282700"/>
                  <a:pt x="0" y="1186984"/>
                  <a:pt x="0" y="1068912"/>
                </a:cubicBezTo>
                <a:lnTo>
                  <a:pt x="0" y="213788"/>
                </a:lnTo>
                <a:close/>
              </a:path>
            </a:pathLst>
          </a:custGeom>
          <a:solidFill>
            <a:schemeClr val="bg1"/>
          </a:solidFill>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9296" tIns="169296" rIns="169296" bIns="169296"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rgbClr val="222372"/>
                </a:solidFill>
              </a:rPr>
              <a:t>AM G6x/msd</a:t>
            </a:r>
          </a:p>
        </p:txBody>
      </p:sp>
      <p:sp>
        <p:nvSpPr>
          <p:cNvPr id="14" name="Freeform: Shape 13">
            <a:extLst>
              <a:ext uri="{FF2B5EF4-FFF2-40B4-BE49-F238E27FC236}">
                <a16:creationId xmlns:a16="http://schemas.microsoft.com/office/drawing/2014/main" id="{5FF4D7B5-ABC8-446E-A142-BD0D7C9433CC}"/>
              </a:ext>
            </a:extLst>
          </p:cNvPr>
          <p:cNvSpPr/>
          <p:nvPr/>
        </p:nvSpPr>
        <p:spPr>
          <a:xfrm>
            <a:off x="2750566" y="2984849"/>
            <a:ext cx="2426342" cy="540000"/>
          </a:xfrm>
          <a:custGeom>
            <a:avLst/>
            <a:gdLst>
              <a:gd name="connsiteX0" fmla="*/ 0 w 2256343"/>
              <a:gd name="connsiteY0" fmla="*/ 213788 h 1282700"/>
              <a:gd name="connsiteX1" fmla="*/ 213788 w 2256343"/>
              <a:gd name="connsiteY1" fmla="*/ 0 h 1282700"/>
              <a:gd name="connsiteX2" fmla="*/ 2042555 w 2256343"/>
              <a:gd name="connsiteY2" fmla="*/ 0 h 1282700"/>
              <a:gd name="connsiteX3" fmla="*/ 2256343 w 2256343"/>
              <a:gd name="connsiteY3" fmla="*/ 213788 h 1282700"/>
              <a:gd name="connsiteX4" fmla="*/ 2256343 w 2256343"/>
              <a:gd name="connsiteY4" fmla="*/ 1068912 h 1282700"/>
              <a:gd name="connsiteX5" fmla="*/ 2042555 w 2256343"/>
              <a:gd name="connsiteY5" fmla="*/ 1282700 h 1282700"/>
              <a:gd name="connsiteX6" fmla="*/ 213788 w 2256343"/>
              <a:gd name="connsiteY6" fmla="*/ 1282700 h 1282700"/>
              <a:gd name="connsiteX7" fmla="*/ 0 w 2256343"/>
              <a:gd name="connsiteY7" fmla="*/ 1068912 h 1282700"/>
              <a:gd name="connsiteX8" fmla="*/ 0 w 2256343"/>
              <a:gd name="connsiteY8" fmla="*/ 213788 h 128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6343" h="1282700">
                <a:moveTo>
                  <a:pt x="0" y="213788"/>
                </a:moveTo>
                <a:cubicBezTo>
                  <a:pt x="0" y="95716"/>
                  <a:pt x="95716" y="0"/>
                  <a:pt x="213788" y="0"/>
                </a:cubicBezTo>
                <a:lnTo>
                  <a:pt x="2042555" y="0"/>
                </a:lnTo>
                <a:cubicBezTo>
                  <a:pt x="2160627" y="0"/>
                  <a:pt x="2256343" y="95716"/>
                  <a:pt x="2256343" y="213788"/>
                </a:cubicBezTo>
                <a:lnTo>
                  <a:pt x="2256343" y="1068912"/>
                </a:lnTo>
                <a:cubicBezTo>
                  <a:pt x="2256343" y="1186984"/>
                  <a:pt x="2160627" y="1282700"/>
                  <a:pt x="2042555" y="1282700"/>
                </a:cubicBezTo>
                <a:lnTo>
                  <a:pt x="213788" y="1282700"/>
                </a:lnTo>
                <a:cubicBezTo>
                  <a:pt x="95716" y="1282700"/>
                  <a:pt x="0" y="1186984"/>
                  <a:pt x="0" y="1068912"/>
                </a:cubicBezTo>
                <a:lnTo>
                  <a:pt x="0" y="213788"/>
                </a:lnTo>
                <a:close/>
              </a:path>
            </a:pathLst>
          </a:custGeom>
          <a:solidFill>
            <a:schemeClr val="bg1"/>
          </a:solidFill>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9296" tIns="169296" rIns="169296" bIns="169296"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rgbClr val="222372"/>
                </a:solidFill>
              </a:rPr>
              <a:t>AM 90x/x1x</a:t>
            </a:r>
          </a:p>
        </p:txBody>
      </p:sp>
      <p:sp>
        <p:nvSpPr>
          <p:cNvPr id="27" name="TextBox 26">
            <a:extLst>
              <a:ext uri="{FF2B5EF4-FFF2-40B4-BE49-F238E27FC236}">
                <a16:creationId xmlns:a16="http://schemas.microsoft.com/office/drawing/2014/main" id="{85F647DC-EB25-4A14-8D08-300CFEBFB8EC}"/>
              </a:ext>
            </a:extLst>
          </p:cNvPr>
          <p:cNvSpPr txBox="1"/>
          <p:nvPr/>
        </p:nvSpPr>
        <p:spPr>
          <a:xfrm>
            <a:off x="8094886" y="4185307"/>
            <a:ext cx="2027888" cy="1631216"/>
          </a:xfrm>
          <a:prstGeom prst="rect">
            <a:avLst/>
          </a:prstGeom>
          <a:noFill/>
        </p:spPr>
        <p:txBody>
          <a:bodyPr wrap="square" rtlCol="0" anchor="ctr">
            <a:spAutoFit/>
          </a:bodyPr>
          <a:lstStyle/>
          <a:p>
            <a:pPr algn="ctr"/>
            <a:r>
              <a:rPr lang="en-GB" sz="2000" dirty="0">
                <a:solidFill>
                  <a:srgbClr val="222372"/>
                </a:solidFill>
              </a:rPr>
              <a:t>UEFI BIOS</a:t>
            </a:r>
          </a:p>
          <a:p>
            <a:pPr algn="ctr"/>
            <a:r>
              <a:rPr lang="en-GB" sz="2000" dirty="0">
                <a:solidFill>
                  <a:srgbClr val="222372"/>
                </a:solidFill>
              </a:rPr>
              <a:t>RMCP+</a:t>
            </a:r>
          </a:p>
          <a:p>
            <a:pPr algn="ctr"/>
            <a:r>
              <a:rPr lang="en-GB" sz="2000" dirty="0">
                <a:solidFill>
                  <a:srgbClr val="222372"/>
                </a:solidFill>
              </a:rPr>
              <a:t>TPM 2.0 </a:t>
            </a:r>
          </a:p>
          <a:p>
            <a:pPr algn="ctr"/>
            <a:r>
              <a:rPr lang="en-GB" sz="2000" dirty="0">
                <a:solidFill>
                  <a:srgbClr val="222372"/>
                </a:solidFill>
              </a:rPr>
              <a:t>Secure Boot</a:t>
            </a:r>
          </a:p>
          <a:p>
            <a:pPr algn="ctr"/>
            <a:r>
              <a:rPr lang="en-GB" sz="2000" dirty="0">
                <a:solidFill>
                  <a:srgbClr val="222372"/>
                </a:solidFill>
              </a:rPr>
              <a:t>Guardian Security</a:t>
            </a:r>
          </a:p>
        </p:txBody>
      </p:sp>
      <p:sp>
        <p:nvSpPr>
          <p:cNvPr id="28" name="TextBox 27">
            <a:extLst>
              <a:ext uri="{FF2B5EF4-FFF2-40B4-BE49-F238E27FC236}">
                <a16:creationId xmlns:a16="http://schemas.microsoft.com/office/drawing/2014/main" id="{08896AE1-1CF5-471F-B816-B388970CAD2B}"/>
              </a:ext>
            </a:extLst>
          </p:cNvPr>
          <p:cNvSpPr txBox="1"/>
          <p:nvPr/>
        </p:nvSpPr>
        <p:spPr>
          <a:xfrm>
            <a:off x="2943766" y="4082771"/>
            <a:ext cx="2027888" cy="1015663"/>
          </a:xfrm>
          <a:prstGeom prst="rect">
            <a:avLst/>
          </a:prstGeom>
          <a:noFill/>
        </p:spPr>
        <p:txBody>
          <a:bodyPr wrap="square" rtlCol="0" anchor="ctr">
            <a:spAutoFit/>
          </a:bodyPr>
          <a:lstStyle/>
          <a:p>
            <a:pPr algn="ctr"/>
            <a:r>
              <a:rPr lang="en-GB" sz="2000" dirty="0">
                <a:solidFill>
                  <a:srgbClr val="222372"/>
                </a:solidFill>
              </a:rPr>
              <a:t>IPMI 1.2</a:t>
            </a:r>
          </a:p>
          <a:p>
            <a:pPr algn="ctr"/>
            <a:r>
              <a:rPr lang="en-GB" sz="2000" dirty="0">
                <a:solidFill>
                  <a:srgbClr val="222372"/>
                </a:solidFill>
              </a:rPr>
              <a:t>RMCP</a:t>
            </a:r>
          </a:p>
          <a:p>
            <a:pPr algn="ctr"/>
            <a:r>
              <a:rPr lang="en-GB" sz="2000" dirty="0">
                <a:solidFill>
                  <a:srgbClr val="222372"/>
                </a:solidFill>
              </a:rPr>
              <a:t>TPM 1.2</a:t>
            </a:r>
          </a:p>
        </p:txBody>
      </p:sp>
    </p:spTree>
    <p:extLst>
      <p:ext uri="{BB962C8B-B14F-4D97-AF65-F5344CB8AC3E}">
        <p14:creationId xmlns:p14="http://schemas.microsoft.com/office/powerpoint/2010/main" val="3024762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0EA82CC-25A1-4547-8E26-B80709426C5E}"/>
              </a:ext>
            </a:extLst>
          </p:cNvPr>
          <p:cNvSpPr>
            <a:spLocks noGrp="1"/>
          </p:cNvSpPr>
          <p:nvPr>
            <p:ph type="ftr" sz="quarter" idx="10"/>
          </p:nvPr>
        </p:nvSpPr>
        <p:spPr/>
        <p:txBody>
          <a:bodyPr/>
          <a:lstStyle/>
          <a:p>
            <a:r>
              <a:rPr lang="en-GB"/>
              <a:t>December 2019</a:t>
            </a:r>
            <a:endParaRPr lang="en-GB" dirty="0"/>
          </a:p>
        </p:txBody>
      </p:sp>
      <p:sp>
        <p:nvSpPr>
          <p:cNvPr id="10" name="Slide Number Placeholder 9">
            <a:extLst>
              <a:ext uri="{FF2B5EF4-FFF2-40B4-BE49-F238E27FC236}">
                <a16:creationId xmlns:a16="http://schemas.microsoft.com/office/drawing/2014/main" id="{F3C4D257-EDEB-4F7C-BDBA-A0BE34979CDE}"/>
              </a:ext>
            </a:extLst>
          </p:cNvPr>
          <p:cNvSpPr>
            <a:spLocks noGrp="1"/>
          </p:cNvSpPr>
          <p:nvPr>
            <p:ph type="sldNum" sz="quarter" idx="4"/>
          </p:nvPr>
        </p:nvSpPr>
        <p:spPr/>
        <p:txBody>
          <a:bodyPr/>
          <a:lstStyle/>
          <a:p>
            <a:fld id="{830CE568-BF69-4817-809A-187B9605D26D}" type="slidenum">
              <a:rPr lang="en-GB" smtClean="0"/>
              <a:pPr/>
              <a:t>12</a:t>
            </a:fld>
            <a:endParaRPr lang="en-GB" dirty="0"/>
          </a:p>
        </p:txBody>
      </p:sp>
      <p:sp>
        <p:nvSpPr>
          <p:cNvPr id="5" name="Text Placeholder 4"/>
          <p:cNvSpPr>
            <a:spLocks noGrp="1"/>
          </p:cNvSpPr>
          <p:nvPr>
            <p:ph type="body" sz="quarter" idx="20"/>
          </p:nvPr>
        </p:nvSpPr>
        <p:spPr/>
        <p:txBody>
          <a:bodyPr/>
          <a:lstStyle/>
          <a:p>
            <a:r>
              <a:rPr lang="en-GB" dirty="0"/>
              <a:t>Each part of the boot firmware/software can be measured </a:t>
            </a:r>
          </a:p>
          <a:p>
            <a:r>
              <a:rPr lang="en-GB" dirty="0"/>
              <a:t>The hashes are recorded securely in the TPM </a:t>
            </a:r>
          </a:p>
          <a:p>
            <a:endParaRPr lang="en-GB" dirty="0"/>
          </a:p>
        </p:txBody>
      </p:sp>
      <p:sp>
        <p:nvSpPr>
          <p:cNvPr id="2" name="Text Placeholder 1"/>
          <p:cNvSpPr>
            <a:spLocks noGrp="1"/>
          </p:cNvSpPr>
          <p:nvPr>
            <p:ph type="body" sz="quarter" idx="16"/>
          </p:nvPr>
        </p:nvSpPr>
        <p:spPr/>
        <p:txBody>
          <a:bodyPr/>
          <a:lstStyle/>
          <a:p>
            <a:r>
              <a:rPr lang="en-GB" sz="2800" dirty="0"/>
              <a:t>Trust Levels and Attestation</a:t>
            </a:r>
          </a:p>
        </p:txBody>
      </p:sp>
      <p:sp>
        <p:nvSpPr>
          <p:cNvPr id="16" name="Freeform: Shape 15">
            <a:extLst>
              <a:ext uri="{FF2B5EF4-FFF2-40B4-BE49-F238E27FC236}">
                <a16:creationId xmlns:a16="http://schemas.microsoft.com/office/drawing/2014/main" id="{E9D8BA73-17EB-4370-8875-53706677C5C4}"/>
              </a:ext>
            </a:extLst>
          </p:cNvPr>
          <p:cNvSpPr/>
          <p:nvPr/>
        </p:nvSpPr>
        <p:spPr>
          <a:xfrm>
            <a:off x="6384032" y="3645024"/>
            <a:ext cx="2969095" cy="1126076"/>
          </a:xfrm>
          <a:custGeom>
            <a:avLst/>
            <a:gdLst>
              <a:gd name="connsiteX0" fmla="*/ 0 w 2969095"/>
              <a:gd name="connsiteY0" fmla="*/ 281519 h 1126076"/>
              <a:gd name="connsiteX1" fmla="*/ 2406057 w 2969095"/>
              <a:gd name="connsiteY1" fmla="*/ 281519 h 1126076"/>
              <a:gd name="connsiteX2" fmla="*/ 2406057 w 2969095"/>
              <a:gd name="connsiteY2" fmla="*/ 0 h 1126076"/>
              <a:gd name="connsiteX3" fmla="*/ 2969095 w 2969095"/>
              <a:gd name="connsiteY3" fmla="*/ 563038 h 1126076"/>
              <a:gd name="connsiteX4" fmla="*/ 2406057 w 2969095"/>
              <a:gd name="connsiteY4" fmla="*/ 1126076 h 1126076"/>
              <a:gd name="connsiteX5" fmla="*/ 2406057 w 2969095"/>
              <a:gd name="connsiteY5" fmla="*/ 844557 h 1126076"/>
              <a:gd name="connsiteX6" fmla="*/ 0 w 2969095"/>
              <a:gd name="connsiteY6" fmla="*/ 844557 h 1126076"/>
              <a:gd name="connsiteX7" fmla="*/ 0 w 2969095"/>
              <a:gd name="connsiteY7" fmla="*/ 281519 h 112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9095" h="1126076">
                <a:moveTo>
                  <a:pt x="0" y="281519"/>
                </a:moveTo>
                <a:lnTo>
                  <a:pt x="2406057" y="281519"/>
                </a:lnTo>
                <a:lnTo>
                  <a:pt x="2406057" y="0"/>
                </a:lnTo>
                <a:lnTo>
                  <a:pt x="2969095" y="563038"/>
                </a:lnTo>
                <a:lnTo>
                  <a:pt x="2406057" y="1126076"/>
                </a:lnTo>
                <a:lnTo>
                  <a:pt x="2406057" y="844557"/>
                </a:lnTo>
                <a:lnTo>
                  <a:pt x="0" y="844557"/>
                </a:lnTo>
                <a:lnTo>
                  <a:pt x="0" y="281519"/>
                </a:lnTo>
                <a:close/>
              </a:path>
            </a:pathLst>
          </a:custGeom>
          <a:solidFill>
            <a:srgbClr val="B61F61"/>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91440" tIns="372959" rIns="535519" bIns="460284" numCol="1" spcCol="1270" anchor="ctr" anchorCtr="0">
            <a:noAutofit/>
          </a:bodyPr>
          <a:lstStyle/>
          <a:p>
            <a:pPr marL="0" lvl="0" indent="0" algn="l" defTabSz="1066800">
              <a:lnSpc>
                <a:spcPct val="90000"/>
              </a:lnSpc>
              <a:spcBef>
                <a:spcPct val="0"/>
              </a:spcBef>
              <a:spcAft>
                <a:spcPct val="35000"/>
              </a:spcAft>
              <a:buNone/>
            </a:pPr>
            <a:r>
              <a:rPr lang="en-GB" sz="2400" kern="1200" dirty="0"/>
              <a:t>Application</a:t>
            </a:r>
            <a:endParaRPr lang="en-GB" sz="1200" kern="1200" dirty="0"/>
          </a:p>
        </p:txBody>
      </p:sp>
      <p:sp>
        <p:nvSpPr>
          <p:cNvPr id="7" name="Rectangle 6"/>
          <p:cNvSpPr/>
          <p:nvPr/>
        </p:nvSpPr>
        <p:spPr>
          <a:xfrm>
            <a:off x="10272464" y="2204864"/>
            <a:ext cx="1584176" cy="1452575"/>
          </a:xfrm>
          <a:prstGeom prst="rect">
            <a:avLst/>
          </a:prstGeom>
          <a:solidFill>
            <a:srgbClr val="22237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2000" dirty="0"/>
              <a:t>TPM</a:t>
            </a:r>
            <a:endParaRPr lang="en-GB" sz="1200" dirty="0"/>
          </a:p>
        </p:txBody>
      </p:sp>
      <p:sp>
        <p:nvSpPr>
          <p:cNvPr id="18" name="Freeform: Shape 17">
            <a:extLst>
              <a:ext uri="{FF2B5EF4-FFF2-40B4-BE49-F238E27FC236}">
                <a16:creationId xmlns:a16="http://schemas.microsoft.com/office/drawing/2014/main" id="{0BE0C34C-58A3-4730-BDA2-497A2A9CB656}"/>
              </a:ext>
            </a:extLst>
          </p:cNvPr>
          <p:cNvSpPr/>
          <p:nvPr/>
        </p:nvSpPr>
        <p:spPr>
          <a:xfrm>
            <a:off x="318593" y="3645024"/>
            <a:ext cx="2969095" cy="1126076"/>
          </a:xfrm>
          <a:custGeom>
            <a:avLst/>
            <a:gdLst>
              <a:gd name="connsiteX0" fmla="*/ 0 w 2969095"/>
              <a:gd name="connsiteY0" fmla="*/ 281519 h 1126076"/>
              <a:gd name="connsiteX1" fmla="*/ 2406057 w 2969095"/>
              <a:gd name="connsiteY1" fmla="*/ 281519 h 1126076"/>
              <a:gd name="connsiteX2" fmla="*/ 2406057 w 2969095"/>
              <a:gd name="connsiteY2" fmla="*/ 0 h 1126076"/>
              <a:gd name="connsiteX3" fmla="*/ 2969095 w 2969095"/>
              <a:gd name="connsiteY3" fmla="*/ 563038 h 1126076"/>
              <a:gd name="connsiteX4" fmla="*/ 2406057 w 2969095"/>
              <a:gd name="connsiteY4" fmla="*/ 1126076 h 1126076"/>
              <a:gd name="connsiteX5" fmla="*/ 2406057 w 2969095"/>
              <a:gd name="connsiteY5" fmla="*/ 844557 h 1126076"/>
              <a:gd name="connsiteX6" fmla="*/ 0 w 2969095"/>
              <a:gd name="connsiteY6" fmla="*/ 844557 h 1126076"/>
              <a:gd name="connsiteX7" fmla="*/ 0 w 2969095"/>
              <a:gd name="connsiteY7" fmla="*/ 281519 h 112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9095" h="1126076">
                <a:moveTo>
                  <a:pt x="0" y="281519"/>
                </a:moveTo>
                <a:lnTo>
                  <a:pt x="2406057" y="281519"/>
                </a:lnTo>
                <a:lnTo>
                  <a:pt x="2406057" y="0"/>
                </a:lnTo>
                <a:lnTo>
                  <a:pt x="2969095" y="563038"/>
                </a:lnTo>
                <a:lnTo>
                  <a:pt x="2406057" y="1126076"/>
                </a:lnTo>
                <a:lnTo>
                  <a:pt x="2406057" y="844557"/>
                </a:lnTo>
                <a:lnTo>
                  <a:pt x="0" y="844557"/>
                </a:lnTo>
                <a:lnTo>
                  <a:pt x="0" y="281519"/>
                </a:lnTo>
                <a:close/>
              </a:path>
            </a:pathLst>
          </a:custGeom>
          <a:solidFill>
            <a:srgbClr val="B61F61"/>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91440" tIns="372959" rIns="535519" bIns="460284" numCol="1" spcCol="1270" anchor="ctr" anchorCtr="0">
            <a:noAutofit/>
          </a:bodyPr>
          <a:lstStyle/>
          <a:p>
            <a:pPr marL="0" lvl="0" indent="0" algn="l" defTabSz="1066800">
              <a:lnSpc>
                <a:spcPct val="90000"/>
              </a:lnSpc>
              <a:spcBef>
                <a:spcPct val="0"/>
              </a:spcBef>
              <a:spcAft>
                <a:spcPct val="35000"/>
              </a:spcAft>
              <a:buNone/>
            </a:pPr>
            <a:r>
              <a:rPr lang="en-GB" sz="2400" dirty="0"/>
              <a:t>Firmware</a:t>
            </a:r>
            <a:endParaRPr lang="en-GB" sz="1200" kern="1200" dirty="0"/>
          </a:p>
        </p:txBody>
      </p:sp>
      <p:sp>
        <p:nvSpPr>
          <p:cNvPr id="19" name="Freeform: Shape 18">
            <a:extLst>
              <a:ext uri="{FF2B5EF4-FFF2-40B4-BE49-F238E27FC236}">
                <a16:creationId xmlns:a16="http://schemas.microsoft.com/office/drawing/2014/main" id="{18B69C17-8005-40F2-AC4D-EDE0AABB2B61}"/>
              </a:ext>
            </a:extLst>
          </p:cNvPr>
          <p:cNvSpPr/>
          <p:nvPr/>
        </p:nvSpPr>
        <p:spPr>
          <a:xfrm>
            <a:off x="3359696" y="3645024"/>
            <a:ext cx="2969095" cy="1126076"/>
          </a:xfrm>
          <a:custGeom>
            <a:avLst/>
            <a:gdLst>
              <a:gd name="connsiteX0" fmla="*/ 0 w 2969095"/>
              <a:gd name="connsiteY0" fmla="*/ 281519 h 1126076"/>
              <a:gd name="connsiteX1" fmla="*/ 2406057 w 2969095"/>
              <a:gd name="connsiteY1" fmla="*/ 281519 h 1126076"/>
              <a:gd name="connsiteX2" fmla="*/ 2406057 w 2969095"/>
              <a:gd name="connsiteY2" fmla="*/ 0 h 1126076"/>
              <a:gd name="connsiteX3" fmla="*/ 2969095 w 2969095"/>
              <a:gd name="connsiteY3" fmla="*/ 563038 h 1126076"/>
              <a:gd name="connsiteX4" fmla="*/ 2406057 w 2969095"/>
              <a:gd name="connsiteY4" fmla="*/ 1126076 h 1126076"/>
              <a:gd name="connsiteX5" fmla="*/ 2406057 w 2969095"/>
              <a:gd name="connsiteY5" fmla="*/ 844557 h 1126076"/>
              <a:gd name="connsiteX6" fmla="*/ 0 w 2969095"/>
              <a:gd name="connsiteY6" fmla="*/ 844557 h 1126076"/>
              <a:gd name="connsiteX7" fmla="*/ 0 w 2969095"/>
              <a:gd name="connsiteY7" fmla="*/ 281519 h 112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9095" h="1126076">
                <a:moveTo>
                  <a:pt x="0" y="281519"/>
                </a:moveTo>
                <a:lnTo>
                  <a:pt x="2406057" y="281519"/>
                </a:lnTo>
                <a:lnTo>
                  <a:pt x="2406057" y="0"/>
                </a:lnTo>
                <a:lnTo>
                  <a:pt x="2969095" y="563038"/>
                </a:lnTo>
                <a:lnTo>
                  <a:pt x="2406057" y="1126076"/>
                </a:lnTo>
                <a:lnTo>
                  <a:pt x="2406057" y="844557"/>
                </a:lnTo>
                <a:lnTo>
                  <a:pt x="0" y="844557"/>
                </a:lnTo>
                <a:lnTo>
                  <a:pt x="0" y="281519"/>
                </a:lnTo>
                <a:close/>
              </a:path>
            </a:pathLst>
          </a:custGeom>
          <a:solidFill>
            <a:srgbClr val="B61F61"/>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91440" tIns="372959" rIns="535519" bIns="460284" numCol="1" spcCol="1270" anchor="ctr" anchorCtr="0">
            <a:noAutofit/>
          </a:bodyPr>
          <a:lstStyle/>
          <a:p>
            <a:pPr marL="0" lvl="0" indent="0" algn="l" defTabSz="1066800">
              <a:lnSpc>
                <a:spcPct val="90000"/>
              </a:lnSpc>
              <a:spcBef>
                <a:spcPct val="0"/>
              </a:spcBef>
              <a:spcAft>
                <a:spcPct val="35000"/>
              </a:spcAft>
              <a:buNone/>
            </a:pPr>
            <a:r>
              <a:rPr lang="en-GB" sz="2400" kern="1200" dirty="0"/>
              <a:t>Operating System</a:t>
            </a:r>
            <a:endParaRPr lang="en-GB" sz="1200" kern="1200" dirty="0"/>
          </a:p>
        </p:txBody>
      </p:sp>
      <p:sp>
        <p:nvSpPr>
          <p:cNvPr id="20" name="TextBox 19">
            <a:extLst>
              <a:ext uri="{FF2B5EF4-FFF2-40B4-BE49-F238E27FC236}">
                <a16:creationId xmlns:a16="http://schemas.microsoft.com/office/drawing/2014/main" id="{CA038579-0C78-4EDE-BC0D-9F998534E381}"/>
              </a:ext>
            </a:extLst>
          </p:cNvPr>
          <p:cNvSpPr txBox="1"/>
          <p:nvPr/>
        </p:nvSpPr>
        <p:spPr>
          <a:xfrm>
            <a:off x="1415480" y="5589240"/>
            <a:ext cx="9211186" cy="523220"/>
          </a:xfrm>
          <a:prstGeom prst="rect">
            <a:avLst/>
          </a:prstGeom>
          <a:solidFill>
            <a:srgbClr val="B61F61"/>
          </a:solidFill>
        </p:spPr>
        <p:txBody>
          <a:bodyPr wrap="square" rtlCol="0">
            <a:spAutoFit/>
          </a:bodyPr>
          <a:lstStyle/>
          <a:p>
            <a:pPr algn="ctr"/>
            <a:r>
              <a:rPr lang="en-GB" sz="2800" dirty="0">
                <a:solidFill>
                  <a:schemeClr val="bg1"/>
                </a:solidFill>
              </a:rPr>
              <a:t>Remote Attestation confirms correct operation</a:t>
            </a:r>
          </a:p>
        </p:txBody>
      </p:sp>
      <p:sp>
        <p:nvSpPr>
          <p:cNvPr id="54" name="Arrow: Bent 53">
            <a:extLst>
              <a:ext uri="{FF2B5EF4-FFF2-40B4-BE49-F238E27FC236}">
                <a16:creationId xmlns:a16="http://schemas.microsoft.com/office/drawing/2014/main" id="{EA7AFB8D-E43B-4AE2-B85E-8420E7F1C09A}"/>
              </a:ext>
            </a:extLst>
          </p:cNvPr>
          <p:cNvSpPr/>
          <p:nvPr/>
        </p:nvSpPr>
        <p:spPr>
          <a:xfrm>
            <a:off x="1919536" y="2177094"/>
            <a:ext cx="8351072" cy="1755962"/>
          </a:xfrm>
          <a:prstGeom prst="bentArrow">
            <a:avLst>
              <a:gd name="adj1" fmla="val 6015"/>
              <a:gd name="adj2" fmla="val 10625"/>
              <a:gd name="adj3" fmla="val 12524"/>
              <a:gd name="adj4" fmla="val 54599"/>
            </a:avLst>
          </a:prstGeom>
          <a:solidFill>
            <a:srgbClr val="222372"/>
          </a:solidFill>
          <a:ln>
            <a:solidFill>
              <a:srgbClr val="222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5" name="Arrow: Bent 54">
            <a:extLst>
              <a:ext uri="{FF2B5EF4-FFF2-40B4-BE49-F238E27FC236}">
                <a16:creationId xmlns:a16="http://schemas.microsoft.com/office/drawing/2014/main" id="{BC04480E-6AE8-46F0-BA2F-282CEFE42496}"/>
              </a:ext>
            </a:extLst>
          </p:cNvPr>
          <p:cNvSpPr/>
          <p:nvPr/>
        </p:nvSpPr>
        <p:spPr>
          <a:xfrm>
            <a:off x="4884836" y="2632880"/>
            <a:ext cx="5398746" cy="1300176"/>
          </a:xfrm>
          <a:prstGeom prst="bentArrow">
            <a:avLst>
              <a:gd name="adj1" fmla="val 8022"/>
              <a:gd name="adj2" fmla="val 13189"/>
              <a:gd name="adj3" fmla="val 17773"/>
              <a:gd name="adj4" fmla="val 54599"/>
            </a:avLst>
          </a:prstGeom>
          <a:solidFill>
            <a:srgbClr val="222372"/>
          </a:solidFill>
          <a:ln>
            <a:solidFill>
              <a:srgbClr val="222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6" name="Arrow: Bent 55">
            <a:extLst>
              <a:ext uri="{FF2B5EF4-FFF2-40B4-BE49-F238E27FC236}">
                <a16:creationId xmlns:a16="http://schemas.microsoft.com/office/drawing/2014/main" id="{A8CB962A-E17B-4A15-BB7B-F028B965F39A}"/>
              </a:ext>
            </a:extLst>
          </p:cNvPr>
          <p:cNvSpPr/>
          <p:nvPr/>
        </p:nvSpPr>
        <p:spPr>
          <a:xfrm>
            <a:off x="7754038" y="2996952"/>
            <a:ext cx="2516570" cy="940136"/>
          </a:xfrm>
          <a:prstGeom prst="bentArrow">
            <a:avLst>
              <a:gd name="adj1" fmla="val 11623"/>
              <a:gd name="adj2" fmla="val 17717"/>
              <a:gd name="adj3" fmla="val 23681"/>
              <a:gd name="adj4" fmla="val 54599"/>
            </a:avLst>
          </a:prstGeom>
          <a:solidFill>
            <a:srgbClr val="222372"/>
          </a:solidFill>
          <a:ln>
            <a:solidFill>
              <a:srgbClr val="222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7" name="Cloud 56">
            <a:extLst>
              <a:ext uri="{FF2B5EF4-FFF2-40B4-BE49-F238E27FC236}">
                <a16:creationId xmlns:a16="http://schemas.microsoft.com/office/drawing/2014/main" id="{E3EC1DB2-5EF5-4725-906C-ADAA1DCD1BF9}"/>
              </a:ext>
            </a:extLst>
          </p:cNvPr>
          <p:cNvSpPr/>
          <p:nvPr/>
        </p:nvSpPr>
        <p:spPr>
          <a:xfrm>
            <a:off x="10368341" y="4293096"/>
            <a:ext cx="1344283" cy="1224136"/>
          </a:xfrm>
          <a:prstGeom prst="cloud">
            <a:avLst/>
          </a:prstGeom>
          <a:solidFill>
            <a:srgbClr val="2223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Arrow: Up-Down 57">
            <a:extLst>
              <a:ext uri="{FF2B5EF4-FFF2-40B4-BE49-F238E27FC236}">
                <a16:creationId xmlns:a16="http://schemas.microsoft.com/office/drawing/2014/main" id="{5A742975-F097-4253-97A8-80D472690957}"/>
              </a:ext>
            </a:extLst>
          </p:cNvPr>
          <p:cNvSpPr/>
          <p:nvPr/>
        </p:nvSpPr>
        <p:spPr>
          <a:xfrm>
            <a:off x="10987298" y="3645024"/>
            <a:ext cx="221270" cy="648072"/>
          </a:xfrm>
          <a:prstGeom prst="upDownArrow">
            <a:avLst/>
          </a:prstGeom>
          <a:solidFill>
            <a:srgbClr val="222372"/>
          </a:solidFill>
          <a:ln>
            <a:solidFill>
              <a:srgbClr val="222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4983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50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50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50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500"/>
                                  </p:stCondLst>
                                  <p:childTnLst>
                                    <p:set>
                                      <p:cBhvr>
                                        <p:cTn id="20" dur="1" fill="hold">
                                          <p:stCondLst>
                                            <p:cond delay="0"/>
                                          </p:stCondLst>
                                        </p:cTn>
                                        <p:tgtEl>
                                          <p:spTgt spid="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0" grpId="0" animBg="1"/>
      <p:bldP spid="55" grpId="0" animBg="1"/>
      <p:bldP spid="56" grpId="0" animBg="1"/>
      <p:bldP spid="57" grpId="0" animBg="1"/>
      <p:bldP spid="5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31AC388-32EE-473A-B184-48CDFB360CA1}"/>
              </a:ext>
            </a:extLst>
          </p:cNvPr>
          <p:cNvSpPr>
            <a:spLocks noGrp="1"/>
          </p:cNvSpPr>
          <p:nvPr>
            <p:ph type="ftr" sz="quarter" idx="10"/>
          </p:nvPr>
        </p:nvSpPr>
        <p:spPr/>
        <p:txBody>
          <a:bodyPr/>
          <a:lstStyle/>
          <a:p>
            <a:r>
              <a:rPr lang="en-GB"/>
              <a:t>December 2019</a:t>
            </a:r>
            <a:endParaRPr lang="en-GB" dirty="0"/>
          </a:p>
        </p:txBody>
      </p:sp>
      <p:sp>
        <p:nvSpPr>
          <p:cNvPr id="7" name="Text Placeholder 6">
            <a:extLst>
              <a:ext uri="{FF2B5EF4-FFF2-40B4-BE49-F238E27FC236}">
                <a16:creationId xmlns:a16="http://schemas.microsoft.com/office/drawing/2014/main" id="{D5FC1519-9F51-4477-AF03-916F291DB6C8}"/>
              </a:ext>
            </a:extLst>
          </p:cNvPr>
          <p:cNvSpPr>
            <a:spLocks noGrp="1"/>
          </p:cNvSpPr>
          <p:nvPr>
            <p:ph type="body" sz="quarter" idx="19"/>
          </p:nvPr>
        </p:nvSpPr>
        <p:spPr/>
        <p:txBody>
          <a:bodyPr/>
          <a:lstStyle/>
          <a:p>
            <a:endParaRPr lang="en-GB"/>
          </a:p>
        </p:txBody>
      </p:sp>
      <p:sp>
        <p:nvSpPr>
          <p:cNvPr id="6" name="Text Placeholder 5">
            <a:extLst>
              <a:ext uri="{FF2B5EF4-FFF2-40B4-BE49-F238E27FC236}">
                <a16:creationId xmlns:a16="http://schemas.microsoft.com/office/drawing/2014/main" id="{60A3E41F-B5CF-44BD-9F3C-952F243F5C94}"/>
              </a:ext>
            </a:extLst>
          </p:cNvPr>
          <p:cNvSpPr>
            <a:spLocks noGrp="1"/>
          </p:cNvSpPr>
          <p:nvPr>
            <p:ph type="body" sz="quarter" idx="12"/>
          </p:nvPr>
        </p:nvSpPr>
        <p:spPr/>
        <p:txBody>
          <a:bodyPr/>
          <a:lstStyle/>
          <a:p>
            <a:r>
              <a:rPr lang="en-GB" dirty="0"/>
              <a:t>Software Technologies</a:t>
            </a:r>
          </a:p>
        </p:txBody>
      </p:sp>
      <p:sp>
        <p:nvSpPr>
          <p:cNvPr id="3" name="Slide Number Placeholder 2">
            <a:extLst>
              <a:ext uri="{FF2B5EF4-FFF2-40B4-BE49-F238E27FC236}">
                <a16:creationId xmlns:a16="http://schemas.microsoft.com/office/drawing/2014/main" id="{7EA51A25-D22A-4B3C-96DC-FE5F8EF53102}"/>
              </a:ext>
            </a:extLst>
          </p:cNvPr>
          <p:cNvSpPr>
            <a:spLocks noGrp="1"/>
          </p:cNvSpPr>
          <p:nvPr>
            <p:ph type="sldNum" sz="quarter" idx="4"/>
          </p:nvPr>
        </p:nvSpPr>
        <p:spPr/>
        <p:txBody>
          <a:bodyPr/>
          <a:lstStyle/>
          <a:p>
            <a:fld id="{830CE568-BF69-4817-809A-187B9605D26D}" type="slidenum">
              <a:rPr lang="en-GB" smtClean="0"/>
              <a:pPr/>
              <a:t>13</a:t>
            </a:fld>
            <a:endParaRPr lang="en-GB" dirty="0"/>
          </a:p>
        </p:txBody>
      </p:sp>
    </p:spTree>
    <p:extLst>
      <p:ext uri="{BB962C8B-B14F-4D97-AF65-F5344CB8AC3E}">
        <p14:creationId xmlns:p14="http://schemas.microsoft.com/office/powerpoint/2010/main" val="3089343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3F1B326-7C62-4C8D-8A50-7E596DF2200C}"/>
              </a:ext>
            </a:extLst>
          </p:cNvPr>
          <p:cNvSpPr>
            <a:spLocks noGrp="1"/>
          </p:cNvSpPr>
          <p:nvPr>
            <p:ph type="ftr" sz="quarter" idx="10"/>
          </p:nvPr>
        </p:nvSpPr>
        <p:spPr/>
        <p:txBody>
          <a:bodyPr/>
          <a:lstStyle/>
          <a:p>
            <a:r>
              <a:rPr lang="en-GB"/>
              <a:t>December 2019</a:t>
            </a:r>
            <a:endParaRPr lang="en-GB" dirty="0"/>
          </a:p>
        </p:txBody>
      </p:sp>
      <p:sp>
        <p:nvSpPr>
          <p:cNvPr id="3" name="Slide Number Placeholder 2">
            <a:extLst>
              <a:ext uri="{FF2B5EF4-FFF2-40B4-BE49-F238E27FC236}">
                <a16:creationId xmlns:a16="http://schemas.microsoft.com/office/drawing/2014/main" id="{B2C7DABC-207B-44C0-B46A-F42AB921C61D}"/>
              </a:ext>
            </a:extLst>
          </p:cNvPr>
          <p:cNvSpPr>
            <a:spLocks noGrp="1"/>
          </p:cNvSpPr>
          <p:nvPr>
            <p:ph type="sldNum" sz="quarter" idx="4"/>
          </p:nvPr>
        </p:nvSpPr>
        <p:spPr/>
        <p:txBody>
          <a:bodyPr/>
          <a:lstStyle/>
          <a:p>
            <a:fld id="{830CE568-BF69-4817-809A-187B9605D26D}" type="slidenum">
              <a:rPr lang="en-GB" smtClean="0"/>
              <a:pPr/>
              <a:t>14</a:t>
            </a:fld>
            <a:endParaRPr lang="en-GB" dirty="0"/>
          </a:p>
        </p:txBody>
      </p:sp>
      <p:sp>
        <p:nvSpPr>
          <p:cNvPr id="4" name="Text Placeholder 3">
            <a:extLst>
              <a:ext uri="{FF2B5EF4-FFF2-40B4-BE49-F238E27FC236}">
                <a16:creationId xmlns:a16="http://schemas.microsoft.com/office/drawing/2014/main" id="{F8251E44-2111-4A66-A35F-2CC7233A5C6C}"/>
              </a:ext>
            </a:extLst>
          </p:cNvPr>
          <p:cNvSpPr>
            <a:spLocks noGrp="1"/>
          </p:cNvSpPr>
          <p:nvPr>
            <p:ph type="body" sz="quarter" idx="20"/>
          </p:nvPr>
        </p:nvSpPr>
        <p:spPr>
          <a:xfrm>
            <a:off x="335360" y="764984"/>
            <a:ext cx="7966727" cy="5554612"/>
          </a:xfrm>
        </p:spPr>
        <p:txBody>
          <a:bodyPr/>
          <a:lstStyle/>
          <a:p>
            <a:r>
              <a:rPr lang="en-GB" dirty="0"/>
              <a:t>Better performance enabling Inference at the Edge deployments</a:t>
            </a:r>
          </a:p>
          <a:p>
            <a:r>
              <a:rPr lang="en-GB" dirty="0"/>
              <a:t>Mainly used for identifying visual artefacts</a:t>
            </a:r>
          </a:p>
          <a:p>
            <a:r>
              <a:rPr lang="en-GB" dirty="0"/>
              <a:t>But also complex RF patterns</a:t>
            </a:r>
          </a:p>
        </p:txBody>
      </p:sp>
      <p:sp>
        <p:nvSpPr>
          <p:cNvPr id="5" name="Text Placeholder 4">
            <a:extLst>
              <a:ext uri="{FF2B5EF4-FFF2-40B4-BE49-F238E27FC236}">
                <a16:creationId xmlns:a16="http://schemas.microsoft.com/office/drawing/2014/main" id="{29ADE91F-D913-4DF1-87DF-B2CAD6A670FD}"/>
              </a:ext>
            </a:extLst>
          </p:cNvPr>
          <p:cNvSpPr>
            <a:spLocks noGrp="1"/>
          </p:cNvSpPr>
          <p:nvPr>
            <p:ph type="body" sz="quarter" idx="16"/>
          </p:nvPr>
        </p:nvSpPr>
        <p:spPr/>
        <p:txBody>
          <a:bodyPr/>
          <a:lstStyle/>
          <a:p>
            <a:r>
              <a:rPr lang="en-GB" dirty="0"/>
              <a:t>Artificial Intelligence</a:t>
            </a:r>
          </a:p>
        </p:txBody>
      </p:sp>
      <p:pic>
        <p:nvPicPr>
          <p:cNvPr id="6" name="Picture 5">
            <a:extLst>
              <a:ext uri="{FF2B5EF4-FFF2-40B4-BE49-F238E27FC236}">
                <a16:creationId xmlns:a16="http://schemas.microsoft.com/office/drawing/2014/main" id="{13F2948E-E13D-4590-928E-29921765F3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550" y="3179417"/>
            <a:ext cx="3100260" cy="2576424"/>
          </a:xfrm>
          <a:prstGeom prst="rect">
            <a:avLst/>
          </a:prstGeom>
        </p:spPr>
      </p:pic>
      <p:pic>
        <p:nvPicPr>
          <p:cNvPr id="7" name="Picture 6">
            <a:extLst>
              <a:ext uri="{FF2B5EF4-FFF2-40B4-BE49-F238E27FC236}">
                <a16:creationId xmlns:a16="http://schemas.microsoft.com/office/drawing/2014/main" id="{79E14279-7AFF-473D-90AF-02846976CD18}"/>
              </a:ext>
            </a:extLst>
          </p:cNvPr>
          <p:cNvPicPr>
            <a:picLocks noChangeAspect="1"/>
          </p:cNvPicPr>
          <p:nvPr/>
        </p:nvPicPr>
        <p:blipFill>
          <a:blip r:embed="rId4"/>
          <a:stretch>
            <a:fillRect/>
          </a:stretch>
        </p:blipFill>
        <p:spPr>
          <a:xfrm>
            <a:off x="8634867" y="764984"/>
            <a:ext cx="2976615" cy="5288975"/>
          </a:xfrm>
          <a:prstGeom prst="rect">
            <a:avLst/>
          </a:prstGeom>
        </p:spPr>
      </p:pic>
      <p:pic>
        <p:nvPicPr>
          <p:cNvPr id="8" name="Picture 7">
            <a:extLst>
              <a:ext uri="{FF2B5EF4-FFF2-40B4-BE49-F238E27FC236}">
                <a16:creationId xmlns:a16="http://schemas.microsoft.com/office/drawing/2014/main" id="{EBADA182-143C-42F0-87B7-7B7A03B48827}"/>
              </a:ext>
            </a:extLst>
          </p:cNvPr>
          <p:cNvPicPr>
            <a:picLocks noChangeAspect="1"/>
          </p:cNvPicPr>
          <p:nvPr/>
        </p:nvPicPr>
        <p:blipFill>
          <a:blip r:embed="rId5"/>
          <a:stretch>
            <a:fillRect/>
          </a:stretch>
        </p:blipFill>
        <p:spPr>
          <a:xfrm>
            <a:off x="4318724" y="2663120"/>
            <a:ext cx="7306726" cy="3609018"/>
          </a:xfrm>
          <a:prstGeom prst="rect">
            <a:avLst/>
          </a:prstGeom>
        </p:spPr>
      </p:pic>
    </p:spTree>
    <p:extLst>
      <p:ext uri="{BB962C8B-B14F-4D97-AF65-F5344CB8AC3E}">
        <p14:creationId xmlns:p14="http://schemas.microsoft.com/office/powerpoint/2010/main" val="186571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B1B0772-DC9D-4949-9203-14D050DBFB68}"/>
              </a:ext>
            </a:extLst>
          </p:cNvPr>
          <p:cNvSpPr>
            <a:spLocks noGrp="1"/>
          </p:cNvSpPr>
          <p:nvPr>
            <p:ph type="ftr" sz="quarter" idx="10"/>
          </p:nvPr>
        </p:nvSpPr>
        <p:spPr/>
        <p:txBody>
          <a:bodyPr/>
          <a:lstStyle/>
          <a:p>
            <a:r>
              <a:rPr lang="en-GB"/>
              <a:t>December 2019</a:t>
            </a:r>
            <a:endParaRPr lang="en-GB" dirty="0"/>
          </a:p>
        </p:txBody>
      </p:sp>
      <p:sp>
        <p:nvSpPr>
          <p:cNvPr id="3" name="Slide Number Placeholder 2">
            <a:extLst>
              <a:ext uri="{FF2B5EF4-FFF2-40B4-BE49-F238E27FC236}">
                <a16:creationId xmlns:a16="http://schemas.microsoft.com/office/drawing/2014/main" id="{AEFBCC22-4CB5-4B03-8132-26D191B0DED3}"/>
              </a:ext>
            </a:extLst>
          </p:cNvPr>
          <p:cNvSpPr>
            <a:spLocks noGrp="1"/>
          </p:cNvSpPr>
          <p:nvPr>
            <p:ph type="sldNum" sz="quarter" idx="4"/>
          </p:nvPr>
        </p:nvSpPr>
        <p:spPr/>
        <p:txBody>
          <a:bodyPr/>
          <a:lstStyle/>
          <a:p>
            <a:fld id="{830CE568-BF69-4817-809A-187B9605D26D}" type="slidenum">
              <a:rPr lang="en-GB" smtClean="0"/>
              <a:pPr/>
              <a:t>15</a:t>
            </a:fld>
            <a:endParaRPr lang="en-GB" dirty="0"/>
          </a:p>
        </p:txBody>
      </p:sp>
      <p:sp>
        <p:nvSpPr>
          <p:cNvPr id="4" name="Text Placeholder 3">
            <a:extLst>
              <a:ext uri="{FF2B5EF4-FFF2-40B4-BE49-F238E27FC236}">
                <a16:creationId xmlns:a16="http://schemas.microsoft.com/office/drawing/2014/main" id="{C2A9419E-88D4-4450-B146-F6B34D8F081A}"/>
              </a:ext>
            </a:extLst>
          </p:cNvPr>
          <p:cNvSpPr>
            <a:spLocks noGrp="1"/>
          </p:cNvSpPr>
          <p:nvPr>
            <p:ph type="body" sz="quarter" idx="20"/>
          </p:nvPr>
        </p:nvSpPr>
        <p:spPr>
          <a:xfrm>
            <a:off x="335360" y="764984"/>
            <a:ext cx="11424840" cy="5554612"/>
          </a:xfrm>
        </p:spPr>
        <p:txBody>
          <a:bodyPr/>
          <a:lstStyle/>
          <a:p>
            <a:r>
              <a:rPr lang="en-GB" dirty="0"/>
              <a:t>Many applications use diverse hardware resources (CPU, FPGA, GPU etc)</a:t>
            </a:r>
          </a:p>
          <a:p>
            <a:r>
              <a:rPr lang="en-GB" dirty="0"/>
              <a:t>Each hardware resource requires a different programming language/tools</a:t>
            </a:r>
          </a:p>
          <a:p>
            <a:r>
              <a:rPr lang="en-GB" dirty="0"/>
              <a:t>This takes a lot of time and a high level of software investment</a:t>
            </a:r>
          </a:p>
        </p:txBody>
      </p:sp>
      <p:sp>
        <p:nvSpPr>
          <p:cNvPr id="5" name="Text Placeholder 4">
            <a:extLst>
              <a:ext uri="{FF2B5EF4-FFF2-40B4-BE49-F238E27FC236}">
                <a16:creationId xmlns:a16="http://schemas.microsoft.com/office/drawing/2014/main" id="{443F081E-4DB3-4838-BF17-DDECDBEA74E1}"/>
              </a:ext>
            </a:extLst>
          </p:cNvPr>
          <p:cNvSpPr>
            <a:spLocks noGrp="1"/>
          </p:cNvSpPr>
          <p:nvPr>
            <p:ph type="body" sz="quarter" idx="16"/>
          </p:nvPr>
        </p:nvSpPr>
        <p:spPr>
          <a:xfrm>
            <a:off x="335361" y="152466"/>
            <a:ext cx="9258805" cy="416570"/>
          </a:xfrm>
        </p:spPr>
        <p:txBody>
          <a:bodyPr/>
          <a:lstStyle/>
          <a:p>
            <a:r>
              <a:rPr lang="en-GB" dirty="0"/>
              <a:t>Easier Acceleration using Heterogeneous Resource Pools</a:t>
            </a:r>
          </a:p>
        </p:txBody>
      </p:sp>
      <p:pic>
        <p:nvPicPr>
          <p:cNvPr id="11" name="Picture 10" descr="A circuit board&#10;&#10;Description automatically generated">
            <a:extLst>
              <a:ext uri="{FF2B5EF4-FFF2-40B4-BE49-F238E27FC236}">
                <a16:creationId xmlns:a16="http://schemas.microsoft.com/office/drawing/2014/main" id="{1C6DFA6B-1A92-4821-94EE-6C17D00D62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75566" y="2388945"/>
            <a:ext cx="5240867" cy="3930651"/>
          </a:xfrm>
          <a:prstGeom prst="rect">
            <a:avLst/>
          </a:prstGeom>
        </p:spPr>
      </p:pic>
    </p:spTree>
    <p:extLst>
      <p:ext uri="{BB962C8B-B14F-4D97-AF65-F5344CB8AC3E}">
        <p14:creationId xmlns:p14="http://schemas.microsoft.com/office/powerpoint/2010/main" val="119747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6628CF3-A1D5-4A15-9195-FCCF69486524}"/>
              </a:ext>
            </a:extLst>
          </p:cNvPr>
          <p:cNvSpPr>
            <a:spLocks noGrp="1"/>
          </p:cNvSpPr>
          <p:nvPr>
            <p:ph type="ftr" sz="quarter" idx="10"/>
          </p:nvPr>
        </p:nvSpPr>
        <p:spPr/>
        <p:txBody>
          <a:bodyPr/>
          <a:lstStyle/>
          <a:p>
            <a:r>
              <a:rPr lang="en-GB"/>
              <a:t>December 2019</a:t>
            </a:r>
            <a:endParaRPr lang="en-GB" dirty="0"/>
          </a:p>
        </p:txBody>
      </p:sp>
      <p:sp>
        <p:nvSpPr>
          <p:cNvPr id="3" name="Slide Number Placeholder 2">
            <a:extLst>
              <a:ext uri="{FF2B5EF4-FFF2-40B4-BE49-F238E27FC236}">
                <a16:creationId xmlns:a16="http://schemas.microsoft.com/office/drawing/2014/main" id="{ED0F6F78-3CE6-4896-9822-918C8D1D9B94}"/>
              </a:ext>
            </a:extLst>
          </p:cNvPr>
          <p:cNvSpPr>
            <a:spLocks noGrp="1"/>
          </p:cNvSpPr>
          <p:nvPr>
            <p:ph type="sldNum" sz="quarter" idx="4"/>
          </p:nvPr>
        </p:nvSpPr>
        <p:spPr/>
        <p:txBody>
          <a:bodyPr/>
          <a:lstStyle/>
          <a:p>
            <a:fld id="{830CE568-BF69-4817-809A-187B9605D26D}" type="slidenum">
              <a:rPr lang="en-GB" smtClean="0"/>
              <a:pPr/>
              <a:t>16</a:t>
            </a:fld>
            <a:endParaRPr lang="en-GB" dirty="0"/>
          </a:p>
        </p:txBody>
      </p:sp>
      <p:sp>
        <p:nvSpPr>
          <p:cNvPr id="4" name="Text Placeholder 3">
            <a:extLst>
              <a:ext uri="{FF2B5EF4-FFF2-40B4-BE49-F238E27FC236}">
                <a16:creationId xmlns:a16="http://schemas.microsoft.com/office/drawing/2014/main" id="{6824BED8-66EE-414C-8943-8446FC42E59D}"/>
              </a:ext>
            </a:extLst>
          </p:cNvPr>
          <p:cNvSpPr>
            <a:spLocks noGrp="1"/>
          </p:cNvSpPr>
          <p:nvPr>
            <p:ph type="body" sz="quarter" idx="20"/>
          </p:nvPr>
        </p:nvSpPr>
        <p:spPr>
          <a:xfrm>
            <a:off x="335360" y="764984"/>
            <a:ext cx="7614840" cy="5554612"/>
          </a:xfrm>
        </p:spPr>
        <p:txBody>
          <a:bodyPr/>
          <a:lstStyle/>
          <a:p>
            <a:r>
              <a:rPr lang="en-GB" dirty="0"/>
              <a:t>To deliver a unified programming model to simplify development across diverse architectures</a:t>
            </a:r>
          </a:p>
          <a:p>
            <a:r>
              <a:rPr lang="en-GB" dirty="0"/>
              <a:t>OneAPI Industry Initiative is designed to drive cross industry adoption</a:t>
            </a:r>
          </a:p>
          <a:p>
            <a:r>
              <a:rPr lang="en-GB" dirty="0"/>
              <a:t>Based on Data Parallel C++ and API libraries</a:t>
            </a:r>
          </a:p>
          <a:p>
            <a:r>
              <a:rPr lang="en-GB" dirty="0"/>
              <a:t>Public beta now available </a:t>
            </a:r>
            <a:r>
              <a:rPr lang="en-GB" dirty="0">
                <a:hlinkClick r:id="rId3"/>
              </a:rPr>
              <a:t>https://software.intel.com/en-us/oneapi</a:t>
            </a:r>
            <a:r>
              <a:rPr lang="en-GB" dirty="0"/>
              <a:t> </a:t>
            </a:r>
          </a:p>
          <a:p>
            <a:r>
              <a:rPr lang="en-GB" dirty="0"/>
              <a:t>No hardware required, try it on the Intel® </a:t>
            </a:r>
            <a:r>
              <a:rPr lang="en-GB" dirty="0" err="1"/>
              <a:t>DevCloud</a:t>
            </a:r>
            <a:endParaRPr lang="en-GB" dirty="0"/>
          </a:p>
        </p:txBody>
      </p:sp>
      <p:sp>
        <p:nvSpPr>
          <p:cNvPr id="5" name="Text Placeholder 4">
            <a:extLst>
              <a:ext uri="{FF2B5EF4-FFF2-40B4-BE49-F238E27FC236}">
                <a16:creationId xmlns:a16="http://schemas.microsoft.com/office/drawing/2014/main" id="{2BD4DB2C-6374-4A3C-B5E3-C19D4659934A}"/>
              </a:ext>
            </a:extLst>
          </p:cNvPr>
          <p:cNvSpPr>
            <a:spLocks noGrp="1"/>
          </p:cNvSpPr>
          <p:nvPr>
            <p:ph type="body" sz="quarter" idx="16"/>
          </p:nvPr>
        </p:nvSpPr>
        <p:spPr/>
        <p:txBody>
          <a:bodyPr/>
          <a:lstStyle/>
          <a:p>
            <a:r>
              <a:rPr lang="en-GB" dirty="0"/>
              <a:t>OneAPI Concept</a:t>
            </a:r>
          </a:p>
        </p:txBody>
      </p:sp>
      <p:pic>
        <p:nvPicPr>
          <p:cNvPr id="7" name="Picture 6">
            <a:extLst>
              <a:ext uri="{FF2B5EF4-FFF2-40B4-BE49-F238E27FC236}">
                <a16:creationId xmlns:a16="http://schemas.microsoft.com/office/drawing/2014/main" id="{FDB9C824-4E4D-4B76-A5E5-400B17B1EA48}"/>
              </a:ext>
            </a:extLst>
          </p:cNvPr>
          <p:cNvPicPr>
            <a:picLocks noChangeAspect="1"/>
          </p:cNvPicPr>
          <p:nvPr/>
        </p:nvPicPr>
        <p:blipFill>
          <a:blip r:embed="rId4"/>
          <a:stretch>
            <a:fillRect/>
          </a:stretch>
        </p:blipFill>
        <p:spPr>
          <a:xfrm>
            <a:off x="7858034" y="1443426"/>
            <a:ext cx="3892766" cy="3725474"/>
          </a:xfrm>
          <a:prstGeom prst="rect">
            <a:avLst/>
          </a:prstGeom>
        </p:spPr>
      </p:pic>
    </p:spTree>
    <p:extLst>
      <p:ext uri="{BB962C8B-B14F-4D97-AF65-F5344CB8AC3E}">
        <p14:creationId xmlns:p14="http://schemas.microsoft.com/office/powerpoint/2010/main" val="3504681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9270BF2-26E6-49D7-B3F8-6CA3C4369204}"/>
              </a:ext>
            </a:extLst>
          </p:cNvPr>
          <p:cNvSpPr>
            <a:spLocks noGrp="1"/>
          </p:cNvSpPr>
          <p:nvPr>
            <p:ph type="ftr" sz="quarter" idx="10"/>
          </p:nvPr>
        </p:nvSpPr>
        <p:spPr/>
        <p:txBody>
          <a:bodyPr/>
          <a:lstStyle/>
          <a:p>
            <a:r>
              <a:rPr lang="en-GB"/>
              <a:t>December 2019</a:t>
            </a:r>
            <a:endParaRPr lang="en-GB" dirty="0"/>
          </a:p>
        </p:txBody>
      </p:sp>
      <p:sp>
        <p:nvSpPr>
          <p:cNvPr id="7" name="Text Placeholder 6">
            <a:extLst>
              <a:ext uri="{FF2B5EF4-FFF2-40B4-BE49-F238E27FC236}">
                <a16:creationId xmlns:a16="http://schemas.microsoft.com/office/drawing/2014/main" id="{E608297C-CD25-453D-A766-6FA1CE82FE31}"/>
              </a:ext>
            </a:extLst>
          </p:cNvPr>
          <p:cNvSpPr>
            <a:spLocks noGrp="1"/>
          </p:cNvSpPr>
          <p:nvPr>
            <p:ph type="body" sz="quarter" idx="19"/>
          </p:nvPr>
        </p:nvSpPr>
        <p:spPr/>
        <p:txBody>
          <a:bodyPr/>
          <a:lstStyle/>
          <a:p>
            <a:r>
              <a:rPr lang="en-GB" dirty="0"/>
              <a:t>Contact Details: Paul Prictoe</a:t>
            </a:r>
          </a:p>
          <a:p>
            <a:r>
              <a:rPr lang="en-GB" dirty="0">
                <a:hlinkClick r:id="rId2"/>
              </a:rPr>
              <a:t>pprictoe@cct.co.uk</a:t>
            </a:r>
            <a:endParaRPr lang="en-GB" dirty="0"/>
          </a:p>
          <a:p>
            <a:r>
              <a:rPr lang="en-GB" dirty="0">
                <a:hlinkClick r:id="rId3"/>
              </a:rPr>
              <a:t>https://www.gocct.com</a:t>
            </a:r>
            <a:r>
              <a:rPr lang="en-GB" dirty="0"/>
              <a:t> </a:t>
            </a:r>
          </a:p>
        </p:txBody>
      </p:sp>
      <p:sp>
        <p:nvSpPr>
          <p:cNvPr id="6" name="Text Placeholder 5">
            <a:extLst>
              <a:ext uri="{FF2B5EF4-FFF2-40B4-BE49-F238E27FC236}">
                <a16:creationId xmlns:a16="http://schemas.microsoft.com/office/drawing/2014/main" id="{E94650E9-5C5D-49DB-B0C0-D27BC111CC77}"/>
              </a:ext>
            </a:extLst>
          </p:cNvPr>
          <p:cNvSpPr>
            <a:spLocks noGrp="1"/>
          </p:cNvSpPr>
          <p:nvPr>
            <p:ph type="body" sz="quarter" idx="12"/>
          </p:nvPr>
        </p:nvSpPr>
        <p:spPr/>
        <p:txBody>
          <a:bodyPr/>
          <a:lstStyle/>
          <a:p>
            <a:r>
              <a:rPr lang="en-GB" dirty="0"/>
              <a:t>Questions</a:t>
            </a:r>
          </a:p>
        </p:txBody>
      </p:sp>
      <p:sp>
        <p:nvSpPr>
          <p:cNvPr id="3" name="Slide Number Placeholder 2">
            <a:extLst>
              <a:ext uri="{FF2B5EF4-FFF2-40B4-BE49-F238E27FC236}">
                <a16:creationId xmlns:a16="http://schemas.microsoft.com/office/drawing/2014/main" id="{6FD78266-B96B-4257-AFCA-9C325792AEB1}"/>
              </a:ext>
            </a:extLst>
          </p:cNvPr>
          <p:cNvSpPr>
            <a:spLocks noGrp="1"/>
          </p:cNvSpPr>
          <p:nvPr>
            <p:ph type="sldNum" sz="quarter" idx="4"/>
          </p:nvPr>
        </p:nvSpPr>
        <p:spPr/>
        <p:txBody>
          <a:bodyPr/>
          <a:lstStyle/>
          <a:p>
            <a:fld id="{830CE568-BF69-4817-809A-187B9605D26D}" type="slidenum">
              <a:rPr lang="en-GB" smtClean="0"/>
              <a:pPr/>
              <a:t>17</a:t>
            </a:fld>
            <a:endParaRPr lang="en-GB" dirty="0"/>
          </a:p>
        </p:txBody>
      </p:sp>
      <p:pic>
        <p:nvPicPr>
          <p:cNvPr id="8" name="Picture 7">
            <a:extLst>
              <a:ext uri="{FF2B5EF4-FFF2-40B4-BE49-F238E27FC236}">
                <a16:creationId xmlns:a16="http://schemas.microsoft.com/office/drawing/2014/main" id="{3D7EDC49-8A5D-4E94-A300-4535E43B3E5F}"/>
              </a:ext>
            </a:extLst>
          </p:cNvPr>
          <p:cNvPicPr>
            <a:picLocks noChangeAspect="1"/>
          </p:cNvPicPr>
          <p:nvPr/>
        </p:nvPicPr>
        <p:blipFill>
          <a:blip r:embed="rId4"/>
          <a:stretch>
            <a:fillRect/>
          </a:stretch>
        </p:blipFill>
        <p:spPr>
          <a:xfrm>
            <a:off x="8024812" y="3912665"/>
            <a:ext cx="1704975" cy="1704975"/>
          </a:xfrm>
          <a:prstGeom prst="rect">
            <a:avLst/>
          </a:prstGeom>
        </p:spPr>
      </p:pic>
    </p:spTree>
    <p:extLst>
      <p:ext uri="{BB962C8B-B14F-4D97-AF65-F5344CB8AC3E}">
        <p14:creationId xmlns:p14="http://schemas.microsoft.com/office/powerpoint/2010/main" val="811350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235A498-E291-4606-AFA0-D25B355E347A}"/>
              </a:ext>
            </a:extLst>
          </p:cNvPr>
          <p:cNvSpPr>
            <a:spLocks noGrp="1"/>
          </p:cNvSpPr>
          <p:nvPr>
            <p:ph type="ftr" sz="quarter" idx="10"/>
          </p:nvPr>
        </p:nvSpPr>
        <p:spPr/>
        <p:txBody>
          <a:bodyPr/>
          <a:lstStyle/>
          <a:p>
            <a:r>
              <a:rPr lang="en-GB"/>
              <a:t>December 2019</a:t>
            </a:r>
            <a:endParaRPr lang="en-GB" dirty="0"/>
          </a:p>
        </p:txBody>
      </p:sp>
      <p:sp>
        <p:nvSpPr>
          <p:cNvPr id="3" name="Slide Number Placeholder 2">
            <a:extLst>
              <a:ext uri="{FF2B5EF4-FFF2-40B4-BE49-F238E27FC236}">
                <a16:creationId xmlns:a16="http://schemas.microsoft.com/office/drawing/2014/main" id="{E677CA87-D687-455A-B391-880F033A49B0}"/>
              </a:ext>
            </a:extLst>
          </p:cNvPr>
          <p:cNvSpPr>
            <a:spLocks noGrp="1"/>
          </p:cNvSpPr>
          <p:nvPr>
            <p:ph type="sldNum" sz="quarter" idx="4"/>
          </p:nvPr>
        </p:nvSpPr>
        <p:spPr/>
        <p:txBody>
          <a:bodyPr/>
          <a:lstStyle/>
          <a:p>
            <a:fld id="{830CE568-BF69-4817-809A-187B9605D26D}" type="slidenum">
              <a:rPr lang="en-GB" smtClean="0"/>
              <a:pPr/>
              <a:t>2</a:t>
            </a:fld>
            <a:endParaRPr lang="en-GB" dirty="0"/>
          </a:p>
        </p:txBody>
      </p:sp>
      <p:sp>
        <p:nvSpPr>
          <p:cNvPr id="4" name="Text Placeholder 3">
            <a:extLst>
              <a:ext uri="{FF2B5EF4-FFF2-40B4-BE49-F238E27FC236}">
                <a16:creationId xmlns:a16="http://schemas.microsoft.com/office/drawing/2014/main" id="{08081BB5-1140-499D-A9D4-1A00C296CA4D}"/>
              </a:ext>
            </a:extLst>
          </p:cNvPr>
          <p:cNvSpPr>
            <a:spLocks noGrp="1"/>
          </p:cNvSpPr>
          <p:nvPr>
            <p:ph type="body" sz="quarter" idx="20"/>
          </p:nvPr>
        </p:nvSpPr>
        <p:spPr/>
        <p:txBody>
          <a:bodyPr/>
          <a:lstStyle/>
          <a:p>
            <a:endParaRPr lang="en-GB"/>
          </a:p>
        </p:txBody>
      </p:sp>
      <p:sp>
        <p:nvSpPr>
          <p:cNvPr id="5" name="Text Placeholder 4">
            <a:extLst>
              <a:ext uri="{FF2B5EF4-FFF2-40B4-BE49-F238E27FC236}">
                <a16:creationId xmlns:a16="http://schemas.microsoft.com/office/drawing/2014/main" id="{1F3AF1F3-9089-496A-877A-F25B3CA99AA5}"/>
              </a:ext>
            </a:extLst>
          </p:cNvPr>
          <p:cNvSpPr>
            <a:spLocks noGrp="1"/>
          </p:cNvSpPr>
          <p:nvPr>
            <p:ph type="body" sz="quarter" idx="16"/>
          </p:nvPr>
        </p:nvSpPr>
        <p:spPr/>
        <p:txBody>
          <a:bodyPr/>
          <a:lstStyle/>
          <a:p>
            <a:r>
              <a:rPr lang="en-GB" dirty="0"/>
              <a:t>Main Trends</a:t>
            </a:r>
          </a:p>
        </p:txBody>
      </p:sp>
      <p:graphicFrame>
        <p:nvGraphicFramePr>
          <p:cNvPr id="6" name="Diagram 5">
            <a:extLst>
              <a:ext uri="{FF2B5EF4-FFF2-40B4-BE49-F238E27FC236}">
                <a16:creationId xmlns:a16="http://schemas.microsoft.com/office/drawing/2014/main" id="{03017C33-495F-4346-A9DA-63A2B0D0053C}"/>
              </a:ext>
            </a:extLst>
          </p:cNvPr>
          <p:cNvGraphicFramePr/>
          <p:nvPr>
            <p:extLst>
              <p:ext uri="{D42A27DB-BD31-4B8C-83A1-F6EECF244321}">
                <p14:modId xmlns:p14="http://schemas.microsoft.com/office/powerpoint/2010/main" val="50768998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5270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CC0F0EA-8C0F-482E-A2E4-E64F631CD5DE}"/>
              </a:ext>
            </a:extLst>
          </p:cNvPr>
          <p:cNvSpPr>
            <a:spLocks noGrp="1"/>
          </p:cNvSpPr>
          <p:nvPr>
            <p:ph type="ftr" sz="quarter" idx="10"/>
          </p:nvPr>
        </p:nvSpPr>
        <p:spPr/>
        <p:txBody>
          <a:bodyPr/>
          <a:lstStyle/>
          <a:p>
            <a:r>
              <a:rPr lang="en-GB"/>
              <a:t>December 2019</a:t>
            </a:r>
            <a:endParaRPr lang="en-GB" dirty="0"/>
          </a:p>
        </p:txBody>
      </p:sp>
      <p:sp>
        <p:nvSpPr>
          <p:cNvPr id="7" name="Text Placeholder 6">
            <a:extLst>
              <a:ext uri="{FF2B5EF4-FFF2-40B4-BE49-F238E27FC236}">
                <a16:creationId xmlns:a16="http://schemas.microsoft.com/office/drawing/2014/main" id="{0BF26810-3559-445F-AD10-09C02A98C5B5}"/>
              </a:ext>
            </a:extLst>
          </p:cNvPr>
          <p:cNvSpPr>
            <a:spLocks noGrp="1"/>
          </p:cNvSpPr>
          <p:nvPr>
            <p:ph type="body" sz="quarter" idx="19"/>
          </p:nvPr>
        </p:nvSpPr>
        <p:spPr/>
        <p:txBody>
          <a:bodyPr/>
          <a:lstStyle/>
          <a:p>
            <a:endParaRPr lang="en-GB"/>
          </a:p>
        </p:txBody>
      </p:sp>
      <p:sp>
        <p:nvSpPr>
          <p:cNvPr id="6" name="Text Placeholder 5">
            <a:extLst>
              <a:ext uri="{FF2B5EF4-FFF2-40B4-BE49-F238E27FC236}">
                <a16:creationId xmlns:a16="http://schemas.microsoft.com/office/drawing/2014/main" id="{9FD849C6-C6C5-4EB8-ABAF-75AEA9F8B803}"/>
              </a:ext>
            </a:extLst>
          </p:cNvPr>
          <p:cNvSpPr>
            <a:spLocks noGrp="1"/>
          </p:cNvSpPr>
          <p:nvPr>
            <p:ph type="body" sz="quarter" idx="12"/>
          </p:nvPr>
        </p:nvSpPr>
        <p:spPr/>
        <p:txBody>
          <a:bodyPr/>
          <a:lstStyle/>
          <a:p>
            <a:r>
              <a:rPr lang="en-GB" dirty="0"/>
              <a:t>Performance</a:t>
            </a:r>
          </a:p>
        </p:txBody>
      </p:sp>
      <p:sp>
        <p:nvSpPr>
          <p:cNvPr id="3" name="Slide Number Placeholder 2">
            <a:extLst>
              <a:ext uri="{FF2B5EF4-FFF2-40B4-BE49-F238E27FC236}">
                <a16:creationId xmlns:a16="http://schemas.microsoft.com/office/drawing/2014/main" id="{7D1CEDCE-57E5-4F6C-A4D9-FEFF0D14506E}"/>
              </a:ext>
            </a:extLst>
          </p:cNvPr>
          <p:cNvSpPr>
            <a:spLocks noGrp="1"/>
          </p:cNvSpPr>
          <p:nvPr>
            <p:ph type="sldNum" sz="quarter" idx="4"/>
          </p:nvPr>
        </p:nvSpPr>
        <p:spPr/>
        <p:txBody>
          <a:bodyPr/>
          <a:lstStyle/>
          <a:p>
            <a:fld id="{830CE568-BF69-4817-809A-187B9605D26D}" type="slidenum">
              <a:rPr lang="en-GB" smtClean="0"/>
              <a:pPr/>
              <a:t>3</a:t>
            </a:fld>
            <a:endParaRPr lang="en-GB" dirty="0"/>
          </a:p>
        </p:txBody>
      </p:sp>
    </p:spTree>
    <p:extLst>
      <p:ext uri="{BB962C8B-B14F-4D97-AF65-F5344CB8AC3E}">
        <p14:creationId xmlns:p14="http://schemas.microsoft.com/office/powerpoint/2010/main" val="636632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A circuit board&#10;&#10;Description automatically generated">
            <a:extLst>
              <a:ext uri="{FF2B5EF4-FFF2-40B4-BE49-F238E27FC236}">
                <a16:creationId xmlns:a16="http://schemas.microsoft.com/office/drawing/2014/main" id="{C7118850-563E-4BD9-BD0A-2DE7A10D43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995" y="1258990"/>
            <a:ext cx="2697178" cy="1816100"/>
          </a:xfrm>
          <a:prstGeom prst="rect">
            <a:avLst/>
          </a:prstGeom>
        </p:spPr>
      </p:pic>
      <p:pic>
        <p:nvPicPr>
          <p:cNvPr id="13" name="Picture 12" descr="A circuit board&#10;&#10;Description automatically generated">
            <a:extLst>
              <a:ext uri="{FF2B5EF4-FFF2-40B4-BE49-F238E27FC236}">
                <a16:creationId xmlns:a16="http://schemas.microsoft.com/office/drawing/2014/main" id="{1AA56574-7EE4-4BB2-9DC8-E8BBC6C6DB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40283" y="4201067"/>
            <a:ext cx="3112472" cy="2035078"/>
          </a:xfrm>
          <a:prstGeom prst="rect">
            <a:avLst/>
          </a:prstGeom>
        </p:spPr>
      </p:pic>
      <p:pic>
        <p:nvPicPr>
          <p:cNvPr id="15" name="Picture 14" descr="A circuit board&#10;&#10;Description automatically generated">
            <a:extLst>
              <a:ext uri="{FF2B5EF4-FFF2-40B4-BE49-F238E27FC236}">
                <a16:creationId xmlns:a16="http://schemas.microsoft.com/office/drawing/2014/main" id="{1C0340E8-3BB1-494C-87DF-A2D2A4DE6A5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61751" y="2573505"/>
            <a:ext cx="3112473" cy="1861370"/>
          </a:xfrm>
          <a:prstGeom prst="rect">
            <a:avLst/>
          </a:prstGeom>
        </p:spPr>
      </p:pic>
      <p:sp>
        <p:nvSpPr>
          <p:cNvPr id="2" name="Footer Placeholder 1">
            <a:extLst>
              <a:ext uri="{FF2B5EF4-FFF2-40B4-BE49-F238E27FC236}">
                <a16:creationId xmlns:a16="http://schemas.microsoft.com/office/drawing/2014/main" id="{4AF2E64E-FE50-4E48-8D1F-D67F8376D5CD}"/>
              </a:ext>
            </a:extLst>
          </p:cNvPr>
          <p:cNvSpPr>
            <a:spLocks noGrp="1"/>
          </p:cNvSpPr>
          <p:nvPr>
            <p:ph type="ftr" sz="quarter" idx="10"/>
          </p:nvPr>
        </p:nvSpPr>
        <p:spPr/>
        <p:txBody>
          <a:bodyPr/>
          <a:lstStyle/>
          <a:p>
            <a:r>
              <a:rPr lang="en-GB"/>
              <a:t>December 2019</a:t>
            </a:r>
            <a:endParaRPr lang="en-GB" dirty="0"/>
          </a:p>
        </p:txBody>
      </p:sp>
      <p:sp>
        <p:nvSpPr>
          <p:cNvPr id="3" name="Slide Number Placeholder 2">
            <a:extLst>
              <a:ext uri="{FF2B5EF4-FFF2-40B4-BE49-F238E27FC236}">
                <a16:creationId xmlns:a16="http://schemas.microsoft.com/office/drawing/2014/main" id="{2DDBF4FD-47BE-44B8-9DEA-4F7CB55EB171}"/>
              </a:ext>
            </a:extLst>
          </p:cNvPr>
          <p:cNvSpPr>
            <a:spLocks noGrp="1"/>
          </p:cNvSpPr>
          <p:nvPr>
            <p:ph type="sldNum" sz="quarter" idx="4"/>
          </p:nvPr>
        </p:nvSpPr>
        <p:spPr/>
        <p:txBody>
          <a:bodyPr/>
          <a:lstStyle/>
          <a:p>
            <a:fld id="{830CE568-BF69-4817-809A-187B9605D26D}" type="slidenum">
              <a:rPr lang="en-GB" smtClean="0"/>
              <a:pPr/>
              <a:t>4</a:t>
            </a:fld>
            <a:endParaRPr lang="en-GB" dirty="0"/>
          </a:p>
        </p:txBody>
      </p:sp>
      <p:sp>
        <p:nvSpPr>
          <p:cNvPr id="5" name="Text Placeholder 4">
            <a:extLst>
              <a:ext uri="{FF2B5EF4-FFF2-40B4-BE49-F238E27FC236}">
                <a16:creationId xmlns:a16="http://schemas.microsoft.com/office/drawing/2014/main" id="{54EAD9AA-8820-4674-9A21-4FBCF927EF5B}"/>
              </a:ext>
            </a:extLst>
          </p:cNvPr>
          <p:cNvSpPr>
            <a:spLocks noGrp="1"/>
          </p:cNvSpPr>
          <p:nvPr>
            <p:ph type="body" sz="quarter" idx="16"/>
          </p:nvPr>
        </p:nvSpPr>
        <p:spPr/>
        <p:txBody>
          <a:bodyPr/>
          <a:lstStyle/>
          <a:p>
            <a:r>
              <a:rPr lang="en-GB" dirty="0"/>
              <a:t>Performance</a:t>
            </a:r>
          </a:p>
        </p:txBody>
      </p:sp>
      <p:sp>
        <p:nvSpPr>
          <p:cNvPr id="24" name="TextBox 23">
            <a:extLst>
              <a:ext uri="{FF2B5EF4-FFF2-40B4-BE49-F238E27FC236}">
                <a16:creationId xmlns:a16="http://schemas.microsoft.com/office/drawing/2014/main" id="{52FAB14E-76CB-4286-8612-1B8E4D568048}"/>
              </a:ext>
            </a:extLst>
          </p:cNvPr>
          <p:cNvSpPr txBox="1"/>
          <p:nvPr/>
        </p:nvSpPr>
        <p:spPr>
          <a:xfrm>
            <a:off x="2938918" y="3951207"/>
            <a:ext cx="1379806" cy="369332"/>
          </a:xfrm>
          <a:prstGeom prst="rect">
            <a:avLst/>
          </a:prstGeom>
          <a:noFill/>
        </p:spPr>
        <p:txBody>
          <a:bodyPr wrap="square" rtlCol="0">
            <a:spAutoFit/>
          </a:bodyPr>
          <a:lstStyle/>
          <a:p>
            <a:r>
              <a:rPr lang="en-GB" dirty="0"/>
              <a:t>AM 90x/x1x</a:t>
            </a:r>
          </a:p>
        </p:txBody>
      </p:sp>
      <p:sp>
        <p:nvSpPr>
          <p:cNvPr id="25" name="TextBox 24">
            <a:extLst>
              <a:ext uri="{FF2B5EF4-FFF2-40B4-BE49-F238E27FC236}">
                <a16:creationId xmlns:a16="http://schemas.microsoft.com/office/drawing/2014/main" id="{A1E0546B-DAB6-44C6-BB3C-FAF367368E62}"/>
              </a:ext>
            </a:extLst>
          </p:cNvPr>
          <p:cNvSpPr txBox="1"/>
          <p:nvPr/>
        </p:nvSpPr>
        <p:spPr>
          <a:xfrm>
            <a:off x="6496551" y="2298245"/>
            <a:ext cx="1745944" cy="369332"/>
          </a:xfrm>
          <a:prstGeom prst="rect">
            <a:avLst/>
          </a:prstGeom>
          <a:noFill/>
        </p:spPr>
        <p:txBody>
          <a:bodyPr wrap="square" rtlCol="0">
            <a:spAutoFit/>
          </a:bodyPr>
          <a:lstStyle/>
          <a:p>
            <a:r>
              <a:rPr lang="en-GB" dirty="0"/>
              <a:t>AM G6x/msd</a:t>
            </a:r>
          </a:p>
        </p:txBody>
      </p:sp>
      <p:sp>
        <p:nvSpPr>
          <p:cNvPr id="26" name="TextBox 25">
            <a:extLst>
              <a:ext uri="{FF2B5EF4-FFF2-40B4-BE49-F238E27FC236}">
                <a16:creationId xmlns:a16="http://schemas.microsoft.com/office/drawing/2014/main" id="{08D532C4-CA8A-40C7-B9E8-6115E93AD5F8}"/>
              </a:ext>
            </a:extLst>
          </p:cNvPr>
          <p:cNvSpPr txBox="1"/>
          <p:nvPr/>
        </p:nvSpPr>
        <p:spPr>
          <a:xfrm>
            <a:off x="7888080" y="929210"/>
            <a:ext cx="1745944" cy="369332"/>
          </a:xfrm>
          <a:prstGeom prst="rect">
            <a:avLst/>
          </a:prstGeom>
          <a:noFill/>
        </p:spPr>
        <p:txBody>
          <a:bodyPr wrap="square" rtlCol="0">
            <a:spAutoFit/>
          </a:bodyPr>
          <a:lstStyle/>
          <a:p>
            <a:r>
              <a:rPr lang="en-GB" dirty="0"/>
              <a:t>AM E4x/msd</a:t>
            </a:r>
          </a:p>
        </p:txBody>
      </p:sp>
      <p:sp>
        <p:nvSpPr>
          <p:cNvPr id="28" name="TextBox 27">
            <a:extLst>
              <a:ext uri="{FF2B5EF4-FFF2-40B4-BE49-F238E27FC236}">
                <a16:creationId xmlns:a16="http://schemas.microsoft.com/office/drawing/2014/main" id="{38B2FADD-C1C7-4B71-9B4A-413576595EE0}"/>
              </a:ext>
            </a:extLst>
          </p:cNvPr>
          <p:cNvSpPr txBox="1"/>
          <p:nvPr/>
        </p:nvSpPr>
        <p:spPr>
          <a:xfrm>
            <a:off x="1330187" y="3262103"/>
            <a:ext cx="1745944" cy="369332"/>
          </a:xfrm>
          <a:prstGeom prst="rect">
            <a:avLst/>
          </a:prstGeom>
          <a:noFill/>
        </p:spPr>
        <p:txBody>
          <a:bodyPr wrap="square" rtlCol="0">
            <a:spAutoFit/>
          </a:bodyPr>
          <a:lstStyle/>
          <a:p>
            <a:r>
              <a:rPr lang="en-GB" dirty="0"/>
              <a:t>GFLOPs</a:t>
            </a:r>
          </a:p>
        </p:txBody>
      </p:sp>
      <p:graphicFrame>
        <p:nvGraphicFramePr>
          <p:cNvPr id="21" name="Chart 20">
            <a:extLst>
              <a:ext uri="{FF2B5EF4-FFF2-40B4-BE49-F238E27FC236}">
                <a16:creationId xmlns:a16="http://schemas.microsoft.com/office/drawing/2014/main" id="{1470E610-D88E-48E8-A6A0-B28A94302BEA}"/>
              </a:ext>
            </a:extLst>
          </p:cNvPr>
          <p:cNvGraphicFramePr/>
          <p:nvPr>
            <p:extLst>
              <p:ext uri="{D42A27DB-BD31-4B8C-83A1-F6EECF244321}">
                <p14:modId xmlns:p14="http://schemas.microsoft.com/office/powerpoint/2010/main" val="3327264796"/>
              </p:ext>
            </p:extLst>
          </p:nvPr>
        </p:nvGraphicFramePr>
        <p:xfrm>
          <a:off x="2073657" y="764984"/>
          <a:ext cx="8128000" cy="541866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625251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05D958B-8628-4A9A-8CA3-F2EE1D8F3BAE}"/>
              </a:ext>
            </a:extLst>
          </p:cNvPr>
          <p:cNvSpPr>
            <a:spLocks noGrp="1"/>
          </p:cNvSpPr>
          <p:nvPr>
            <p:ph type="ftr" sz="quarter" idx="10"/>
          </p:nvPr>
        </p:nvSpPr>
        <p:spPr/>
        <p:txBody>
          <a:bodyPr/>
          <a:lstStyle/>
          <a:p>
            <a:r>
              <a:rPr lang="en-GB"/>
              <a:t>Revision 1R0</a:t>
            </a:r>
            <a:endParaRPr lang="en-GB" dirty="0"/>
          </a:p>
        </p:txBody>
      </p:sp>
      <p:sp>
        <p:nvSpPr>
          <p:cNvPr id="6" name="Slide Number Placeholder 5">
            <a:extLst>
              <a:ext uri="{FF2B5EF4-FFF2-40B4-BE49-F238E27FC236}">
                <a16:creationId xmlns:a16="http://schemas.microsoft.com/office/drawing/2014/main" id="{A0B67B06-9F56-4D6F-A9C5-3905ED910CEB}"/>
              </a:ext>
            </a:extLst>
          </p:cNvPr>
          <p:cNvSpPr>
            <a:spLocks noGrp="1"/>
          </p:cNvSpPr>
          <p:nvPr>
            <p:ph type="sldNum" sz="quarter" idx="4"/>
          </p:nvPr>
        </p:nvSpPr>
        <p:spPr/>
        <p:txBody>
          <a:bodyPr/>
          <a:lstStyle/>
          <a:p>
            <a:fld id="{830CE568-BF69-4817-809A-187B9605D26D}" type="slidenum">
              <a:rPr lang="en-GB" smtClean="0"/>
              <a:pPr/>
              <a:t>5</a:t>
            </a:fld>
            <a:endParaRPr lang="en-GB" dirty="0"/>
          </a:p>
        </p:txBody>
      </p:sp>
      <p:sp>
        <p:nvSpPr>
          <p:cNvPr id="4" name="Text Placeholder 3"/>
          <p:cNvSpPr>
            <a:spLocks noGrp="1"/>
          </p:cNvSpPr>
          <p:nvPr>
            <p:ph type="body" sz="quarter" idx="20"/>
          </p:nvPr>
        </p:nvSpPr>
        <p:spPr/>
        <p:txBody>
          <a:bodyPr/>
          <a:lstStyle/>
          <a:p>
            <a:r>
              <a:rPr lang="en-GB" sz="2400" dirty="0"/>
              <a:t>AdvancedMC board based on Intel Xeon processor D-1500:</a:t>
            </a:r>
          </a:p>
          <a:p>
            <a:pPr lvl="1"/>
            <a:r>
              <a:rPr lang="en-GB" sz="2000" dirty="0"/>
              <a:t>Default is 12-core D-1559</a:t>
            </a:r>
          </a:p>
          <a:p>
            <a:r>
              <a:rPr lang="en-GB" sz="2400" dirty="0"/>
              <a:t>Significant Performance Upgrade for Compute Intensive Applications</a:t>
            </a:r>
            <a:endParaRPr lang="en-GB" sz="2000" dirty="0"/>
          </a:p>
          <a:p>
            <a:r>
              <a:rPr lang="en-GB" sz="2400" dirty="0"/>
              <a:t>PCIe gen 3 fabric using local switch with Non-transparent bridge and DMA capabilities</a:t>
            </a:r>
          </a:p>
          <a:p>
            <a:r>
              <a:rPr lang="en-GB" sz="2400" dirty="0"/>
              <a:t>Front panel connectivity includes:</a:t>
            </a:r>
          </a:p>
          <a:p>
            <a:pPr lvl="1"/>
            <a:r>
              <a:rPr lang="en-GB" sz="2000" dirty="0"/>
              <a:t>2 x 10G Ethernet</a:t>
            </a:r>
          </a:p>
          <a:p>
            <a:pPr lvl="1"/>
            <a:r>
              <a:rPr lang="en-GB" sz="2000" dirty="0"/>
              <a:t>USB 3.0</a:t>
            </a:r>
          </a:p>
          <a:p>
            <a:pPr lvl="1"/>
            <a:r>
              <a:rPr lang="en-GB" sz="2000" dirty="0"/>
              <a:t>RS232</a:t>
            </a:r>
          </a:p>
          <a:p>
            <a:pPr lvl="1"/>
            <a:r>
              <a:rPr lang="en-GB" sz="2000" dirty="0"/>
              <a:t>DisplayPort</a:t>
            </a:r>
          </a:p>
          <a:p>
            <a:r>
              <a:rPr lang="en-GB" sz="2400" dirty="0"/>
              <a:t>Optional SATA based flash drive module</a:t>
            </a:r>
          </a:p>
        </p:txBody>
      </p:sp>
      <p:sp>
        <p:nvSpPr>
          <p:cNvPr id="3" name="Text Placeholder 2"/>
          <p:cNvSpPr>
            <a:spLocks noGrp="1"/>
          </p:cNvSpPr>
          <p:nvPr>
            <p:ph type="body" sz="quarter" idx="16"/>
          </p:nvPr>
        </p:nvSpPr>
        <p:spPr/>
        <p:txBody>
          <a:bodyPr/>
          <a:lstStyle/>
          <a:p>
            <a:pPr marL="0" indent="0">
              <a:buNone/>
            </a:pPr>
            <a:r>
              <a:rPr lang="en-GB" sz="2400" dirty="0"/>
              <a:t>AM E4x/msd Product Highlights</a:t>
            </a:r>
          </a:p>
        </p:txBody>
      </p:sp>
      <p:pic>
        <p:nvPicPr>
          <p:cNvPr id="7" name="Picture 6">
            <a:extLst>
              <a:ext uri="{FF2B5EF4-FFF2-40B4-BE49-F238E27FC236}">
                <a16:creationId xmlns:a16="http://schemas.microsoft.com/office/drawing/2014/main" id="{4E180E89-B4B1-4A46-842C-C6F0089148CB}"/>
              </a:ext>
            </a:extLst>
          </p:cNvPr>
          <p:cNvPicPr>
            <a:picLocks noChangeAspect="1"/>
          </p:cNvPicPr>
          <p:nvPr/>
        </p:nvPicPr>
        <p:blipFill>
          <a:blip r:embed="rId3"/>
          <a:stretch>
            <a:fillRect/>
          </a:stretch>
        </p:blipFill>
        <p:spPr>
          <a:xfrm>
            <a:off x="6344018" y="2715250"/>
            <a:ext cx="5440614" cy="3666077"/>
          </a:xfrm>
          <a:prstGeom prst="rect">
            <a:avLst/>
          </a:prstGeom>
        </p:spPr>
      </p:pic>
    </p:spTree>
    <p:extLst>
      <p:ext uri="{BB962C8B-B14F-4D97-AF65-F5344CB8AC3E}">
        <p14:creationId xmlns:p14="http://schemas.microsoft.com/office/powerpoint/2010/main" val="2521530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C5D842B9-1143-4307-83BC-25198996898B}"/>
              </a:ext>
            </a:extLst>
          </p:cNvPr>
          <p:cNvSpPr>
            <a:spLocks noGrp="1"/>
          </p:cNvSpPr>
          <p:nvPr>
            <p:ph type="ftr" sz="quarter" idx="10"/>
          </p:nvPr>
        </p:nvSpPr>
        <p:spPr/>
        <p:txBody>
          <a:bodyPr/>
          <a:lstStyle/>
          <a:p>
            <a:r>
              <a:rPr lang="en-GB"/>
              <a:t>Revision 1R0</a:t>
            </a:r>
            <a:endParaRPr lang="en-GB" dirty="0"/>
          </a:p>
        </p:txBody>
      </p:sp>
      <p:sp>
        <p:nvSpPr>
          <p:cNvPr id="9" name="Slide Number Placeholder 8">
            <a:extLst>
              <a:ext uri="{FF2B5EF4-FFF2-40B4-BE49-F238E27FC236}">
                <a16:creationId xmlns:a16="http://schemas.microsoft.com/office/drawing/2014/main" id="{5EC4ED05-1D8E-44E6-BC39-161E0C2658D9}"/>
              </a:ext>
            </a:extLst>
          </p:cNvPr>
          <p:cNvSpPr>
            <a:spLocks noGrp="1"/>
          </p:cNvSpPr>
          <p:nvPr>
            <p:ph type="sldNum" sz="quarter" idx="4"/>
          </p:nvPr>
        </p:nvSpPr>
        <p:spPr/>
        <p:txBody>
          <a:bodyPr/>
          <a:lstStyle/>
          <a:p>
            <a:fld id="{830CE568-BF69-4817-809A-187B9605D26D}" type="slidenum">
              <a:rPr lang="en-GB" smtClean="0"/>
              <a:pPr/>
              <a:t>6</a:t>
            </a:fld>
            <a:endParaRPr lang="en-GB" dirty="0"/>
          </a:p>
        </p:txBody>
      </p:sp>
      <p:sp>
        <p:nvSpPr>
          <p:cNvPr id="3" name="Text Placeholder 2"/>
          <p:cNvSpPr>
            <a:spLocks noGrp="1"/>
          </p:cNvSpPr>
          <p:nvPr>
            <p:ph type="body" sz="quarter" idx="16"/>
          </p:nvPr>
        </p:nvSpPr>
        <p:spPr/>
        <p:txBody>
          <a:bodyPr/>
          <a:lstStyle/>
          <a:p>
            <a:r>
              <a:rPr lang="en-GB" altLang="en-US" dirty="0"/>
              <a:t>AM E4x/msd Block </a:t>
            </a:r>
            <a:r>
              <a:rPr lang="en-GB" altLang="en-US" sz="2400" dirty="0"/>
              <a:t>Diagram</a:t>
            </a:r>
            <a:endParaRPr lang="en-GB" altLang="en-US" dirty="0"/>
          </a:p>
        </p:txBody>
      </p:sp>
      <p:pic>
        <p:nvPicPr>
          <p:cNvPr id="6" name="Graphic 5">
            <a:extLst>
              <a:ext uri="{FF2B5EF4-FFF2-40B4-BE49-F238E27FC236}">
                <a16:creationId xmlns:a16="http://schemas.microsoft.com/office/drawing/2014/main" id="{F7118661-F0EA-4869-8AE5-2BAE7DDF5A1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88612" y="667644"/>
            <a:ext cx="8061740" cy="5574371"/>
          </a:xfrm>
          <a:prstGeom prst="rect">
            <a:avLst/>
          </a:prstGeom>
        </p:spPr>
      </p:pic>
    </p:spTree>
    <p:extLst>
      <p:ext uri="{BB962C8B-B14F-4D97-AF65-F5344CB8AC3E}">
        <p14:creationId xmlns:p14="http://schemas.microsoft.com/office/powerpoint/2010/main" val="24620686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C5D842B9-1143-4307-83BC-25198996898B}"/>
              </a:ext>
            </a:extLst>
          </p:cNvPr>
          <p:cNvSpPr>
            <a:spLocks noGrp="1"/>
          </p:cNvSpPr>
          <p:nvPr>
            <p:ph type="ftr" sz="quarter" idx="10"/>
          </p:nvPr>
        </p:nvSpPr>
        <p:spPr/>
        <p:txBody>
          <a:bodyPr/>
          <a:lstStyle/>
          <a:p>
            <a:r>
              <a:rPr lang="en-GB"/>
              <a:t>Revision 1R0</a:t>
            </a:r>
            <a:endParaRPr lang="en-GB" dirty="0"/>
          </a:p>
        </p:txBody>
      </p:sp>
      <p:sp>
        <p:nvSpPr>
          <p:cNvPr id="9" name="Slide Number Placeholder 8">
            <a:extLst>
              <a:ext uri="{FF2B5EF4-FFF2-40B4-BE49-F238E27FC236}">
                <a16:creationId xmlns:a16="http://schemas.microsoft.com/office/drawing/2014/main" id="{5EC4ED05-1D8E-44E6-BC39-161E0C2658D9}"/>
              </a:ext>
            </a:extLst>
          </p:cNvPr>
          <p:cNvSpPr>
            <a:spLocks noGrp="1"/>
          </p:cNvSpPr>
          <p:nvPr>
            <p:ph type="sldNum" sz="quarter" idx="4"/>
          </p:nvPr>
        </p:nvSpPr>
        <p:spPr/>
        <p:txBody>
          <a:bodyPr/>
          <a:lstStyle/>
          <a:p>
            <a:fld id="{830CE568-BF69-4817-809A-187B9605D26D}" type="slidenum">
              <a:rPr lang="en-GB" smtClean="0"/>
              <a:pPr/>
              <a:t>7</a:t>
            </a:fld>
            <a:endParaRPr lang="en-GB" dirty="0"/>
          </a:p>
        </p:txBody>
      </p:sp>
      <p:sp>
        <p:nvSpPr>
          <p:cNvPr id="3" name="Text Placeholder 2"/>
          <p:cNvSpPr>
            <a:spLocks noGrp="1"/>
          </p:cNvSpPr>
          <p:nvPr>
            <p:ph type="body" sz="quarter" idx="16"/>
          </p:nvPr>
        </p:nvSpPr>
        <p:spPr/>
        <p:txBody>
          <a:bodyPr/>
          <a:lstStyle/>
          <a:p>
            <a:r>
              <a:rPr lang="en-GB" altLang="en-US" dirty="0"/>
              <a:t>AM E4x/msd Block </a:t>
            </a:r>
            <a:r>
              <a:rPr lang="en-GB" altLang="en-US" sz="2400" dirty="0"/>
              <a:t>Diagram</a:t>
            </a:r>
            <a:endParaRPr lang="en-GB" altLang="en-US" dirty="0"/>
          </a:p>
        </p:txBody>
      </p:sp>
      <p:pic>
        <p:nvPicPr>
          <p:cNvPr id="6" name="Graphic 5">
            <a:extLst>
              <a:ext uri="{FF2B5EF4-FFF2-40B4-BE49-F238E27FC236}">
                <a16:creationId xmlns:a16="http://schemas.microsoft.com/office/drawing/2014/main" id="{F7118661-F0EA-4869-8AE5-2BAE7DDF5A1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88612" y="667644"/>
            <a:ext cx="8061740" cy="5574371"/>
          </a:xfrm>
          <a:prstGeom prst="rect">
            <a:avLst/>
          </a:prstGeom>
        </p:spPr>
      </p:pic>
      <p:sp>
        <p:nvSpPr>
          <p:cNvPr id="2" name="Rectangle 1">
            <a:extLst>
              <a:ext uri="{FF2B5EF4-FFF2-40B4-BE49-F238E27FC236}">
                <a16:creationId xmlns:a16="http://schemas.microsoft.com/office/drawing/2014/main" id="{B5BDAD59-7B6F-4A83-8693-DD2E5A626D44}"/>
              </a:ext>
            </a:extLst>
          </p:cNvPr>
          <p:cNvSpPr/>
          <p:nvPr/>
        </p:nvSpPr>
        <p:spPr>
          <a:xfrm>
            <a:off x="6710289" y="450166"/>
            <a:ext cx="1591799" cy="1941342"/>
          </a:xfrm>
          <a:prstGeom prst="rect">
            <a:avLst/>
          </a:prstGeom>
          <a:noFill/>
          <a:ln w="38100">
            <a:solidFill>
              <a:srgbClr val="232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721977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C5D842B9-1143-4307-83BC-25198996898B}"/>
              </a:ext>
            </a:extLst>
          </p:cNvPr>
          <p:cNvSpPr>
            <a:spLocks noGrp="1"/>
          </p:cNvSpPr>
          <p:nvPr>
            <p:ph type="ftr" sz="quarter" idx="10"/>
          </p:nvPr>
        </p:nvSpPr>
        <p:spPr/>
        <p:txBody>
          <a:bodyPr/>
          <a:lstStyle/>
          <a:p>
            <a:r>
              <a:rPr lang="en-GB"/>
              <a:t>Revision 1R0</a:t>
            </a:r>
            <a:endParaRPr lang="en-GB" dirty="0"/>
          </a:p>
        </p:txBody>
      </p:sp>
      <p:sp>
        <p:nvSpPr>
          <p:cNvPr id="9" name="Slide Number Placeholder 8">
            <a:extLst>
              <a:ext uri="{FF2B5EF4-FFF2-40B4-BE49-F238E27FC236}">
                <a16:creationId xmlns:a16="http://schemas.microsoft.com/office/drawing/2014/main" id="{5EC4ED05-1D8E-44E6-BC39-161E0C2658D9}"/>
              </a:ext>
            </a:extLst>
          </p:cNvPr>
          <p:cNvSpPr>
            <a:spLocks noGrp="1"/>
          </p:cNvSpPr>
          <p:nvPr>
            <p:ph type="sldNum" sz="quarter" idx="4"/>
          </p:nvPr>
        </p:nvSpPr>
        <p:spPr/>
        <p:txBody>
          <a:bodyPr/>
          <a:lstStyle/>
          <a:p>
            <a:fld id="{830CE568-BF69-4817-809A-187B9605D26D}" type="slidenum">
              <a:rPr lang="en-GB" smtClean="0"/>
              <a:pPr/>
              <a:t>8</a:t>
            </a:fld>
            <a:endParaRPr lang="en-GB" dirty="0"/>
          </a:p>
        </p:txBody>
      </p:sp>
      <p:sp>
        <p:nvSpPr>
          <p:cNvPr id="3" name="Text Placeholder 2"/>
          <p:cNvSpPr>
            <a:spLocks noGrp="1"/>
          </p:cNvSpPr>
          <p:nvPr>
            <p:ph type="body" sz="quarter" idx="16"/>
          </p:nvPr>
        </p:nvSpPr>
        <p:spPr/>
        <p:txBody>
          <a:bodyPr/>
          <a:lstStyle/>
          <a:p>
            <a:r>
              <a:rPr lang="en-GB" altLang="en-US" dirty="0"/>
              <a:t>AM E4x/msd Block </a:t>
            </a:r>
            <a:r>
              <a:rPr lang="en-GB" altLang="en-US" sz="2400" dirty="0"/>
              <a:t>Diagram</a:t>
            </a:r>
            <a:endParaRPr lang="en-GB" altLang="en-US" dirty="0"/>
          </a:p>
        </p:txBody>
      </p:sp>
      <p:pic>
        <p:nvPicPr>
          <p:cNvPr id="6" name="Graphic 5">
            <a:extLst>
              <a:ext uri="{FF2B5EF4-FFF2-40B4-BE49-F238E27FC236}">
                <a16:creationId xmlns:a16="http://schemas.microsoft.com/office/drawing/2014/main" id="{F7118661-F0EA-4869-8AE5-2BAE7DDF5A1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88612" y="667644"/>
            <a:ext cx="8061740" cy="5574371"/>
          </a:xfrm>
          <a:prstGeom prst="rect">
            <a:avLst/>
          </a:prstGeom>
        </p:spPr>
      </p:pic>
      <p:sp>
        <p:nvSpPr>
          <p:cNvPr id="2" name="Rectangle 1">
            <a:extLst>
              <a:ext uri="{FF2B5EF4-FFF2-40B4-BE49-F238E27FC236}">
                <a16:creationId xmlns:a16="http://schemas.microsoft.com/office/drawing/2014/main" id="{B5BDAD59-7B6F-4A83-8693-DD2E5A626D44}"/>
              </a:ext>
            </a:extLst>
          </p:cNvPr>
          <p:cNvSpPr/>
          <p:nvPr/>
        </p:nvSpPr>
        <p:spPr>
          <a:xfrm>
            <a:off x="8511589" y="3519733"/>
            <a:ext cx="1591799" cy="2388697"/>
          </a:xfrm>
          <a:prstGeom prst="rect">
            <a:avLst/>
          </a:prstGeom>
          <a:noFill/>
          <a:ln w="38100">
            <a:solidFill>
              <a:srgbClr val="232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56183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C5D842B9-1143-4307-83BC-25198996898B}"/>
              </a:ext>
            </a:extLst>
          </p:cNvPr>
          <p:cNvSpPr>
            <a:spLocks noGrp="1"/>
          </p:cNvSpPr>
          <p:nvPr>
            <p:ph type="ftr" sz="quarter" idx="10"/>
          </p:nvPr>
        </p:nvSpPr>
        <p:spPr/>
        <p:txBody>
          <a:bodyPr/>
          <a:lstStyle/>
          <a:p>
            <a:r>
              <a:rPr lang="en-GB"/>
              <a:t>Revision 1R0</a:t>
            </a:r>
            <a:endParaRPr lang="en-GB" dirty="0"/>
          </a:p>
        </p:txBody>
      </p:sp>
      <p:sp>
        <p:nvSpPr>
          <p:cNvPr id="9" name="Slide Number Placeholder 8">
            <a:extLst>
              <a:ext uri="{FF2B5EF4-FFF2-40B4-BE49-F238E27FC236}">
                <a16:creationId xmlns:a16="http://schemas.microsoft.com/office/drawing/2014/main" id="{5EC4ED05-1D8E-44E6-BC39-161E0C2658D9}"/>
              </a:ext>
            </a:extLst>
          </p:cNvPr>
          <p:cNvSpPr>
            <a:spLocks noGrp="1"/>
          </p:cNvSpPr>
          <p:nvPr>
            <p:ph type="sldNum" sz="quarter" idx="4"/>
          </p:nvPr>
        </p:nvSpPr>
        <p:spPr/>
        <p:txBody>
          <a:bodyPr/>
          <a:lstStyle/>
          <a:p>
            <a:fld id="{830CE568-BF69-4817-809A-187B9605D26D}" type="slidenum">
              <a:rPr lang="en-GB" smtClean="0"/>
              <a:pPr/>
              <a:t>9</a:t>
            </a:fld>
            <a:endParaRPr lang="en-GB" dirty="0"/>
          </a:p>
        </p:txBody>
      </p:sp>
      <p:sp>
        <p:nvSpPr>
          <p:cNvPr id="3" name="Text Placeholder 2"/>
          <p:cNvSpPr>
            <a:spLocks noGrp="1"/>
          </p:cNvSpPr>
          <p:nvPr>
            <p:ph type="body" sz="quarter" idx="16"/>
          </p:nvPr>
        </p:nvSpPr>
        <p:spPr/>
        <p:txBody>
          <a:bodyPr/>
          <a:lstStyle/>
          <a:p>
            <a:r>
              <a:rPr lang="en-GB" altLang="en-US" dirty="0"/>
              <a:t>AM E4x/msd Block </a:t>
            </a:r>
            <a:r>
              <a:rPr lang="en-GB" altLang="en-US" sz="2400" dirty="0"/>
              <a:t>Diagram</a:t>
            </a:r>
            <a:endParaRPr lang="en-GB" altLang="en-US" dirty="0"/>
          </a:p>
        </p:txBody>
      </p:sp>
      <p:pic>
        <p:nvPicPr>
          <p:cNvPr id="6" name="Graphic 5">
            <a:extLst>
              <a:ext uri="{FF2B5EF4-FFF2-40B4-BE49-F238E27FC236}">
                <a16:creationId xmlns:a16="http://schemas.microsoft.com/office/drawing/2014/main" id="{F7118661-F0EA-4869-8AE5-2BAE7DDF5A1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88612" y="667644"/>
            <a:ext cx="8061740" cy="5574371"/>
          </a:xfrm>
          <a:prstGeom prst="rect">
            <a:avLst/>
          </a:prstGeom>
        </p:spPr>
      </p:pic>
      <p:sp>
        <p:nvSpPr>
          <p:cNvPr id="2" name="Rectangle 1">
            <a:extLst>
              <a:ext uri="{FF2B5EF4-FFF2-40B4-BE49-F238E27FC236}">
                <a16:creationId xmlns:a16="http://schemas.microsoft.com/office/drawing/2014/main" id="{B5BDAD59-7B6F-4A83-8693-DD2E5A626D44}"/>
              </a:ext>
            </a:extLst>
          </p:cNvPr>
          <p:cNvSpPr/>
          <p:nvPr/>
        </p:nvSpPr>
        <p:spPr>
          <a:xfrm>
            <a:off x="2827607" y="1139482"/>
            <a:ext cx="1111348" cy="1677627"/>
          </a:xfrm>
          <a:prstGeom prst="rect">
            <a:avLst/>
          </a:prstGeom>
          <a:noFill/>
          <a:ln w="38100">
            <a:solidFill>
              <a:srgbClr val="232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838292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CT Lato">
      <a:majorFont>
        <a:latin typeface="Lato"/>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p 2019" id="{B2A497DA-89FC-45C0-B593-6F6F62BA7021}" vid="{954612E1-D348-4351-9595-3AB49A7ECA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Sep 2019 Template</Template>
  <TotalTime>6206</TotalTime>
  <Words>1849</Words>
  <Application>Microsoft Office PowerPoint</Application>
  <PresentationFormat>Widescreen</PresentationFormat>
  <Paragraphs>186</Paragraphs>
  <Slides>17</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Lato</vt:lpstr>
      <vt:lpstr>Wingdings</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Nigel Forrester</dc:creator>
  <cp:lastModifiedBy>Paul Prictoe</cp:lastModifiedBy>
  <cp:revision>89</cp:revision>
  <dcterms:created xsi:type="dcterms:W3CDTF">2019-11-28T12:25:26Z</dcterms:created>
  <dcterms:modified xsi:type="dcterms:W3CDTF">2019-12-03T21:21:49Z</dcterms:modified>
</cp:coreProperties>
</file>