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 id="2147483661" r:id="rId2"/>
    <p:sldMasterId id="2147483674" r:id="rId3"/>
    <p:sldMasterId id="2147483686" r:id="rId4"/>
    <p:sldMasterId id="2147483699" r:id="rId5"/>
  </p:sldMasterIdLst>
  <p:notesMasterIdLst>
    <p:notesMasterId r:id="rId35"/>
  </p:notesMasterIdLst>
  <p:sldIdLst>
    <p:sldId id="261" r:id="rId6"/>
    <p:sldId id="277" r:id="rId7"/>
    <p:sldId id="331" r:id="rId8"/>
    <p:sldId id="315" r:id="rId9"/>
    <p:sldId id="311" r:id="rId10"/>
    <p:sldId id="345" r:id="rId11"/>
    <p:sldId id="327" r:id="rId12"/>
    <p:sldId id="332" r:id="rId13"/>
    <p:sldId id="312" r:id="rId14"/>
    <p:sldId id="316" r:id="rId15"/>
    <p:sldId id="352" r:id="rId16"/>
    <p:sldId id="372" r:id="rId17"/>
    <p:sldId id="373" r:id="rId18"/>
    <p:sldId id="346" r:id="rId19"/>
    <p:sldId id="334" r:id="rId20"/>
    <p:sldId id="321" r:id="rId21"/>
    <p:sldId id="320" r:id="rId22"/>
    <p:sldId id="339" r:id="rId23"/>
    <p:sldId id="341" r:id="rId24"/>
    <p:sldId id="340" r:id="rId25"/>
    <p:sldId id="323" r:id="rId26"/>
    <p:sldId id="347" r:id="rId27"/>
    <p:sldId id="325" r:id="rId28"/>
    <p:sldId id="351" r:id="rId29"/>
    <p:sldId id="336" r:id="rId30"/>
    <p:sldId id="350" r:id="rId31"/>
    <p:sldId id="337" r:id="rId32"/>
    <p:sldId id="309" r:id="rId33"/>
    <p:sldId id="271"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CC"/>
    <a:srgbClr val="D3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660"/>
  </p:normalViewPr>
  <p:slideViewPr>
    <p:cSldViewPr snapToGrid="0">
      <p:cViewPr varScale="1">
        <p:scale>
          <a:sx n="114" d="100"/>
          <a:sy n="114" d="100"/>
        </p:scale>
        <p:origin x="134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C76D4-425E-4E11-862F-D275D3070DB6}" type="datetimeFigureOut">
              <a:rPr lang="zh-CN" altLang="en-US" smtClean="0"/>
              <a:t>2019/12/3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12FE2-7D84-41BC-B703-6E8AEA5ACF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1370013" y="1141413"/>
            <a:ext cx="4114800" cy="3086100"/>
          </a:xfrm>
          <a:ln>
            <a:solidFill>
              <a:srgbClr val="000000"/>
            </a:solidFill>
            <a:miter lim="800000"/>
          </a:ln>
        </p:spPr>
      </p:sp>
      <p:sp>
        <p:nvSpPr>
          <p:cNvPr id="81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http://meihua.docer.com/</a:t>
            </a:r>
          </a:p>
        </p:txBody>
      </p:sp>
      <p:sp>
        <p:nvSpPr>
          <p:cNvPr id="81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DCC3E8DF-7225-42C4-BE8B-343943012425}" type="slidenum">
              <a:rPr lang="zh-CN" altLang="en-US" sz="1200">
                <a:latin typeface="Calibri" panose="020F0502020204030204" pitchFamily="34" charset="0"/>
              </a:rPr>
              <a:t>2</a:t>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1370013" y="1141413"/>
            <a:ext cx="4114800" cy="3086100"/>
          </a:xfrm>
          <a:ln>
            <a:solidFill>
              <a:srgbClr val="000000"/>
            </a:solidFill>
            <a:miter lim="800000"/>
          </a:ln>
        </p:spPr>
      </p:sp>
      <p:sp>
        <p:nvSpPr>
          <p:cNvPr id="81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http://meihua.docer.com/</a:t>
            </a:r>
          </a:p>
        </p:txBody>
      </p:sp>
      <p:sp>
        <p:nvSpPr>
          <p:cNvPr id="81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DCC3E8DF-7225-42C4-BE8B-343943012425}" type="slidenum">
              <a:rPr lang="zh-CN" altLang="en-US" sz="1200">
                <a:latin typeface="Calibri" panose="020F0502020204030204" pitchFamily="34" charset="0"/>
              </a:rPr>
              <a:t>6</a:t>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1370013" y="1141413"/>
            <a:ext cx="4114800" cy="3086100"/>
          </a:xfrm>
          <a:ln>
            <a:solidFill>
              <a:srgbClr val="000000"/>
            </a:solidFill>
            <a:miter lim="800000"/>
          </a:ln>
        </p:spPr>
      </p:sp>
      <p:sp>
        <p:nvSpPr>
          <p:cNvPr id="81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http://meihua.docer.com/</a:t>
            </a:r>
          </a:p>
        </p:txBody>
      </p:sp>
      <p:sp>
        <p:nvSpPr>
          <p:cNvPr id="81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DCC3E8DF-7225-42C4-BE8B-343943012425}" type="slidenum">
              <a:rPr lang="zh-CN" altLang="en-US" sz="1200">
                <a:latin typeface="Calibri" panose="020F0502020204030204" pitchFamily="34" charset="0"/>
              </a:rPr>
              <a:t>14</a:t>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1370013" y="1141413"/>
            <a:ext cx="4114800" cy="3086100"/>
          </a:xfrm>
          <a:ln>
            <a:solidFill>
              <a:srgbClr val="000000"/>
            </a:solidFill>
            <a:miter lim="800000"/>
          </a:ln>
        </p:spPr>
      </p:sp>
      <p:sp>
        <p:nvSpPr>
          <p:cNvPr id="81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http://meihua.docer.com/</a:t>
            </a:r>
          </a:p>
        </p:txBody>
      </p:sp>
      <p:sp>
        <p:nvSpPr>
          <p:cNvPr id="81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DCC3E8DF-7225-42C4-BE8B-343943012425}" type="slidenum">
              <a:rPr lang="zh-CN" altLang="en-US" sz="1200">
                <a:latin typeface="Calibri" panose="020F0502020204030204" pitchFamily="34" charset="0"/>
              </a:rPr>
              <a:t>22</a:t>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Rectangle 5"/>
          <p:cNvSpPr>
            <a:spLocks noGrp="1" noChangeArrowheads="1"/>
          </p:cNvSpPr>
          <p:nvPr>
            <p:ph type="dt" sz="half" idx="10"/>
          </p:nvPr>
        </p:nvSpPr>
        <p:spPr/>
        <p:txBody>
          <a:bodyPr/>
          <a:lstStyle>
            <a:lvl1pPr>
              <a:defRPr/>
            </a:lvl1pPr>
          </a:lstStyle>
          <a:p>
            <a:pPr>
              <a:defRPr/>
            </a:pPr>
            <a:fld id="{A5901B88-E395-448C-BB53-9E89A1301756}"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6B033C6B-3115-443A-97B8-BD042F290FDC}"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59033BE5-5F62-480E-AEDC-F3D417DCEE98}"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68E7362-E4BB-4C12-8C63-6B3E782A29B7}"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2"/>
            <a:ext cx="2057400" cy="58975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2"/>
            <a:ext cx="6019800" cy="58975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F25B0331-0301-4595-BB3E-0FFC8FCD48C1}"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DB159A4B-F8F5-4C85-9B21-1E637D209565}"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2"/>
            <a:ext cx="7164388" cy="563563"/>
          </a:xfrm>
        </p:spPr>
        <p:txBody>
          <a:bodyPr/>
          <a:lstStyle/>
          <a:p>
            <a:r>
              <a:rPr lang="zh-CN" altLang="en-US"/>
              <a:t>单击此处编辑母版标题样式</a:t>
            </a:r>
          </a:p>
        </p:txBody>
      </p:sp>
      <p:sp>
        <p:nvSpPr>
          <p:cNvPr id="3" name="SmartArt 占位符 2"/>
          <p:cNvSpPr>
            <a:spLocks noGrp="1"/>
          </p:cNvSpPr>
          <p:nvPr>
            <p:ph type="pic" idx="1"/>
          </p:nvPr>
        </p:nvSpPr>
        <p:spPr>
          <a:xfrm>
            <a:off x="457200" y="1600202"/>
            <a:ext cx="8229600" cy="4525963"/>
          </a:xfrm>
        </p:spPr>
        <p:txBody>
          <a:bodyPr/>
          <a:lstStyle/>
          <a:p>
            <a:pPr lvl="0"/>
            <a:endParaRPr lang="zh-CN" altLang="en-US" noProof="0"/>
          </a:p>
        </p:txBody>
      </p:sp>
      <p:sp>
        <p:nvSpPr>
          <p:cNvPr id="4" name="Rectangle 5"/>
          <p:cNvSpPr>
            <a:spLocks noGrp="1" noChangeArrowheads="1"/>
          </p:cNvSpPr>
          <p:nvPr>
            <p:ph type="dt" sz="half" idx="10"/>
          </p:nvPr>
        </p:nvSpPr>
        <p:spPr/>
        <p:txBody>
          <a:bodyPr/>
          <a:lstStyle>
            <a:lvl1pPr>
              <a:defRPr/>
            </a:lvl1pPr>
          </a:lstStyle>
          <a:p>
            <a:pPr>
              <a:defRPr/>
            </a:pPr>
            <a:fld id="{23EBA078-C68E-479C-8D9E-C8880E567A42}"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682E9E0-EF6E-4038-956E-D4FD04B871BB}"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5"/>
          <p:cNvSpPr>
            <a:spLocks noGrp="1" noChangeArrowheads="1"/>
          </p:cNvSpPr>
          <p:nvPr>
            <p:ph type="dt" sz="half" idx="10"/>
          </p:nvPr>
        </p:nvSpPr>
        <p:spPr/>
        <p:txBody>
          <a:bodyPr/>
          <a:lstStyle>
            <a:lvl1pPr>
              <a:defRPr/>
            </a:lvl1pPr>
          </a:lstStyle>
          <a:p>
            <a:pPr>
              <a:defRPr/>
            </a:pPr>
            <a:fld id="{A5901B88-E395-448C-BB53-9E89A1301756}"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6B033C6B-3115-443A-97B8-BD042F290FDC}"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4424ADBF-EB4E-4C41-A38C-163CACD0CC70}"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A45F02E-491E-487D-A436-3DDAE011EEDD}"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fld id="{422CE28A-541B-4DE7-BA97-81CBE29842C9}"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482617B1-50AF-494D-884E-44F424C1EA8B}"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fld id="{E29630F0-55D5-4703-9AB0-87E9ED9E9413}"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D1728DD-23B1-4E2E-BD6B-B3169FA64A21}"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p:txBody>
          <a:bodyPr/>
          <a:lstStyle>
            <a:lvl1pPr>
              <a:defRPr/>
            </a:lvl1pPr>
          </a:lstStyle>
          <a:p>
            <a:pPr>
              <a:defRPr/>
            </a:pPr>
            <a:fld id="{9D62888F-61C2-4F70-8FA6-A2CB2EAF0250}" type="datetime1">
              <a:rPr lang="zh-CN" altLang="en-US">
                <a:solidFill>
                  <a:prstClr val="black"/>
                </a:solidFill>
              </a:rPr>
              <a:t>2019/12/3</a:t>
            </a:fld>
            <a:endParaRPr lang="en-US" altLang="zh-CN">
              <a:solidFill>
                <a:prstClr val="black"/>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9" name="Rectangle 7"/>
          <p:cNvSpPr>
            <a:spLocks noGrp="1" noChangeArrowheads="1"/>
          </p:cNvSpPr>
          <p:nvPr>
            <p:ph type="sldNum" sz="quarter" idx="12"/>
          </p:nvPr>
        </p:nvSpPr>
        <p:spPr/>
        <p:txBody>
          <a:bodyPr/>
          <a:lstStyle>
            <a:lvl1pPr>
              <a:defRPr/>
            </a:lvl1pPr>
          </a:lstStyle>
          <a:p>
            <a:pPr>
              <a:defRPr/>
            </a:pPr>
            <a:fld id="{77F50A8F-5DDA-4117-9608-2CC0DF7142D6}"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fld id="{10A166E0-496E-4C92-B43D-E7CE077AF998}" type="datetime1">
              <a:rPr lang="zh-CN" altLang="en-US">
                <a:solidFill>
                  <a:prstClr val="black"/>
                </a:solidFill>
              </a:rPr>
              <a:t>2019/12/3</a:t>
            </a:fld>
            <a:endParaRPr lang="en-US" altLang="zh-CN">
              <a:solidFill>
                <a:prstClr val="black"/>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5" name="Rectangle 7"/>
          <p:cNvSpPr>
            <a:spLocks noGrp="1" noChangeArrowheads="1"/>
          </p:cNvSpPr>
          <p:nvPr>
            <p:ph type="sldNum" sz="quarter" idx="12"/>
          </p:nvPr>
        </p:nvSpPr>
        <p:spPr/>
        <p:txBody>
          <a:bodyPr/>
          <a:lstStyle>
            <a:lvl1pPr>
              <a:defRPr/>
            </a:lvl1pPr>
          </a:lstStyle>
          <a:p>
            <a:pPr>
              <a:defRPr/>
            </a:pPr>
            <a:fld id="{EC6AF8F4-6B93-4A93-9C79-950A988EF2C5}"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1313B59B-AFDA-490A-B111-3151D3BF93E2}" type="datetime1">
              <a:rPr lang="zh-CN" altLang="en-US">
                <a:solidFill>
                  <a:prstClr val="black"/>
                </a:solidFill>
              </a:rPr>
              <a:t>2019/12/3</a:t>
            </a:fld>
            <a:endParaRPr lang="en-US" altLang="zh-CN">
              <a:solidFill>
                <a:prstClr val="black"/>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4" name="Rectangle 7"/>
          <p:cNvSpPr>
            <a:spLocks noGrp="1" noChangeArrowheads="1"/>
          </p:cNvSpPr>
          <p:nvPr>
            <p:ph type="sldNum" sz="quarter" idx="12"/>
          </p:nvPr>
        </p:nvSpPr>
        <p:spPr/>
        <p:txBody>
          <a:bodyPr/>
          <a:lstStyle>
            <a:lvl1pPr>
              <a:defRPr/>
            </a:lvl1pPr>
          </a:lstStyle>
          <a:p>
            <a:pPr>
              <a:defRPr/>
            </a:pPr>
            <a:fld id="{264B4DB5-131E-4C15-B6A0-F7B02E117B80}"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4424ADBF-EB4E-4C41-A38C-163CACD0CC70}"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A45F02E-491E-487D-A436-3DDAE011EEDD}"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2CA27D02-B8C6-40FD-8B05-BB33BF9C9082}"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C502CA2-5683-4E11-9B8D-71E3A570E85C}"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D858E88D-90DF-4FAF-8A8E-DC57C6450284}"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F8339BB-8117-4A19-AF59-89D5EAC78386}"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59033BE5-5F62-480E-AEDC-F3D417DCEE98}"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68E7362-E4BB-4C12-8C63-6B3E782A29B7}"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975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58975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F25B0331-0301-4595-BB3E-0FFC8FCD48C1}"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DB159A4B-F8F5-4C85-9B21-1E637D209565}"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0"/>
            <a:ext cx="7164388" cy="563563"/>
          </a:xfr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p:spPr>
        <p:txBody>
          <a:bodyPr/>
          <a:lstStyle/>
          <a:p>
            <a:pPr lvl="0"/>
            <a:endParaRPr lang="zh-CN" altLang="en-US" noProof="0"/>
          </a:p>
        </p:txBody>
      </p:sp>
      <p:sp>
        <p:nvSpPr>
          <p:cNvPr id="4" name="Rectangle 5"/>
          <p:cNvSpPr>
            <a:spLocks noGrp="1" noChangeArrowheads="1"/>
          </p:cNvSpPr>
          <p:nvPr>
            <p:ph type="dt" sz="half" idx="10"/>
          </p:nvPr>
        </p:nvSpPr>
        <p:spPr/>
        <p:txBody>
          <a:bodyPr/>
          <a:lstStyle>
            <a:lvl1pPr>
              <a:defRPr/>
            </a:lvl1pPr>
          </a:lstStyle>
          <a:p>
            <a:pPr>
              <a:defRPr/>
            </a:pPr>
            <a:fld id="{23EBA078-C68E-479C-8D9E-C8880E567A42}"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682E9E0-EF6E-4038-956E-D4FD04B871BB}"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5"/>
          <p:cNvSpPr>
            <a:spLocks noGrp="1" noChangeArrowheads="1"/>
          </p:cNvSpPr>
          <p:nvPr>
            <p:ph type="dt" sz="half" idx="10"/>
          </p:nvPr>
        </p:nvSpPr>
        <p:spPr/>
        <p:txBody>
          <a:bodyPr/>
          <a:lstStyle>
            <a:lvl1pPr>
              <a:defRPr/>
            </a:lvl1pPr>
          </a:lstStyle>
          <a:p>
            <a:pPr>
              <a:defRPr/>
            </a:pPr>
            <a:fld id="{E8A5F69C-C197-488D-BDEB-57319EA7C7C5}"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82A46B1-312D-4DDF-BDCF-C552236F71E4}"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80F073CC-9A00-44BD-814A-CF3938C83B39}"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7552F8F-D68D-4600-A862-78672B984D62}"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fld id="{C67B26FB-733A-4B32-B7EB-AD325801F433}"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0D0C6794-133D-4588-B110-D26A4BFB71C7}"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fld id="{7E803CA6-844F-4253-B3A5-A548B8D95211}"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ED16CBF-6F91-4273-B185-6CDEF7B6C1EF}"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p:txBody>
          <a:bodyPr/>
          <a:lstStyle>
            <a:lvl1pPr>
              <a:defRPr/>
            </a:lvl1pPr>
          </a:lstStyle>
          <a:p>
            <a:pPr>
              <a:defRPr/>
            </a:pPr>
            <a:fld id="{93339EDC-4B17-4BF9-BB96-02273A800D18}" type="datetime1">
              <a:rPr lang="zh-CN" altLang="en-US">
                <a:solidFill>
                  <a:srgbClr val="000000"/>
                </a:solidFill>
              </a:rPr>
              <a:t>2019/12/3</a:t>
            </a:fld>
            <a:endParaRPr lang="en-US" altLang="zh-CN">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C9A75A8A-18DE-408E-AD2D-2903D8F7BAC4}"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fld id="{422CE28A-541B-4DE7-BA97-81CBE29842C9}"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482617B1-50AF-494D-884E-44F424C1EA8B}"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fld id="{1740CDAB-DB51-4047-AAD4-A9CA5E1E77EA}" type="datetime1">
              <a:rPr lang="zh-CN" altLang="en-US">
                <a:solidFill>
                  <a:srgbClr val="000000"/>
                </a:solidFill>
              </a:rPr>
              <a:t>2019/12/3</a:t>
            </a:fld>
            <a:endParaRPr lang="en-US" altLang="zh-CN">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D16C6ABE-0EDD-43FB-A5C6-8C78088CEDE7}"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326786CF-0122-4AA1-BD97-70AED96F9C24}" type="datetime1">
              <a:rPr lang="zh-CN" altLang="en-US">
                <a:solidFill>
                  <a:srgbClr val="000000"/>
                </a:solidFill>
              </a:rPr>
              <a:t>2019/12/3</a:t>
            </a:fld>
            <a:endParaRPr lang="en-US" altLang="zh-CN">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CDD27F8D-AAA1-47F9-AA5B-2C6E96A1B41E}"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408AB4C2-8D2E-4037-ACBA-571CFB4E2D3D}"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5DAC608-0B48-4ECB-8230-EB0B6A45C876}"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C0550CCF-70BE-4004-B6F2-29E7E20AD781}"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4C72F50-ED22-469A-9474-E86FC2A91903}"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3B93C031-FBB5-43F6-B03B-52725272C380}"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752649AC-27FC-4DE4-BC9E-F149F4715118}"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975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58975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9F74F673-A84C-4D83-A4AB-04FCF6F33D73}"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77E872E-F7AA-43C9-AEDC-8D080E54F73E}"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Users\ciki\Desktop\NSRL.jpgNS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685800" y="2130425"/>
            <a:ext cx="7772400" cy="1470025"/>
          </a:xfrm>
        </p:spPr>
        <p:txBody>
          <a:bodyPr/>
          <a:lstStyle>
            <a:lvl1pPr>
              <a:defRPr sz="3600"/>
            </a:lvl1pPr>
          </a:lstStyle>
          <a:p>
            <a:pPr lvl="0"/>
            <a:r>
              <a:rPr lang="zh-CN" altLang="en-US" noProof="0"/>
              <a:t>单击此处编辑母版标题样式</a:t>
            </a:r>
            <a:endParaRPr lang="zh-CN" altLang="zh-CN" noProof="0"/>
          </a:p>
        </p:txBody>
      </p:sp>
      <p:sp>
        <p:nvSpPr>
          <p:cNvPr id="2052" name="Rectangle 4"/>
          <p:cNvSpPr>
            <a:spLocks noGrp="1" noChangeArrowheads="1"/>
          </p:cNvSpPr>
          <p:nvPr>
            <p:ph type="subTitle" idx="1"/>
          </p:nvPr>
        </p:nvSpPr>
        <p:spPr>
          <a:xfrm>
            <a:off x="1371600" y="3886200"/>
            <a:ext cx="6400800" cy="1752600"/>
          </a:xfrm>
        </p:spPr>
        <p:txBody>
          <a:bodyPr/>
          <a:lstStyle>
            <a:lvl1pPr marL="0" indent="0" algn="ctr">
              <a:buFontTx/>
              <a:buNone/>
              <a:defRPr>
                <a:ea typeface="华文楷体" panose="02010600040101010101" pitchFamily="2" charset="-122"/>
              </a:defRPr>
            </a:lvl1pPr>
          </a:lstStyle>
          <a:p>
            <a:pPr lvl="0"/>
            <a:r>
              <a:rPr lang="zh-CN" altLang="en-US" noProof="0"/>
              <a:t>单击此处编辑母版副标题样式</a:t>
            </a:r>
            <a:endParaRPr lang="zh-CN" altLang="zh-CN" noProof="0"/>
          </a:p>
        </p:txBody>
      </p:sp>
      <p:sp>
        <p:nvSpPr>
          <p:cNvPr id="5" name="Rectangle 5"/>
          <p:cNvSpPr>
            <a:spLocks noGrp="1" noChangeArrowheads="1"/>
          </p:cNvSpPr>
          <p:nvPr>
            <p:ph type="dt" sz="half" idx="10"/>
          </p:nvPr>
        </p:nvSpPr>
        <p:spPr/>
        <p:txBody>
          <a:bodyPr/>
          <a:lstStyle>
            <a:lvl1pPr>
              <a:defRPr/>
            </a:lvl1pPr>
          </a:lstStyle>
          <a:p>
            <a:pPr>
              <a:defRPr/>
            </a:pPr>
            <a:fld id="{9AA396D1-D736-409F-B510-76A1DA68DE95}"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959A434E-052A-4ADE-9AAC-E58A904B3683}"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标题 7"/>
          <p:cNvSpPr>
            <a:spLocks noGrp="1"/>
          </p:cNvSpPr>
          <p:nvPr>
            <p:ph type="title"/>
          </p:nvPr>
        </p:nvSpPr>
        <p:spPr/>
        <p:txBody>
          <a:bodyPr/>
          <a:lstStyle/>
          <a:p>
            <a:r>
              <a:rPr lang="zh-CN" altLang="en-US"/>
              <a:t>单击此处编辑母版标题样式</a:t>
            </a:r>
          </a:p>
        </p:txBody>
      </p:sp>
      <p:sp>
        <p:nvSpPr>
          <p:cNvPr id="4" name="Rectangle 5"/>
          <p:cNvSpPr>
            <a:spLocks noGrp="1" noChangeArrowheads="1"/>
          </p:cNvSpPr>
          <p:nvPr>
            <p:ph type="dt" sz="half" idx="10"/>
          </p:nvPr>
        </p:nvSpPr>
        <p:spPr/>
        <p:txBody>
          <a:bodyPr/>
          <a:lstStyle>
            <a:lvl1pPr>
              <a:defRPr/>
            </a:lvl1pPr>
          </a:lstStyle>
          <a:p>
            <a:pPr>
              <a:defRPr/>
            </a:pPr>
            <a:fld id="{A49F1A0E-3C30-4145-9CBE-53B58D50B1B6}"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46A72A96-ECA8-4DC1-AF5D-FB35CFE8686C}"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fld id="{EEA29FD8-477B-469C-AA21-94008B85972E}"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51A3B78-EB6E-4666-8F90-289998FEE00E}"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fld id="{782CF496-82DF-41A5-93D1-65E4260561EA}"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B61974A-E27C-4F20-A93F-194799DB5A98}"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fld id="{E29630F0-55D5-4703-9AB0-87E9ED9E9413}"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D1728DD-23B1-4E2E-BD6B-B3169FA64A21}"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p:txBody>
          <a:bodyPr/>
          <a:lstStyle>
            <a:lvl1pPr>
              <a:defRPr/>
            </a:lvl1pPr>
          </a:lstStyle>
          <a:p>
            <a:pPr>
              <a:defRPr/>
            </a:pPr>
            <a:fld id="{9121115C-8616-4895-AA52-C8B5FD6E8EE0}" type="datetime1">
              <a:rPr lang="zh-CN" altLang="en-US">
                <a:solidFill>
                  <a:srgbClr val="000000"/>
                </a:solidFill>
              </a:rPr>
              <a:t>2019/12/3</a:t>
            </a:fld>
            <a:endParaRPr lang="en-US" altLang="zh-CN">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A6E4096E-3C56-44E5-AA08-5B400513C5C4}"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fld id="{88748D11-DA64-4CDD-8737-903228ACFACF}" type="datetime1">
              <a:rPr lang="zh-CN" altLang="en-US">
                <a:solidFill>
                  <a:srgbClr val="000000"/>
                </a:solidFill>
              </a:rPr>
              <a:t>2019/12/3</a:t>
            </a:fld>
            <a:endParaRPr lang="en-US" altLang="zh-CN">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DA6DC399-23AB-4357-8233-5D8BF3B895C6}"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BBF03336-F4ED-4800-AED1-4BD9B45C9230}" type="datetime1">
              <a:rPr lang="zh-CN" altLang="en-US">
                <a:solidFill>
                  <a:srgbClr val="000000"/>
                </a:solidFill>
              </a:rPr>
              <a:t>2019/12/3</a:t>
            </a:fld>
            <a:endParaRPr lang="en-US" altLang="zh-CN">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77B4F9B7-EDF8-4A36-8CD9-06E484335DDB}"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F6112E6F-A503-46C2-A80E-8A429118FE9F}"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8D04267-BAEF-4712-B39A-52C349A03AA1}"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21AEF101-E0AD-4EE1-82C7-952FA70A7295}" type="datetime1">
              <a:rPr lang="zh-CN" altLang="en-US">
                <a:solidFill>
                  <a:srgbClr val="000000"/>
                </a:solidFill>
              </a:rPr>
              <a:t>2019/12/3</a:t>
            </a:fld>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973AE6BD-F441-4DED-BBEA-963965BF523C}"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DEB22D80-4FDA-49F8-80C4-813010AE0310}"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BA5EB76-574A-4FD0-AAFE-DCC1CB454A06}"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975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58975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3FBC4813-43E6-4F36-89DF-33E9A8AC1D36}" type="datetime1">
              <a:rPr lang="zh-CN" altLang="en-US">
                <a:solidFill>
                  <a:srgbClr val="000000"/>
                </a:solidFill>
              </a:rPr>
              <a:t>2019/12/3</a:t>
            </a:fld>
            <a:endParaRPr lang="en-US" altLang="zh-CN">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6EB08639-E904-42E0-A82E-8AB546132341}" type="slidenum">
              <a:rPr lang="zh-CN" altLang="en-US">
                <a:solidFill>
                  <a:srgbClr val="000000"/>
                </a:solidFill>
              </a:rPr>
              <a:t>‹#›</a:t>
            </a:fld>
            <a:endParaRPr lang="en-US" altLang="zh-CN">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1143000"/>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00C4256F-973A-4A26-AB0B-A68E9FDC6C11}" type="slidenum">
              <a:rPr lang="zh-CN" altLang="en-US"/>
              <a:t>‹#›</a:t>
            </a:fld>
            <a:endParaRPr lang="en-US" altLang="zh-CN" sz="1800"/>
          </a:p>
        </p:txBody>
      </p:sp>
    </p:spTree>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5"/>
          <p:cNvSpPr>
            <a:spLocks noGrp="1" noChangeArrowheads="1"/>
          </p:cNvSpPr>
          <p:nvPr>
            <p:ph type="dt" sz="half" idx="10"/>
          </p:nvPr>
        </p:nvSpPr>
        <p:spPr/>
        <p:txBody>
          <a:bodyPr/>
          <a:lstStyle>
            <a:lvl1pPr>
              <a:defRPr/>
            </a:lvl1pPr>
          </a:lstStyle>
          <a:p>
            <a:pPr>
              <a:defRPr/>
            </a:pPr>
            <a:fld id="{B33CFE5C-1E28-4556-8591-0988815A781D}"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E4B6FDA-5D32-4E1C-9CB1-2BEEE6AB5814}"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B2A3C950-8343-4004-9217-9AAEE7294643}"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0FF9BD5-CE66-4383-9EA8-6ADD1E41B949}"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p:txBody>
          <a:bodyPr/>
          <a:lstStyle>
            <a:lvl1pPr>
              <a:defRPr/>
            </a:lvl1pPr>
          </a:lstStyle>
          <a:p>
            <a:pPr>
              <a:defRPr/>
            </a:pPr>
            <a:fld id="{9D62888F-61C2-4F70-8FA6-A2CB2EAF0250}" type="datetime1">
              <a:rPr lang="zh-CN" altLang="en-US">
                <a:solidFill>
                  <a:prstClr val="black"/>
                </a:solidFill>
              </a:rPr>
              <a:t>2019/12/3</a:t>
            </a:fld>
            <a:endParaRPr lang="en-US" altLang="zh-CN">
              <a:solidFill>
                <a:prstClr val="black"/>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9" name="Rectangle 7"/>
          <p:cNvSpPr>
            <a:spLocks noGrp="1" noChangeArrowheads="1"/>
          </p:cNvSpPr>
          <p:nvPr>
            <p:ph type="sldNum" sz="quarter" idx="12"/>
          </p:nvPr>
        </p:nvSpPr>
        <p:spPr/>
        <p:txBody>
          <a:bodyPr/>
          <a:lstStyle>
            <a:lvl1pPr>
              <a:defRPr/>
            </a:lvl1pPr>
          </a:lstStyle>
          <a:p>
            <a:pPr>
              <a:defRPr/>
            </a:pPr>
            <a:fld id="{77F50A8F-5DDA-4117-9608-2CC0DF7142D6}"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fld id="{CE5BE980-535B-4B2F-BEF2-D800508C34DD}"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0049FD87-F591-4FB6-B704-0AF8F3CA41F1}"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fld id="{45D1C2FF-9650-4711-821E-91CF651E73CD}"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275C0351-B01C-423D-BED8-FC18DADCD5D5}"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p:txBody>
          <a:bodyPr/>
          <a:lstStyle>
            <a:lvl1pPr>
              <a:defRPr/>
            </a:lvl1pPr>
          </a:lstStyle>
          <a:p>
            <a:pPr>
              <a:defRPr/>
            </a:pPr>
            <a:fld id="{D9014622-6032-4A86-B22B-3FBCBB797E27}" type="datetime1">
              <a:rPr lang="zh-CN" altLang="en-US">
                <a:solidFill>
                  <a:prstClr val="black"/>
                </a:solidFill>
              </a:rPr>
              <a:t>2019/12/3</a:t>
            </a:fld>
            <a:endParaRPr lang="en-US" altLang="zh-CN">
              <a:solidFill>
                <a:prstClr val="black"/>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9" name="Rectangle 7"/>
          <p:cNvSpPr>
            <a:spLocks noGrp="1" noChangeArrowheads="1"/>
          </p:cNvSpPr>
          <p:nvPr>
            <p:ph type="sldNum" sz="quarter" idx="12"/>
          </p:nvPr>
        </p:nvSpPr>
        <p:spPr/>
        <p:txBody>
          <a:bodyPr/>
          <a:lstStyle>
            <a:lvl1pPr>
              <a:defRPr/>
            </a:lvl1pPr>
          </a:lstStyle>
          <a:p>
            <a:pPr>
              <a:defRPr/>
            </a:pPr>
            <a:fld id="{86B95152-52D5-4DE7-9E7E-3DE554690BA8}"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fld id="{8976AD4D-4B0C-4ED4-957A-DDBB70E8D3AC}" type="datetime1">
              <a:rPr lang="zh-CN" altLang="en-US">
                <a:solidFill>
                  <a:prstClr val="black"/>
                </a:solidFill>
              </a:rPr>
              <a:t>2019/12/3</a:t>
            </a:fld>
            <a:endParaRPr lang="en-US" altLang="zh-CN">
              <a:solidFill>
                <a:prstClr val="black"/>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5" name="Rectangle 7"/>
          <p:cNvSpPr>
            <a:spLocks noGrp="1" noChangeArrowheads="1"/>
          </p:cNvSpPr>
          <p:nvPr>
            <p:ph type="sldNum" sz="quarter" idx="12"/>
          </p:nvPr>
        </p:nvSpPr>
        <p:spPr/>
        <p:txBody>
          <a:bodyPr/>
          <a:lstStyle>
            <a:lvl1pPr>
              <a:defRPr/>
            </a:lvl1pPr>
          </a:lstStyle>
          <a:p>
            <a:pPr>
              <a:defRPr/>
            </a:pPr>
            <a:fld id="{C5C63664-D3BA-461A-8944-025E8E1694C9}"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BAFC79F1-5BFF-46D0-AA87-937AA565053E}" type="datetime1">
              <a:rPr lang="zh-CN" altLang="en-US">
                <a:solidFill>
                  <a:prstClr val="black"/>
                </a:solidFill>
              </a:rPr>
              <a:t>2019/12/3</a:t>
            </a:fld>
            <a:endParaRPr lang="en-US" altLang="zh-CN">
              <a:solidFill>
                <a:prstClr val="black"/>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4" name="Rectangle 7"/>
          <p:cNvSpPr>
            <a:spLocks noGrp="1" noChangeArrowheads="1"/>
          </p:cNvSpPr>
          <p:nvPr>
            <p:ph type="sldNum" sz="quarter" idx="12"/>
          </p:nvPr>
        </p:nvSpPr>
        <p:spPr/>
        <p:txBody>
          <a:bodyPr/>
          <a:lstStyle>
            <a:lvl1pPr>
              <a:defRPr/>
            </a:lvl1pPr>
          </a:lstStyle>
          <a:p>
            <a:pPr>
              <a:defRPr/>
            </a:pPr>
            <a:fld id="{D227FBF6-9D13-4940-A4E3-07B63504DD43}"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6DB404E8-A821-4345-9EDE-414D18188C29}"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9418838B-4131-4CE2-ACF1-AFBC08ECE2B9}"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3504A029-622A-454C-91CB-19A8BB033AA9}"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50528AF-30C1-49F2-9550-913AE0D8B120}"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A2EACC2C-E773-4686-A478-99CAD56BA597}"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D84B16AE-5E13-4929-AA42-5A397338FB3E}"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975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58975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fld id="{580E9F98-9F7B-40AF-AA76-35C08FDEC326}"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1359500-6FEB-48D5-A97D-29326908A5DA}"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0"/>
            <a:ext cx="7164388" cy="563563"/>
          </a:xfr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p:spPr>
        <p:txBody>
          <a:bodyPr/>
          <a:lstStyle/>
          <a:p>
            <a:pPr lvl="0"/>
            <a:endParaRPr lang="zh-CN" altLang="en-US" noProof="0"/>
          </a:p>
        </p:txBody>
      </p:sp>
      <p:sp>
        <p:nvSpPr>
          <p:cNvPr id="4" name="Rectangle 5"/>
          <p:cNvSpPr>
            <a:spLocks noGrp="1" noChangeArrowheads="1"/>
          </p:cNvSpPr>
          <p:nvPr>
            <p:ph type="dt" sz="half" idx="10"/>
          </p:nvPr>
        </p:nvSpPr>
        <p:spPr/>
        <p:txBody>
          <a:bodyPr/>
          <a:lstStyle>
            <a:lvl1pPr>
              <a:defRPr/>
            </a:lvl1pPr>
          </a:lstStyle>
          <a:p>
            <a:pPr>
              <a:defRPr/>
            </a:pPr>
            <a:fld id="{6CC9FDC5-9ACF-48D4-972B-1BEF9BCE6C4B}" type="datetime1">
              <a:rPr lang="zh-CN" altLang="en-US">
                <a:solidFill>
                  <a:prstClr val="black"/>
                </a:solidFill>
              </a:rPr>
              <a:t>2019/12/3</a:t>
            </a:fld>
            <a:endParaRPr lang="en-US" altLang="zh-CN">
              <a:solidFill>
                <a:prstClr val="black"/>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996733A-DC29-4352-80E3-D151DB38E82F}"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fld id="{10A166E0-496E-4C92-B43D-E7CE077AF998}" type="datetime1">
              <a:rPr lang="zh-CN" altLang="en-US">
                <a:solidFill>
                  <a:prstClr val="black"/>
                </a:solidFill>
              </a:rPr>
              <a:t>2019/12/3</a:t>
            </a:fld>
            <a:endParaRPr lang="en-US" altLang="zh-CN">
              <a:solidFill>
                <a:prstClr val="black"/>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5" name="Rectangle 7"/>
          <p:cNvSpPr>
            <a:spLocks noGrp="1" noChangeArrowheads="1"/>
          </p:cNvSpPr>
          <p:nvPr>
            <p:ph type="sldNum" sz="quarter" idx="12"/>
          </p:nvPr>
        </p:nvSpPr>
        <p:spPr/>
        <p:txBody>
          <a:bodyPr/>
          <a:lstStyle>
            <a:lvl1pPr>
              <a:defRPr/>
            </a:lvl1pPr>
          </a:lstStyle>
          <a:p>
            <a:pPr>
              <a:defRPr/>
            </a:pPr>
            <a:fld id="{EC6AF8F4-6B93-4A93-9C79-950A988EF2C5}"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Picture 2" descr="F:\PS\ppt\Kinetic school\titl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占位符 4"/>
          <p:cNvSpPr>
            <a:spLocks noGrp="1"/>
          </p:cNvSpPr>
          <p:nvPr>
            <p:ph type="body" sz="quarter" idx="10" hasCustomPrompt="1"/>
          </p:nvPr>
        </p:nvSpPr>
        <p:spPr>
          <a:xfrm>
            <a:off x="10886" y="43544"/>
            <a:ext cx="2227139" cy="503590"/>
          </a:xfrm>
          <a:prstGeom prst="rect">
            <a:avLst/>
          </a:prstGeom>
        </p:spPr>
        <p:txBody>
          <a:bodyPr wrap="none" lIns="36000" tIns="36000" rIns="36000" bIns="36000">
            <a:spAutoFit/>
          </a:bodyPr>
          <a:lstStyle>
            <a:lvl1pPr marL="0" indent="0">
              <a:buFontTx/>
              <a:buNone/>
              <a:defRPr sz="2800" b="1">
                <a:solidFill>
                  <a:schemeClr val="bg1"/>
                </a:solidFill>
                <a:latin typeface="Calibri" panose="020F0502020204030204" pitchFamily="34" charset="0"/>
                <a:ea typeface="微软雅黑" panose="020B0503020204020204" pitchFamily="34" charset="-122"/>
              </a:defRPr>
            </a:lvl1pPr>
          </a:lstStyle>
          <a:p>
            <a:pPr lvl="0"/>
            <a:r>
              <a:rPr lang="zh-CN" altLang="en-US" dirty="0"/>
              <a:t>单击此处编辑</a:t>
            </a:r>
          </a:p>
        </p:txBody>
      </p:sp>
      <p:sp>
        <p:nvSpPr>
          <p:cNvPr id="8" name="文本占位符 7"/>
          <p:cNvSpPr>
            <a:spLocks noGrp="1"/>
          </p:cNvSpPr>
          <p:nvPr>
            <p:ph type="body" sz="quarter" idx="11" hasCustomPrompt="1"/>
          </p:nvPr>
        </p:nvSpPr>
        <p:spPr>
          <a:xfrm>
            <a:off x="0" y="632053"/>
            <a:ext cx="2111723" cy="411257"/>
          </a:xfrm>
          <a:prstGeom prst="rect">
            <a:avLst/>
          </a:prstGeom>
        </p:spPr>
        <p:txBody>
          <a:bodyPr wrap="none" lIns="36000" tIns="36000" rIns="36000" bIns="36000">
            <a:spAutoFit/>
          </a:bodyPr>
          <a:lstStyle>
            <a:lvl1pPr marL="342900" indent="-342900">
              <a:buFont typeface="Wingdings" panose="05000000000000000000" pitchFamily="2" charset="2"/>
              <a:buChar char="l"/>
              <a:defRPr sz="2200" b="1">
                <a:solidFill>
                  <a:schemeClr val="accent1">
                    <a:lumMod val="75000"/>
                  </a:schemeClr>
                </a:solidFill>
                <a:latin typeface="Calibri" panose="020F0502020204030204" pitchFamily="34" charset="0"/>
                <a:ea typeface="微软雅黑" panose="020B0503020204020204" pitchFamily="34" charset="-122"/>
              </a:defRPr>
            </a:lvl1pPr>
          </a:lstStyle>
          <a:p>
            <a:pPr lvl="0"/>
            <a:r>
              <a:rPr lang="zh-CN" altLang="en-US" dirty="0"/>
              <a:t>单击此处编辑</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1313B59B-AFDA-490A-B111-3151D3BF93E2}" type="datetime1">
              <a:rPr lang="zh-CN" altLang="en-US">
                <a:solidFill>
                  <a:prstClr val="black"/>
                </a:solidFill>
              </a:rPr>
              <a:t>2019/12/3</a:t>
            </a:fld>
            <a:endParaRPr lang="en-US" altLang="zh-CN">
              <a:solidFill>
                <a:prstClr val="black"/>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4" name="Rectangle 7"/>
          <p:cNvSpPr>
            <a:spLocks noGrp="1" noChangeArrowheads="1"/>
          </p:cNvSpPr>
          <p:nvPr>
            <p:ph type="sldNum" sz="quarter" idx="12"/>
          </p:nvPr>
        </p:nvSpPr>
        <p:spPr/>
        <p:txBody>
          <a:bodyPr/>
          <a:lstStyle>
            <a:lvl1pPr>
              <a:defRPr/>
            </a:lvl1pPr>
          </a:lstStyle>
          <a:p>
            <a:pPr>
              <a:defRPr/>
            </a:pPr>
            <a:fld id="{264B4DB5-131E-4C15-B6A0-F7B02E117B80}"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2CA27D02-B8C6-40FD-8B05-BB33BF9C9082}"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C502CA2-5683-4E11-9B8D-71E3A570E85C}"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fld id="{D858E88D-90DF-4FAF-8A8E-DC57C6450284}" type="datetime1">
              <a:rPr lang="zh-CN" altLang="en-US">
                <a:solidFill>
                  <a:prstClr val="black"/>
                </a:solidFill>
              </a:rPr>
              <a:t>2019/12/3</a:t>
            </a:fld>
            <a:endParaRPr lang="en-US" altLang="zh-CN">
              <a:solidFill>
                <a:prstClr val="black"/>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solidFill>
                <a:prstClr val="black"/>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F8339BB-8117-4A19-AF59-89D5EAC78386}" type="slidenum">
              <a:rPr lang="zh-CN" altLang="en-US">
                <a:solidFill>
                  <a:prstClr val="black"/>
                </a:solidFill>
              </a:rPr>
              <a:t>‹#›</a:t>
            </a:fld>
            <a:endParaRPr lang="en-US" altLang="zh-CN">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ciki\Desktop\ustc2_副本副本.jpgustc2_副本副本"/>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588"/>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90600" y="228602"/>
            <a:ext cx="71643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8" name="Rectangle 4"/>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050"/>
            </a:lvl1pPr>
          </a:lstStyle>
          <a:p>
            <a:pPr fontAlgn="base">
              <a:spcBef>
                <a:spcPct val="0"/>
              </a:spcBef>
              <a:spcAft>
                <a:spcPct val="0"/>
              </a:spcAft>
              <a:defRPr/>
            </a:pPr>
            <a:fld id="{5854770D-5A0A-4A54-AF40-D1AD5FA90E23}" type="datetime1">
              <a:rPr lang="zh-CN" altLang="en-US">
                <a:solidFill>
                  <a:prstClr val="black"/>
                </a:solidFill>
                <a:ea typeface="宋体" panose="02010600030101010101" pitchFamily="2" charset="-122"/>
              </a:rPr>
              <a:t>2019/12/3</a:t>
            </a:fld>
            <a:endParaRPr lang="en-US" altLang="zh-CN">
              <a:solidFill>
                <a:prstClr val="black"/>
              </a:solidFill>
              <a:ea typeface="宋体" panose="02010600030101010101" pitchFamily="2" charset="-122"/>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050"/>
            </a:lvl1pPr>
          </a:lstStyle>
          <a:p>
            <a:pPr fontAlgn="base">
              <a:spcBef>
                <a:spcPct val="0"/>
              </a:spcBef>
              <a:spcAft>
                <a:spcPct val="0"/>
              </a:spcAft>
              <a:defRPr/>
            </a:pPr>
            <a:endParaRPr lang="zh-CN" altLang="en-US">
              <a:solidFill>
                <a:prstClr val="black"/>
              </a:solidFill>
              <a:ea typeface="宋体" panose="02010600030101010101" pitchFamily="2" charset="-122"/>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050"/>
            </a:lvl1pPr>
          </a:lstStyle>
          <a:p>
            <a:pPr fontAlgn="base">
              <a:spcBef>
                <a:spcPct val="0"/>
              </a:spcBef>
              <a:spcAft>
                <a:spcPct val="0"/>
              </a:spcAft>
              <a:defRPr/>
            </a:pPr>
            <a:fld id="{EDB75070-2833-4FFC-B686-7D5CFE573ADC}" type="slidenum">
              <a:rPr lang="zh-CN" altLang="en-US">
                <a:solidFill>
                  <a:prstClr val="black"/>
                </a:solidFill>
                <a:ea typeface="宋体" panose="02010600030101010101" pitchFamily="2" charset="-122"/>
              </a:rPr>
              <a:t>‹#›</a:t>
            </a:fld>
            <a:endParaRPr lang="en-US" altLang="zh-CN">
              <a:solidFill>
                <a:prstClr val="black"/>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400" b="1" kern="1200">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4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4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400" b="1">
          <a:solidFill>
            <a:schemeClr val="bg1"/>
          </a:solidFill>
          <a:latin typeface="Arial" panose="020B0604020202020204" pitchFamily="34" charset="0"/>
          <a:ea typeface="黑体" panose="02010609060101010101" pitchFamily="49" charset="-122"/>
        </a:defRPr>
      </a:lvl5pPr>
      <a:lvl6pPr marL="342900" algn="ctr" rtl="0" eaLnBrk="0" fontAlgn="base" hangingPunct="0">
        <a:spcBef>
          <a:spcPct val="0"/>
        </a:spcBef>
        <a:spcAft>
          <a:spcPct val="0"/>
        </a:spcAft>
        <a:defRPr sz="2400" b="1">
          <a:solidFill>
            <a:schemeClr val="bg1"/>
          </a:solidFill>
          <a:latin typeface="Arial" panose="020B0604020202020204" pitchFamily="34" charset="0"/>
          <a:ea typeface="微软雅黑" panose="020B0503020204020204" pitchFamily="34" charset="-122"/>
        </a:defRPr>
      </a:lvl6pPr>
      <a:lvl7pPr marL="685800" algn="ctr" rtl="0" eaLnBrk="0" fontAlgn="base" hangingPunct="0">
        <a:spcBef>
          <a:spcPct val="0"/>
        </a:spcBef>
        <a:spcAft>
          <a:spcPct val="0"/>
        </a:spcAft>
        <a:defRPr sz="2400" b="1">
          <a:solidFill>
            <a:schemeClr val="bg1"/>
          </a:solidFill>
          <a:latin typeface="Arial" panose="020B0604020202020204" pitchFamily="34" charset="0"/>
          <a:ea typeface="微软雅黑" panose="020B0503020204020204" pitchFamily="34" charset="-122"/>
        </a:defRPr>
      </a:lvl7pPr>
      <a:lvl8pPr marL="1028700" algn="ctr" rtl="0" eaLnBrk="0" fontAlgn="base" hangingPunct="0">
        <a:spcBef>
          <a:spcPct val="0"/>
        </a:spcBef>
        <a:spcAft>
          <a:spcPct val="0"/>
        </a:spcAft>
        <a:defRPr sz="2400" b="1">
          <a:solidFill>
            <a:schemeClr val="bg1"/>
          </a:solidFill>
          <a:latin typeface="Arial" panose="020B0604020202020204" pitchFamily="34" charset="0"/>
          <a:ea typeface="微软雅黑" panose="020B0503020204020204" pitchFamily="34" charset="-122"/>
        </a:defRPr>
      </a:lvl8pPr>
      <a:lvl9pPr marL="1371600" algn="ctr" rtl="0" eaLnBrk="0" fontAlgn="base" hangingPunct="0">
        <a:spcBef>
          <a:spcPct val="0"/>
        </a:spcBef>
        <a:spcAft>
          <a:spcPct val="0"/>
        </a:spcAft>
        <a:defRPr sz="2400" b="1">
          <a:solidFill>
            <a:schemeClr val="bg1"/>
          </a:solidFill>
          <a:latin typeface="Arial" panose="020B0604020202020204" pitchFamily="34" charset="0"/>
          <a:ea typeface="微软雅黑" panose="020B0503020204020204" pitchFamily="34" charset="-122"/>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530" indent="-214630"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ciki\Desktop\ustc2_副本副本.jpgustc2_副本副本"/>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90600" y="228600"/>
            <a:ext cx="71643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fontAlgn="base">
              <a:spcBef>
                <a:spcPct val="0"/>
              </a:spcBef>
              <a:spcAft>
                <a:spcPct val="0"/>
              </a:spcAft>
              <a:defRPr/>
            </a:pPr>
            <a:fld id="{5854770D-5A0A-4A54-AF40-D1AD5FA90E23}" type="datetime1">
              <a:rPr lang="zh-CN" altLang="en-US">
                <a:solidFill>
                  <a:prstClr val="black"/>
                </a:solidFill>
                <a:ea typeface="宋体" panose="02010600030101010101" pitchFamily="2" charset="-122"/>
              </a:rPr>
              <a:t>2019/12/3</a:t>
            </a:fld>
            <a:endParaRPr lang="en-US" altLang="zh-CN">
              <a:solidFill>
                <a:prstClr val="black"/>
              </a:solidFill>
              <a:ea typeface="宋体" panose="02010600030101010101" pitchFamily="2" charset="-122"/>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fontAlgn="base">
              <a:spcBef>
                <a:spcPct val="0"/>
              </a:spcBef>
              <a:spcAft>
                <a:spcPct val="0"/>
              </a:spcAft>
              <a:defRPr/>
            </a:pPr>
            <a:endParaRPr lang="zh-CN" altLang="en-US">
              <a:solidFill>
                <a:prstClr val="black"/>
              </a:solidFill>
              <a:ea typeface="宋体" panose="02010600030101010101" pitchFamily="2" charset="-122"/>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fontAlgn="base">
              <a:spcBef>
                <a:spcPct val="0"/>
              </a:spcBef>
              <a:spcAft>
                <a:spcPct val="0"/>
              </a:spcAft>
              <a:defRPr/>
            </a:pPr>
            <a:fld id="{EDB75070-2833-4FFC-B686-7D5CFE573ADC}" type="slidenum">
              <a:rPr lang="zh-CN" altLang="en-US">
                <a:solidFill>
                  <a:prstClr val="black"/>
                </a:solidFill>
                <a:ea typeface="宋体" panose="02010600030101010101" pitchFamily="2" charset="-122"/>
              </a:rPr>
              <a:t>‹#›</a:t>
            </a:fld>
            <a:endParaRPr lang="en-US" altLang="zh-CN">
              <a:solidFill>
                <a:prstClr val="black"/>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2" descr="C:\Users\ciki\Desktop\NSRL.jpgNSR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990600" y="228600"/>
            <a:ext cx="71643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fontAlgn="base">
              <a:spcBef>
                <a:spcPct val="0"/>
              </a:spcBef>
              <a:spcAft>
                <a:spcPct val="0"/>
              </a:spcAft>
              <a:defRPr/>
            </a:pPr>
            <a:fld id="{6474D951-3846-4638-A8DE-0808952C4E3E}" type="datetime1">
              <a:rPr lang="zh-CN" altLang="en-US">
                <a:solidFill>
                  <a:srgbClr val="000000"/>
                </a:solidFill>
                <a:ea typeface="宋体" panose="02010600030101010101" pitchFamily="2" charset="-122"/>
              </a:rPr>
              <a:t>2019/12/3</a:t>
            </a:fld>
            <a:endParaRPr lang="en-US" altLang="zh-CN">
              <a:solidFill>
                <a:srgbClr val="000000"/>
              </a:solidFill>
              <a:ea typeface="宋体" panose="02010600030101010101" pitchFamily="2" charset="-122"/>
            </a:endParaRPr>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fontAlgn="base">
              <a:spcBef>
                <a:spcPct val="0"/>
              </a:spcBef>
              <a:spcAft>
                <a:spcPct val="0"/>
              </a:spcAft>
              <a:defRPr/>
            </a:pPr>
            <a:endParaRPr lang="zh-CN" altLang="en-US">
              <a:solidFill>
                <a:srgbClr val="000000"/>
              </a:solidFill>
              <a:ea typeface="宋体" panose="02010600030101010101" pitchFamily="2" charset="-122"/>
            </a:endParaRPr>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fontAlgn="base">
              <a:spcBef>
                <a:spcPct val="0"/>
              </a:spcBef>
              <a:spcAft>
                <a:spcPct val="0"/>
              </a:spcAft>
              <a:defRPr/>
            </a:pPr>
            <a:fld id="{CCD3264B-B1C5-4B9C-A7FB-56631748B618}" type="slidenum">
              <a:rPr lang="zh-CN" altLang="en-US">
                <a:solidFill>
                  <a:srgbClr val="000000"/>
                </a:solidFill>
                <a:ea typeface="宋体" panose="02010600030101010101" pitchFamily="2" charset="-122"/>
              </a:rPr>
              <a:t>‹#›</a:t>
            </a:fld>
            <a:endParaRPr lang="en-US" altLang="zh-CN">
              <a:solidFill>
                <a:srgbClr val="000000"/>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5pPr>
      <a:lvl6pPr marL="4572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ciki\Desktop\ustc2_副本副本.jpgustc2_副本副本"/>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90600" y="228600"/>
            <a:ext cx="71643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zh-CN"/>
          </a:p>
          <a:p>
            <a:pPr lvl="1"/>
            <a:r>
              <a:rPr lang="zh-CN" altLang="en-US"/>
              <a:t>第二级</a:t>
            </a:r>
            <a:endParaRPr lang="zh-CN" altLang="zh-CN"/>
          </a:p>
          <a:p>
            <a:pPr lvl="2"/>
            <a:r>
              <a:rPr lang="zh-CN" altLang="en-US"/>
              <a:t>第三级</a:t>
            </a:r>
            <a:endParaRPr lang="zh-CN" altLang="zh-CN"/>
          </a:p>
          <a:p>
            <a:pPr lvl="3"/>
            <a:r>
              <a:rPr lang="zh-CN" altLang="en-US"/>
              <a:t>第四级</a:t>
            </a:r>
            <a:endParaRPr lang="zh-CN" altLang="zh-CN"/>
          </a:p>
          <a:p>
            <a:pPr lvl="4"/>
            <a:r>
              <a:rPr lang="zh-CN" altLang="en-US"/>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fontAlgn="base">
              <a:spcBef>
                <a:spcPct val="0"/>
              </a:spcBef>
              <a:spcAft>
                <a:spcPct val="0"/>
              </a:spcAft>
              <a:defRPr/>
            </a:pPr>
            <a:fld id="{94ACA6B6-1FF6-4BE3-9F1D-DFFF09BF7ACD}" type="datetime1">
              <a:rPr lang="zh-CN" altLang="en-US">
                <a:solidFill>
                  <a:srgbClr val="000000"/>
                </a:solidFill>
                <a:ea typeface="宋体" panose="02010600030101010101" pitchFamily="2" charset="-122"/>
              </a:rPr>
              <a:t>2019/12/3</a:t>
            </a:fld>
            <a:endParaRPr lang="en-US" altLang="zh-CN">
              <a:solidFill>
                <a:srgbClr val="000000"/>
              </a:solidFill>
              <a:ea typeface="宋体" panose="02010600030101010101" pitchFamily="2" charset="-122"/>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 typeface="Arial" panose="020B0604020202020204" pitchFamily="34" charset="0"/>
              <a:buNone/>
              <a:defRPr sz="1400" baseline="0">
                <a:latin typeface="Arial" panose="020B0604020202020204" pitchFamily="34" charset="0"/>
                <a:ea typeface="宋体" panose="02010600030101010101" pitchFamily="2" charset="-122"/>
                <a:cs typeface="+mn-cs"/>
              </a:defRPr>
            </a:lvl1pPr>
          </a:lstStyle>
          <a:p>
            <a:pPr fontAlgn="base">
              <a:spcBef>
                <a:spcPct val="0"/>
              </a:spcBef>
              <a:spcAft>
                <a:spcPct val="0"/>
              </a:spcAft>
              <a:defRPr/>
            </a:pPr>
            <a:endParaRPr lang="zh-CN" altLang="en-US">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fontAlgn="base">
              <a:spcBef>
                <a:spcPct val="0"/>
              </a:spcBef>
              <a:spcAft>
                <a:spcPct val="0"/>
              </a:spcAft>
              <a:defRPr/>
            </a:pPr>
            <a:fld id="{CA88C7A2-36B2-41F0-A323-B00A1F096ADB}" type="slidenum">
              <a:rPr lang="zh-CN" altLang="en-US">
                <a:solidFill>
                  <a:srgbClr val="000000"/>
                </a:solidFill>
                <a:ea typeface="宋体" panose="02010600030101010101" pitchFamily="2" charset="-122"/>
              </a:rPr>
              <a:t>‹#›</a:t>
            </a:fld>
            <a:endParaRPr lang="en-US" altLang="zh-CN">
              <a:solidFill>
                <a:srgbClr val="000000"/>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200" b="1">
          <a:solidFill>
            <a:schemeClr val="bg1"/>
          </a:solidFill>
          <a:latin typeface="+mj-lt"/>
          <a:ea typeface="+mj-ea"/>
          <a:cs typeface="微软雅黑" panose="020B0503020204020204" pitchFamily="34" charset="-122"/>
        </a:defRPr>
      </a:lvl1pPr>
      <a:lvl2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cs typeface="微软雅黑" panose="020B0503020204020204" pitchFamily="34" charset="-122"/>
        </a:defRPr>
      </a:lvl2pPr>
      <a:lvl3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cs typeface="微软雅黑" panose="020B0503020204020204" pitchFamily="34" charset="-122"/>
        </a:defRPr>
      </a:lvl3pPr>
      <a:lvl4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cs typeface="微软雅黑" panose="020B0503020204020204" pitchFamily="34" charset="-122"/>
        </a:defRPr>
      </a:lvl4pPr>
      <a:lvl5pPr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cs typeface="微软雅黑" panose="020B0503020204020204" pitchFamily="34" charset="-122"/>
        </a:defRPr>
      </a:lvl5pPr>
      <a:lvl6pPr marL="4572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华文细黑" panose="02010600040101010101" charset="-122"/>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华文细黑" panose="02010600040101010101" charset="-122"/>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华文细黑" panose="02010600040101010101" charset="-122"/>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华文细黑" panose="02010600040101010101" charset="-122"/>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华文细黑" panose="02010600040101010101"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ciki\Desktop\ustc2_副本副本.jpgustc2_副本副本"/>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588"/>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90600" y="228600"/>
            <a:ext cx="71643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fontAlgn="base">
              <a:spcBef>
                <a:spcPct val="0"/>
              </a:spcBef>
              <a:spcAft>
                <a:spcPct val="0"/>
              </a:spcAft>
              <a:defRPr/>
            </a:pPr>
            <a:fld id="{F673FC40-A90D-4AFD-874E-403854E32D18}" type="datetime1">
              <a:rPr lang="zh-CN" altLang="en-US">
                <a:solidFill>
                  <a:prstClr val="black"/>
                </a:solidFill>
                <a:ea typeface="宋体" panose="02010600030101010101" pitchFamily="2" charset="-122"/>
              </a:rPr>
              <a:t>2019/12/3</a:t>
            </a:fld>
            <a:endParaRPr lang="en-US" altLang="zh-CN">
              <a:solidFill>
                <a:prstClr val="black"/>
              </a:solidFill>
              <a:ea typeface="宋体" panose="02010600030101010101" pitchFamily="2" charset="-122"/>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fontAlgn="base">
              <a:spcBef>
                <a:spcPct val="0"/>
              </a:spcBef>
              <a:spcAft>
                <a:spcPct val="0"/>
              </a:spcAft>
              <a:defRPr/>
            </a:pPr>
            <a:endParaRPr lang="zh-CN" altLang="en-US">
              <a:solidFill>
                <a:prstClr val="black"/>
              </a:solidFill>
              <a:ea typeface="宋体" panose="02010600030101010101" pitchFamily="2" charset="-122"/>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smtClean="0"/>
            </a:lvl1pPr>
          </a:lstStyle>
          <a:p>
            <a:pPr fontAlgn="base">
              <a:spcBef>
                <a:spcPct val="0"/>
              </a:spcBef>
              <a:spcAft>
                <a:spcPct val="0"/>
              </a:spcAft>
              <a:defRPr/>
            </a:pPr>
            <a:fld id="{D1E05CD4-150F-4AB9-95C8-2729A3F781C3}" type="slidenum">
              <a:rPr lang="zh-CN" altLang="en-US">
                <a:solidFill>
                  <a:prstClr val="black"/>
                </a:solidFill>
                <a:ea typeface="宋体" panose="02010600030101010101" pitchFamily="2" charset="-122"/>
              </a:rPr>
              <a:t>‹#›</a:t>
            </a:fld>
            <a:endParaRPr lang="en-US" altLang="zh-CN">
              <a:solidFill>
                <a:prstClr val="black"/>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2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ct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245659" y="2115403"/>
            <a:ext cx="8502555" cy="2265527"/>
          </a:xfrm>
        </p:spPr>
        <p:txBody>
          <a:bodyPr/>
          <a:lstStyle/>
          <a:p>
            <a:pPr eaLnBrk="1" hangingPunct="1">
              <a:lnSpc>
                <a:spcPct val="150000"/>
              </a:lnSpc>
            </a:pPr>
            <a:r>
              <a:rPr lang="en-US" altLang="zh-CN" sz="4400" dirty="0" err="1"/>
              <a:t>MicroTCA based BPM system design</a:t>
            </a:r>
            <a:r>
              <a:rPr lang="en-US" altLang="zh-CN" sz="4400" dirty="0"/>
              <a:t> </a:t>
            </a:r>
            <a:endParaRPr lang="zh-CN" altLang="zh-CN" sz="4400" dirty="0"/>
          </a:p>
        </p:txBody>
      </p:sp>
      <p:sp>
        <p:nvSpPr>
          <p:cNvPr id="7171" name="文本框 1"/>
          <p:cNvSpPr txBox="1">
            <a:spLocks noChangeArrowheads="1"/>
          </p:cNvSpPr>
          <p:nvPr/>
        </p:nvSpPr>
        <p:spPr bwMode="auto">
          <a:xfrm>
            <a:off x="2997200" y="5229629"/>
            <a:ext cx="314960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华文细黑" panose="02010600040101010101" charset="-122"/>
              </a:defRPr>
            </a:lvl1pPr>
            <a:lvl2pPr marL="742950" indent="-285750">
              <a:spcBef>
                <a:spcPct val="20000"/>
              </a:spcBef>
              <a:buChar char="–"/>
              <a:defRPr sz="2800">
                <a:solidFill>
                  <a:schemeClr val="tx1"/>
                </a:solidFill>
                <a:latin typeface="Arial" panose="020B0604020202020204" pitchFamily="34" charset="0"/>
                <a:ea typeface="华文细黑" panose="02010600040101010101" charset="-122"/>
              </a:defRPr>
            </a:lvl2pPr>
            <a:lvl3pPr marL="1143000" indent="-228600">
              <a:spcBef>
                <a:spcPct val="20000"/>
              </a:spcBef>
              <a:buChar char="•"/>
              <a:defRPr sz="2400">
                <a:solidFill>
                  <a:schemeClr val="tx1"/>
                </a:solidFill>
                <a:latin typeface="Arial" panose="020B0604020202020204" pitchFamily="34" charset="0"/>
                <a:ea typeface="华文细黑" panose="02010600040101010101" charset="-122"/>
              </a:defRPr>
            </a:lvl3pPr>
            <a:lvl4pPr marL="1600200" indent="-228600">
              <a:spcBef>
                <a:spcPct val="20000"/>
              </a:spcBef>
              <a:buChar char="–"/>
              <a:defRPr sz="2000">
                <a:solidFill>
                  <a:schemeClr val="tx1"/>
                </a:solidFill>
                <a:latin typeface="Arial" panose="020B0604020202020204" pitchFamily="34" charset="0"/>
                <a:ea typeface="华文细黑" panose="02010600040101010101" charset="-122"/>
              </a:defRPr>
            </a:lvl4pPr>
            <a:lvl5pPr marL="2057400" indent="-228600">
              <a:spcBef>
                <a:spcPct val="20000"/>
              </a:spcBef>
              <a:buChar char="»"/>
              <a:defRPr sz="2000">
                <a:solidFill>
                  <a:schemeClr val="tx1"/>
                </a:solidFill>
                <a:latin typeface="Arial" panose="020B0604020202020204" pitchFamily="34" charset="0"/>
                <a:ea typeface="华文细黑" panose="02010600040101010101"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9pPr>
          </a:lstStyle>
          <a:p>
            <a:pPr algn="ctr" fontAlgn="base">
              <a:spcBef>
                <a:spcPct val="0"/>
              </a:spcBef>
              <a:spcAft>
                <a:spcPct val="0"/>
              </a:spcAft>
              <a:buFontTx/>
              <a:buNone/>
            </a:pPr>
            <a:r>
              <a:rPr lang="en-US" altLang="zh-CN" sz="2800" dirty="0">
                <a:solidFill>
                  <a:srgbClr val="000000"/>
                </a:solidFill>
                <a:latin typeface="微软雅黑" panose="020B0503020204020204" pitchFamily="34" charset="-122"/>
                <a:ea typeface="微软雅黑" panose="020B0503020204020204" pitchFamily="34" charset="-122"/>
              </a:rPr>
              <a:t>Yu Liang </a:t>
            </a:r>
          </a:p>
          <a:p>
            <a:pPr algn="ctr" fontAlgn="base">
              <a:spcBef>
                <a:spcPct val="0"/>
              </a:spcBef>
              <a:spcAft>
                <a:spcPct val="0"/>
              </a:spcAft>
              <a:buFontTx/>
              <a:buNone/>
            </a:pPr>
            <a:endParaRPr lang="en-US" altLang="zh-CN" sz="2800" dirty="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buFontTx/>
              <a:buNone/>
            </a:pPr>
            <a:r>
              <a:rPr lang="en-US" altLang="zh-CN" sz="2400" dirty="0">
                <a:solidFill>
                  <a:srgbClr val="000000"/>
                </a:solidFill>
                <a:latin typeface="微软雅黑" panose="020B0503020204020204" pitchFamily="34" charset="-122"/>
                <a:ea typeface="微软雅黑" panose="020B0503020204020204" pitchFamily="34" charset="-122"/>
              </a:rPr>
              <a:t>2019-12-05</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2"/>
            <a:ext cx="7100455" cy="563563"/>
          </a:xfrm>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p>
        </p:txBody>
      </p:sp>
      <p:pic>
        <p:nvPicPr>
          <p:cNvPr id="5" name="内容占位符 4"/>
          <p:cNvPicPr>
            <a:picLocks noGrp="1" noChangeAspect="1"/>
          </p:cNvPicPr>
          <p:nvPr>
            <p:ph idx="1"/>
          </p:nvPr>
        </p:nvPicPr>
        <p:blipFill>
          <a:blip r:embed="rId2"/>
          <a:stretch>
            <a:fillRect/>
          </a:stretch>
        </p:blipFill>
        <p:spPr>
          <a:xfrm>
            <a:off x="443345" y="3093568"/>
            <a:ext cx="8256094" cy="3658381"/>
          </a:xfrm>
          <a:prstGeom prst="rect">
            <a:avLst/>
          </a:prstGeom>
        </p:spPr>
      </p:pic>
      <p:sp>
        <p:nvSpPr>
          <p:cNvPr id="3" name="文本框 2"/>
          <p:cNvSpPr txBox="1"/>
          <p:nvPr/>
        </p:nvSpPr>
        <p:spPr>
          <a:xfrm>
            <a:off x="443345" y="1246909"/>
            <a:ext cx="8220364" cy="1846659"/>
          </a:xfrm>
          <a:prstGeom prst="rect">
            <a:avLst/>
          </a:prstGeom>
          <a:noFill/>
        </p:spPr>
        <p:txBody>
          <a:bodyPr wrap="square" rtlCol="0">
            <a:spAutoFit/>
          </a:bodyPr>
          <a:lstStyle/>
          <a:p>
            <a:pPr algn="just"/>
            <a:r>
              <a:rPr lang="en-US" sz="2400" b="1" dirty="0"/>
              <a:t>ADC</a:t>
            </a:r>
          </a:p>
          <a:p>
            <a:pPr algn="just"/>
            <a:r>
              <a:rPr lang="en-US" dirty="0"/>
              <a:t>The frequency of the signal undertest is 408MHz, and our clock frequency is 108.8MHz. As shown in the figure, according to the bandpass sampling theorem, we move the signal from the eighth Nyquist zone to the first Nyquist zone, that is, the high frequency signal is converted into the intermediate frequency signal.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p>
        </p:txBody>
      </p:sp>
      <p:sp>
        <p:nvSpPr>
          <p:cNvPr id="6" name="文本框 5"/>
          <p:cNvSpPr txBox="1"/>
          <p:nvPr/>
        </p:nvSpPr>
        <p:spPr>
          <a:xfrm>
            <a:off x="707375" y="1228437"/>
            <a:ext cx="7730837" cy="4985980"/>
          </a:xfrm>
          <a:prstGeom prst="rect">
            <a:avLst/>
          </a:prstGeom>
          <a:noFill/>
        </p:spPr>
        <p:txBody>
          <a:bodyPr wrap="square" rtlCol="0">
            <a:spAutoFit/>
          </a:bodyPr>
          <a:lstStyle/>
          <a:p>
            <a:pPr algn="just" fontAlgn="ctr"/>
            <a:r>
              <a:rPr lang="en-US" sz="2400" dirty="0"/>
              <a:t>DFE</a:t>
            </a:r>
          </a:p>
          <a:p>
            <a:pPr algn="just" fontAlgn="ctr"/>
            <a:endParaRPr lang="en-US" sz="2400" dirty="0">
              <a:solidFill>
                <a:srgbClr val="0070C0"/>
              </a:solidFill>
            </a:endParaRPr>
          </a:p>
          <a:p>
            <a:pPr algn="just" fontAlgn="ctr"/>
            <a:r>
              <a:rPr lang="en-US" dirty="0"/>
              <a:t>Firstly, multiply the IF digital signal with two orthogonal signals generated through the NCO respectively, so as to obtain two orthogonal streams,I stream and Q stream with low frequency.</a:t>
            </a:r>
          </a:p>
          <a:p>
            <a:pPr algn="just" fontAlgn="ctr"/>
            <a:endParaRPr lang="en-US" dirty="0"/>
          </a:p>
          <a:p>
            <a:pPr algn="just" fontAlgn="ctr"/>
            <a:r>
              <a:rPr lang="en-US" dirty="0"/>
              <a:t>Then,CIC filter and FIR filter are used to decimate the data rate of the streams and suppress the out-of-band noise. </a:t>
            </a:r>
          </a:p>
          <a:p>
            <a:pPr algn="just" fontAlgn="ctr"/>
            <a:endParaRPr lang="en-US" dirty="0"/>
          </a:p>
          <a:p>
            <a:pPr algn="just" fontAlgn="ctr"/>
            <a:r>
              <a:rPr lang="en-US" dirty="0"/>
              <a:t>Next,with the I stream and Q stream, the signal amplitude is calculated by CORDIC algorithm module. </a:t>
            </a:r>
          </a:p>
          <a:p>
            <a:pPr algn="just" fontAlgn="ctr"/>
            <a:endParaRPr lang="en-US" dirty="0"/>
          </a:p>
          <a:p>
            <a:pPr algn="just" fontAlgn="ctr"/>
            <a:r>
              <a:rPr lang="en-US" dirty="0"/>
              <a:t>The signal position information (TBT data) can be calculated with the four signal amplitudes, using the difference-over-sum algorithm. </a:t>
            </a:r>
          </a:p>
          <a:p>
            <a:pPr algn="just" fontAlgn="ctr"/>
            <a:endParaRPr lang="en-US" dirty="0"/>
          </a:p>
          <a:p>
            <a:pPr algn="just" fontAlgn="ctr"/>
            <a:r>
              <a:rPr lang="en-US" dirty="0"/>
              <a:t>To obtain FA data and SA data, CIC filter and FIR filter are adopted to decimate the data rate.</a:t>
            </a:r>
          </a:p>
        </p:txBody>
      </p:sp>
      <p:pic>
        <p:nvPicPr>
          <p:cNvPr id="4" name="图片 3"/>
          <p:cNvPicPr>
            <a:picLocks noChangeAspect="1"/>
          </p:cNvPicPr>
          <p:nvPr/>
        </p:nvPicPr>
        <p:blipFill>
          <a:blip r:embed="rId2"/>
          <a:stretch>
            <a:fillRect/>
          </a:stretch>
        </p:blipFill>
        <p:spPr>
          <a:xfrm>
            <a:off x="1129819" y="1140726"/>
            <a:ext cx="6885948" cy="559028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Overall system design</a:t>
            </a:r>
            <a:endParaRPr lang="zh-CN" altLang="en-US" sz="4000" dirty="0"/>
          </a:p>
        </p:txBody>
      </p:sp>
      <p:pic>
        <p:nvPicPr>
          <p:cNvPr id="6" name="图片 5"/>
          <p:cNvPicPr>
            <a:picLocks noChangeAspect="1"/>
          </p:cNvPicPr>
          <p:nvPr/>
        </p:nvPicPr>
        <p:blipFill>
          <a:blip r:embed="rId2"/>
          <a:stretch>
            <a:fillRect/>
          </a:stretch>
        </p:blipFill>
        <p:spPr>
          <a:xfrm>
            <a:off x="6591233" y="1164480"/>
            <a:ext cx="2020960" cy="2335749"/>
          </a:xfrm>
          <a:prstGeom prst="rect">
            <a:avLst/>
          </a:prstGeom>
        </p:spPr>
      </p:pic>
      <p:pic>
        <p:nvPicPr>
          <p:cNvPr id="212" name="图片 212" descr="E:\毕业论文\3.低电平系统硬件\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2943860"/>
            <a:ext cx="5266690" cy="3366770"/>
          </a:xfrm>
          <a:prstGeom prst="rect">
            <a:avLst/>
          </a:prstGeom>
          <a:noFill/>
          <a:ln>
            <a:noFill/>
          </a:ln>
        </p:spPr>
      </p:pic>
      <p:sp>
        <p:nvSpPr>
          <p:cNvPr id="3" name="文本框 2"/>
          <p:cNvSpPr txBox="1"/>
          <p:nvPr/>
        </p:nvSpPr>
        <p:spPr>
          <a:xfrm>
            <a:off x="930275" y="1315085"/>
            <a:ext cx="3406775" cy="368300"/>
          </a:xfrm>
          <a:prstGeom prst="rect">
            <a:avLst/>
          </a:prstGeom>
          <a:noFill/>
        </p:spPr>
        <p:txBody>
          <a:bodyPr wrap="square" rtlCol="0">
            <a:spAutoFit/>
          </a:bodyPr>
          <a:lstStyle/>
          <a:p>
            <a:r>
              <a:rPr lang="en-US" altLang="zh-CN" dirty="0"/>
              <a:t>BPM based  on MTCA.4</a:t>
            </a:r>
            <a:endParaRPr lang="zh-CN" altLang="en-US" dirty="0"/>
          </a:p>
        </p:txBody>
      </p:sp>
      <p:sp>
        <p:nvSpPr>
          <p:cNvPr id="5" name="文本框 4"/>
          <p:cNvSpPr txBox="1"/>
          <p:nvPr/>
        </p:nvSpPr>
        <p:spPr>
          <a:xfrm>
            <a:off x="990600" y="1964055"/>
            <a:ext cx="4542155" cy="368300"/>
          </a:xfrm>
          <a:prstGeom prst="rect">
            <a:avLst/>
          </a:prstGeom>
          <a:noFill/>
        </p:spPr>
        <p:txBody>
          <a:bodyPr wrap="square" rtlCol="0">
            <a:spAutoFit/>
          </a:bodyPr>
          <a:lstStyle/>
          <a:p>
            <a:r>
              <a:rPr lang="en-US" altLang="zh-CN" dirty="0"/>
              <a:t>SIS 8300-L2 board ~ a standard AMC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Overall system design</a:t>
            </a:r>
            <a:endParaRPr lang="zh-CN" altLang="en-US" sz="4000" dirty="0"/>
          </a:p>
        </p:txBody>
      </p:sp>
      <p:sp>
        <p:nvSpPr>
          <p:cNvPr id="3" name="文本框 2"/>
          <p:cNvSpPr txBox="1"/>
          <p:nvPr/>
        </p:nvSpPr>
        <p:spPr>
          <a:xfrm>
            <a:off x="930275" y="1315085"/>
            <a:ext cx="3406775" cy="368300"/>
          </a:xfrm>
          <a:prstGeom prst="rect">
            <a:avLst/>
          </a:prstGeom>
          <a:noFill/>
        </p:spPr>
        <p:txBody>
          <a:bodyPr wrap="square" rtlCol="0">
            <a:spAutoFit/>
          </a:bodyPr>
          <a:lstStyle/>
          <a:p>
            <a:r>
              <a:rPr lang="en-US" altLang="zh-CN"/>
              <a:t>BPM based  on MTCA.4</a:t>
            </a:r>
            <a:endParaRPr lang="zh-CN" altLang="en-US"/>
          </a:p>
        </p:txBody>
      </p:sp>
      <p:sp>
        <p:nvSpPr>
          <p:cNvPr id="5" name="文本框 4"/>
          <p:cNvSpPr txBox="1"/>
          <p:nvPr/>
        </p:nvSpPr>
        <p:spPr>
          <a:xfrm>
            <a:off x="990600" y="1883139"/>
            <a:ext cx="6224238" cy="923330"/>
          </a:xfrm>
          <a:prstGeom prst="rect">
            <a:avLst/>
          </a:prstGeom>
          <a:noFill/>
        </p:spPr>
        <p:txBody>
          <a:bodyPr wrap="square" rtlCol="0">
            <a:spAutoFit/>
          </a:bodyPr>
          <a:lstStyle/>
          <a:p>
            <a:r>
              <a:rPr lang="en-US" altLang="zh-CN" dirty="0"/>
              <a:t>SIS8900 board~</a:t>
            </a:r>
            <a:r>
              <a:rPr lang="en" altLang="zh-CN" dirty="0"/>
              <a:t> The SIS8900, a signal conditioning input card for the SIS8300, is a 10 channel single ended input RTM according to the MTCA.4 standard. </a:t>
            </a:r>
          </a:p>
        </p:txBody>
      </p:sp>
      <p:pic>
        <p:nvPicPr>
          <p:cNvPr id="8" name="图片 7">
            <a:extLst>
              <a:ext uri="{FF2B5EF4-FFF2-40B4-BE49-F238E27FC236}">
                <a16:creationId xmlns:a16="http://schemas.microsoft.com/office/drawing/2014/main" id="{5F811542-CD2F-AF45-BB1C-C79362A78108}"/>
              </a:ext>
            </a:extLst>
          </p:cNvPr>
          <p:cNvPicPr>
            <a:picLocks noChangeAspect="1"/>
          </p:cNvPicPr>
          <p:nvPr/>
        </p:nvPicPr>
        <p:blipFill>
          <a:blip r:embed="rId2"/>
          <a:stretch>
            <a:fillRect/>
          </a:stretch>
        </p:blipFill>
        <p:spPr>
          <a:xfrm>
            <a:off x="990600" y="3006223"/>
            <a:ext cx="5754911" cy="3592583"/>
          </a:xfrm>
          <a:prstGeom prst="rect">
            <a:avLst/>
          </a:prstGeom>
        </p:spPr>
      </p:pic>
      <p:pic>
        <p:nvPicPr>
          <p:cNvPr id="9" name="图片 8">
            <a:extLst>
              <a:ext uri="{FF2B5EF4-FFF2-40B4-BE49-F238E27FC236}">
                <a16:creationId xmlns:a16="http://schemas.microsoft.com/office/drawing/2014/main" id="{667E5D91-83D3-E741-B6A8-700C3755AF09}"/>
              </a:ext>
            </a:extLst>
          </p:cNvPr>
          <p:cNvPicPr>
            <a:picLocks noChangeAspect="1"/>
          </p:cNvPicPr>
          <p:nvPr/>
        </p:nvPicPr>
        <p:blipFill>
          <a:blip r:embed="rId3"/>
          <a:stretch>
            <a:fillRect/>
          </a:stretch>
        </p:blipFill>
        <p:spPr>
          <a:xfrm>
            <a:off x="7460166" y="1087068"/>
            <a:ext cx="1683834" cy="2490574"/>
          </a:xfrm>
          <a:prstGeom prst="rect">
            <a:avLst/>
          </a:prstGeom>
        </p:spPr>
      </p:pic>
    </p:spTree>
    <p:extLst>
      <p:ext uri="{BB962C8B-B14F-4D97-AF65-F5344CB8AC3E}">
        <p14:creationId xmlns:p14="http://schemas.microsoft.com/office/powerpoint/2010/main" val="859615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任意多边形 20"/>
          <p:cNvSpPr>
            <a:spLocks noChangeArrowheads="1"/>
          </p:cNvSpPr>
          <p:nvPr/>
        </p:nvSpPr>
        <p:spPr bwMode="auto">
          <a:xfrm>
            <a:off x="1203042" y="1436175"/>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7172" name="六边形 21"/>
          <p:cNvGrpSpPr/>
          <p:nvPr/>
        </p:nvGrpSpPr>
        <p:grpSpPr bwMode="auto">
          <a:xfrm>
            <a:off x="1343027" y="1474274"/>
            <a:ext cx="661987" cy="596900"/>
            <a:chOff x="0" y="0"/>
            <a:chExt cx="464" cy="399"/>
          </a:xfrm>
        </p:grpSpPr>
        <p:pic>
          <p:nvPicPr>
            <p:cNvPr id="7184"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01</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7173" name="任意多边形 22"/>
          <p:cNvSpPr>
            <a:spLocks noChangeArrowheads="1"/>
          </p:cNvSpPr>
          <p:nvPr/>
        </p:nvSpPr>
        <p:spPr bwMode="auto">
          <a:xfrm>
            <a:off x="1203042" y="5743753"/>
            <a:ext cx="7006538" cy="681038"/>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2 h 723600"/>
              <a:gd name="T10" fmla="*/ 2462063 w 5016918"/>
              <a:gd name="T11" fmla="*/ 349486 h 723600"/>
              <a:gd name="T12" fmla="*/ 2364008 w 5016918"/>
              <a:gd name="T13" fmla="*/ 349486 h 723600"/>
              <a:gd name="T14" fmla="*/ 2364008 w 5016918"/>
              <a:gd name="T15" fmla="*/ 349745 h 723600"/>
              <a:gd name="T16" fmla="*/ 157450 w 5016918"/>
              <a:gd name="T17" fmla="*/ 349745 h 723600"/>
              <a:gd name="T18" fmla="*/ 157450 w 5016918"/>
              <a:gd name="T19" fmla="*/ 349486 h 723600"/>
              <a:gd name="T20" fmla="*/ 91956 w 5016918"/>
              <a:gd name="T21" fmla="*/ 349486 h 723600"/>
              <a:gd name="T22" fmla="*/ 0 w 5016918"/>
              <a:gd name="T23" fmla="*/ 174872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70C0"/>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just">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Summary</a:t>
            </a:r>
            <a:endPar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174" name="六边形 23"/>
          <p:cNvGrpSpPr/>
          <p:nvPr/>
        </p:nvGrpSpPr>
        <p:grpSpPr bwMode="auto">
          <a:xfrm>
            <a:off x="1397618" y="5768205"/>
            <a:ext cx="661987" cy="596900"/>
            <a:chOff x="0" y="0"/>
            <a:chExt cx="464" cy="399"/>
          </a:xfrm>
        </p:grpSpPr>
        <p:pic>
          <p:nvPicPr>
            <p:cNvPr id="7182" name="六边形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11"/>
            <p:cNvSpPr txBox="1">
              <a:spLocks noChangeArrowheads="1"/>
            </p:cNvSpPr>
            <p:nvPr/>
          </p:nvSpPr>
          <p:spPr bwMode="auto">
            <a:xfrm>
              <a:off x="71" y="63"/>
              <a:ext cx="32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05</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0" name="任意多边形 20"/>
          <p:cNvSpPr>
            <a:spLocks noChangeArrowheads="1"/>
          </p:cNvSpPr>
          <p:nvPr/>
        </p:nvSpPr>
        <p:spPr bwMode="auto">
          <a:xfrm>
            <a:off x="1203042" y="4667546"/>
            <a:ext cx="6963320"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B050">
              <a:tint val="66000"/>
              <a:satMod val="160000"/>
              <a:shade val="30000"/>
              <a:satMod val="115000"/>
            </a:srgbClr>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Test</a:t>
            </a:r>
            <a:r>
              <a:rPr lang="en-US" altLang="zh-CN" sz="2400" dirty="0">
                <a:solidFill>
                  <a:srgbClr val="FFFFFF"/>
                </a:solidFill>
                <a:latin typeface="微软雅黑" panose="020B0503020204020204" pitchFamily="34" charset="-122"/>
                <a:ea typeface="微软雅黑" panose="020B0503020204020204" pitchFamily="34" charset="-122"/>
              </a:rPr>
              <a:t>  </a:t>
            </a:r>
            <a:endParaRPr lang="zh-CN" altLang="en-US" sz="2400" dirty="0">
              <a:solidFill>
                <a:srgbClr val="FFFFFF"/>
              </a:solidFill>
              <a:latin typeface="微软雅黑" panose="020B0503020204020204" pitchFamily="34" charset="-122"/>
              <a:ea typeface="微软雅黑" panose="020B0503020204020204" pitchFamily="34" charset="-122"/>
            </a:endParaRPr>
          </a:p>
        </p:txBody>
      </p:sp>
      <p:grpSp>
        <p:nvGrpSpPr>
          <p:cNvPr id="11" name="六边形 21"/>
          <p:cNvGrpSpPr/>
          <p:nvPr/>
        </p:nvGrpSpPr>
        <p:grpSpPr bwMode="auto">
          <a:xfrm>
            <a:off x="1397618" y="4732940"/>
            <a:ext cx="661987" cy="596900"/>
            <a:chOff x="0" y="0"/>
            <a:chExt cx="464" cy="399"/>
          </a:xfrm>
        </p:grpSpPr>
        <p:pic>
          <p:nvPicPr>
            <p:cNvPr id="12"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04</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4" name="标题 13"/>
          <p:cNvSpPr>
            <a:spLocks noGrp="1"/>
          </p:cNvSpPr>
          <p:nvPr>
            <p:ph type="title"/>
          </p:nvPr>
        </p:nvSpPr>
        <p:spPr/>
        <p:txBody>
          <a:bodyPr/>
          <a:lstStyle/>
          <a:p>
            <a:r>
              <a:rPr lang="en-US" altLang="zh-CN" sz="4000" dirty="0"/>
              <a:t>Outline</a:t>
            </a:r>
            <a:endParaRPr lang="zh-CN" altLang="en-US" sz="4000" dirty="0"/>
          </a:p>
        </p:txBody>
      </p:sp>
      <p:sp>
        <p:nvSpPr>
          <p:cNvPr id="15" name="任意多边形 20"/>
          <p:cNvSpPr>
            <a:spLocks noChangeArrowheads="1"/>
          </p:cNvSpPr>
          <p:nvPr/>
        </p:nvSpPr>
        <p:spPr bwMode="auto">
          <a:xfrm>
            <a:off x="1203042" y="2512382"/>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chemeClr val="accent2">
              <a:lumMod val="60000"/>
              <a:lumOff val="40000"/>
            </a:schemeClr>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16" name="六边形 21"/>
          <p:cNvGrpSpPr/>
          <p:nvPr/>
        </p:nvGrpSpPr>
        <p:grpSpPr bwMode="auto">
          <a:xfrm>
            <a:off x="1343027" y="2550481"/>
            <a:ext cx="661987" cy="596900"/>
            <a:chOff x="0" y="0"/>
            <a:chExt cx="464" cy="399"/>
          </a:xfrm>
        </p:grpSpPr>
        <p:pic>
          <p:nvPicPr>
            <p:cNvPr id="17"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02</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9" name="任意多边形 20"/>
          <p:cNvSpPr>
            <a:spLocks noChangeArrowheads="1"/>
          </p:cNvSpPr>
          <p:nvPr/>
        </p:nvSpPr>
        <p:spPr bwMode="auto">
          <a:xfrm>
            <a:off x="1203042" y="3589964"/>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FFC000"/>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20" name="六边形 21"/>
          <p:cNvGrpSpPr/>
          <p:nvPr/>
        </p:nvGrpSpPr>
        <p:grpSpPr bwMode="auto">
          <a:xfrm>
            <a:off x="1343027" y="3628063"/>
            <a:ext cx="661987" cy="596900"/>
            <a:chOff x="0" y="0"/>
            <a:chExt cx="464" cy="399"/>
          </a:xfrm>
        </p:grpSpPr>
        <p:pic>
          <p:nvPicPr>
            <p:cNvPr id="21"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03</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p:sp>
        <p:nvSpPr>
          <p:cNvPr id="4" name="文本框 3"/>
          <p:cNvSpPr txBox="1"/>
          <p:nvPr/>
        </p:nvSpPr>
        <p:spPr>
          <a:xfrm>
            <a:off x="686594" y="1537854"/>
            <a:ext cx="7772400" cy="3754874"/>
          </a:xfrm>
          <a:prstGeom prst="rect">
            <a:avLst/>
          </a:prstGeom>
          <a:noFill/>
        </p:spPr>
        <p:txBody>
          <a:bodyPr wrap="square" rtlCol="0">
            <a:spAutoFit/>
          </a:bodyPr>
          <a:lstStyle/>
          <a:p>
            <a:pPr algn="just"/>
            <a:r>
              <a:rPr lang="en-US" sz="2000" dirty="0"/>
              <a:t>DSP algorithm</a:t>
            </a:r>
          </a:p>
          <a:p>
            <a:pPr algn="just"/>
            <a:endParaRPr lang="en-US" sz="2000" dirty="0"/>
          </a:p>
          <a:p>
            <a:pPr algn="just"/>
            <a:r>
              <a:rPr lang="en-US" dirty="0"/>
              <a:t>1.Digital down conversion</a:t>
            </a:r>
          </a:p>
          <a:p>
            <a:pPr algn="just"/>
            <a:r>
              <a:rPr lang="en-US" dirty="0"/>
              <a:t>Multiply the IF digital signal with two orthogonal signals generated through the </a:t>
            </a:r>
            <a:r>
              <a:rPr lang="en-US" dirty="0">
                <a:solidFill>
                  <a:srgbClr val="0070C0"/>
                </a:solidFill>
              </a:rPr>
              <a:t>NCO</a:t>
            </a:r>
            <a:r>
              <a:rPr lang="en-US" dirty="0"/>
              <a:t> to obtain two orthogonal streams.</a:t>
            </a:r>
          </a:p>
          <a:p>
            <a:pPr algn="just"/>
            <a:endParaRPr lang="en-US" dirty="0"/>
          </a:p>
          <a:p>
            <a:pPr algn="just"/>
            <a:r>
              <a:rPr lang="en-US" dirty="0"/>
              <a:t>2. multi-rate signal processing</a:t>
            </a:r>
          </a:p>
          <a:p>
            <a:pPr algn="just"/>
            <a:r>
              <a:rPr lang="en-US" dirty="0">
                <a:solidFill>
                  <a:srgbClr val="0070C0"/>
                </a:solidFill>
              </a:rPr>
              <a:t>CIC filter </a:t>
            </a:r>
            <a:r>
              <a:rPr lang="en-US" dirty="0"/>
              <a:t>and </a:t>
            </a:r>
            <a:r>
              <a:rPr lang="en-US" dirty="0">
                <a:solidFill>
                  <a:srgbClr val="0070C0"/>
                </a:solidFill>
              </a:rPr>
              <a:t>FIR filter </a:t>
            </a:r>
            <a:r>
              <a:rPr lang="en-US" dirty="0"/>
              <a:t>are used to decimate the data rate of the streams and suppress the out-of-band noise.</a:t>
            </a:r>
          </a:p>
          <a:p>
            <a:pPr algn="just"/>
            <a:endParaRPr lang="en-US" dirty="0"/>
          </a:p>
          <a:p>
            <a:pPr algn="just"/>
            <a:r>
              <a:rPr lang="en-US" dirty="0"/>
              <a:t>3.CORDIC algorithm</a:t>
            </a:r>
          </a:p>
          <a:p>
            <a:pPr algn="just"/>
            <a:r>
              <a:rPr lang="en-US" dirty="0"/>
              <a:t>With two orthogonal streams, the signal amplitude is calculated by CORDIC algorithm.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8779" y="219366"/>
            <a:ext cx="7164388" cy="563563"/>
          </a:xfrm>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p:sp>
        <p:nvSpPr>
          <p:cNvPr id="4" name="文本框 3"/>
          <p:cNvSpPr txBox="1"/>
          <p:nvPr/>
        </p:nvSpPr>
        <p:spPr>
          <a:xfrm>
            <a:off x="683491" y="1317742"/>
            <a:ext cx="7647710" cy="2062103"/>
          </a:xfrm>
          <a:prstGeom prst="rect">
            <a:avLst/>
          </a:prstGeom>
          <a:noFill/>
        </p:spPr>
        <p:txBody>
          <a:bodyPr wrap="square" rtlCol="0">
            <a:spAutoFit/>
          </a:bodyPr>
          <a:lstStyle/>
          <a:p>
            <a:pPr algn="just"/>
            <a:r>
              <a:rPr lang="en-US" sz="2000" b="1" dirty="0"/>
              <a:t>NCO</a:t>
            </a:r>
            <a:endParaRPr lang="en-US" sz="2000" dirty="0"/>
          </a:p>
          <a:p>
            <a:pPr algn="just"/>
            <a:r>
              <a:rPr lang="en-US" dirty="0"/>
              <a:t>To convert the IF signal to the fundamental frequency</a:t>
            </a:r>
            <a:r>
              <a:rPr lang="zh-CN" altLang="en-US" dirty="0"/>
              <a:t>，</a:t>
            </a:r>
            <a:r>
              <a:rPr lang="en-US" dirty="0"/>
              <a:t>the IF digital signal </a:t>
            </a:r>
            <a:r>
              <a:rPr lang="en-US" altLang="zh-CN" dirty="0"/>
              <a:t>is </a:t>
            </a:r>
            <a:r>
              <a:rPr lang="en-US" dirty="0"/>
              <a:t>multipl</a:t>
            </a:r>
            <a:r>
              <a:rPr lang="en-US" altLang="zh-CN" dirty="0"/>
              <a:t>yed</a:t>
            </a:r>
            <a:r>
              <a:rPr lang="en-US" dirty="0"/>
              <a:t> by two orthogonal signals generated by NCO.</a:t>
            </a:r>
          </a:p>
          <a:p>
            <a:pPr algn="just"/>
            <a:r>
              <a:rPr lang="en-US" dirty="0"/>
              <a:t>NCO is implemented by the Xilinx IP core, with the output sine and cosine signals with frequency of 27.2MHz and the resolution of 16-bit.These two signals are multiplied by four digital signals respectively to obtain the IQ orthogonal streams of the four beam signals.</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82" y="3588133"/>
            <a:ext cx="7195128" cy="2071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mc:AlternateContent xmlns:mc="http://schemas.openxmlformats.org/markup-compatibility/2006" xmlns:a14="http://schemas.microsoft.com/office/drawing/2010/main">
        <mc:Choice Requires="a14">
          <p:sp>
            <p:nvSpPr>
              <p:cNvPr id="38" name="文本框 37"/>
              <p:cNvSpPr txBox="1"/>
              <p:nvPr/>
            </p:nvSpPr>
            <p:spPr>
              <a:xfrm>
                <a:off x="457200" y="1260496"/>
                <a:ext cx="8229600" cy="2564228"/>
              </a:xfrm>
              <a:prstGeom prst="rect">
                <a:avLst/>
              </a:prstGeom>
              <a:noFill/>
            </p:spPr>
            <p:txBody>
              <a:bodyPr wrap="square" rtlCol="0">
                <a:spAutoFit/>
              </a:bodyPr>
              <a:lstStyle/>
              <a:p>
                <a:r>
                  <a:rPr lang="en-US" sz="2000" b="1" dirty="0"/>
                  <a:t>Multirate signal processing</a:t>
                </a:r>
              </a:p>
              <a:p>
                <a:pPr lvl="0" algn="just" eaLnBrk="0" fontAlgn="ctr" hangingPunct="0">
                  <a:spcBef>
                    <a:spcPct val="0"/>
                  </a:spcBef>
                  <a:spcAft>
                    <a:spcPct val="0"/>
                  </a:spcAft>
                </a:pPr>
                <a:r>
                  <a:rPr lang="en-US" dirty="0"/>
                  <a:t>The sampling rate of the signal can be changed by interpolation and decimation. The sampling rate decimation is achieved by forming a new stream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 by extracting every Dth sample of the original sampling stream x(n). That is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𝐷</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𝑚</m:t>
                        </m:r>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𝐷</m:t>
                    </m:r>
                    <m:r>
                      <a:rPr lang="en-US" i="1">
                        <a:solidFill>
                          <a:srgbClr val="0070C0"/>
                        </a:solidFill>
                        <a:latin typeface="Cambria Math" panose="02040503050406030204" pitchFamily="18" charset="0"/>
                      </a:rPr>
                      <m:t>𝑚</m:t>
                    </m:r>
                    <m:r>
                      <a:rPr lang="en-US" i="1">
                        <a:solidFill>
                          <a:srgbClr val="0070C0"/>
                        </a:solidFill>
                        <a:latin typeface="Cambria Math" panose="02040503050406030204" pitchFamily="18" charset="0"/>
                      </a:rPr>
                      <m:t>)</m:t>
                    </m:r>
                  </m:oMath>
                </a14:m>
                <a:r>
                  <a:rPr lang="en-US" dirty="0"/>
                  <a:t>.</a:t>
                </a:r>
                <a:r>
                  <a:rPr lang="en-US" altLang="en-US" dirty="0"/>
                  <a:t> A</a:t>
                </a:r>
                <a:r>
                  <a:rPr lang="en-US" altLang="en-US" dirty="0" bmk=""/>
                  <a:t>ccording to the discrete Fourier transform, we can get:</a:t>
                </a:r>
                <a:endParaRPr lang="en-US" altLang="en-US" i="1" dirty="0" bmk="">
                  <a:solidFill>
                    <a:srgbClr val="0070C0"/>
                  </a:solidFill>
                  <a:latin typeface="Cambria Math" panose="02040503050406030204" pitchFamily="18" charset="0"/>
                </a:endParaRPr>
              </a:p>
              <a:p>
                <a:pPr lvl="0" algn="just" eaLnBrk="0" fontAlgn="ctr"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i="1" smtClean="0" bmk="">
                              <a:solidFill>
                                <a:schemeClr val="tx1"/>
                              </a:solidFill>
                              <a:latin typeface="Cambria Math" panose="02040503050406030204" pitchFamily="18" charset="0"/>
                            </a:rPr>
                          </m:ctrlPr>
                        </m:sSubPr>
                        <m:e>
                          <m:r>
                            <a:rPr lang="en-US" altLang="en-US" i="1" bmk="">
                              <a:solidFill>
                                <a:schemeClr val="tx1"/>
                              </a:solidFill>
                              <a:latin typeface="Cambria Math" panose="02040503050406030204" pitchFamily="18" charset="0"/>
                            </a:rPr>
                            <m:t>𝑋</m:t>
                          </m:r>
                        </m:e>
                        <m:sub>
                          <m:r>
                            <a:rPr lang="en-US" altLang="en-US" i="1" bmk="">
                              <a:solidFill>
                                <a:schemeClr val="tx1"/>
                              </a:solidFill>
                              <a:latin typeface="Cambria Math" panose="02040503050406030204" pitchFamily="18" charset="0"/>
                            </a:rPr>
                            <m:t>𝐷</m:t>
                          </m:r>
                        </m:sub>
                      </m:sSub>
                      <m:d>
                        <m:dPr>
                          <m:ctrlPr>
                            <a:rPr lang="en-US" altLang="en-US" i="1" bmk="">
                              <a:solidFill>
                                <a:schemeClr val="tx1"/>
                              </a:solidFill>
                              <a:latin typeface="Cambria Math" panose="02040503050406030204" pitchFamily="18" charset="0"/>
                            </a:rPr>
                          </m:ctrlPr>
                        </m:dPr>
                        <m:e>
                          <m:sSup>
                            <m:sSupPr>
                              <m:ctrlPr>
                                <a:rPr lang="en-US" altLang="en-US" i="1" bmk="">
                                  <a:solidFill>
                                    <a:schemeClr val="tx1"/>
                                  </a:solidFill>
                                  <a:latin typeface="Cambria Math" panose="02040503050406030204" pitchFamily="18" charset="0"/>
                                </a:rPr>
                              </m:ctrlPr>
                            </m:sSupPr>
                            <m:e>
                              <m:r>
                                <a:rPr lang="en-US" altLang="en-US" i="1" bmk="">
                                  <a:solidFill>
                                    <a:schemeClr val="tx1"/>
                                  </a:solidFill>
                                  <a:latin typeface="Cambria Math" panose="02040503050406030204" pitchFamily="18" charset="0"/>
                                </a:rPr>
                                <m:t>𝑒</m:t>
                              </m:r>
                            </m:e>
                            <m:sup>
                              <m:r>
                                <a:rPr lang="en-US" altLang="en-US" i="1" bmk="">
                                  <a:solidFill>
                                    <a:schemeClr val="tx1"/>
                                  </a:solidFill>
                                  <a:latin typeface="Cambria Math" panose="02040503050406030204" pitchFamily="18" charset="0"/>
                                </a:rPr>
                                <m:t>𝑗</m:t>
                              </m:r>
                              <m:r>
                                <a:rPr lang="el-GR" altLang="en-US" i="1" bmk="">
                                  <a:solidFill>
                                    <a:schemeClr val="tx1"/>
                                  </a:solidFill>
                                  <a:latin typeface="Cambria Math" panose="02040503050406030204" pitchFamily="18" charset="0"/>
                                </a:rPr>
                                <m:t>𝜔</m:t>
                              </m:r>
                            </m:sup>
                          </m:sSup>
                        </m:e>
                      </m:d>
                      <m:r>
                        <a:rPr lang="en-US" altLang="en-US" i="1" bmk="">
                          <a:solidFill>
                            <a:schemeClr val="tx1"/>
                          </a:solidFill>
                          <a:latin typeface="Cambria Math" panose="02040503050406030204" pitchFamily="18" charset="0"/>
                        </a:rPr>
                        <m:t>=</m:t>
                      </m:r>
                      <m:f>
                        <m:fPr>
                          <m:ctrlPr>
                            <a:rPr lang="en-US" altLang="en-US" i="1" bmk="">
                              <a:solidFill>
                                <a:schemeClr val="tx1"/>
                              </a:solidFill>
                              <a:latin typeface="Cambria Math" panose="02040503050406030204" pitchFamily="18" charset="0"/>
                            </a:rPr>
                          </m:ctrlPr>
                        </m:fPr>
                        <m:num>
                          <m:r>
                            <a:rPr lang="en-US" altLang="en-US" i="1" bmk="">
                              <a:solidFill>
                                <a:schemeClr val="tx1"/>
                              </a:solidFill>
                              <a:latin typeface="Cambria Math" panose="02040503050406030204" pitchFamily="18" charset="0"/>
                            </a:rPr>
                            <m:t>1</m:t>
                          </m:r>
                        </m:num>
                        <m:den>
                          <m:r>
                            <a:rPr lang="en-US" altLang="en-US" i="1" bmk="">
                              <a:solidFill>
                                <a:schemeClr val="tx1"/>
                              </a:solidFill>
                              <a:latin typeface="Cambria Math" panose="02040503050406030204" pitchFamily="18" charset="0"/>
                            </a:rPr>
                            <m:t>𝐷</m:t>
                          </m:r>
                        </m:den>
                      </m:f>
                      <m:nary>
                        <m:naryPr>
                          <m:chr m:val="∑"/>
                          <m:ctrlPr>
                            <a:rPr lang="en-US" altLang="en-US" i="1" bmk="">
                              <a:solidFill>
                                <a:schemeClr val="tx1"/>
                              </a:solidFill>
                              <a:latin typeface="Cambria Math" panose="02040503050406030204" pitchFamily="18" charset="0"/>
                            </a:rPr>
                          </m:ctrlPr>
                        </m:naryPr>
                        <m:sub>
                          <m:r>
                            <m:rPr>
                              <m:brk m:alnAt="23"/>
                            </m:rPr>
                            <a:rPr lang="en-US" altLang="en-US" i="1" bmk="">
                              <a:solidFill>
                                <a:schemeClr val="tx1"/>
                              </a:solidFill>
                              <a:latin typeface="Cambria Math" panose="02040503050406030204" pitchFamily="18" charset="0"/>
                            </a:rPr>
                            <m:t>𝑙</m:t>
                          </m:r>
                          <m:r>
                            <a:rPr lang="en-US" altLang="en-US" i="1" bmk="">
                              <a:solidFill>
                                <a:schemeClr val="tx1"/>
                              </a:solidFill>
                              <a:latin typeface="Cambria Math" panose="02040503050406030204" pitchFamily="18" charset="0"/>
                            </a:rPr>
                            <m:t>=0</m:t>
                          </m:r>
                        </m:sub>
                        <m:sup>
                          <m:r>
                            <a:rPr lang="en-US" altLang="en-US" i="1" bmk="">
                              <a:solidFill>
                                <a:schemeClr val="tx1"/>
                              </a:solidFill>
                              <a:latin typeface="Cambria Math" panose="02040503050406030204" pitchFamily="18" charset="0"/>
                            </a:rPr>
                            <m:t>𝐷</m:t>
                          </m:r>
                          <m:r>
                            <a:rPr lang="en-US" altLang="en-US" i="1" bmk="">
                              <a:solidFill>
                                <a:schemeClr val="tx1"/>
                              </a:solidFill>
                              <a:latin typeface="Cambria Math" panose="02040503050406030204" pitchFamily="18" charset="0"/>
                            </a:rPr>
                            <m:t>−1</m:t>
                          </m:r>
                        </m:sup>
                        <m:e>
                          <m:r>
                            <a:rPr lang="en-US" altLang="en-US" i="1" bmk="">
                              <a:solidFill>
                                <a:schemeClr val="tx1"/>
                              </a:solidFill>
                              <a:latin typeface="Cambria Math" panose="02040503050406030204" pitchFamily="18" charset="0"/>
                            </a:rPr>
                            <m:t>𝑋</m:t>
                          </m:r>
                          <m:r>
                            <a:rPr lang="en-US" altLang="en-US" i="1" bmk="">
                              <a:solidFill>
                                <a:schemeClr val="tx1"/>
                              </a:solidFill>
                              <a:latin typeface="Cambria Math" panose="02040503050406030204" pitchFamily="18" charset="0"/>
                            </a:rPr>
                            <m:t>[</m:t>
                          </m:r>
                          <m:sSup>
                            <m:sSupPr>
                              <m:ctrlPr>
                                <a:rPr lang="en-US" altLang="en-US" i="1" bmk="">
                                  <a:solidFill>
                                    <a:schemeClr val="tx1"/>
                                  </a:solidFill>
                                  <a:latin typeface="Cambria Math" panose="02040503050406030204" pitchFamily="18" charset="0"/>
                                </a:rPr>
                              </m:ctrlPr>
                            </m:sSupPr>
                            <m:e>
                              <m:r>
                                <a:rPr lang="en-US" altLang="en-US" i="1" bmk="">
                                  <a:solidFill>
                                    <a:schemeClr val="tx1"/>
                                  </a:solidFill>
                                  <a:latin typeface="Cambria Math" panose="02040503050406030204" pitchFamily="18" charset="0"/>
                                </a:rPr>
                                <m:t>𝑒</m:t>
                              </m:r>
                            </m:e>
                            <m:sup>
                              <m:r>
                                <a:rPr lang="en-US" altLang="en-US" i="1" bmk="">
                                  <a:solidFill>
                                    <a:schemeClr val="tx1"/>
                                  </a:solidFill>
                                  <a:latin typeface="Cambria Math" panose="02040503050406030204" pitchFamily="18" charset="0"/>
                                </a:rPr>
                                <m:t>𝑗</m:t>
                              </m:r>
                              <m:r>
                                <a:rPr lang="en-US" altLang="en-US" i="1" bmk="">
                                  <a:solidFill>
                                    <a:schemeClr val="tx1"/>
                                  </a:solidFill>
                                  <a:latin typeface="Cambria Math" panose="02040503050406030204" pitchFamily="18" charset="0"/>
                                </a:rPr>
                                <m:t>(</m:t>
                              </m:r>
                              <m:r>
                                <a:rPr lang="el-GR" altLang="en-US" i="1" bmk="">
                                  <a:solidFill>
                                    <a:schemeClr val="tx1"/>
                                  </a:solidFill>
                                  <a:latin typeface="Cambria Math" panose="02040503050406030204" pitchFamily="18" charset="0"/>
                                </a:rPr>
                                <m:t>𝜔</m:t>
                              </m:r>
                              <m:r>
                                <a:rPr lang="en-US" altLang="en-US" i="1" bmk="">
                                  <a:solidFill>
                                    <a:schemeClr val="tx1"/>
                                  </a:solidFill>
                                  <a:latin typeface="Cambria Math" panose="02040503050406030204" pitchFamily="18" charset="0"/>
                                </a:rPr>
                                <m:t>−2</m:t>
                              </m:r>
                              <m:r>
                                <a:rPr lang="en-US" altLang="en-US" i="1" bmk="">
                                  <a:solidFill>
                                    <a:schemeClr val="tx1"/>
                                  </a:solidFill>
                                  <a:latin typeface="Cambria Math" panose="02040503050406030204" pitchFamily="18" charset="0"/>
                                  <a:ea typeface="Cambria Math" panose="02040503050406030204" pitchFamily="18" charset="0"/>
                                </a:rPr>
                                <m:t>𝜋</m:t>
                              </m:r>
                              <m:r>
                                <a:rPr lang="en-US" altLang="en-US" i="1" bmk="">
                                  <a:solidFill>
                                    <a:schemeClr val="tx1"/>
                                  </a:solidFill>
                                  <a:latin typeface="Cambria Math" panose="02040503050406030204" pitchFamily="18" charset="0"/>
                                  <a:ea typeface="Cambria Math" panose="02040503050406030204" pitchFamily="18" charset="0"/>
                                </a:rPr>
                                <m:t>𝑙</m:t>
                              </m:r>
                              <m:r>
                                <a:rPr lang="en-US" altLang="en-US" i="1" bmk="">
                                  <a:solidFill>
                                    <a:schemeClr val="tx1"/>
                                  </a:solidFill>
                                  <a:latin typeface="Cambria Math" panose="02040503050406030204" pitchFamily="18" charset="0"/>
                                  <a:ea typeface="Cambria Math" panose="02040503050406030204" pitchFamily="18" charset="0"/>
                                </a:rPr>
                                <m:t>)/</m:t>
                              </m:r>
                              <m:r>
                                <a:rPr lang="en-US" altLang="en-US" i="1" bmk="">
                                  <a:solidFill>
                                    <a:schemeClr val="tx1"/>
                                  </a:solidFill>
                                  <a:latin typeface="Cambria Math" panose="02040503050406030204" pitchFamily="18" charset="0"/>
                                  <a:ea typeface="Cambria Math" panose="02040503050406030204" pitchFamily="18" charset="0"/>
                                </a:rPr>
                                <m:t>𝐷</m:t>
                              </m:r>
                            </m:sup>
                          </m:sSup>
                          <m:r>
                            <a:rPr lang="en-US" altLang="en-US" i="1" bmk="">
                              <a:solidFill>
                                <a:schemeClr val="tx1"/>
                              </a:solidFill>
                              <a:latin typeface="Cambria Math" panose="02040503050406030204" pitchFamily="18" charset="0"/>
                            </a:rPr>
                            <m:t>]</m:t>
                          </m:r>
                        </m:e>
                      </m:nary>
                    </m:oMath>
                  </m:oMathPara>
                </a14:m>
                <a:endParaRPr lang="en-US" dirty="0"/>
              </a:p>
            </p:txBody>
          </p:sp>
        </mc:Choice>
        <mc:Fallback xmlns="">
          <p:sp>
            <p:nvSpPr>
              <p:cNvPr id="38" name="文本框 37"/>
              <p:cNvSpPr txBox="1">
                <a:spLocks noRot="1" noChangeAspect="1" noMove="1" noResize="1" noEditPoints="1" noAdjustHandles="1" noChangeArrowheads="1" noChangeShapeType="1" noTextEdit="1"/>
              </p:cNvSpPr>
              <p:nvPr/>
            </p:nvSpPr>
            <p:spPr>
              <a:xfrm>
                <a:off x="457200" y="1260496"/>
                <a:ext cx="8229600" cy="2564228"/>
              </a:xfrm>
              <a:prstGeom prst="rect">
                <a:avLst/>
              </a:prstGeom>
              <a:blipFill rotWithShape="1">
                <a:blip r:embed="rId2"/>
                <a:stretch>
                  <a:fillRect l="-741" t="-1190" r="-593"/>
                </a:stretch>
              </a:blipFill>
            </p:spPr>
            <p:txBody>
              <a:bodyPr/>
              <a:lstStyle/>
              <a:p>
                <a:r>
                  <a:rPr lang="en-US">
                    <a:noFill/>
                  </a:rPr>
                  <a:t> </a:t>
                </a:r>
                <a:endParaRPr lang="en-US">
                  <a:noFill/>
                </a:endParaRPr>
              </a:p>
            </p:txBody>
          </p:sp>
        </mc:Fallback>
      </mc:AlternateContent>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1" name="Rectangle 9"/>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 name="文本框 12"/>
              <p:cNvSpPr txBox="1"/>
              <p:nvPr/>
            </p:nvSpPr>
            <p:spPr>
              <a:xfrm>
                <a:off x="457200" y="3793946"/>
                <a:ext cx="7793182" cy="2897973"/>
              </a:xfrm>
              <a:prstGeom prst="rect">
                <a:avLst/>
              </a:prstGeom>
              <a:noFill/>
            </p:spPr>
            <p:txBody>
              <a:bodyPr wrap="square" rtlCol="0">
                <a:spAutoFit/>
              </a:bodyPr>
              <a:lstStyle/>
              <a:p>
                <a:pPr algn="just"/>
                <a:r>
                  <a:rPr lang="en-US" dirty="0"/>
                  <a:t>Supposed sampling rate of x(n) stream is </a:t>
                </a:r>
                <a14:m>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n-US" altLang="zh-CN" i="1">
                            <a:solidFill>
                              <a:srgbClr val="0070C0"/>
                            </a:solidFill>
                            <a:latin typeface="Cambria Math" panose="02040503050406030204" pitchFamily="18" charset="0"/>
                          </a:rPr>
                          <m:t>f</m:t>
                        </m:r>
                      </m:e>
                      <m:sub>
                        <m:r>
                          <a:rPr lang="en-US" i="1">
                            <a:solidFill>
                              <a:srgbClr val="0070C0"/>
                            </a:solidFill>
                            <a:latin typeface="Cambria Math" panose="02040503050406030204" pitchFamily="18" charset="0"/>
                          </a:rPr>
                          <m:t>𝑠</m:t>
                        </m:r>
                      </m:sub>
                    </m:sSub>
                  </m:oMath>
                </a14:m>
                <a:r>
                  <a:rPr lang="en-US" dirty="0"/>
                  <a:t> and its fuzzy-free bandwidth is </a:t>
                </a:r>
                <a14:m>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n-US" altLang="zh-CN" i="1">
                            <a:solidFill>
                              <a:srgbClr val="0070C0"/>
                            </a:solidFill>
                            <a:latin typeface="Cambria Math" panose="02040503050406030204" pitchFamily="18" charset="0"/>
                          </a:rPr>
                          <m:t>f</m:t>
                        </m:r>
                      </m:e>
                      <m:sub>
                        <m:r>
                          <a:rPr lang="en-US" i="1">
                            <a:solidFill>
                              <a:srgbClr val="0070C0"/>
                            </a:solidFill>
                            <a:latin typeface="Cambria Math" panose="02040503050406030204" pitchFamily="18" charset="0"/>
                          </a:rPr>
                          <m:t>𝑠</m:t>
                        </m:r>
                      </m:sub>
                    </m:sSub>
                    <m:r>
                      <a:rPr lang="en-US" b="0" i="1" smtClean="0">
                        <a:solidFill>
                          <a:srgbClr val="0070C0"/>
                        </a:solidFill>
                        <a:latin typeface="Cambria Math" panose="02040503050406030204" pitchFamily="18" charset="0"/>
                      </a:rPr>
                      <m:t>/2</m:t>
                    </m:r>
                  </m:oMath>
                </a14:m>
                <a:r>
                  <a:rPr lang="en-US" dirty="0"/>
                  <a:t>, sampling rate of the stream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oMath>
                </a14:m>
                <a:r>
                  <a:rPr lang="en-US" dirty="0"/>
                  <a:t> extracted from x(n) is </a:t>
                </a:r>
                <a14:m>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n-US" altLang="zh-CN" i="1">
                            <a:solidFill>
                              <a:srgbClr val="0070C0"/>
                            </a:solidFill>
                            <a:latin typeface="Cambria Math" panose="02040503050406030204" pitchFamily="18" charset="0"/>
                          </a:rPr>
                          <m:t>f</m:t>
                        </m:r>
                      </m:e>
                      <m:sub>
                        <m:r>
                          <a:rPr lang="en-US" i="1">
                            <a:solidFill>
                              <a:srgbClr val="0070C0"/>
                            </a:solidFill>
                            <a:latin typeface="Cambria Math" panose="02040503050406030204" pitchFamily="18" charset="0"/>
                          </a:rPr>
                          <m:t>𝑠</m:t>
                        </m:r>
                      </m:sub>
                    </m:sSub>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𝐷</m:t>
                    </m:r>
                  </m:oMath>
                </a14:m>
                <a:r>
                  <a:rPr lang="en-US" dirty="0"/>
                  <a:t>, and its fuzzy-free bandwidth is </a:t>
                </a:r>
                <a14:m>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n-US" altLang="zh-CN" i="1">
                            <a:solidFill>
                              <a:srgbClr val="0070C0"/>
                            </a:solidFill>
                            <a:latin typeface="Cambria Math" panose="02040503050406030204" pitchFamily="18" charset="0"/>
                          </a:rPr>
                          <m:t>f</m:t>
                        </m:r>
                      </m:e>
                      <m:sub>
                        <m:r>
                          <a:rPr lang="en-US" i="1">
                            <a:solidFill>
                              <a:srgbClr val="0070C0"/>
                            </a:solidFill>
                            <a:latin typeface="Cambria Math" panose="02040503050406030204" pitchFamily="18" charset="0"/>
                          </a:rPr>
                          <m:t>𝑠</m:t>
                        </m:r>
                      </m:sub>
                    </m:sSub>
                    <m:r>
                      <a:rPr lang="en-US" i="1">
                        <a:solidFill>
                          <a:srgbClr val="0070C0"/>
                        </a:solidFill>
                        <a:latin typeface="Cambria Math" panose="02040503050406030204" pitchFamily="18" charset="0"/>
                      </a:rPr>
                      <m:t>/2</m:t>
                    </m:r>
                  </m:oMath>
                </a14:m>
                <a:r>
                  <a:rPr lang="en-US" dirty="0">
                    <a:solidFill>
                      <a:srgbClr val="0070C0"/>
                    </a:solidFill>
                  </a:rPr>
                  <a:t>D</a:t>
                </a:r>
                <a:r>
                  <a:rPr lang="en-US" dirty="0"/>
                  <a:t>. When x(n) contains frequency components greater than  </a:t>
                </a:r>
                <a14:m>
                  <m:oMath xmlns:m="http://schemas.openxmlformats.org/officeDocument/2006/math">
                    <m:sSub>
                      <m:sSubPr>
                        <m:ctrlPr>
                          <a:rPr lang="en-US" i="1">
                            <a:latin typeface="Cambria Math" panose="02040503050406030204" pitchFamily="18" charset="0"/>
                          </a:rPr>
                        </m:ctrlPr>
                      </m:sSubPr>
                      <m:e>
                        <m:r>
                          <m:rPr>
                            <m:sty m:val="p"/>
                          </m:rPr>
                          <a:rPr lang="en-US" altLang="zh-CN" i="1">
                            <a:latin typeface="Cambria Math" panose="02040503050406030204" pitchFamily="18" charset="0"/>
                          </a:rPr>
                          <m:t>f</m:t>
                        </m:r>
                      </m:e>
                      <m:sub>
                        <m:r>
                          <a:rPr lang="en-US" i="1">
                            <a:latin typeface="Cambria Math" panose="02040503050406030204" pitchFamily="18" charset="0"/>
                          </a:rPr>
                          <m:t>𝑠</m:t>
                        </m:r>
                      </m:sub>
                    </m:sSub>
                    <m:r>
                      <a:rPr lang="en-US" i="1">
                        <a:latin typeface="Cambria Math" panose="02040503050406030204" pitchFamily="18" charset="0"/>
                      </a:rPr>
                      <m:t>/2</m:t>
                    </m:r>
                  </m:oMath>
                </a14:m>
                <a:r>
                  <a:rPr lang="en-US" dirty="0"/>
                  <a:t>D, aliasing will occur.</a:t>
                </a:r>
              </a:p>
              <a:p>
                <a:pPr algn="just"/>
                <a:r>
                  <a:rPr lang="en-US" dirty="0"/>
                  <a:t>In order to avoid the high frequency components of the extracted spectrum aliasing, it is necessary to use a digital filter to pre-filter before extraction. The bandwidth of the low pass filter is </a:t>
                </a:r>
                <a14:m>
                  <m:oMath xmlns:m="http://schemas.openxmlformats.org/officeDocument/2006/math">
                    <m:sSub>
                      <m:sSubPr>
                        <m:ctrlPr>
                          <a:rPr lang="en-US" i="1">
                            <a:latin typeface="Cambria Math" panose="02040503050406030204" pitchFamily="18" charset="0"/>
                          </a:rPr>
                        </m:ctrlPr>
                      </m:sSubPr>
                      <m:e>
                        <m:r>
                          <m:rPr>
                            <m:sty m:val="p"/>
                          </m:rPr>
                          <a:rPr lang="en-US" altLang="zh-CN" i="1">
                            <a:latin typeface="Cambria Math" panose="02040503050406030204" pitchFamily="18" charset="0"/>
                          </a:rPr>
                          <m:t>f</m:t>
                        </m:r>
                      </m:e>
                      <m:sub>
                        <m:r>
                          <a:rPr lang="en-US" i="1">
                            <a:latin typeface="Cambria Math" panose="02040503050406030204" pitchFamily="18" charset="0"/>
                          </a:rPr>
                          <m:t>𝑠</m:t>
                        </m:r>
                      </m:sub>
                    </m:sSub>
                    <m:r>
                      <a:rPr lang="en-US" i="1">
                        <a:latin typeface="Cambria Math" panose="02040503050406030204" pitchFamily="18" charset="0"/>
                      </a:rPr>
                      <m:t>/</m:t>
                    </m:r>
                    <m:r>
                      <a:rPr lang="en-US" i="1">
                        <a:latin typeface="Cambria Math" panose="02040503050406030204" pitchFamily="18" charset="0"/>
                      </a:rPr>
                      <m:t>𝐷</m:t>
                    </m:r>
                  </m:oMath>
                </a14:m>
                <a:r>
                  <a:rPr lang="en-US" dirty="0"/>
                  <a:t>, so that the </a:t>
                </a:r>
                <a14:m>
                  <m:oMath xmlns:m="http://schemas.openxmlformats.org/officeDocument/2006/math">
                    <m:r>
                      <a:rPr lang="en-US" altLang="en-US" i="1" bmk="">
                        <a:latin typeface="Cambria Math" panose="02040503050406030204" pitchFamily="18" charset="0"/>
                      </a:rPr>
                      <m:t>𝑋</m:t>
                    </m:r>
                    <m:d>
                      <m:dPr>
                        <m:ctrlPr>
                          <a:rPr lang="en-US" altLang="en-US" i="1" bmk="">
                            <a:latin typeface="Cambria Math" panose="02040503050406030204" pitchFamily="18" charset="0"/>
                          </a:rPr>
                        </m:ctrlPr>
                      </m:dPr>
                      <m:e>
                        <m:sSup>
                          <m:sSupPr>
                            <m:ctrlPr>
                              <a:rPr lang="en-US" altLang="en-US" i="1" bmk="">
                                <a:latin typeface="Cambria Math" panose="02040503050406030204" pitchFamily="18" charset="0"/>
                              </a:rPr>
                            </m:ctrlPr>
                          </m:sSupPr>
                          <m:e>
                            <m:r>
                              <a:rPr lang="en-US" altLang="en-US" i="1" bmk="">
                                <a:latin typeface="Cambria Math" panose="02040503050406030204" pitchFamily="18" charset="0"/>
                              </a:rPr>
                              <m:t>𝑒</m:t>
                            </m:r>
                          </m:e>
                          <m:sup>
                            <m:r>
                              <a:rPr lang="en-US" altLang="en-US" i="1" bmk="">
                                <a:latin typeface="Cambria Math" panose="02040503050406030204" pitchFamily="18" charset="0"/>
                              </a:rPr>
                              <m:t>𝑗</m:t>
                            </m:r>
                            <m:r>
                              <a:rPr lang="el-GR" altLang="en-US" i="1" bmk="">
                                <a:latin typeface="Cambria Math" panose="02040503050406030204" pitchFamily="18" charset="0"/>
                              </a:rPr>
                              <m:t>𝜔</m:t>
                            </m:r>
                          </m:sup>
                        </m:sSup>
                      </m:e>
                    </m:d>
                  </m:oMath>
                </a14:m>
                <a:r>
                  <a:rPr lang="en-US" dirty="0"/>
                  <a:t> only contains frequency components less than </a:t>
                </a:r>
                <a14:m>
                  <m:oMath xmlns:m="http://schemas.openxmlformats.org/officeDocument/2006/math">
                    <m:sSub>
                      <m:sSubPr>
                        <m:ctrlPr>
                          <a:rPr lang="en-US" i="1">
                            <a:latin typeface="Cambria Math" panose="02040503050406030204" pitchFamily="18" charset="0"/>
                          </a:rPr>
                        </m:ctrlPr>
                      </m:sSubPr>
                      <m:e>
                        <m:r>
                          <m:rPr>
                            <m:sty m:val="p"/>
                          </m:rPr>
                          <a:rPr lang="en-US" altLang="zh-CN" i="1">
                            <a:latin typeface="Cambria Math" panose="02040503050406030204" pitchFamily="18" charset="0"/>
                          </a:rPr>
                          <m:t>f</m:t>
                        </m:r>
                      </m:e>
                      <m:sub>
                        <m:r>
                          <a:rPr lang="en-US" i="1">
                            <a:latin typeface="Cambria Math" panose="02040503050406030204" pitchFamily="18" charset="0"/>
                          </a:rPr>
                          <m:t>𝑠</m:t>
                        </m:r>
                      </m:sub>
                    </m:sSub>
                    <m:r>
                      <a:rPr lang="en-US" i="1">
                        <a:latin typeface="Cambria Math" panose="02040503050406030204" pitchFamily="18" charset="0"/>
                      </a:rPr>
                      <m:t>/</m:t>
                    </m:r>
                    <m:r>
                      <a:rPr lang="en-US" i="1">
                        <a:latin typeface="Cambria Math" panose="02040503050406030204" pitchFamily="18" charset="0"/>
                      </a:rPr>
                      <m:t>𝐷</m:t>
                    </m:r>
                  </m:oMath>
                </a14:m>
                <a:r>
                  <a:rPr lang="en-US" dirty="0"/>
                  <a:t>, and the expanded spectrum after extraction will not be aliased. </a:t>
                </a:r>
                <a:r>
                  <a:rPr lang="en-US" dirty="0">
                    <a:solidFill>
                      <a:srgbClr val="0070C0"/>
                    </a:solidFill>
                  </a:rPr>
                  <a:t>CIC Filter</a:t>
                </a:r>
                <a:r>
                  <a:rPr lang="en-US" dirty="0"/>
                  <a:t> and </a:t>
                </a:r>
                <a:r>
                  <a:rPr lang="en-US" dirty="0">
                    <a:solidFill>
                      <a:srgbClr val="0070C0"/>
                    </a:solidFill>
                  </a:rPr>
                  <a:t>FIR filter</a:t>
                </a:r>
                <a:r>
                  <a:rPr lang="en-US" dirty="0"/>
                  <a:t> are the most common decimation filters. </a:t>
                </a:r>
              </a:p>
            </p:txBody>
          </p:sp>
        </mc:Choice>
        <mc:Fallback xmlns="">
          <p:sp>
            <p:nvSpPr>
              <p:cNvPr id="13" name="文本框 12"/>
              <p:cNvSpPr txBox="1">
                <a:spLocks noRot="1" noChangeAspect="1" noMove="1" noResize="1" noEditPoints="1" noAdjustHandles="1" noChangeArrowheads="1" noChangeShapeType="1" noTextEdit="1"/>
              </p:cNvSpPr>
              <p:nvPr/>
            </p:nvSpPr>
            <p:spPr>
              <a:xfrm>
                <a:off x="457200" y="3793946"/>
                <a:ext cx="7793182" cy="2897973"/>
              </a:xfrm>
              <a:prstGeom prst="rect">
                <a:avLst/>
              </a:prstGeom>
              <a:blipFill rotWithShape="1">
                <a:blip r:embed="rId3"/>
                <a:stretch>
                  <a:fillRect l="-626" t="-1050" r="-626" b="-2311"/>
                </a:stretch>
              </a:blipFill>
            </p:spPr>
            <p:txBody>
              <a:bodyPr/>
              <a:lstStyle/>
              <a:p>
                <a:r>
                  <a:rPr lang="en-US">
                    <a:noFill/>
                  </a:rPr>
                  <a:t> </a:t>
                </a:r>
                <a:endParaRPr lang="en-US">
                  <a:noFill/>
                </a:endParaRP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p:sp>
        <p:nvSpPr>
          <p:cNvPr id="6" name="文本框 5"/>
          <p:cNvSpPr txBox="1"/>
          <p:nvPr/>
        </p:nvSpPr>
        <p:spPr>
          <a:xfrm>
            <a:off x="578067" y="1246909"/>
            <a:ext cx="7989453" cy="2369880"/>
          </a:xfrm>
          <a:prstGeom prst="rect">
            <a:avLst/>
          </a:prstGeom>
          <a:noFill/>
        </p:spPr>
        <p:txBody>
          <a:bodyPr wrap="square" rtlCol="0">
            <a:spAutoFit/>
          </a:bodyPr>
          <a:lstStyle/>
          <a:p>
            <a:r>
              <a:rPr lang="en-US" sz="2000" b="1" dirty="0"/>
              <a:t>CORDIC algorithm</a:t>
            </a:r>
          </a:p>
          <a:p>
            <a:endParaRPr lang="en-US" sz="2000" b="1" dirty="0"/>
          </a:p>
          <a:p>
            <a:pPr algn="just"/>
            <a:r>
              <a:rPr lang="en-US" dirty="0"/>
              <a:t>Coordinate Rotational Digital Computer(CORDIC) algorithm is employed to calculate the amplitude with the I and Q streams. </a:t>
            </a:r>
          </a:p>
          <a:p>
            <a:pPr algn="just"/>
            <a:endParaRPr lang="en-US" dirty="0"/>
          </a:p>
          <a:p>
            <a:pPr algn="just"/>
            <a:r>
              <a:rPr lang="en-US" dirty="0"/>
              <a:t>The basic idea of the CORDIC algorithm is to perform a vector rotation, and this algorithm can be implemented by addition, subtraction and shift operations simply, without multiplication and square root. </a:t>
            </a:r>
          </a:p>
        </p:txBody>
      </p:sp>
      <p:pic>
        <p:nvPicPr>
          <p:cNvPr id="4" name="图片 3"/>
          <p:cNvPicPr>
            <a:picLocks noChangeAspect="1"/>
          </p:cNvPicPr>
          <p:nvPr/>
        </p:nvPicPr>
        <p:blipFill>
          <a:blip r:embed="rId2"/>
          <a:stretch>
            <a:fillRect/>
          </a:stretch>
        </p:blipFill>
        <p:spPr>
          <a:xfrm>
            <a:off x="3049826" y="3786142"/>
            <a:ext cx="3045934" cy="29132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mc:AlternateContent xmlns:mc="http://schemas.openxmlformats.org/markup-compatibility/2006" xmlns:a14="http://schemas.microsoft.com/office/drawing/2010/main">
        <mc:Choice Requires="a14">
          <p:sp>
            <p:nvSpPr>
              <p:cNvPr id="3" name="文本框 2"/>
              <p:cNvSpPr txBox="1"/>
              <p:nvPr/>
            </p:nvSpPr>
            <p:spPr>
              <a:xfrm>
                <a:off x="543791" y="1366778"/>
                <a:ext cx="8056418" cy="5223931"/>
              </a:xfrm>
              <a:prstGeom prst="rect">
                <a:avLst/>
              </a:prstGeom>
              <a:noFill/>
            </p:spPr>
            <p:txBody>
              <a:bodyPr wrap="square" rtlCol="0">
                <a:spAutoFit/>
              </a:bodyPr>
              <a:lstStyle/>
              <a:p>
                <a:pPr algn="just"/>
                <a:r>
                  <a:rPr lang="en-US" dirty="0"/>
                  <a:t>A new vector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𝑏</m:t>
                        </m:r>
                      </m:sub>
                    </m:sSub>
                    <m:r>
                      <a:rPr lang="en-US" b="0" i="1" smtClean="0">
                        <a:latin typeface="Cambria Math" panose="02040503050406030204" pitchFamily="18" charset="0"/>
                      </a:rPr>
                      <m:t>)</m:t>
                    </m:r>
                  </m:oMath>
                </a14:m>
                <a:r>
                  <a:rPr lang="en-US" dirty="0"/>
                  <a:t> is obtained by counterclockwise rotating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of vector </a:t>
                </a:r>
                <a14:m>
                  <m:oMath xmlns:m="http://schemas.openxmlformats.org/officeDocument/2006/math">
                    <m:r>
                      <m:rPr>
                        <m:sty m:val="p"/>
                      </m:rPr>
                      <a:rPr lang="en-US" b="0" i="0" smtClean="0">
                        <a:latin typeface="Cambria Math" panose="02040503050406030204" pitchFamily="18" charset="0"/>
                      </a:rPr>
                      <m:t>A</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𝑎</m:t>
                        </m:r>
                      </m:sub>
                    </m:sSub>
                    <m:r>
                      <a:rPr lang="en-US" i="1">
                        <a:latin typeface="Cambria Math" panose="02040503050406030204" pitchFamily="18" charset="0"/>
                      </a:rPr>
                      <m:t>)</m:t>
                    </m:r>
                  </m:oMath>
                </a14:m>
                <a:r>
                  <a:rPr lang="en-US" dirty="0"/>
                  <a:t>, and the equation is as follows:</a:t>
                </a:r>
                <a:endParaRPr lang="en-US"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𝑎</m:t>
                          </m:r>
                        </m:sub>
                      </m:sSub>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𝜃</m:t>
                      </m:r>
                    </m:oMath>
                  </m:oMathPara>
                </a14:m>
                <a:endParaRPr lang="en-US" b="0" dirty="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𝑎</m:t>
                          </m:r>
                        </m:sub>
                      </m:sSub>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oMath>
                  </m:oMathPara>
                </a14:m>
                <a:endParaRPr lang="en-US" dirty="0"/>
              </a:p>
              <a:p>
                <a:pPr algn="just"/>
                <a:endParaRPr lang="en-US" dirty="0"/>
              </a:p>
              <a:p>
                <a:pPr algn="just"/>
                <a:r>
                  <a:rPr lang="en-US" dirty="0"/>
                  <a:t>In Matrix form,</a:t>
                </a:r>
              </a:p>
              <a:p>
                <a:pPr algn="just"/>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𝑏</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𝑏</m:t>
                                    </m:r>
                                  </m:sub>
                                </m:sSub>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𝑐</m:t>
                                </m:r>
                                <m:r>
                                  <a:rPr lang="en-US" b="0" i="1" smtClean="0">
                                    <a:latin typeface="Cambria Math" panose="02040503050406030204" pitchFamily="18" charset="0"/>
                                  </a:rPr>
                                  <m:t>𝑜𝑠</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m:t>
                                </m:r>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𝜃</m:t>
                                </m:r>
                              </m:e>
                            </m:mr>
                            <m:mr>
                              <m:e>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e>
                            </m:mr>
                          </m:m>
                        </m:e>
                      </m:d>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𝑎</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𝑎</m:t>
                                    </m:r>
                                  </m:sub>
                                </m:sSub>
                              </m:e>
                            </m:mr>
                          </m:m>
                        </m:e>
                      </m:d>
                      <m:r>
                        <a:rPr lang="en-US" b="0" i="1" smtClean="0">
                          <a:latin typeface="Cambria Math" panose="02040503050406030204" pitchFamily="18" charset="0"/>
                        </a:rPr>
                        <m:t>=</m:t>
                      </m:r>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𝜃</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𝜃</m:t>
                                </m:r>
                              </m:e>
                            </m:mr>
                            <m:mr>
                              <m:e>
                                <m:r>
                                  <a:rPr lang="en-US" b="0" i="1" smtClean="0">
                                    <a:latin typeface="Cambria Math" panose="02040503050406030204" pitchFamily="18" charset="0"/>
                                    <a:ea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ea typeface="Cambria Math" panose="02040503050406030204" pitchFamily="18" charset="0"/>
                                  </a:rPr>
                                  <m:t>1</m:t>
                                </m:r>
                              </m:e>
                            </m:mr>
                          </m:m>
                        </m:e>
                      </m:d>
                      <m:d>
                        <m:dPr>
                          <m:ctrlPr>
                            <a:rPr lang="en-US" i="1" smtClean="0">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𝑎</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𝑎</m:t>
                                    </m:r>
                                  </m:sub>
                                </m:sSub>
                              </m:e>
                            </m:mr>
                          </m:m>
                        </m:e>
                      </m:d>
                    </m:oMath>
                  </m:oMathPara>
                </a14:m>
                <a:endParaRPr lang="en-US" dirty="0"/>
              </a:p>
              <a:p>
                <a:pPr algn="just"/>
                <a:endParaRPr lang="en-US" dirty="0"/>
              </a:p>
              <a:p>
                <a:pPr algn="just"/>
                <a:r>
                  <a:rPr lang="en-US" dirty="0"/>
                  <a:t>Assuming that rotation of  is completed by N times of rotation, with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oMath>
                </a14:m>
                <a:r>
                  <a:rPr lang="en-US" dirty="0"/>
                  <a:t> for the ith rotation, then the matrix for the ith rotation can be expressed as follows:</a:t>
                </a:r>
              </a:p>
              <a:p>
                <a:pPr algn="just"/>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mr>
                          </m:m>
                        </m:e>
                      </m:d>
                      <m:r>
                        <a:rPr lang="en-US" i="1">
                          <a:latin typeface="Cambria Math" panose="02040503050406030204" pitchFamily="18" charset="0"/>
                        </a:rPr>
                        <m:t>=</m:t>
                      </m:r>
                      <m:r>
                        <a:rPr lang="en-US" i="1">
                          <a:latin typeface="Cambria Math" panose="02040503050406030204" pitchFamily="18" charset="0"/>
                        </a:rPr>
                        <m:t>𝑐𝑜𝑠</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𝑡𝑎𝑛</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e>
                            </m:mr>
                            <m:mr>
                              <m:e>
                                <m:r>
                                  <a:rPr lang="en-US" i="1">
                                    <a:latin typeface="Cambria Math" panose="02040503050406030204" pitchFamily="18" charset="0"/>
                                    <a:ea typeface="Cambria Math" panose="02040503050406030204" pitchFamily="18" charset="0"/>
                                  </a:rPr>
                                  <m:t>𝑡𝑎𝑛</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𝑖</m:t>
                                    </m:r>
                                  </m:sub>
                                </m:sSub>
                              </m:e>
                              <m:e>
                                <m:r>
                                  <a:rPr lang="en-US" i="1">
                                    <a:latin typeface="Cambria Math" panose="02040503050406030204" pitchFamily="18" charset="0"/>
                                    <a:ea typeface="Cambria Math" panose="02040503050406030204" pitchFamily="18" charset="0"/>
                                  </a:rPr>
                                  <m:t>1</m:t>
                                </m:r>
                              </m:e>
                            </m:mr>
                          </m:m>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e>
                            </m:mr>
                          </m:m>
                        </m:e>
                      </m:d>
                    </m:oMath>
                  </m:oMathPara>
                </a14:m>
                <a:endParaRPr lang="en-US" dirty="0"/>
              </a:p>
              <a:p>
                <a:pPr algn="just"/>
                <a:r>
                  <a:rPr lang="en-US" dirty="0"/>
                  <a:t>Assuming that each rotation angle meets the condition,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𝑐𝑜𝑠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𝑖</m:t>
                                </m:r>
                              </m:sup>
                            </m:sSup>
                          </m:e>
                        </m:rad>
                      </m:den>
                    </m:f>
                  </m:oMath>
                </a14:m>
                <a:endParaRPr lang="en-US" dirty="0"/>
              </a:p>
              <a:p>
                <a:pPr algn="just"/>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+1</m:t>
                                    </m:r>
                                  </m:sub>
                                </m:sSub>
                              </m:e>
                            </m:mr>
                          </m:m>
                        </m:e>
                      </m:d>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𝑖</m:t>
                                  </m:r>
                                </m:sup>
                              </m:sSup>
                            </m:e>
                          </m:rad>
                        </m:den>
                      </m:f>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p>
                                </m:sSup>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up>
                                </m:sSup>
                              </m:e>
                              <m:e>
                                <m:r>
                                  <a:rPr lang="en-US" i="1">
                                    <a:latin typeface="Cambria Math" panose="02040503050406030204" pitchFamily="18" charset="0"/>
                                    <a:ea typeface="Cambria Math" panose="02040503050406030204" pitchFamily="18" charset="0"/>
                                  </a:rPr>
                                  <m:t>1</m:t>
                                </m:r>
                              </m:e>
                            </m:mr>
                          </m:m>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mr>
                          </m:m>
                        </m:e>
                      </m:d>
                    </m:oMath>
                  </m:oMathPara>
                </a14:m>
                <a:endParaRPr lang="en-US" dirty="0"/>
              </a:p>
              <a:p>
                <a:r>
                  <a:rPr lang="en-US" dirty="0"/>
                  <a:t>	  	</a:t>
                </a:r>
              </a:p>
            </p:txBody>
          </p:sp>
        </mc:Choice>
        <mc:Fallback xmlns="">
          <p:sp>
            <p:nvSpPr>
              <p:cNvPr id="3" name="文本框 2"/>
              <p:cNvSpPr txBox="1">
                <a:spLocks noRot="1" noChangeAspect="1" noMove="1" noResize="1" noEditPoints="1" noAdjustHandles="1" noChangeArrowheads="1" noChangeShapeType="1" noTextEdit="1"/>
              </p:cNvSpPr>
              <p:nvPr/>
            </p:nvSpPr>
            <p:spPr>
              <a:xfrm>
                <a:off x="543791" y="1366778"/>
                <a:ext cx="8056418" cy="5223931"/>
              </a:xfrm>
              <a:prstGeom prst="rect">
                <a:avLst/>
              </a:prstGeom>
              <a:blipFill rotWithShape="1">
                <a:blip r:embed="rId2"/>
                <a:stretch>
                  <a:fillRect l="-605" t="-583" r="-605"/>
                </a:stretch>
              </a:blipFill>
            </p:spPr>
            <p:txBody>
              <a:bodyPr/>
              <a:lstStyle/>
              <a:p>
                <a:r>
                  <a:rPr lang="en-US">
                    <a:noFill/>
                  </a:rPr>
                  <a:t> </a:t>
                </a:r>
                <a:endParaRPr lang="en-US">
                  <a:noFill/>
                </a:endParaRPr>
              </a:p>
            </p:txBody>
          </p:sp>
        </mc:Fallback>
      </mc:AlternateContent>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5" name="Rectangle 8"/>
          <p:cNvSpPr>
            <a:spLocks noChangeArrowheads="1"/>
          </p:cNvSpPr>
          <p:nvPr/>
        </p:nvSpPr>
        <p:spPr bwMode="auto">
          <a:xfrm>
            <a:off x="0" y="4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任意多边形 20"/>
          <p:cNvSpPr>
            <a:spLocks noChangeArrowheads="1"/>
          </p:cNvSpPr>
          <p:nvPr/>
        </p:nvSpPr>
        <p:spPr bwMode="auto">
          <a:xfrm>
            <a:off x="1203042" y="1436175"/>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7172" name="六边形 21"/>
          <p:cNvGrpSpPr/>
          <p:nvPr/>
        </p:nvGrpSpPr>
        <p:grpSpPr bwMode="auto">
          <a:xfrm>
            <a:off x="1343027" y="1474274"/>
            <a:ext cx="661987" cy="596900"/>
            <a:chOff x="0" y="0"/>
            <a:chExt cx="464" cy="399"/>
          </a:xfrm>
        </p:grpSpPr>
        <p:pic>
          <p:nvPicPr>
            <p:cNvPr id="7184"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01</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7173" name="任意多边形 22"/>
          <p:cNvSpPr>
            <a:spLocks noChangeArrowheads="1"/>
          </p:cNvSpPr>
          <p:nvPr/>
        </p:nvSpPr>
        <p:spPr bwMode="auto">
          <a:xfrm>
            <a:off x="1203042" y="5743753"/>
            <a:ext cx="7006538" cy="681038"/>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2 h 723600"/>
              <a:gd name="T10" fmla="*/ 2462063 w 5016918"/>
              <a:gd name="T11" fmla="*/ 349486 h 723600"/>
              <a:gd name="T12" fmla="*/ 2364008 w 5016918"/>
              <a:gd name="T13" fmla="*/ 349486 h 723600"/>
              <a:gd name="T14" fmla="*/ 2364008 w 5016918"/>
              <a:gd name="T15" fmla="*/ 349745 h 723600"/>
              <a:gd name="T16" fmla="*/ 157450 w 5016918"/>
              <a:gd name="T17" fmla="*/ 349745 h 723600"/>
              <a:gd name="T18" fmla="*/ 157450 w 5016918"/>
              <a:gd name="T19" fmla="*/ 349486 h 723600"/>
              <a:gd name="T20" fmla="*/ 91956 w 5016918"/>
              <a:gd name="T21" fmla="*/ 349486 h 723600"/>
              <a:gd name="T22" fmla="*/ 0 w 5016918"/>
              <a:gd name="T23" fmla="*/ 174872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70C0"/>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just">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Summary</a:t>
            </a:r>
            <a:endPar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174" name="六边形 23"/>
          <p:cNvGrpSpPr/>
          <p:nvPr/>
        </p:nvGrpSpPr>
        <p:grpSpPr bwMode="auto">
          <a:xfrm>
            <a:off x="1397618" y="5768205"/>
            <a:ext cx="661987" cy="596900"/>
            <a:chOff x="0" y="0"/>
            <a:chExt cx="464" cy="399"/>
          </a:xfrm>
        </p:grpSpPr>
        <p:pic>
          <p:nvPicPr>
            <p:cNvPr id="7182" name="六边形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11"/>
            <p:cNvSpPr txBox="1">
              <a:spLocks noChangeArrowheads="1"/>
            </p:cNvSpPr>
            <p:nvPr/>
          </p:nvSpPr>
          <p:spPr bwMode="auto">
            <a:xfrm>
              <a:off x="71" y="63"/>
              <a:ext cx="32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05</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0" name="任意多边形 20"/>
          <p:cNvSpPr>
            <a:spLocks noChangeArrowheads="1"/>
          </p:cNvSpPr>
          <p:nvPr/>
        </p:nvSpPr>
        <p:spPr bwMode="auto">
          <a:xfrm>
            <a:off x="1203042" y="4667546"/>
            <a:ext cx="6963320"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B050">
              <a:tint val="66000"/>
              <a:satMod val="160000"/>
              <a:shade val="30000"/>
              <a:satMod val="115000"/>
            </a:srgbClr>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Test</a:t>
            </a:r>
            <a:r>
              <a:rPr lang="en-US" altLang="zh-CN" sz="2400" dirty="0">
                <a:solidFill>
                  <a:srgbClr val="FFFFFF"/>
                </a:solidFill>
                <a:latin typeface="微软雅黑" panose="020B0503020204020204" pitchFamily="34" charset="-122"/>
                <a:ea typeface="微软雅黑" panose="020B0503020204020204" pitchFamily="34" charset="-122"/>
              </a:rPr>
              <a:t>  </a:t>
            </a:r>
            <a:endParaRPr lang="zh-CN" altLang="en-US" sz="2400" dirty="0">
              <a:solidFill>
                <a:srgbClr val="FFFFFF"/>
              </a:solidFill>
              <a:latin typeface="微软雅黑" panose="020B0503020204020204" pitchFamily="34" charset="-122"/>
              <a:ea typeface="微软雅黑" panose="020B0503020204020204" pitchFamily="34" charset="-122"/>
            </a:endParaRPr>
          </a:p>
        </p:txBody>
      </p:sp>
      <p:grpSp>
        <p:nvGrpSpPr>
          <p:cNvPr id="11" name="六边形 21"/>
          <p:cNvGrpSpPr/>
          <p:nvPr/>
        </p:nvGrpSpPr>
        <p:grpSpPr bwMode="auto">
          <a:xfrm>
            <a:off x="1397618" y="4732940"/>
            <a:ext cx="661987" cy="596900"/>
            <a:chOff x="0" y="0"/>
            <a:chExt cx="464" cy="399"/>
          </a:xfrm>
        </p:grpSpPr>
        <p:pic>
          <p:nvPicPr>
            <p:cNvPr id="12"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04</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4" name="标题 13"/>
          <p:cNvSpPr>
            <a:spLocks noGrp="1"/>
          </p:cNvSpPr>
          <p:nvPr>
            <p:ph type="title"/>
          </p:nvPr>
        </p:nvSpPr>
        <p:spPr/>
        <p:txBody>
          <a:bodyPr/>
          <a:lstStyle/>
          <a:p>
            <a:r>
              <a:rPr lang="en-US" altLang="zh-CN" sz="4000" dirty="0"/>
              <a:t>Outline</a:t>
            </a:r>
            <a:endParaRPr lang="zh-CN" altLang="en-US" sz="4000" dirty="0"/>
          </a:p>
        </p:txBody>
      </p:sp>
      <p:sp>
        <p:nvSpPr>
          <p:cNvPr id="15" name="任意多边形 20"/>
          <p:cNvSpPr>
            <a:spLocks noChangeArrowheads="1"/>
          </p:cNvSpPr>
          <p:nvPr/>
        </p:nvSpPr>
        <p:spPr bwMode="auto">
          <a:xfrm>
            <a:off x="1203042" y="2512382"/>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chemeClr val="accent2">
              <a:lumMod val="60000"/>
              <a:lumOff val="40000"/>
            </a:schemeClr>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16" name="六边形 21"/>
          <p:cNvGrpSpPr/>
          <p:nvPr/>
        </p:nvGrpSpPr>
        <p:grpSpPr bwMode="auto">
          <a:xfrm>
            <a:off x="1343027" y="2550481"/>
            <a:ext cx="661987" cy="596900"/>
            <a:chOff x="0" y="0"/>
            <a:chExt cx="464" cy="399"/>
          </a:xfrm>
        </p:grpSpPr>
        <p:pic>
          <p:nvPicPr>
            <p:cNvPr id="17"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02</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9" name="任意多边形 20"/>
          <p:cNvSpPr>
            <a:spLocks noChangeArrowheads="1"/>
          </p:cNvSpPr>
          <p:nvPr/>
        </p:nvSpPr>
        <p:spPr bwMode="auto">
          <a:xfrm>
            <a:off x="1203042" y="3589964"/>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FFC000"/>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20" name="六边形 21"/>
          <p:cNvGrpSpPr/>
          <p:nvPr/>
        </p:nvGrpSpPr>
        <p:grpSpPr bwMode="auto">
          <a:xfrm>
            <a:off x="1343027" y="3628063"/>
            <a:ext cx="661987" cy="596900"/>
            <a:chOff x="0" y="0"/>
            <a:chExt cx="464" cy="399"/>
          </a:xfrm>
        </p:grpSpPr>
        <p:pic>
          <p:nvPicPr>
            <p:cNvPr id="21"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03</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p:sp>
        <p:nvSpPr>
          <p:cNvPr id="6" name="文本框 5"/>
          <p:cNvSpPr txBox="1"/>
          <p:nvPr/>
        </p:nvSpPr>
        <p:spPr>
          <a:xfrm>
            <a:off x="696047" y="1367156"/>
            <a:ext cx="7753494" cy="1477328"/>
          </a:xfrm>
          <a:prstGeom prst="rect">
            <a:avLst/>
          </a:prstGeom>
          <a:noFill/>
        </p:spPr>
        <p:txBody>
          <a:bodyPr wrap="square" rtlCol="0">
            <a:spAutoFit/>
          </a:bodyPr>
          <a:lstStyle/>
          <a:p>
            <a:pPr algn="just"/>
            <a:r>
              <a:rPr lang="en-US" dirty="0"/>
              <a:t>Before the input signal enters the first CORDIC cell, quadrant adjustment is required. A signal vector consisting of I and Q is adjusted to the first or fourth quadrant before processd in CORDIC cell.</a:t>
            </a:r>
          </a:p>
          <a:p>
            <a:pPr algn="just"/>
            <a:r>
              <a:rPr lang="en-US" dirty="0"/>
              <a:t>According to the result of the simulation, high-precision amplitude can be obtained by five-level CORDIC cell.</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7692" y="2844484"/>
            <a:ext cx="4505677" cy="397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192" y="3054987"/>
            <a:ext cx="7239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92" y="3419475"/>
            <a:ext cx="7130473" cy="2597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916" y="2340453"/>
            <a:ext cx="80676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p:nvPr/>
        </p:nvPicPr>
        <p:blipFill>
          <a:blip r:embed="rId3"/>
          <a:stretch>
            <a:fillRect/>
          </a:stretch>
        </p:blipFill>
        <p:spPr>
          <a:xfrm>
            <a:off x="798353" y="2340453"/>
            <a:ext cx="7200800" cy="3024336"/>
          </a:xfrm>
          <a:prstGeom prst="rect">
            <a:avLst/>
          </a:prstGeom>
        </p:spPr>
      </p:pic>
      <p:sp>
        <p:nvSpPr>
          <p:cNvPr id="8" name="文本框 7"/>
          <p:cNvSpPr txBox="1"/>
          <p:nvPr/>
        </p:nvSpPr>
        <p:spPr>
          <a:xfrm>
            <a:off x="364916" y="1381643"/>
            <a:ext cx="6973454" cy="369332"/>
          </a:xfrm>
          <a:prstGeom prst="rect">
            <a:avLst/>
          </a:prstGeom>
          <a:noFill/>
        </p:spPr>
        <p:txBody>
          <a:bodyPr wrap="square" rtlCol="0">
            <a:spAutoFit/>
          </a:bodyPr>
          <a:lstStyle/>
          <a:p>
            <a:r>
              <a:rPr lang="en-US" dirty="0"/>
              <a:t>The simulation of the overall DSP algorithm in system generator.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任意多边形 20"/>
          <p:cNvSpPr>
            <a:spLocks noChangeArrowheads="1"/>
          </p:cNvSpPr>
          <p:nvPr/>
        </p:nvSpPr>
        <p:spPr bwMode="auto">
          <a:xfrm>
            <a:off x="1203042" y="1436175"/>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7172" name="六边形 21"/>
          <p:cNvGrpSpPr/>
          <p:nvPr/>
        </p:nvGrpSpPr>
        <p:grpSpPr bwMode="auto">
          <a:xfrm>
            <a:off x="1343027" y="1474274"/>
            <a:ext cx="661987" cy="596900"/>
            <a:chOff x="0" y="0"/>
            <a:chExt cx="464" cy="399"/>
          </a:xfrm>
        </p:grpSpPr>
        <p:pic>
          <p:nvPicPr>
            <p:cNvPr id="7184"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01</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7173" name="任意多边形 22"/>
          <p:cNvSpPr>
            <a:spLocks noChangeArrowheads="1"/>
          </p:cNvSpPr>
          <p:nvPr/>
        </p:nvSpPr>
        <p:spPr bwMode="auto">
          <a:xfrm>
            <a:off x="1203042" y="5743753"/>
            <a:ext cx="7006538" cy="681038"/>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2 h 723600"/>
              <a:gd name="T10" fmla="*/ 2462063 w 5016918"/>
              <a:gd name="T11" fmla="*/ 349486 h 723600"/>
              <a:gd name="T12" fmla="*/ 2364008 w 5016918"/>
              <a:gd name="T13" fmla="*/ 349486 h 723600"/>
              <a:gd name="T14" fmla="*/ 2364008 w 5016918"/>
              <a:gd name="T15" fmla="*/ 349745 h 723600"/>
              <a:gd name="T16" fmla="*/ 157450 w 5016918"/>
              <a:gd name="T17" fmla="*/ 349745 h 723600"/>
              <a:gd name="T18" fmla="*/ 157450 w 5016918"/>
              <a:gd name="T19" fmla="*/ 349486 h 723600"/>
              <a:gd name="T20" fmla="*/ 91956 w 5016918"/>
              <a:gd name="T21" fmla="*/ 349486 h 723600"/>
              <a:gd name="T22" fmla="*/ 0 w 5016918"/>
              <a:gd name="T23" fmla="*/ 174872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70C0"/>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just">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Summary</a:t>
            </a:r>
            <a:endPar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174" name="六边形 23"/>
          <p:cNvGrpSpPr/>
          <p:nvPr/>
        </p:nvGrpSpPr>
        <p:grpSpPr bwMode="auto">
          <a:xfrm>
            <a:off x="1397618" y="5768205"/>
            <a:ext cx="661987" cy="596900"/>
            <a:chOff x="0" y="0"/>
            <a:chExt cx="464" cy="399"/>
          </a:xfrm>
        </p:grpSpPr>
        <p:pic>
          <p:nvPicPr>
            <p:cNvPr id="7182" name="六边形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11"/>
            <p:cNvSpPr txBox="1">
              <a:spLocks noChangeArrowheads="1"/>
            </p:cNvSpPr>
            <p:nvPr/>
          </p:nvSpPr>
          <p:spPr bwMode="auto">
            <a:xfrm>
              <a:off x="71" y="63"/>
              <a:ext cx="32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05</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0" name="任意多边形 20"/>
          <p:cNvSpPr>
            <a:spLocks noChangeArrowheads="1"/>
          </p:cNvSpPr>
          <p:nvPr/>
        </p:nvSpPr>
        <p:spPr bwMode="auto">
          <a:xfrm>
            <a:off x="1203042" y="4667546"/>
            <a:ext cx="6963320"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B050">
              <a:tint val="66000"/>
              <a:satMod val="160000"/>
              <a:shade val="30000"/>
              <a:satMod val="115000"/>
            </a:srgbClr>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Test</a:t>
            </a:r>
            <a:r>
              <a:rPr lang="en-US" altLang="zh-CN" sz="2400" dirty="0">
                <a:solidFill>
                  <a:srgbClr val="FFFFFF"/>
                </a:solidFill>
                <a:latin typeface="微软雅黑" panose="020B0503020204020204" pitchFamily="34" charset="-122"/>
                <a:ea typeface="微软雅黑" panose="020B0503020204020204" pitchFamily="34" charset="-122"/>
              </a:rPr>
              <a:t>  </a:t>
            </a:r>
            <a:endParaRPr lang="zh-CN" altLang="en-US" sz="2400" dirty="0">
              <a:solidFill>
                <a:srgbClr val="FFFFFF"/>
              </a:solidFill>
              <a:latin typeface="微软雅黑" panose="020B0503020204020204" pitchFamily="34" charset="-122"/>
              <a:ea typeface="微软雅黑" panose="020B0503020204020204" pitchFamily="34" charset="-122"/>
            </a:endParaRPr>
          </a:p>
        </p:txBody>
      </p:sp>
      <p:grpSp>
        <p:nvGrpSpPr>
          <p:cNvPr id="11" name="六边形 21"/>
          <p:cNvGrpSpPr/>
          <p:nvPr/>
        </p:nvGrpSpPr>
        <p:grpSpPr bwMode="auto">
          <a:xfrm>
            <a:off x="1397618" y="4732940"/>
            <a:ext cx="661987" cy="596900"/>
            <a:chOff x="0" y="0"/>
            <a:chExt cx="464" cy="399"/>
          </a:xfrm>
        </p:grpSpPr>
        <p:pic>
          <p:nvPicPr>
            <p:cNvPr id="12"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04</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4" name="标题 13"/>
          <p:cNvSpPr>
            <a:spLocks noGrp="1"/>
          </p:cNvSpPr>
          <p:nvPr>
            <p:ph type="title"/>
          </p:nvPr>
        </p:nvSpPr>
        <p:spPr/>
        <p:txBody>
          <a:bodyPr/>
          <a:lstStyle/>
          <a:p>
            <a:r>
              <a:rPr lang="en-US" altLang="zh-CN" sz="4000" dirty="0"/>
              <a:t>Outline</a:t>
            </a:r>
            <a:endParaRPr lang="zh-CN" altLang="en-US" sz="4000" dirty="0"/>
          </a:p>
        </p:txBody>
      </p:sp>
      <p:sp>
        <p:nvSpPr>
          <p:cNvPr id="15" name="任意多边形 20"/>
          <p:cNvSpPr>
            <a:spLocks noChangeArrowheads="1"/>
          </p:cNvSpPr>
          <p:nvPr/>
        </p:nvSpPr>
        <p:spPr bwMode="auto">
          <a:xfrm>
            <a:off x="1203042" y="2512382"/>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chemeClr val="accent2">
              <a:lumMod val="60000"/>
              <a:lumOff val="40000"/>
            </a:schemeClr>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16" name="六边形 21"/>
          <p:cNvGrpSpPr/>
          <p:nvPr/>
        </p:nvGrpSpPr>
        <p:grpSpPr bwMode="auto">
          <a:xfrm>
            <a:off x="1343027" y="2550481"/>
            <a:ext cx="661987" cy="596900"/>
            <a:chOff x="0" y="0"/>
            <a:chExt cx="464" cy="399"/>
          </a:xfrm>
        </p:grpSpPr>
        <p:pic>
          <p:nvPicPr>
            <p:cNvPr id="17"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02</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9" name="任意多边形 20"/>
          <p:cNvSpPr>
            <a:spLocks noChangeArrowheads="1"/>
          </p:cNvSpPr>
          <p:nvPr/>
        </p:nvSpPr>
        <p:spPr bwMode="auto">
          <a:xfrm>
            <a:off x="1203042" y="3589964"/>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FFC000"/>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20" name="六边形 21"/>
          <p:cNvGrpSpPr/>
          <p:nvPr/>
        </p:nvGrpSpPr>
        <p:grpSpPr bwMode="auto">
          <a:xfrm>
            <a:off x="1343027" y="3628063"/>
            <a:ext cx="661987" cy="596900"/>
            <a:chOff x="0" y="0"/>
            <a:chExt cx="464" cy="399"/>
          </a:xfrm>
        </p:grpSpPr>
        <p:pic>
          <p:nvPicPr>
            <p:cNvPr id="21"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03</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Test</a:t>
            </a:r>
            <a:endParaRPr lang="zh-CN" altLang="en-US" sz="4000" dirty="0"/>
          </a:p>
        </p:txBody>
      </p:sp>
      <p:sp>
        <p:nvSpPr>
          <p:cNvPr id="6" name="文本框 5"/>
          <p:cNvSpPr txBox="1"/>
          <p:nvPr/>
        </p:nvSpPr>
        <p:spPr>
          <a:xfrm>
            <a:off x="550755" y="1311564"/>
            <a:ext cx="8044078" cy="3139321"/>
          </a:xfrm>
          <a:prstGeom prst="rect">
            <a:avLst/>
          </a:prstGeom>
          <a:noFill/>
        </p:spPr>
        <p:txBody>
          <a:bodyPr wrap="square" rtlCol="0">
            <a:spAutoFit/>
          </a:bodyPr>
          <a:lstStyle/>
          <a:p>
            <a:pPr algn="just"/>
            <a:r>
              <a:rPr lang="en-US" dirty="0"/>
              <a:t>We conducted tests on the system in the laboratory. The system under test is based on MTCA.4. The AFE is a integrated preprocessing circuit to adjust the amplitude of the inupt signal from the BPM detector. SIS8900 and SIS8300</a:t>
            </a:r>
            <a:r>
              <a:rPr lang="en-US" altLang="zh-CN" dirty="0"/>
              <a:t>-L2</a:t>
            </a:r>
            <a:r>
              <a:rPr lang="en-US" dirty="0"/>
              <a:t> are stuck in MTCA. 4.</a:t>
            </a:r>
          </a:p>
          <a:p>
            <a:pPr algn="just"/>
            <a:endParaRPr lang="en-US" dirty="0"/>
          </a:p>
          <a:p>
            <a:pPr algn="just"/>
            <a:r>
              <a:rPr lang="en-US" dirty="0"/>
              <a:t>In the tests, the 408MHz RF signal and 108.8MHz synchronous clock are generated using the high perference signal source. RF signal is split into four signals as the input signal of the AFE. After filtered, amplified and attenuated in the AFE, passing through the SIS8900, signals are sent to the SIS8300-L2 to calculate the beam position. The results calculated in FPGA are transfered to the host computer by PCI Express interface for further analysis.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Test</a:t>
            </a:r>
            <a:endParaRPr lang="zh-CN" altLang="en-US" sz="4000" dirty="0"/>
          </a:p>
        </p:txBody>
      </p:sp>
      <p:sp>
        <p:nvSpPr>
          <p:cNvPr id="3" name="文本框 2"/>
          <p:cNvSpPr txBox="1"/>
          <p:nvPr/>
        </p:nvSpPr>
        <p:spPr>
          <a:xfrm>
            <a:off x="690057" y="1338054"/>
            <a:ext cx="7765473" cy="922020"/>
          </a:xfrm>
          <a:prstGeom prst="rect">
            <a:avLst/>
          </a:prstGeom>
          <a:noFill/>
        </p:spPr>
        <p:txBody>
          <a:bodyPr wrap="square" rtlCol="0">
            <a:spAutoFit/>
          </a:bodyPr>
          <a:lstStyle/>
          <a:p>
            <a:pPr algn="just"/>
            <a:r>
              <a:rPr lang="en-US" dirty="0"/>
              <a:t>First, we conducted tests on the performance of the RF front</a:t>
            </a:r>
            <a:r>
              <a:rPr lang="zh-CN" altLang="en-US" dirty="0"/>
              <a:t> </a:t>
            </a:r>
            <a:r>
              <a:rPr lang="en-US" dirty="0"/>
              <a:t>end. The typital frequency response is shown</a:t>
            </a:r>
            <a:r>
              <a:rPr lang="zh-CN" altLang="en-US" dirty="0"/>
              <a:t> </a:t>
            </a:r>
            <a:r>
              <a:rPr lang="en-US" altLang="zh-CN" dirty="0"/>
              <a:t>as follows</a:t>
            </a:r>
            <a:r>
              <a:rPr lang="en-US" dirty="0"/>
              <a:t>. As for the 408MHz RF signal, the out-of-band suppression is better than 80 dB.</a:t>
            </a:r>
          </a:p>
        </p:txBody>
      </p:sp>
      <p:pic>
        <p:nvPicPr>
          <p:cNvPr id="6" name="图片 5"/>
          <p:cNvPicPr>
            <a:picLocks noChangeAspect="1"/>
          </p:cNvPicPr>
          <p:nvPr/>
        </p:nvPicPr>
        <p:blipFill>
          <a:blip r:embed="rId2"/>
          <a:stretch>
            <a:fillRect/>
          </a:stretch>
        </p:blipFill>
        <p:spPr>
          <a:xfrm>
            <a:off x="690245" y="3124200"/>
            <a:ext cx="3590290" cy="2553970"/>
          </a:xfrm>
          <a:prstGeom prst="rect">
            <a:avLst/>
          </a:prstGeom>
        </p:spPr>
      </p:pic>
      <p:pic>
        <p:nvPicPr>
          <p:cNvPr id="7" name="图片 6"/>
          <p:cNvPicPr>
            <a:picLocks noChangeAspect="1"/>
          </p:cNvPicPr>
          <p:nvPr/>
        </p:nvPicPr>
        <p:blipFill>
          <a:blip r:embed="rId3"/>
          <a:stretch>
            <a:fillRect/>
          </a:stretch>
        </p:blipFill>
        <p:spPr>
          <a:xfrm>
            <a:off x="4563745" y="3124200"/>
            <a:ext cx="3591560" cy="25539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Test</a:t>
            </a:r>
            <a:endParaRPr lang="zh-CN" altLang="en-US" sz="4000" dirty="0"/>
          </a:p>
        </p:txBody>
      </p:sp>
      <p:sp>
        <p:nvSpPr>
          <p:cNvPr id="3" name="文本框 2"/>
          <p:cNvSpPr txBox="1"/>
          <p:nvPr/>
        </p:nvSpPr>
        <p:spPr>
          <a:xfrm>
            <a:off x="590008" y="1320802"/>
            <a:ext cx="7965571" cy="923330"/>
          </a:xfrm>
          <a:prstGeom prst="rect">
            <a:avLst/>
          </a:prstGeom>
          <a:noFill/>
        </p:spPr>
        <p:txBody>
          <a:bodyPr wrap="square" rtlCol="0">
            <a:spAutoFit/>
          </a:bodyPr>
          <a:lstStyle/>
          <a:p>
            <a:pPr algn="just" fontAlgn="ctr"/>
            <a:r>
              <a:rPr lang="en-US" dirty="0"/>
              <a:t>We conducted the linearity tests of the analog front end by adjusting the amplitude of the input signal source. The figure shows the linearity test results.</a:t>
            </a: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638" y="2473125"/>
            <a:ext cx="5274310" cy="39541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Test</a:t>
            </a:r>
            <a:endParaRPr lang="zh-CN" altLang="en-US" sz="2800" dirty="0"/>
          </a:p>
        </p:txBody>
      </p:sp>
      <p:pic>
        <p:nvPicPr>
          <p:cNvPr id="8" name="图片 7" descr="C:\Users\LY\AppData\Local\Temp\WeChat Files\5355a78e9f5c206cf1cd8937698d84b.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794" y="2102456"/>
            <a:ext cx="3336318" cy="2755872"/>
          </a:xfrm>
          <a:prstGeom prst="rect">
            <a:avLst/>
          </a:prstGeom>
          <a:noFill/>
          <a:ln>
            <a:noFill/>
          </a:ln>
        </p:spPr>
      </p:pic>
      <p:pic>
        <p:nvPicPr>
          <p:cNvPr id="9" name="图片 8" descr="C:\Users\LY\AppData\Local\Temp\WeChat Files\a485a00345a062d8fcfad563da1ccf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55" y="2102456"/>
            <a:ext cx="3507826" cy="2755872"/>
          </a:xfrm>
          <a:prstGeom prst="rect">
            <a:avLst/>
          </a:prstGeom>
          <a:noFill/>
          <a:ln>
            <a:noFill/>
          </a:ln>
        </p:spPr>
      </p:pic>
      <p:sp>
        <p:nvSpPr>
          <p:cNvPr id="3" name="文本框 2"/>
          <p:cNvSpPr txBox="1"/>
          <p:nvPr/>
        </p:nvSpPr>
        <p:spPr>
          <a:xfrm>
            <a:off x="572655" y="1359641"/>
            <a:ext cx="5532582" cy="461665"/>
          </a:xfrm>
          <a:prstGeom prst="rect">
            <a:avLst/>
          </a:prstGeom>
          <a:noFill/>
        </p:spPr>
        <p:txBody>
          <a:bodyPr wrap="square" rtlCol="0">
            <a:spAutoFit/>
          </a:bodyPr>
          <a:lstStyle/>
          <a:p>
            <a:r>
              <a:rPr lang="en-US" sz="2400" b="1" dirty="0"/>
              <a:t>ADC raw data</a:t>
            </a:r>
          </a:p>
        </p:txBody>
      </p:sp>
      <p:sp>
        <p:nvSpPr>
          <p:cNvPr id="4" name="文本框 3"/>
          <p:cNvSpPr txBox="1"/>
          <p:nvPr/>
        </p:nvSpPr>
        <p:spPr>
          <a:xfrm>
            <a:off x="572655" y="5245289"/>
            <a:ext cx="7582333" cy="923330"/>
          </a:xfrm>
          <a:prstGeom prst="rect">
            <a:avLst/>
          </a:prstGeom>
          <a:noFill/>
        </p:spPr>
        <p:txBody>
          <a:bodyPr wrap="square" rtlCol="0">
            <a:spAutoFit/>
          </a:bodyPr>
          <a:lstStyle/>
          <a:p>
            <a:pPr algn="just"/>
            <a:r>
              <a:rPr lang="en-US" dirty="0">
                <a:solidFill>
                  <a:srgbClr val="FF0000"/>
                </a:solidFill>
              </a:rPr>
              <a:t>Problem: </a:t>
            </a:r>
            <a:r>
              <a:rPr lang="en-US" dirty="0"/>
              <a:t>No matter how you adjust the amplitude of the input signal and the attenuation of the AFE, the ADC data is always less than half of the range of ADC.</a:t>
            </a:r>
          </a:p>
        </p:txBody>
      </p:sp>
      <p:pic>
        <p:nvPicPr>
          <p:cNvPr id="7" name="图片 6">
            <a:extLst>
              <a:ext uri="{FF2B5EF4-FFF2-40B4-BE49-F238E27FC236}">
                <a16:creationId xmlns:a16="http://schemas.microsoft.com/office/drawing/2014/main" id="{C4193942-50DF-BF4C-8B0A-C47E29ACA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988" y="1225739"/>
            <a:ext cx="4953000" cy="401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Test</a:t>
            </a:r>
            <a:endParaRPr lang="zh-CN" altLang="en-US" sz="4000" dirty="0"/>
          </a:p>
        </p:txBody>
      </p:sp>
      <p:sp>
        <p:nvSpPr>
          <p:cNvPr id="23" name="文本框 22"/>
          <p:cNvSpPr txBox="1"/>
          <p:nvPr/>
        </p:nvSpPr>
        <p:spPr>
          <a:xfrm>
            <a:off x="411656" y="1692115"/>
            <a:ext cx="8322275" cy="923330"/>
          </a:xfrm>
          <a:prstGeom prst="rect">
            <a:avLst/>
          </a:prstGeom>
          <a:noFill/>
        </p:spPr>
        <p:txBody>
          <a:bodyPr wrap="square" rtlCol="0">
            <a:spAutoFit/>
          </a:bodyPr>
          <a:lstStyle/>
          <a:p>
            <a:pPr algn="just"/>
            <a:r>
              <a:rPr lang="en-US" dirty="0"/>
              <a:t>Adjusting the input signal amplitude range from -40dbm to -4dBm, the TBT data resolution is better than 4.5um, the fast data resolution and the slow resolution is better than 420 nm, 170 nm respectively. </a:t>
            </a:r>
          </a:p>
        </p:txBody>
      </p:sp>
      <p:pic>
        <p:nvPicPr>
          <p:cNvPr id="7" name="图片 6"/>
          <p:cNvPicPr/>
          <p:nvPr/>
        </p:nvPicPr>
        <p:blipFill>
          <a:blip r:embed="rId2"/>
          <a:stretch>
            <a:fillRect/>
          </a:stretch>
        </p:blipFill>
        <p:spPr>
          <a:xfrm>
            <a:off x="228815" y="3515396"/>
            <a:ext cx="2877146" cy="1993351"/>
          </a:xfrm>
          <a:prstGeom prst="rect">
            <a:avLst/>
          </a:prstGeom>
          <a:noFill/>
          <a:ln w="9525">
            <a:noFill/>
          </a:ln>
        </p:spPr>
      </p:pic>
      <p:pic>
        <p:nvPicPr>
          <p:cNvPr id="8" name="图片 7"/>
          <p:cNvPicPr/>
          <p:nvPr/>
        </p:nvPicPr>
        <p:blipFill>
          <a:blip r:embed="rId3"/>
          <a:stretch>
            <a:fillRect/>
          </a:stretch>
        </p:blipFill>
        <p:spPr>
          <a:xfrm>
            <a:off x="3105961" y="3515396"/>
            <a:ext cx="2761672" cy="1993350"/>
          </a:xfrm>
          <a:prstGeom prst="rect">
            <a:avLst/>
          </a:prstGeom>
          <a:noFill/>
          <a:ln w="9525">
            <a:noFill/>
          </a:ln>
        </p:spPr>
      </p:pic>
      <p:pic>
        <p:nvPicPr>
          <p:cNvPr id="9" name="图片 8"/>
          <p:cNvPicPr/>
          <p:nvPr/>
        </p:nvPicPr>
        <p:blipFill>
          <a:blip r:embed="rId4"/>
          <a:stretch>
            <a:fillRect/>
          </a:stretch>
        </p:blipFill>
        <p:spPr>
          <a:xfrm>
            <a:off x="5867633" y="3515396"/>
            <a:ext cx="2866298" cy="199335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summary</a:t>
            </a:r>
            <a:endParaRPr lang="zh-CN" altLang="en-US" sz="4000" dirty="0"/>
          </a:p>
        </p:txBody>
      </p:sp>
      <p:sp>
        <p:nvSpPr>
          <p:cNvPr id="3" name="内容占位符 2"/>
          <p:cNvSpPr>
            <a:spLocks noGrp="1"/>
          </p:cNvSpPr>
          <p:nvPr>
            <p:ph idx="1"/>
          </p:nvPr>
        </p:nvSpPr>
        <p:spPr>
          <a:xfrm>
            <a:off x="258383" y="1379178"/>
            <a:ext cx="8509378" cy="4091724"/>
          </a:xfrm>
        </p:spPr>
        <p:txBody>
          <a:bodyPr/>
          <a:lstStyle/>
          <a:p>
            <a:pPr marL="0" indent="0">
              <a:buNone/>
            </a:pPr>
            <a:endParaRPr lang="en-US" altLang="zh-CN" sz="2000" dirty="0"/>
          </a:p>
          <a:p>
            <a:endParaRPr lang="en-US" altLang="zh-CN" sz="2000" dirty="0"/>
          </a:p>
        </p:txBody>
      </p:sp>
      <p:sp>
        <p:nvSpPr>
          <p:cNvPr id="4" name="文本框 3"/>
          <p:cNvSpPr txBox="1"/>
          <p:nvPr/>
        </p:nvSpPr>
        <p:spPr>
          <a:xfrm>
            <a:off x="537728" y="1658579"/>
            <a:ext cx="8070131" cy="3138170"/>
          </a:xfrm>
          <a:prstGeom prst="rect">
            <a:avLst/>
          </a:prstGeom>
          <a:noFill/>
        </p:spPr>
        <p:txBody>
          <a:bodyPr wrap="square" rtlCol="0">
            <a:spAutoFit/>
          </a:bodyPr>
          <a:lstStyle/>
          <a:p>
            <a:pPr algn="just"/>
            <a:r>
              <a:rPr lang="en-US" dirty="0"/>
              <a:t>1.Overall system design has been completed</a:t>
            </a:r>
          </a:p>
          <a:p>
            <a:pPr algn="just"/>
            <a:endParaRPr lang="en-US" dirty="0"/>
          </a:p>
          <a:p>
            <a:pPr algn="just"/>
            <a:r>
              <a:rPr lang="en-US" dirty="0"/>
              <a:t>2.Off-line test has been completed </a:t>
            </a:r>
          </a:p>
          <a:p>
            <a:pPr algn="just"/>
            <a:endParaRPr lang="en-US" dirty="0"/>
          </a:p>
          <a:p>
            <a:pPr algn="just"/>
            <a:r>
              <a:rPr lang="en-US" dirty="0"/>
              <a:t>3.The online stability test for long time has not been completed</a:t>
            </a:r>
          </a:p>
          <a:p>
            <a:pPr algn="just"/>
            <a:endParaRPr lang="en-US" dirty="0"/>
          </a:p>
          <a:p>
            <a:pPr algn="just"/>
            <a:r>
              <a:rPr lang="en-US" dirty="0"/>
              <a:t>4.TBT data and SA data meet the requirements</a:t>
            </a:r>
          </a:p>
          <a:p>
            <a:pPr algn="just"/>
            <a:endParaRPr lang="en-US" dirty="0"/>
          </a:p>
          <a:p>
            <a:pPr algn="just"/>
            <a:r>
              <a:rPr lang="en-US" dirty="0"/>
              <a:t>5. FA data has not met the requirements</a:t>
            </a:r>
          </a:p>
          <a:p>
            <a:pPr algn="just"/>
            <a:endParaRPr lang="en-US" dirty="0"/>
          </a:p>
          <a:p>
            <a:pPr algn="just"/>
            <a:r>
              <a:rPr lang="en-US" dirty="0"/>
              <a:t>    ADC is not suitable for this system, and needs to be replaced.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3709"/>
            <a:ext cx="9144000" cy="581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26909" y="2410552"/>
            <a:ext cx="65907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0" fontAlgn="base" hangingPunct="0">
              <a:spcBef>
                <a:spcPct val="0"/>
              </a:spcBef>
              <a:spcAft>
                <a:spcPct val="0"/>
              </a:spcAft>
              <a:buFontTx/>
              <a:buNone/>
            </a:pPr>
            <a:r>
              <a:rPr lang="en-US" altLang="zh-CN" sz="6000" b="1" dirty="0">
                <a:solidFill>
                  <a:schemeClr val="bg2"/>
                </a:solidFill>
                <a:latin typeface="隶书" panose="02010509060101010101" pitchFamily="49" charset="-122"/>
                <a:ea typeface="隶书" panose="02010509060101010101" pitchFamily="49" charset="-122"/>
                <a:cs typeface="华文细黑" panose="02010600040101010101" charset="-122"/>
              </a:rPr>
              <a:t>Thanks </a:t>
            </a:r>
            <a:r>
              <a:rPr lang="zh-CN" altLang="en-US" sz="6000" b="1" dirty="0">
                <a:solidFill>
                  <a:schemeClr val="bg2"/>
                </a:solidFill>
                <a:latin typeface="隶书" panose="02010509060101010101" pitchFamily="49" charset="-122"/>
                <a:ea typeface="隶书" panose="02010509060101010101" pitchFamily="49" charset="-122"/>
                <a:cs typeface="华文细黑" panose="02010600040101010101" charset="-122"/>
              </a:rPr>
              <a:t>！</a:t>
            </a:r>
            <a:endParaRPr lang="en-US" altLang="zh-CN" sz="6000" b="1" dirty="0">
              <a:solidFill>
                <a:schemeClr val="bg2"/>
              </a:solidFill>
              <a:latin typeface="隶书" panose="02010509060101010101" pitchFamily="49" charset="-122"/>
              <a:ea typeface="隶书" panose="02010509060101010101" pitchFamily="49" charset="-122"/>
              <a:cs typeface="华文细黑"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p>
        </p:txBody>
      </p:sp>
      <p:sp>
        <p:nvSpPr>
          <p:cNvPr id="3" name="内容占位符 2"/>
          <p:cNvSpPr>
            <a:spLocks noGrp="1"/>
          </p:cNvSpPr>
          <p:nvPr>
            <p:ph idx="1"/>
          </p:nvPr>
        </p:nvSpPr>
        <p:spPr>
          <a:xfrm>
            <a:off x="457200" y="4631900"/>
            <a:ext cx="8229600" cy="1910847"/>
          </a:xfrm>
        </p:spPr>
        <p:txBody>
          <a:bodyPr/>
          <a:lstStyle/>
          <a:p>
            <a:pPr marL="0" lvl="0" indent="0" algn="just">
              <a:lnSpc>
                <a:spcPct val="90000"/>
              </a:lnSpc>
              <a:buClr>
                <a:schemeClr val="folHlink"/>
              </a:buClr>
              <a:buSzPct val="135000"/>
              <a:buNone/>
            </a:pPr>
            <a:r>
              <a:rPr lang="en-US" sz="2000" dirty="0"/>
              <a:t>The beam undertest is a narrow pulse with a repetition frequency of </a:t>
            </a:r>
            <a:r>
              <a:rPr lang="en-US" sz="2000" dirty="0">
                <a:solidFill>
                  <a:srgbClr val="0070C0"/>
                </a:solidFill>
              </a:rPr>
              <a:t>204 MHz</a:t>
            </a:r>
            <a:r>
              <a:rPr lang="en-US" sz="2000" dirty="0"/>
              <a:t>, thus the signal energy is located at 204MHz and its integral multiples, and the signal strength can be measured by harmonic signal.</a:t>
            </a:r>
          </a:p>
          <a:p>
            <a:pPr marL="0" lvl="0" indent="0" algn="just">
              <a:lnSpc>
                <a:spcPct val="90000"/>
              </a:lnSpc>
              <a:buClr>
                <a:schemeClr val="folHlink"/>
              </a:buClr>
              <a:buSzPct val="135000"/>
              <a:buNone/>
            </a:pPr>
            <a:r>
              <a:rPr lang="en-US" sz="2000" dirty="0"/>
              <a:t>Considering the interference lead by the high frequency cavity of the accelerator, second harmonic(</a:t>
            </a:r>
            <a:r>
              <a:rPr lang="en-US" sz="2000" dirty="0">
                <a:solidFill>
                  <a:srgbClr val="0070C0"/>
                </a:solidFill>
              </a:rPr>
              <a:t>408 MHZ</a:t>
            </a:r>
            <a:r>
              <a:rPr lang="en-US" sz="2000" dirty="0"/>
              <a:t>) is chosen as the input signal to calculate beam position.</a:t>
            </a:r>
            <a:endParaRPr lang="zh-CN" altLang="en-US" sz="2000" dirty="0">
              <a:ea typeface="宋体" panose="02010600030101010101" pitchFamily="2" charset="-122"/>
            </a:endParaRPr>
          </a:p>
          <a:p>
            <a:pPr marL="0" marR="0" lvl="0" indent="0" algn="l" defTabSz="914400" rtl="0" eaLnBrk="0" fontAlgn="base" latinLnBrk="0" hangingPunct="0">
              <a:lnSpc>
                <a:spcPct val="90000"/>
              </a:lnSpc>
              <a:spcBef>
                <a:spcPct val="20000"/>
              </a:spcBef>
              <a:spcAft>
                <a:spcPct val="0"/>
              </a:spcAft>
              <a:buClr>
                <a:schemeClr val="folHlink"/>
              </a:buClr>
              <a:buSzPct val="135000"/>
              <a:buFontTx/>
              <a:buNone/>
            </a:pPr>
            <a:endParaRPr lang="en-US" altLang="zh-CN" dirty="0">
              <a:latin typeface="Arial" panose="020B0604020202020204" pitchFamily="34" charset="0"/>
              <a:ea typeface="宋体" panose="02010600030101010101" pitchFamily="2" charset="-122"/>
              <a:sym typeface="+mn-ea"/>
            </a:endParaRPr>
          </a:p>
          <a:p>
            <a:pPr marL="0" marR="0" lvl="0" indent="0" algn="l" defTabSz="914400" rtl="0" eaLnBrk="0" fontAlgn="base" latinLnBrk="0" hangingPunct="0">
              <a:lnSpc>
                <a:spcPct val="90000"/>
              </a:lnSpc>
              <a:spcBef>
                <a:spcPct val="20000"/>
              </a:spcBef>
              <a:spcAft>
                <a:spcPct val="0"/>
              </a:spcAft>
              <a:buClr>
                <a:schemeClr val="folHlink"/>
              </a:buClr>
              <a:buSzPct val="135000"/>
              <a:buFontTx/>
              <a:buNone/>
            </a:pPr>
            <a:endParaRPr lang="en-US" altLang="zh-CN" b="1" dirty="0">
              <a:ln>
                <a:noFill/>
              </a:ln>
              <a:solidFill>
                <a:schemeClr val="accent1"/>
              </a:solidFill>
              <a:effectLst/>
              <a:latin typeface="Arial" panose="020B0604020202020204" pitchFamily="34" charset="0"/>
              <a:ea typeface="宋体" panose="02010600030101010101" pitchFamily="2" charset="-122"/>
              <a:sym typeface="+mn-ea"/>
            </a:endParaRPr>
          </a:p>
          <a:p>
            <a:pPr marL="0" marR="0" lvl="0" indent="0" algn="l" defTabSz="914400" rtl="0" eaLnBrk="0" fontAlgn="base" latinLnBrk="0" hangingPunct="0">
              <a:lnSpc>
                <a:spcPct val="90000"/>
              </a:lnSpc>
              <a:spcBef>
                <a:spcPct val="20000"/>
              </a:spcBef>
              <a:spcAft>
                <a:spcPct val="0"/>
              </a:spcAft>
              <a:buClr>
                <a:schemeClr val="folHlink"/>
              </a:buClr>
              <a:buSzPct val="135000"/>
              <a:buFontTx/>
              <a:buNone/>
            </a:pPr>
            <a:endParaRPr lang="en-US" altLang="zh-CN" b="1" dirty="0">
              <a:ln>
                <a:noFill/>
              </a:ln>
              <a:solidFill>
                <a:schemeClr val="accent1"/>
              </a:solidFill>
              <a:effectLst/>
              <a:latin typeface="Arial" panose="020B0604020202020204" pitchFamily="34" charset="0"/>
              <a:ea typeface="宋体" panose="02010600030101010101" pitchFamily="2" charset="-122"/>
              <a:sym typeface="+mn-ea"/>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006" y="1938525"/>
            <a:ext cx="2819794" cy="2276793"/>
          </a:xfrm>
          <a:prstGeom prst="rect">
            <a:avLst/>
          </a:prstGeom>
        </p:spPr>
      </p:pic>
      <p:graphicFrame>
        <p:nvGraphicFramePr>
          <p:cNvPr id="6" name="表格 5"/>
          <p:cNvGraphicFramePr>
            <a:graphicFrameLocks noGrp="1"/>
          </p:cNvGraphicFramePr>
          <p:nvPr/>
        </p:nvGraphicFramePr>
        <p:xfrm>
          <a:off x="457200" y="2164171"/>
          <a:ext cx="4663170" cy="2119670"/>
        </p:xfrm>
        <a:graphic>
          <a:graphicData uri="http://schemas.openxmlformats.org/drawingml/2006/table">
            <a:tbl>
              <a:tblPr firstRow="1" bandRow="1">
                <a:tableStyleId>{5C22544A-7EE6-4342-B048-85BDC9FD1C3A}</a:tableStyleId>
              </a:tblPr>
              <a:tblGrid>
                <a:gridCol w="2331585">
                  <a:extLst>
                    <a:ext uri="{9D8B030D-6E8A-4147-A177-3AD203B41FA5}">
                      <a16:colId xmlns:a16="http://schemas.microsoft.com/office/drawing/2014/main" val="20000"/>
                    </a:ext>
                  </a:extLst>
                </a:gridCol>
                <a:gridCol w="2331585">
                  <a:extLst>
                    <a:ext uri="{9D8B030D-6E8A-4147-A177-3AD203B41FA5}">
                      <a16:colId xmlns:a16="http://schemas.microsoft.com/office/drawing/2014/main" val="20001"/>
                    </a:ext>
                  </a:extLst>
                </a:gridCol>
              </a:tblGrid>
              <a:tr h="423934">
                <a:tc>
                  <a:txBody>
                    <a:bodyPr/>
                    <a:lstStyle/>
                    <a:p>
                      <a:pPr algn="ctr"/>
                      <a:r>
                        <a:rPr lang="en-US" altLang="zh-CN" sz="1600" b="1" dirty="0">
                          <a:solidFill>
                            <a:schemeClr val="tx1"/>
                          </a:solidFill>
                          <a:latin typeface="Arial" panose="020B0604020202020204" pitchFamily="34" charset="0"/>
                          <a:ea typeface="宋体" panose="02010600030101010101" pitchFamily="2" charset="-122"/>
                          <a:sym typeface="+mn-ea"/>
                        </a:rPr>
                        <a:t>Energy</a:t>
                      </a:r>
                      <a:endParaRPr lang="en-US" sz="1600" b="1" dirty="0">
                        <a:solidFill>
                          <a:schemeClr val="tx1"/>
                        </a:solidFill>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Arial" panose="020B0604020202020204" pitchFamily="34" charset="0"/>
                          <a:ea typeface="宋体" panose="02010600030101010101" pitchFamily="2" charset="-122"/>
                          <a:sym typeface="+mn-ea"/>
                        </a:rPr>
                        <a:t>800MeV</a:t>
                      </a:r>
                      <a:endParaRPr lang="en-US" sz="1600" b="1"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423934">
                <a:tc>
                  <a:txBody>
                    <a:bodyPr/>
                    <a:lstStyle/>
                    <a:p>
                      <a:pPr algn="ctr"/>
                      <a:r>
                        <a:rPr lang="en-US" altLang="ko-KR" sz="1600" b="1" dirty="0">
                          <a:solidFill>
                            <a:schemeClr val="tx1"/>
                          </a:solidFill>
                          <a:latin typeface="Arial" panose="020B0604020202020204" pitchFamily="34" charset="0"/>
                          <a:ea typeface="宋体" panose="02010600030101010101" pitchFamily="2" charset="-122"/>
                          <a:sym typeface="+mn-ea"/>
                        </a:rPr>
                        <a:t>RF Frequency </a:t>
                      </a:r>
                      <a:endParaRPr lang="en-US" sz="1600" b="1" dirty="0">
                        <a:solidFill>
                          <a:schemeClr val="tx1"/>
                        </a:solidFill>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ko-KR" sz="1600" b="1" dirty="0">
                          <a:solidFill>
                            <a:schemeClr val="tx1"/>
                          </a:solidFill>
                          <a:latin typeface="Arial" panose="020B0604020202020204" pitchFamily="34" charset="0"/>
                          <a:ea typeface="宋体" panose="02010600030101010101" pitchFamily="2" charset="-122"/>
                          <a:sym typeface="+mn-ea"/>
                        </a:rPr>
                        <a:t>204 MHz</a:t>
                      </a:r>
                      <a:endParaRPr lang="en-US" sz="1600" b="1"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0001"/>
                  </a:ext>
                </a:extLst>
              </a:tr>
              <a:tr h="423934">
                <a:tc>
                  <a:txBody>
                    <a:bodyPr/>
                    <a:lstStyle/>
                    <a:p>
                      <a:pPr algn="ctr"/>
                      <a:r>
                        <a:rPr lang="en-US" altLang="ko-KR" sz="1600" b="1" dirty="0">
                          <a:solidFill>
                            <a:schemeClr val="tx1"/>
                          </a:solidFill>
                          <a:latin typeface="Arial" panose="020B0604020202020204" pitchFamily="34" charset="0"/>
                          <a:ea typeface="宋体" panose="02010600030101010101" pitchFamily="2" charset="-122"/>
                          <a:sym typeface="+mn-ea"/>
                        </a:rPr>
                        <a:t>Harmonic Number </a:t>
                      </a:r>
                      <a:endParaRPr lang="en-US" sz="1600" b="1" dirty="0">
                        <a:solidFill>
                          <a:schemeClr val="tx1"/>
                        </a:solidFill>
                      </a:endParaRPr>
                    </a:p>
                  </a:txBody>
                  <a:tcPr anchor="ctr">
                    <a:solidFill>
                      <a:srgbClr val="92D050"/>
                    </a:solidFill>
                  </a:tcPr>
                </a:tc>
                <a:tc>
                  <a:txBody>
                    <a:bodyPr/>
                    <a:lstStyle/>
                    <a:p>
                      <a:pPr algn="ctr"/>
                      <a:r>
                        <a:rPr lang="en-US" altLang="zh-CN" sz="1600" b="1" dirty="0">
                          <a:solidFill>
                            <a:schemeClr val="tx1"/>
                          </a:solidFill>
                        </a:rPr>
                        <a:t>24</a:t>
                      </a:r>
                      <a:endParaRPr lang="en-US" sz="1600" b="1"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0002"/>
                  </a:ext>
                </a:extLst>
              </a:tr>
              <a:tr h="423934">
                <a:tc>
                  <a:txBody>
                    <a:bodyPr/>
                    <a:lstStyle/>
                    <a:p>
                      <a:pPr algn="ctr"/>
                      <a:r>
                        <a:rPr lang="en-US" altLang="zh-CN" sz="1600" b="1" dirty="0">
                          <a:solidFill>
                            <a:schemeClr val="tx1"/>
                          </a:solidFill>
                          <a:latin typeface="Arial" panose="020B0604020202020204" pitchFamily="34" charset="0"/>
                          <a:ea typeface="宋体" panose="02010600030101010101" pitchFamily="2" charset="-122"/>
                          <a:sym typeface="+mn-ea"/>
                        </a:rPr>
                        <a:t>Current </a:t>
                      </a:r>
                      <a:endParaRPr lang="en-US" sz="1600" b="1" dirty="0">
                        <a:solidFill>
                          <a:schemeClr val="tx1"/>
                        </a:solidFill>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Arial" panose="020B0604020202020204" pitchFamily="34" charset="0"/>
                          <a:ea typeface="宋体" panose="02010600030101010101" pitchFamily="2" charset="-122"/>
                          <a:sym typeface="+mn-ea"/>
                        </a:rPr>
                        <a:t>360mA</a:t>
                      </a:r>
                      <a:endParaRPr lang="en-US" sz="1600" b="1"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0003"/>
                  </a:ext>
                </a:extLst>
              </a:tr>
              <a:tr h="423934">
                <a:tc>
                  <a:txBody>
                    <a:bodyPr/>
                    <a:lstStyle/>
                    <a:p>
                      <a:pPr algn="ctr"/>
                      <a:r>
                        <a:rPr lang="en-US" altLang="zh-CN" sz="1600" b="1" dirty="0">
                          <a:solidFill>
                            <a:schemeClr val="tx1"/>
                          </a:solidFill>
                          <a:latin typeface="Arial" panose="020B0604020202020204" pitchFamily="34" charset="0"/>
                          <a:ea typeface="宋体" panose="02010600030101010101" pitchFamily="2" charset="-122"/>
                          <a:sym typeface="+mn-ea"/>
                        </a:rPr>
                        <a:t>Circumference</a:t>
                      </a:r>
                      <a:endParaRPr lang="en-US" sz="1600" b="1" dirty="0">
                        <a:solidFill>
                          <a:schemeClr val="tx1"/>
                        </a:solidFill>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Arial" panose="020B0604020202020204" pitchFamily="34" charset="0"/>
                          <a:ea typeface="宋体" panose="02010600030101010101" pitchFamily="2" charset="-122"/>
                          <a:sym typeface="+mn-ea"/>
                        </a:rPr>
                        <a:t>66m</a:t>
                      </a:r>
                      <a:endParaRPr lang="en-US" sz="1600" b="1"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8" name="矩形 7"/>
          <p:cNvSpPr/>
          <p:nvPr/>
        </p:nvSpPr>
        <p:spPr>
          <a:xfrm>
            <a:off x="457200" y="1102737"/>
            <a:ext cx="2108269"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HLS II</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p>
        </p:txBody>
      </p:sp>
      <p:pic>
        <p:nvPicPr>
          <p:cNvPr id="4" name="图片 3"/>
          <p:cNvPicPr>
            <a:picLocks noChangeAspect="1"/>
          </p:cNvPicPr>
          <p:nvPr/>
        </p:nvPicPr>
        <p:blipFill>
          <a:blip r:embed="rId3"/>
          <a:stretch>
            <a:fillRect/>
          </a:stretch>
        </p:blipFill>
        <p:spPr>
          <a:xfrm>
            <a:off x="4954639" y="1279679"/>
            <a:ext cx="3986100" cy="2618067"/>
          </a:xfrm>
          <a:prstGeom prst="rect">
            <a:avLst/>
          </a:prstGeom>
        </p:spPr>
      </p:pic>
      <p:sp>
        <p:nvSpPr>
          <p:cNvPr id="5" name="文本框 4"/>
          <p:cNvSpPr txBox="1"/>
          <p:nvPr/>
        </p:nvSpPr>
        <p:spPr>
          <a:xfrm>
            <a:off x="480291" y="1358598"/>
            <a:ext cx="4257964" cy="2308324"/>
          </a:xfrm>
          <a:prstGeom prst="rect">
            <a:avLst/>
          </a:prstGeom>
          <a:noFill/>
        </p:spPr>
        <p:txBody>
          <a:bodyPr wrap="square" rtlCol="0">
            <a:spAutoFit/>
          </a:bodyPr>
          <a:lstStyle/>
          <a:p>
            <a:pPr algn="just"/>
            <a:r>
              <a:rPr lang="en-US" dirty="0"/>
              <a:t>Beam position is a basic and important parameter of the accelerator. Beam position </a:t>
            </a:r>
            <a:r>
              <a:rPr lang="en-US" altLang="zh-CN" dirty="0"/>
              <a:t>monitor</a:t>
            </a:r>
            <a:r>
              <a:rPr lang="en-US" dirty="0"/>
              <a:t> system includes </a:t>
            </a:r>
            <a:r>
              <a:rPr lang="en-US" dirty="0">
                <a:solidFill>
                  <a:srgbClr val="0070C0"/>
                </a:solidFill>
              </a:rPr>
              <a:t>beam detectors</a:t>
            </a:r>
            <a:r>
              <a:rPr lang="en-US" dirty="0"/>
              <a:t>, </a:t>
            </a:r>
            <a:r>
              <a:rPr lang="en-US" dirty="0">
                <a:solidFill>
                  <a:srgbClr val="0070C0"/>
                </a:solidFill>
              </a:rPr>
              <a:t>signal processing electronics </a:t>
            </a:r>
            <a:r>
              <a:rPr lang="en-US" dirty="0"/>
              <a:t>and </a:t>
            </a:r>
            <a:r>
              <a:rPr lang="en-US" dirty="0">
                <a:solidFill>
                  <a:srgbClr val="0070C0"/>
                </a:solidFill>
              </a:rPr>
              <a:t>data acquisition</a:t>
            </a:r>
            <a:r>
              <a:rPr lang="en-US" dirty="0"/>
              <a:t>.</a:t>
            </a:r>
          </a:p>
          <a:p>
            <a:pPr algn="just"/>
            <a:r>
              <a:rPr lang="en-US" dirty="0"/>
              <a:t>The signals coupled by BPM detectors need to be processed electronically to obtain the position information.</a:t>
            </a:r>
          </a:p>
        </p:txBody>
      </p:sp>
      <mc:AlternateContent xmlns:mc="http://schemas.openxmlformats.org/markup-compatibility/2006">
        <mc:Choice xmlns:a14="http://schemas.microsoft.com/office/drawing/2010/main" Requires="a14">
          <p:sp>
            <p:nvSpPr>
              <p:cNvPr id="7" name="文本框 6"/>
              <p:cNvSpPr txBox="1"/>
              <p:nvPr/>
            </p:nvSpPr>
            <p:spPr>
              <a:xfrm>
                <a:off x="480290" y="3897746"/>
                <a:ext cx="8211127" cy="1200329"/>
              </a:xfrm>
              <a:prstGeom prst="rect">
                <a:avLst/>
              </a:prstGeom>
              <a:noFill/>
            </p:spPr>
            <p:txBody>
              <a:bodyPr wrap="square" rtlCol="0">
                <a:spAutoFit/>
              </a:bodyPr>
              <a:lstStyle/>
              <a:p>
                <a:pPr algn="just"/>
                <a:r>
                  <a:rPr lang="en-US" dirty="0"/>
                  <a:t>The amplitudes of the four signals reflect the intensity of the beam at the positions of the four BPM detectors. The installation of the four BPM probes is shown in the figure,  according to </a:t>
                </a:r>
                <a:r>
                  <a:rPr lang="en-US" dirty="0">
                    <a:solidFill>
                      <a:srgbClr val="0070C0"/>
                    </a:solidFill>
                  </a:rPr>
                  <a:t>the difference-over-sum(</a:t>
                </a:r>
                <a14:m>
                  <m:oMath xmlns:m="http://schemas.openxmlformats.org/officeDocument/2006/math">
                    <m:r>
                      <m:rPr>
                        <m:sty m:val="p"/>
                      </m:rPr>
                      <a:rPr lang="el-GR" i="1" smtClean="0">
                        <a:solidFill>
                          <a:srgbClr val="0070C0"/>
                        </a:solidFill>
                        <a:latin typeface="Cambria Math" panose="02040503050406030204" pitchFamily="18" charset="0"/>
                        <a:ea typeface="Cambria Math" panose="02040503050406030204" pitchFamily="18" charset="0"/>
                      </a:rPr>
                      <m:t>Δ</m:t>
                    </m:r>
                    <m:r>
                      <a:rPr lang="en-US" b="0" i="1" smtClean="0">
                        <a:solidFill>
                          <a:srgbClr val="0070C0"/>
                        </a:solidFill>
                        <a:latin typeface="Cambria Math" panose="02040503050406030204" pitchFamily="18" charset="0"/>
                        <a:ea typeface="Cambria Math" panose="02040503050406030204" pitchFamily="18" charset="0"/>
                      </a:rPr>
                      <m:t>/</m:t>
                    </m:r>
                    <m:r>
                      <m:rPr>
                        <m:sty m:val="p"/>
                      </m:rPr>
                      <a:rPr lang="el-GR" i="1" smtClean="0">
                        <a:solidFill>
                          <a:srgbClr val="0070C0"/>
                        </a:solidFill>
                        <a:latin typeface="Cambria Math" panose="02040503050406030204" pitchFamily="18" charset="0"/>
                        <a:ea typeface="Cambria Math" panose="02040503050406030204" pitchFamily="18" charset="0"/>
                      </a:rPr>
                      <m:t>Σ</m:t>
                    </m:r>
                    <m:r>
                      <a:rPr lang="zh-CN" altLang="en-US" b="0" i="0" smtClean="0">
                        <a:solidFill>
                          <a:srgbClr val="0070C0"/>
                        </a:solidFill>
                        <a:latin typeface="Cambria Math" panose="02040503050406030204" pitchFamily="18" charset="0"/>
                        <a:ea typeface="Cambria Math" panose="02040503050406030204" pitchFamily="18" charset="0"/>
                      </a:rPr>
                      <m:t>）</m:t>
                    </m:r>
                  </m:oMath>
                </a14:m>
                <a:r>
                  <a:rPr lang="en-US" dirty="0"/>
                  <a:t>algorithm, the beam position can be calculated.</a:t>
                </a:r>
              </a:p>
            </p:txBody>
          </p:sp>
        </mc:Choice>
        <mc:Fallback>
          <p:sp>
            <p:nvSpPr>
              <p:cNvPr id="7" name="文本框 6"/>
              <p:cNvSpPr txBox="1">
                <a:spLocks noRot="1" noChangeAspect="1" noMove="1" noResize="1" noEditPoints="1" noAdjustHandles="1" noChangeArrowheads="1" noChangeShapeType="1" noTextEdit="1"/>
              </p:cNvSpPr>
              <p:nvPr/>
            </p:nvSpPr>
            <p:spPr>
              <a:xfrm>
                <a:off x="480290" y="3897746"/>
                <a:ext cx="8211127" cy="1200329"/>
              </a:xfrm>
              <a:prstGeom prst="rect">
                <a:avLst/>
              </a:prstGeom>
              <a:blipFill>
                <a:blip r:embed="rId4"/>
                <a:stretch>
                  <a:fillRect l="-618" t="-2105" r="-618" b="-6316"/>
                </a:stretch>
              </a:blipFill>
            </p:spPr>
            <p:txBody>
              <a:bodyPr/>
              <a:lstStyle/>
              <a:p>
                <a:r>
                  <a:rPr lang="zh-CN" altLang="en-US">
                    <a:noFill/>
                  </a:rPr>
                  <a:t> </a:t>
                </a:r>
              </a:p>
            </p:txBody>
          </p:sp>
        </mc:Fallback>
      </mc:AlternateContent>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9" name="对象 8"/>
          <p:cNvGraphicFramePr>
            <a:graphicFrameLocks noChangeAspect="1"/>
          </p:cNvGraphicFramePr>
          <p:nvPr/>
        </p:nvGraphicFramePr>
        <p:xfrm>
          <a:off x="2749598" y="5098075"/>
          <a:ext cx="3672510" cy="1490294"/>
        </p:xfrm>
        <a:graphic>
          <a:graphicData uri="http://schemas.openxmlformats.org/presentationml/2006/ole">
            <mc:AlternateContent xmlns:mc="http://schemas.openxmlformats.org/markup-compatibility/2006">
              <mc:Choice xmlns:v="urn:schemas-microsoft-com:vml" Requires="v">
                <p:oleObj spid="_x0000_s1120" name="Equation" r:id="rId5" imgW="2197100" imgH="889000" progId="Equation.DSMT4">
                  <p:embed/>
                </p:oleObj>
              </mc:Choice>
              <mc:Fallback>
                <p:oleObj name="Equation" r:id="rId5" imgW="2197100" imgH="889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98" y="5098075"/>
                        <a:ext cx="3672510" cy="1490294"/>
                      </a:xfrm>
                      <a:prstGeom prst="rect">
                        <a:avLst/>
                      </a:prstGeom>
                      <a:noFill/>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384229334"/>
              </p:ext>
            </p:extLst>
          </p:nvPr>
        </p:nvGraphicFramePr>
        <p:xfrm>
          <a:off x="318294" y="2210493"/>
          <a:ext cx="8509000" cy="3655060"/>
        </p:xfrm>
        <a:graphic>
          <a:graphicData uri="http://schemas.openxmlformats.org/drawingml/2006/table">
            <a:tbl>
              <a:tblPr firstRow="1" bandRow="1">
                <a:tableStyleId>{5C22544A-7EE6-4342-B048-85BDC9FD1C3A}</a:tableStyleId>
              </a:tblPr>
              <a:tblGrid>
                <a:gridCol w="2127250">
                  <a:extLst>
                    <a:ext uri="{9D8B030D-6E8A-4147-A177-3AD203B41FA5}">
                      <a16:colId xmlns:a16="http://schemas.microsoft.com/office/drawing/2014/main" val="20000"/>
                    </a:ext>
                  </a:extLst>
                </a:gridCol>
                <a:gridCol w="2127250">
                  <a:extLst>
                    <a:ext uri="{9D8B030D-6E8A-4147-A177-3AD203B41FA5}">
                      <a16:colId xmlns:a16="http://schemas.microsoft.com/office/drawing/2014/main" val="20001"/>
                    </a:ext>
                  </a:extLst>
                </a:gridCol>
                <a:gridCol w="2127250">
                  <a:extLst>
                    <a:ext uri="{9D8B030D-6E8A-4147-A177-3AD203B41FA5}">
                      <a16:colId xmlns:a16="http://schemas.microsoft.com/office/drawing/2014/main" val="20002"/>
                    </a:ext>
                  </a:extLst>
                </a:gridCol>
                <a:gridCol w="2127250">
                  <a:extLst>
                    <a:ext uri="{9D8B030D-6E8A-4147-A177-3AD203B41FA5}">
                      <a16:colId xmlns:a16="http://schemas.microsoft.com/office/drawing/2014/main" val="20003"/>
                    </a:ext>
                  </a:extLst>
                </a:gridCol>
              </a:tblGrid>
              <a:tr h="500380">
                <a:tc>
                  <a:txBody>
                    <a:bodyPr/>
                    <a:lstStyle/>
                    <a:p>
                      <a:pPr algn="ctr">
                        <a:buNone/>
                      </a:pPr>
                      <a:r>
                        <a:rPr lang="en-US" altLang="zh-CN" b="1">
                          <a:solidFill>
                            <a:schemeClr val="tx1"/>
                          </a:solidFill>
                        </a:rPr>
                        <a:t>DATA  TYPE</a:t>
                      </a:r>
                    </a:p>
                  </a:txBody>
                  <a:tcPr anchor="ctr">
                    <a:solidFill>
                      <a:schemeClr val="accent2">
                        <a:lumMod val="60000"/>
                        <a:lumOff val="40000"/>
                      </a:schemeClr>
                    </a:solidFill>
                  </a:tcPr>
                </a:tc>
                <a:tc>
                  <a:txBody>
                    <a:bodyPr/>
                    <a:lstStyle/>
                    <a:p>
                      <a:pPr algn="ctr">
                        <a:buNone/>
                      </a:pPr>
                      <a:r>
                        <a:rPr lang="en-US" altLang="zh-CN" b="1" dirty="0">
                          <a:solidFill>
                            <a:schemeClr val="tx1"/>
                          </a:solidFill>
                        </a:rPr>
                        <a:t>MODE </a:t>
                      </a:r>
                    </a:p>
                  </a:txBody>
                  <a:tcPr anchor="ctr">
                    <a:solidFill>
                      <a:schemeClr val="accent2">
                        <a:lumMod val="60000"/>
                        <a:lumOff val="40000"/>
                      </a:schemeClr>
                    </a:solidFill>
                  </a:tcPr>
                </a:tc>
                <a:tc>
                  <a:txBody>
                    <a:bodyPr/>
                    <a:lstStyle/>
                    <a:p>
                      <a:pPr algn="ctr">
                        <a:buNone/>
                      </a:pPr>
                      <a:r>
                        <a:rPr lang="en-US" altLang="zh-CN" b="1">
                          <a:solidFill>
                            <a:schemeClr val="tx1"/>
                          </a:solidFill>
                        </a:rPr>
                        <a:t>REQUIREMENT</a:t>
                      </a:r>
                    </a:p>
                  </a:txBody>
                  <a:tcPr anchor="ctr">
                    <a:solidFill>
                      <a:schemeClr val="accent2">
                        <a:lumMod val="60000"/>
                        <a:lumOff val="40000"/>
                      </a:schemeClr>
                    </a:solidFill>
                  </a:tcPr>
                </a:tc>
                <a:tc>
                  <a:txBody>
                    <a:bodyPr/>
                    <a:lstStyle/>
                    <a:p>
                      <a:pPr algn="ctr">
                        <a:buNone/>
                      </a:pPr>
                      <a:r>
                        <a:rPr lang="en-US" altLang="zh-CN" b="1" dirty="0">
                          <a:solidFill>
                            <a:schemeClr val="tx1"/>
                          </a:solidFill>
                        </a:rPr>
                        <a:t>DESCRIPTION</a:t>
                      </a:r>
                    </a:p>
                  </a:txBody>
                  <a:tcPr anchor="ctr">
                    <a:solidFill>
                      <a:schemeClr val="accent2">
                        <a:lumMod val="60000"/>
                        <a:lumOff val="40000"/>
                      </a:schemeClr>
                    </a:solidFill>
                  </a:tcPr>
                </a:tc>
                <a:extLst>
                  <a:ext uri="{0D108BD9-81ED-4DB2-BD59-A6C34878D82A}">
                    <a16:rowId xmlns:a16="http://schemas.microsoft.com/office/drawing/2014/main" val="10000"/>
                  </a:ext>
                </a:extLst>
              </a:tr>
              <a:tr h="788670">
                <a:tc>
                  <a:txBody>
                    <a:bodyPr/>
                    <a:lstStyle/>
                    <a:p>
                      <a:pPr algn="ctr">
                        <a:buNone/>
                      </a:pPr>
                      <a:r>
                        <a:rPr lang="en-US" altLang="zh-CN" b="1">
                          <a:solidFill>
                            <a:schemeClr val="tx1"/>
                          </a:solidFill>
                        </a:rPr>
                        <a:t>ADC</a:t>
                      </a:r>
                    </a:p>
                  </a:txBody>
                  <a:tcPr anchor="ctr">
                    <a:solidFill>
                      <a:schemeClr val="accent3">
                        <a:lumMod val="60000"/>
                        <a:lumOff val="40000"/>
                      </a:schemeClr>
                    </a:solidFill>
                  </a:tcPr>
                </a:tc>
                <a:tc>
                  <a:txBody>
                    <a:bodyPr/>
                    <a:lstStyle/>
                    <a:p>
                      <a:pPr algn="ctr">
                        <a:buNone/>
                      </a:pPr>
                      <a:r>
                        <a:rPr lang="en-US" altLang="zh-CN" b="0" dirty="0">
                          <a:solidFill>
                            <a:schemeClr val="tx1"/>
                          </a:solidFill>
                        </a:rPr>
                        <a:t>ON-DEMAND</a:t>
                      </a:r>
                    </a:p>
                  </a:txBody>
                  <a:tcPr anchor="ctr">
                    <a:solidFill>
                      <a:schemeClr val="accent3">
                        <a:lumMod val="60000"/>
                        <a:lumOff val="40000"/>
                      </a:schemeClr>
                    </a:solidFill>
                  </a:tcPr>
                </a:tc>
                <a:tc>
                  <a:txBody>
                    <a:bodyPr/>
                    <a:lstStyle/>
                    <a:p>
                      <a:pPr algn="ctr">
                        <a:buNone/>
                      </a:pPr>
                      <a:r>
                        <a:rPr lang="en-US" altLang="zh-CN" b="0">
                          <a:solidFill>
                            <a:schemeClr val="tx1"/>
                          </a:solidFill>
                        </a:rPr>
                        <a:t>-</a:t>
                      </a:r>
                      <a:r>
                        <a:rPr lang="en-US" altLang="zh-CN" b="0" baseline="0">
                          <a:solidFill>
                            <a:schemeClr val="tx1"/>
                          </a:solidFill>
                        </a:rPr>
                        <a:t> -</a:t>
                      </a:r>
                      <a:endParaRPr lang="zh-CN" altLang="en-US" b="0" dirty="0">
                        <a:solidFill>
                          <a:schemeClr val="tx1"/>
                        </a:solidFill>
                      </a:endParaRPr>
                    </a:p>
                  </a:txBody>
                  <a:tcPr anchor="ctr">
                    <a:solidFill>
                      <a:schemeClr val="accent3">
                        <a:lumMod val="60000"/>
                        <a:lumOff val="40000"/>
                      </a:schemeClr>
                    </a:solidFill>
                  </a:tcPr>
                </a:tc>
                <a:tc>
                  <a:txBody>
                    <a:bodyPr/>
                    <a:lstStyle/>
                    <a:p>
                      <a:pPr algn="ctr">
                        <a:buNone/>
                      </a:pPr>
                      <a:r>
                        <a:rPr lang="zh-CN" altLang="en-US" b="0" dirty="0">
                          <a:solidFill>
                            <a:schemeClr val="tx1"/>
                          </a:solidFill>
                        </a:rPr>
                        <a:t>Raw ADC data</a:t>
                      </a:r>
                    </a:p>
                    <a:p>
                      <a:pPr algn="ctr">
                        <a:buNone/>
                      </a:pPr>
                      <a:r>
                        <a:rPr lang="zh-CN" altLang="en-US" b="0" dirty="0">
                          <a:solidFill>
                            <a:schemeClr val="tx1"/>
                          </a:solidFill>
                        </a:rPr>
                        <a:t>(</a:t>
                      </a:r>
                      <a:r>
                        <a:rPr lang="en-US" altLang="zh-CN" b="0" dirty="0">
                          <a:solidFill>
                            <a:schemeClr val="tx1"/>
                          </a:solidFill>
                        </a:rPr>
                        <a:t>108.8</a:t>
                      </a:r>
                      <a:r>
                        <a:rPr lang="zh-CN" altLang="en-US" b="0" dirty="0">
                          <a:solidFill>
                            <a:schemeClr val="tx1"/>
                          </a:solidFill>
                        </a:rPr>
                        <a:t>Mhz sample rate)</a:t>
                      </a:r>
                    </a:p>
                  </a:txBody>
                  <a:tcPr anchor="ctr">
                    <a:solidFill>
                      <a:schemeClr val="accent3">
                        <a:lumMod val="60000"/>
                        <a:lumOff val="40000"/>
                      </a:schemeClr>
                    </a:solidFill>
                  </a:tcPr>
                </a:tc>
                <a:extLst>
                  <a:ext uri="{0D108BD9-81ED-4DB2-BD59-A6C34878D82A}">
                    <a16:rowId xmlns:a16="http://schemas.microsoft.com/office/drawing/2014/main" val="10001"/>
                  </a:ext>
                </a:extLst>
              </a:tr>
              <a:tr h="788670">
                <a:tc>
                  <a:txBody>
                    <a:bodyPr/>
                    <a:lstStyle/>
                    <a:p>
                      <a:pPr algn="ctr">
                        <a:buNone/>
                      </a:pPr>
                      <a:r>
                        <a:rPr lang="en-US" altLang="zh-CN" b="1">
                          <a:solidFill>
                            <a:schemeClr val="tx1"/>
                          </a:solidFill>
                        </a:rPr>
                        <a:t>TBT</a:t>
                      </a:r>
                    </a:p>
                  </a:txBody>
                  <a:tcPr anchor="ctr">
                    <a:solidFill>
                      <a:srgbClr val="92D050"/>
                    </a:solidFill>
                  </a:tcPr>
                </a:tc>
                <a:tc>
                  <a:txBody>
                    <a:bodyPr/>
                    <a:lstStyle/>
                    <a:p>
                      <a:pPr algn="ctr">
                        <a:buNone/>
                      </a:pPr>
                      <a:r>
                        <a:rPr lang="en-US" altLang="zh-CN" b="0">
                          <a:solidFill>
                            <a:schemeClr val="tx1"/>
                          </a:solidFill>
                        </a:rPr>
                        <a:t>ON-DEMAND</a:t>
                      </a:r>
                    </a:p>
                  </a:txBody>
                  <a:tcPr anchor="ctr">
                    <a:solidFill>
                      <a:srgbClr val="92D050"/>
                    </a:solidFill>
                  </a:tcPr>
                </a:tc>
                <a:tc>
                  <a:txBody>
                    <a:bodyPr/>
                    <a:lstStyle/>
                    <a:p>
                      <a:pPr algn="ctr">
                        <a:buNone/>
                      </a:pPr>
                      <a:r>
                        <a:rPr lang="en-US" altLang="zh-CN" b="0" dirty="0">
                          <a:solidFill>
                            <a:schemeClr val="tx1"/>
                          </a:solidFill>
                        </a:rPr>
                        <a:t>5 um rms</a:t>
                      </a:r>
                    </a:p>
                  </a:txBody>
                  <a:tcPr anchor="ctr">
                    <a:solidFill>
                      <a:srgbClr val="92D050"/>
                    </a:solidFill>
                  </a:tcPr>
                </a:tc>
                <a:tc>
                  <a:txBody>
                    <a:bodyPr/>
                    <a:lstStyle/>
                    <a:p>
                      <a:pPr algn="ctr">
                        <a:buNone/>
                      </a:pPr>
                      <a:r>
                        <a:rPr lang="zh-CN" altLang="en-US" b="0" dirty="0">
                          <a:solidFill>
                            <a:schemeClr val="tx1"/>
                          </a:solidFill>
                        </a:rPr>
                        <a:t>Turn-by-Turn data (</a:t>
                      </a:r>
                      <a:r>
                        <a:rPr lang="en-US" altLang="zh-CN" b="0" dirty="0">
                          <a:solidFill>
                            <a:schemeClr val="tx1"/>
                          </a:solidFill>
                        </a:rPr>
                        <a:t>4.533</a:t>
                      </a:r>
                      <a:r>
                        <a:rPr lang="zh-CN" altLang="en-US" b="0" dirty="0">
                          <a:solidFill>
                            <a:schemeClr val="tx1"/>
                          </a:solidFill>
                        </a:rPr>
                        <a:t>Mhz sample rate)</a:t>
                      </a:r>
                    </a:p>
                  </a:txBody>
                  <a:tcPr anchor="ctr">
                    <a:solidFill>
                      <a:srgbClr val="92D050"/>
                    </a:solidFill>
                  </a:tcPr>
                </a:tc>
                <a:extLst>
                  <a:ext uri="{0D108BD9-81ED-4DB2-BD59-A6C34878D82A}">
                    <a16:rowId xmlns:a16="http://schemas.microsoft.com/office/drawing/2014/main" val="10002"/>
                  </a:ext>
                </a:extLst>
              </a:tr>
              <a:tr h="788670">
                <a:tc>
                  <a:txBody>
                    <a:bodyPr/>
                    <a:lstStyle/>
                    <a:p>
                      <a:pPr algn="ctr">
                        <a:buNone/>
                      </a:pPr>
                      <a:r>
                        <a:rPr lang="en-US" altLang="zh-CN" b="1">
                          <a:solidFill>
                            <a:schemeClr val="tx1"/>
                          </a:solidFill>
                        </a:rPr>
                        <a:t>FA</a:t>
                      </a:r>
                    </a:p>
                  </a:txBody>
                  <a:tcPr anchor="ctr">
                    <a:solidFill>
                      <a:schemeClr val="accent4">
                        <a:lumMod val="40000"/>
                        <a:lumOff val="60000"/>
                      </a:schemeClr>
                    </a:solidFill>
                  </a:tcPr>
                </a:tc>
                <a:tc>
                  <a:txBody>
                    <a:bodyPr/>
                    <a:lstStyle/>
                    <a:p>
                      <a:pPr algn="ctr">
                        <a:buNone/>
                      </a:pPr>
                      <a:r>
                        <a:rPr lang="en-US" altLang="zh-CN" b="0">
                          <a:solidFill>
                            <a:schemeClr val="tx1"/>
                          </a:solidFill>
                        </a:rPr>
                        <a:t>ON-DEMAND</a:t>
                      </a:r>
                    </a:p>
                  </a:txBody>
                  <a:tcPr anchor="ctr">
                    <a:solidFill>
                      <a:schemeClr val="accent4">
                        <a:lumMod val="40000"/>
                        <a:lumOff val="60000"/>
                      </a:schemeClr>
                    </a:solidFill>
                  </a:tcPr>
                </a:tc>
                <a:tc>
                  <a:txBody>
                    <a:bodyPr/>
                    <a:lstStyle/>
                    <a:p>
                      <a:pPr algn="ctr">
                        <a:buNone/>
                      </a:pPr>
                      <a:r>
                        <a:rPr lang="en-US" altLang="zh-CN" b="0" dirty="0">
                          <a:solidFill>
                            <a:schemeClr val="tx1"/>
                          </a:solidFill>
                        </a:rPr>
                        <a:t>200 nm rms</a:t>
                      </a:r>
                    </a:p>
                  </a:txBody>
                  <a:tcPr anchor="ctr">
                    <a:solidFill>
                      <a:schemeClr val="accent4">
                        <a:lumMod val="40000"/>
                        <a:lumOff val="60000"/>
                      </a:schemeClr>
                    </a:solidFill>
                  </a:tcPr>
                </a:tc>
                <a:tc>
                  <a:txBody>
                    <a:bodyPr/>
                    <a:lstStyle/>
                    <a:p>
                      <a:pPr algn="ctr">
                        <a:buNone/>
                      </a:pPr>
                      <a:r>
                        <a:rPr lang="zh-CN" altLang="en-US" b="0" dirty="0">
                          <a:solidFill>
                            <a:schemeClr val="tx1"/>
                          </a:solidFill>
                        </a:rPr>
                        <a:t>Fast Acquisition Data (10KHz sample rate)</a:t>
                      </a:r>
                    </a:p>
                  </a:txBody>
                  <a:tcPr anchor="ctr">
                    <a:solidFill>
                      <a:schemeClr val="accent4">
                        <a:lumMod val="40000"/>
                        <a:lumOff val="60000"/>
                      </a:schemeClr>
                    </a:solidFill>
                  </a:tcPr>
                </a:tc>
                <a:extLst>
                  <a:ext uri="{0D108BD9-81ED-4DB2-BD59-A6C34878D82A}">
                    <a16:rowId xmlns:a16="http://schemas.microsoft.com/office/drawing/2014/main" val="10003"/>
                  </a:ext>
                </a:extLst>
              </a:tr>
              <a:tr h="788670">
                <a:tc>
                  <a:txBody>
                    <a:bodyPr/>
                    <a:lstStyle/>
                    <a:p>
                      <a:pPr algn="ctr">
                        <a:buNone/>
                      </a:pPr>
                      <a:r>
                        <a:rPr lang="en-US" altLang="zh-CN" b="1" dirty="0">
                          <a:solidFill>
                            <a:schemeClr val="tx1"/>
                          </a:solidFill>
                        </a:rPr>
                        <a:t>SA</a:t>
                      </a:r>
                    </a:p>
                  </a:txBody>
                  <a:tcPr anchor="ctr">
                    <a:solidFill>
                      <a:schemeClr val="accent5">
                        <a:lumMod val="40000"/>
                        <a:lumOff val="60000"/>
                      </a:schemeClr>
                    </a:solidFill>
                  </a:tcPr>
                </a:tc>
                <a:tc>
                  <a:txBody>
                    <a:bodyPr/>
                    <a:lstStyle/>
                    <a:p>
                      <a:pPr algn="ctr">
                        <a:buNone/>
                      </a:pPr>
                      <a:r>
                        <a:rPr lang="en-US" altLang="zh-CN" b="0">
                          <a:solidFill>
                            <a:schemeClr val="tx1"/>
                          </a:solidFill>
                        </a:rPr>
                        <a:t>STREAMING</a:t>
                      </a:r>
                    </a:p>
                  </a:txBody>
                  <a:tcPr anchor="ctr">
                    <a:solidFill>
                      <a:schemeClr val="accent5">
                        <a:lumMod val="40000"/>
                        <a:lumOff val="60000"/>
                      </a:schemeClr>
                    </a:solidFill>
                  </a:tcPr>
                </a:tc>
                <a:tc>
                  <a:txBody>
                    <a:bodyPr/>
                    <a:lstStyle/>
                    <a:p>
                      <a:pPr algn="ctr">
                        <a:buNone/>
                      </a:pPr>
                      <a:r>
                        <a:rPr lang="en-US" altLang="zh-CN" b="0">
                          <a:solidFill>
                            <a:schemeClr val="tx1"/>
                          </a:solidFill>
                        </a:rPr>
                        <a:t>200 nm rms</a:t>
                      </a:r>
                    </a:p>
                  </a:txBody>
                  <a:tcPr anchor="ctr">
                    <a:solidFill>
                      <a:schemeClr val="accent5">
                        <a:lumMod val="40000"/>
                        <a:lumOff val="60000"/>
                      </a:schemeClr>
                    </a:solidFill>
                  </a:tcPr>
                </a:tc>
                <a:tc>
                  <a:txBody>
                    <a:bodyPr/>
                    <a:lstStyle/>
                    <a:p>
                      <a:pPr algn="ctr">
                        <a:buNone/>
                      </a:pPr>
                      <a:r>
                        <a:rPr lang="zh-CN" altLang="en-US" b="0" dirty="0">
                          <a:solidFill>
                            <a:schemeClr val="tx1"/>
                          </a:solidFill>
                        </a:rPr>
                        <a:t>Slow Acquisition Data (10Hz sample rate)</a:t>
                      </a:r>
                    </a:p>
                    <a:p>
                      <a:pPr algn="ctr">
                        <a:buNone/>
                      </a:pPr>
                      <a:endParaRPr lang="zh-CN" altLang="en-US" b="0" dirty="0">
                        <a:solidFill>
                          <a:schemeClr val="tx1"/>
                        </a:solidFill>
                      </a:endParaRPr>
                    </a:p>
                  </a:txBody>
                  <a:tcPr anchor="c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3" name="文本框 2"/>
          <p:cNvSpPr txBox="1"/>
          <p:nvPr/>
        </p:nvSpPr>
        <p:spPr>
          <a:xfrm>
            <a:off x="318294" y="1355173"/>
            <a:ext cx="7767783" cy="523220"/>
          </a:xfrm>
          <a:prstGeom prst="rect">
            <a:avLst/>
          </a:prstGeom>
          <a:noFill/>
        </p:spPr>
        <p:txBody>
          <a:bodyPr wrap="square" rtlCol="0">
            <a:spAutoFit/>
          </a:bodyPr>
          <a:lstStyle/>
          <a:p>
            <a:r>
              <a:rPr lang="en-US" altLang="ko-KR" sz="2800" b="1" dirty="0">
                <a:sym typeface="+mn-ea"/>
              </a:rPr>
              <a:t>Technical Requirements &amp; Specifications</a:t>
            </a:r>
            <a:endParaRPr 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任意多边形 20"/>
          <p:cNvSpPr>
            <a:spLocks noChangeArrowheads="1"/>
          </p:cNvSpPr>
          <p:nvPr/>
        </p:nvSpPr>
        <p:spPr bwMode="auto">
          <a:xfrm>
            <a:off x="1203042" y="1436175"/>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Introduction of the BPM system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7172" name="六边形 21"/>
          <p:cNvGrpSpPr/>
          <p:nvPr/>
        </p:nvGrpSpPr>
        <p:grpSpPr bwMode="auto">
          <a:xfrm>
            <a:off x="1343027" y="1474274"/>
            <a:ext cx="661987" cy="596900"/>
            <a:chOff x="0" y="0"/>
            <a:chExt cx="464" cy="399"/>
          </a:xfrm>
        </p:grpSpPr>
        <p:pic>
          <p:nvPicPr>
            <p:cNvPr id="7184"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01</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7173" name="任意多边形 22"/>
          <p:cNvSpPr>
            <a:spLocks noChangeArrowheads="1"/>
          </p:cNvSpPr>
          <p:nvPr/>
        </p:nvSpPr>
        <p:spPr bwMode="auto">
          <a:xfrm>
            <a:off x="1203042" y="5743753"/>
            <a:ext cx="7006538" cy="681038"/>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2 h 723600"/>
              <a:gd name="T10" fmla="*/ 2462063 w 5016918"/>
              <a:gd name="T11" fmla="*/ 349486 h 723600"/>
              <a:gd name="T12" fmla="*/ 2364008 w 5016918"/>
              <a:gd name="T13" fmla="*/ 349486 h 723600"/>
              <a:gd name="T14" fmla="*/ 2364008 w 5016918"/>
              <a:gd name="T15" fmla="*/ 349745 h 723600"/>
              <a:gd name="T16" fmla="*/ 157450 w 5016918"/>
              <a:gd name="T17" fmla="*/ 349745 h 723600"/>
              <a:gd name="T18" fmla="*/ 157450 w 5016918"/>
              <a:gd name="T19" fmla="*/ 349486 h 723600"/>
              <a:gd name="T20" fmla="*/ 91956 w 5016918"/>
              <a:gd name="T21" fmla="*/ 349486 h 723600"/>
              <a:gd name="T22" fmla="*/ 0 w 5016918"/>
              <a:gd name="T23" fmla="*/ 174872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70C0"/>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just">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Summary</a:t>
            </a:r>
            <a:endParaRPr lang="zh-CN" altLang="en-US"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174" name="六边形 23"/>
          <p:cNvGrpSpPr/>
          <p:nvPr/>
        </p:nvGrpSpPr>
        <p:grpSpPr bwMode="auto">
          <a:xfrm>
            <a:off x="1397618" y="5768205"/>
            <a:ext cx="661987" cy="596900"/>
            <a:chOff x="0" y="0"/>
            <a:chExt cx="464" cy="399"/>
          </a:xfrm>
        </p:grpSpPr>
        <p:pic>
          <p:nvPicPr>
            <p:cNvPr id="7182" name="六边形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11"/>
            <p:cNvSpPr txBox="1">
              <a:spLocks noChangeArrowheads="1"/>
            </p:cNvSpPr>
            <p:nvPr/>
          </p:nvSpPr>
          <p:spPr bwMode="auto">
            <a:xfrm>
              <a:off x="71" y="63"/>
              <a:ext cx="32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05</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0" name="任意多边形 20"/>
          <p:cNvSpPr>
            <a:spLocks noChangeArrowheads="1"/>
          </p:cNvSpPr>
          <p:nvPr/>
        </p:nvSpPr>
        <p:spPr bwMode="auto">
          <a:xfrm>
            <a:off x="1203042" y="4667546"/>
            <a:ext cx="6963320"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00B050">
              <a:tint val="66000"/>
              <a:satMod val="160000"/>
              <a:shade val="30000"/>
              <a:satMod val="115000"/>
            </a:srgbClr>
          </a:solidFill>
          <a:ln>
            <a:noFill/>
          </a:ln>
          <a:effectLst>
            <a:outerShdw dist="38100" dir="5400000" algn="ctr" rotWithShape="0">
              <a:srgbClr val="7F7F7F">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Test</a:t>
            </a:r>
            <a:r>
              <a:rPr lang="en-US" altLang="zh-CN" sz="2400" dirty="0">
                <a:solidFill>
                  <a:srgbClr val="FFFFFF"/>
                </a:solidFill>
                <a:latin typeface="微软雅黑" panose="020B0503020204020204" pitchFamily="34" charset="-122"/>
                <a:ea typeface="微软雅黑" panose="020B0503020204020204" pitchFamily="34" charset="-122"/>
              </a:rPr>
              <a:t>  </a:t>
            </a:r>
            <a:endParaRPr lang="zh-CN" altLang="en-US" sz="2400" dirty="0">
              <a:solidFill>
                <a:srgbClr val="FFFFFF"/>
              </a:solidFill>
              <a:latin typeface="微软雅黑" panose="020B0503020204020204" pitchFamily="34" charset="-122"/>
              <a:ea typeface="微软雅黑" panose="020B0503020204020204" pitchFamily="34" charset="-122"/>
            </a:endParaRPr>
          </a:p>
        </p:txBody>
      </p:sp>
      <p:grpSp>
        <p:nvGrpSpPr>
          <p:cNvPr id="11" name="六边形 21"/>
          <p:cNvGrpSpPr/>
          <p:nvPr/>
        </p:nvGrpSpPr>
        <p:grpSpPr bwMode="auto">
          <a:xfrm>
            <a:off x="1397618" y="4732940"/>
            <a:ext cx="661987" cy="596900"/>
            <a:chOff x="0" y="0"/>
            <a:chExt cx="464" cy="399"/>
          </a:xfrm>
        </p:grpSpPr>
        <p:pic>
          <p:nvPicPr>
            <p:cNvPr id="12"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04</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4" name="标题 13"/>
          <p:cNvSpPr>
            <a:spLocks noGrp="1"/>
          </p:cNvSpPr>
          <p:nvPr>
            <p:ph type="title"/>
          </p:nvPr>
        </p:nvSpPr>
        <p:spPr/>
        <p:txBody>
          <a:bodyPr/>
          <a:lstStyle/>
          <a:p>
            <a:r>
              <a:rPr lang="en-US" altLang="zh-CN" sz="4000" dirty="0"/>
              <a:t>Outline</a:t>
            </a:r>
            <a:endParaRPr lang="zh-CN" altLang="en-US" sz="4000" dirty="0"/>
          </a:p>
        </p:txBody>
      </p:sp>
      <p:sp>
        <p:nvSpPr>
          <p:cNvPr id="15" name="任意多边形 20"/>
          <p:cNvSpPr>
            <a:spLocks noChangeArrowheads="1"/>
          </p:cNvSpPr>
          <p:nvPr/>
        </p:nvSpPr>
        <p:spPr bwMode="auto">
          <a:xfrm>
            <a:off x="1203042" y="2512382"/>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chemeClr val="accent2">
              <a:lumMod val="60000"/>
              <a:lumOff val="40000"/>
            </a:schemeClr>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16" name="六边形 21"/>
          <p:cNvGrpSpPr/>
          <p:nvPr/>
        </p:nvGrpSpPr>
        <p:grpSpPr bwMode="auto">
          <a:xfrm>
            <a:off x="1343027" y="2550481"/>
            <a:ext cx="661987" cy="596900"/>
            <a:chOff x="0" y="0"/>
            <a:chExt cx="464" cy="399"/>
          </a:xfrm>
        </p:grpSpPr>
        <p:pic>
          <p:nvPicPr>
            <p:cNvPr id="17"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02</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
        <p:nvSpPr>
          <p:cNvPr id="19" name="任意多边形 20"/>
          <p:cNvSpPr>
            <a:spLocks noChangeArrowheads="1"/>
          </p:cNvSpPr>
          <p:nvPr/>
        </p:nvSpPr>
        <p:spPr bwMode="auto">
          <a:xfrm>
            <a:off x="1203042" y="3589964"/>
            <a:ext cx="6951946" cy="681037"/>
          </a:xfrm>
          <a:custGeom>
            <a:avLst/>
            <a:gdLst>
              <a:gd name="T0" fmla="*/ 157450 w 5016918"/>
              <a:gd name="T1" fmla="*/ 0 h 723600"/>
              <a:gd name="T2" fmla="*/ 2364008 w 5016918"/>
              <a:gd name="T3" fmla="*/ 0 h 723600"/>
              <a:gd name="T4" fmla="*/ 2364008 w 5016918"/>
              <a:gd name="T5" fmla="*/ 261 h 723600"/>
              <a:gd name="T6" fmla="*/ 2462063 w 5016918"/>
              <a:gd name="T7" fmla="*/ 261 h 723600"/>
              <a:gd name="T8" fmla="*/ 2554020 w 5016918"/>
              <a:gd name="T9" fmla="*/ 174870 h 723600"/>
              <a:gd name="T10" fmla="*/ 2462063 w 5016918"/>
              <a:gd name="T11" fmla="*/ 349482 h 723600"/>
              <a:gd name="T12" fmla="*/ 2364008 w 5016918"/>
              <a:gd name="T13" fmla="*/ 349482 h 723600"/>
              <a:gd name="T14" fmla="*/ 2364008 w 5016918"/>
              <a:gd name="T15" fmla="*/ 349741 h 723600"/>
              <a:gd name="T16" fmla="*/ 157450 w 5016918"/>
              <a:gd name="T17" fmla="*/ 349741 h 723600"/>
              <a:gd name="T18" fmla="*/ 157450 w 5016918"/>
              <a:gd name="T19" fmla="*/ 349482 h 723600"/>
              <a:gd name="T20" fmla="*/ 91956 w 5016918"/>
              <a:gd name="T21" fmla="*/ 349482 h 723600"/>
              <a:gd name="T22" fmla="*/ 0 w 5016918"/>
              <a:gd name="T23" fmla="*/ 174870 h 723600"/>
              <a:gd name="T24" fmla="*/ 91956 w 5016918"/>
              <a:gd name="T25" fmla="*/ 261 h 723600"/>
              <a:gd name="T26" fmla="*/ 157450 w 5016918"/>
              <a:gd name="T27" fmla="*/ 2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lnTo>
                  <a:pt x="309285" y="0"/>
                </a:lnTo>
                <a:close/>
              </a:path>
            </a:pathLst>
          </a:custGeom>
          <a:solidFill>
            <a:srgbClr val="FFC000"/>
          </a:solidFill>
          <a:ln>
            <a:noFill/>
          </a:ln>
          <a:effectLst>
            <a:outerShdw dist="38100" dir="5400000" algn="ctr" rotWithShape="0">
              <a:srgbClr val="7F7F7F">
                <a:alpha val="37999"/>
              </a:srgbClr>
            </a:outerShdw>
          </a:effectLst>
        </p:spPr>
        <p:txBody>
          <a:bodyPr lIns="899795" tIns="46990" rIns="90170" bIns="4699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2800" dirty="0">
                <a:solidFill>
                  <a:srgbClr val="FFFFFF"/>
                </a:solidFill>
                <a:latin typeface="微软雅黑" panose="020B0503020204020204" pitchFamily="34" charset="-122"/>
                <a:ea typeface="微软雅黑" panose="020B0503020204020204" pitchFamily="34" charset="-122"/>
              </a:rPr>
              <a:t> </a:t>
            </a:r>
            <a:r>
              <a:rPr lang="en-US" altLang="zh-CN" sz="28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Implementation of DSP algorithm</a:t>
            </a:r>
            <a:endParaRPr lang="zh-CN" altLang="en-US" sz="2800" dirty="0">
              <a:solidFill>
                <a:srgbClr val="FFFFFF"/>
              </a:solidFill>
              <a:latin typeface="微软雅黑" panose="020B0503020204020204" pitchFamily="34" charset="-122"/>
              <a:ea typeface="微软雅黑" panose="020B0503020204020204" pitchFamily="34" charset="-122"/>
            </a:endParaRPr>
          </a:p>
        </p:txBody>
      </p:sp>
      <p:grpSp>
        <p:nvGrpSpPr>
          <p:cNvPr id="20" name="六边形 21"/>
          <p:cNvGrpSpPr/>
          <p:nvPr/>
        </p:nvGrpSpPr>
        <p:grpSpPr bwMode="auto">
          <a:xfrm>
            <a:off x="1343027" y="3628063"/>
            <a:ext cx="661987" cy="596900"/>
            <a:chOff x="0" y="0"/>
            <a:chExt cx="464" cy="399"/>
          </a:xfrm>
        </p:grpSpPr>
        <p:pic>
          <p:nvPicPr>
            <p:cNvPr id="21" name="六边形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p:cNvSpPr txBox="1">
              <a:spLocks noChangeArrowheads="1"/>
            </p:cNvSpPr>
            <p:nvPr/>
          </p:nvSpPr>
          <p:spPr bwMode="auto">
            <a:xfrm>
              <a:off x="71" y="62"/>
              <a:ext cx="3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400" dirty="0">
                  <a:solidFill>
                    <a:srgbClr val="4D4D4D"/>
                  </a:solidFill>
                  <a:latin typeface="Arial Rounded MT Bold" panose="020F0704030504030204" pitchFamily="34" charset="0"/>
                  <a:ea typeface="宋体" panose="02010600030101010101" pitchFamily="2" charset="-122"/>
                </a:rPr>
                <a:t>03</a:t>
              </a:r>
              <a:endParaRPr lang="zh-CN" altLang="en-US" sz="2400" dirty="0">
                <a:solidFill>
                  <a:srgbClr val="4D4D4D"/>
                </a:solidFill>
                <a:latin typeface="Arial Rounded MT Bold" panose="020F0704030504030204" pitchFamily="34" charset="0"/>
                <a:ea typeface="宋体" panose="02010600030101010101" pitchFamily="2"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Overall system design</a:t>
            </a:r>
            <a:endParaRPr lang="zh-CN" altLang="en-US" sz="4000" dirty="0"/>
          </a:p>
        </p:txBody>
      </p:sp>
      <p:sp>
        <p:nvSpPr>
          <p:cNvPr id="4" name="矩形 3"/>
          <p:cNvSpPr/>
          <p:nvPr/>
        </p:nvSpPr>
        <p:spPr>
          <a:xfrm>
            <a:off x="571785" y="1218111"/>
            <a:ext cx="7786255" cy="1200329"/>
          </a:xfrm>
          <a:prstGeom prst="rect">
            <a:avLst/>
          </a:prstGeom>
        </p:spPr>
        <p:txBody>
          <a:bodyPr wrap="square">
            <a:spAutoFit/>
          </a:bodyPr>
          <a:lstStyle/>
          <a:p>
            <a:pPr algn="just"/>
            <a:r>
              <a:rPr lang="en-US" dirty="0"/>
              <a:t>Based on the principle of software radio technology, the signal processing is integrated in the digital part as much as possible. A full digital beam position measurement system includes </a:t>
            </a:r>
            <a:r>
              <a:rPr lang="en-US" dirty="0">
                <a:solidFill>
                  <a:srgbClr val="0070C0"/>
                </a:solidFill>
              </a:rPr>
              <a:t>analog front end</a:t>
            </a:r>
            <a:r>
              <a:rPr lang="en-US" dirty="0"/>
              <a:t>, </a:t>
            </a:r>
            <a:r>
              <a:rPr lang="en-US" dirty="0">
                <a:solidFill>
                  <a:srgbClr val="0070C0"/>
                </a:solidFill>
              </a:rPr>
              <a:t>ADC</a:t>
            </a:r>
            <a:r>
              <a:rPr lang="en-US" dirty="0"/>
              <a:t> and </a:t>
            </a:r>
            <a:r>
              <a:rPr lang="en-US" dirty="0">
                <a:solidFill>
                  <a:srgbClr val="0070C0"/>
                </a:solidFill>
              </a:rPr>
              <a:t>digital front end</a:t>
            </a:r>
            <a:r>
              <a:rPr lang="en-US" dirty="0"/>
              <a:t>.</a:t>
            </a:r>
          </a:p>
        </p:txBody>
      </p:sp>
      <p:sp>
        <p:nvSpPr>
          <p:cNvPr id="5" name="文本框 4"/>
          <p:cNvSpPr txBox="1"/>
          <p:nvPr/>
        </p:nvSpPr>
        <p:spPr>
          <a:xfrm>
            <a:off x="571784" y="2344549"/>
            <a:ext cx="7786255" cy="1754326"/>
          </a:xfrm>
          <a:prstGeom prst="rect">
            <a:avLst/>
          </a:prstGeom>
          <a:noFill/>
        </p:spPr>
        <p:txBody>
          <a:bodyPr wrap="square" rtlCol="0">
            <a:spAutoFit/>
          </a:bodyPr>
          <a:lstStyle/>
          <a:p>
            <a:pPr algn="just"/>
            <a:r>
              <a:rPr lang="en-US" dirty="0"/>
              <a:t>Signals from the beam position monitor detectors are adjusted by the analog front end, digitized by the ADC and then sent to the FPGA. </a:t>
            </a:r>
            <a:r>
              <a:rPr lang="en-US" dirty="0">
                <a:solidFill>
                  <a:srgbClr val="0070C0"/>
                </a:solidFill>
              </a:rPr>
              <a:t>Multi-rate signal processing</a:t>
            </a:r>
            <a:r>
              <a:rPr lang="en-US" dirty="0"/>
              <a:t>, </a:t>
            </a:r>
            <a:r>
              <a:rPr lang="en-US" dirty="0">
                <a:solidFill>
                  <a:srgbClr val="0070C0"/>
                </a:solidFill>
              </a:rPr>
              <a:t>CORDIC</a:t>
            </a:r>
            <a:r>
              <a:rPr lang="en-US" dirty="0"/>
              <a:t> algorithm, </a:t>
            </a:r>
            <a:r>
              <a:rPr lang="en-US" dirty="0">
                <a:solidFill>
                  <a:srgbClr val="0070C0"/>
                </a:solidFill>
              </a:rPr>
              <a:t>difference-over-sum</a:t>
            </a:r>
            <a:r>
              <a:rPr lang="en-US" dirty="0"/>
              <a:t> algorithm are implemented in the FPGA. TBT data, fast acquisition data(FA data) and slow acquisition data(SA data) are obtained after the digital signal processing in the FPGA.</a:t>
            </a:r>
          </a:p>
        </p:txBody>
      </p:sp>
      <p:pic>
        <p:nvPicPr>
          <p:cNvPr id="6" name="内容占位符 4"/>
          <p:cNvPicPr>
            <a:picLocks noGrp="1" noChangeAspect="1"/>
          </p:cNvPicPr>
          <p:nvPr>
            <p:ph idx="1"/>
          </p:nvPr>
        </p:nvPicPr>
        <p:blipFill>
          <a:blip r:embed="rId2"/>
          <a:stretch>
            <a:fillRect/>
          </a:stretch>
        </p:blipFill>
        <p:spPr>
          <a:xfrm>
            <a:off x="571784" y="4098875"/>
            <a:ext cx="8192363" cy="25200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olidFill>
                  <a:srgbClr val="FFFFFF"/>
                </a:solidFill>
                <a:latin typeface="微软雅黑" panose="020B0503020204020204" pitchFamily="34" charset="-122"/>
                <a:ea typeface="微软雅黑" panose="020B0503020204020204" pitchFamily="34" charset="-122"/>
              </a:rPr>
              <a:t>Overall system design</a:t>
            </a:r>
            <a:endParaRPr lang="zh-CN" altLang="en-US" sz="2800" dirty="0"/>
          </a:p>
        </p:txBody>
      </p:sp>
      <p:sp>
        <p:nvSpPr>
          <p:cNvPr id="6" name="文本框 5"/>
          <p:cNvSpPr txBox="1"/>
          <p:nvPr/>
        </p:nvSpPr>
        <p:spPr>
          <a:xfrm>
            <a:off x="707375" y="1283855"/>
            <a:ext cx="7730837" cy="3877985"/>
          </a:xfrm>
          <a:prstGeom prst="rect">
            <a:avLst/>
          </a:prstGeom>
          <a:noFill/>
        </p:spPr>
        <p:txBody>
          <a:bodyPr wrap="square" rtlCol="0">
            <a:spAutoFit/>
          </a:bodyPr>
          <a:lstStyle/>
          <a:p>
            <a:pPr algn="just" fontAlgn="ctr"/>
            <a:r>
              <a:rPr lang="en-US" sz="2400" dirty="0"/>
              <a:t>AFE</a:t>
            </a:r>
          </a:p>
          <a:p>
            <a:pPr algn="just" fontAlgn="ctr"/>
            <a:endParaRPr lang="en-US" sz="2400" dirty="0">
              <a:solidFill>
                <a:srgbClr val="0070C0"/>
              </a:solidFill>
            </a:endParaRPr>
          </a:p>
          <a:p>
            <a:pPr algn="just" fontAlgn="ctr"/>
            <a:r>
              <a:rPr lang="en-US" dirty="0"/>
              <a:t>Signals from the beam position monitor detectors are adjusted by the analog front end. The input signal filtered by a band-pass filter to exact the signal component of 408MHz frequency, and then amplified by a low niose amplifier and attenuated by a adjustable attenuator until its amplitude adaptive to the range of the ADC. An additional band-pass filter is employed to suppress out-of-band noise and spurious frequency components.</a:t>
            </a:r>
          </a:p>
          <a:p>
            <a:pPr algn="just" fontAlgn="ctr"/>
            <a:endParaRPr lang="en-US" dirty="0"/>
          </a:p>
          <a:p>
            <a:pPr algn="just"/>
            <a:r>
              <a:rPr lang="en-US" dirty="0"/>
              <a:t>The attenuation of the analog front end can be adjusted and read back in real time through the serial port. The adjustment step is 0.25dB, and the attenuation ranges from 0dB to 31.75dB.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solidFill>
                  <a:srgbClr val="FFFFFF"/>
                </a:solidFill>
                <a:latin typeface="微软雅黑" panose="020B0503020204020204" pitchFamily="34" charset="-122"/>
                <a:ea typeface="微软雅黑" panose="020B0503020204020204" pitchFamily="34" charset="-122"/>
              </a:rPr>
              <a:t>Overall system design</a:t>
            </a:r>
            <a:endParaRPr lang="zh-CN" altLang="en-US" sz="4000" dirty="0"/>
          </a:p>
        </p:txBody>
      </p:sp>
      <p:pic>
        <p:nvPicPr>
          <p:cNvPr id="4" name="内容占位符 3"/>
          <p:cNvPicPr>
            <a:picLocks noGrp="1" noChangeAspect="1"/>
          </p:cNvPicPr>
          <p:nvPr>
            <p:ph idx="1"/>
          </p:nvPr>
        </p:nvPicPr>
        <p:blipFill>
          <a:blip r:embed="rId2"/>
          <a:stretch>
            <a:fillRect/>
          </a:stretch>
        </p:blipFill>
        <p:spPr>
          <a:xfrm>
            <a:off x="634447" y="1376218"/>
            <a:ext cx="7876693" cy="4851545"/>
          </a:xfrm>
          <a:prstGeom prst="rect">
            <a:avLst/>
          </a:prstGeom>
        </p:spPr>
      </p:pic>
    </p:spTree>
  </p:cSld>
  <p:clrMapOvr>
    <a:masterClrMapping/>
  </p:clrMapOvr>
</p:sld>
</file>

<file path=ppt/theme/theme1.xml><?xml version="1.0" encoding="utf-8"?>
<a:theme xmlns:a="http://schemas.openxmlformats.org/drawingml/2006/main" name="默认设计模板_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_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_2">
  <a:themeElements>
    <a:clrScheme name="1_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_2">
      <a:majorFont>
        <a:latin typeface="Arial"/>
        <a:ea typeface="微软雅黑"/>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_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_2">
      <a:majorFont>
        <a:latin typeface="Arial"/>
        <a:ea typeface="微软雅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_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CC0000">
            <a:alpha val="56999"/>
          </a:srgbClr>
        </a:solidFill>
        <a:ln>
          <a:noFill/>
        </a:ln>
        <a:effectLst>
          <a:outerShdw dist="38100" dir="5400000" algn="ctr" rotWithShape="0">
            <a:srgbClr val="7F7F7F">
              <a:alpha val="37999"/>
            </a:srgbClr>
          </a:outerShdw>
        </a:effectLst>
      </a:spPr>
      <a:bodyPr vert="horz" wrap="square" lIns="899795" tIns="46990" rIns="90170" bIns="4699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1792</Words>
  <Application>Microsoft Macintosh PowerPoint</Application>
  <PresentationFormat>全屏显示(4:3)</PresentationFormat>
  <Paragraphs>201</Paragraphs>
  <Slides>29</Slides>
  <Notes>4</Notes>
  <HiddenSlides>0</HiddenSlides>
  <MMClips>0</MMClips>
  <ScaleCrop>false</ScaleCrop>
  <HeadingPairs>
    <vt:vector size="8" baseType="variant">
      <vt:variant>
        <vt:lpstr>已用的字体</vt:lpstr>
      </vt:variant>
      <vt:variant>
        <vt:i4>14</vt:i4>
      </vt:variant>
      <vt:variant>
        <vt:lpstr>主题</vt:lpstr>
      </vt:variant>
      <vt:variant>
        <vt:i4>5</vt:i4>
      </vt:variant>
      <vt:variant>
        <vt:lpstr>嵌入 OLE 服务器</vt:lpstr>
      </vt:variant>
      <vt:variant>
        <vt:i4>1</vt:i4>
      </vt:variant>
      <vt:variant>
        <vt:lpstr>幻灯片标题</vt:lpstr>
      </vt:variant>
      <vt:variant>
        <vt:i4>29</vt:i4>
      </vt:variant>
    </vt:vector>
  </HeadingPairs>
  <TitlesOfParts>
    <vt:vector size="49" baseType="lpstr">
      <vt:lpstr>等线</vt:lpstr>
      <vt:lpstr>黑体</vt:lpstr>
      <vt:lpstr>华文楷体</vt:lpstr>
      <vt:lpstr>华文细黑</vt:lpstr>
      <vt:lpstr>隶书</vt:lpstr>
      <vt:lpstr>宋体</vt:lpstr>
      <vt:lpstr>微软雅黑</vt:lpstr>
      <vt:lpstr>굴림</vt:lpstr>
      <vt:lpstr>Arial</vt:lpstr>
      <vt:lpstr>Arial Rounded MT Bold</vt:lpstr>
      <vt:lpstr>Calibri</vt:lpstr>
      <vt:lpstr>Cambria Math</vt:lpstr>
      <vt:lpstr>Times New Roman</vt:lpstr>
      <vt:lpstr>Wingdings</vt:lpstr>
      <vt:lpstr>默认设计模板_2</vt:lpstr>
      <vt:lpstr>2_默认设计模板_2</vt:lpstr>
      <vt:lpstr>1_默认设计模板_2</vt:lpstr>
      <vt:lpstr>3_默认设计模板_2</vt:lpstr>
      <vt:lpstr>4_默认设计模板_2</vt:lpstr>
      <vt:lpstr>Equation</vt:lpstr>
      <vt:lpstr>MicroTCA based BPM system design </vt:lpstr>
      <vt:lpstr>Outline</vt:lpstr>
      <vt:lpstr>Introduction of the BPM system</vt:lpstr>
      <vt:lpstr>Introduction of the BPM system</vt:lpstr>
      <vt:lpstr>Introduction of the BPM system</vt:lpstr>
      <vt:lpstr>Outline</vt:lpstr>
      <vt:lpstr>Overall system design</vt:lpstr>
      <vt:lpstr>Overall system design</vt:lpstr>
      <vt:lpstr>Overall system design</vt:lpstr>
      <vt:lpstr>Overall system design</vt:lpstr>
      <vt:lpstr>Overall system design</vt:lpstr>
      <vt:lpstr>Overall system design</vt:lpstr>
      <vt:lpstr>Overall system design</vt:lpstr>
      <vt:lpstr>Outline</vt:lpstr>
      <vt:lpstr>Implementation of DSP algorithm</vt:lpstr>
      <vt:lpstr>Implementation of DSP algorithm</vt:lpstr>
      <vt:lpstr>Implementation of DSP algorithm</vt:lpstr>
      <vt:lpstr>Implementation of DSP algorithm</vt:lpstr>
      <vt:lpstr>Implementation of DSP algorithm</vt:lpstr>
      <vt:lpstr>Implementation of DSP algorithm</vt:lpstr>
      <vt:lpstr>Implementation of DSP algorithm</vt:lpstr>
      <vt:lpstr>Outline</vt:lpstr>
      <vt:lpstr>Test</vt:lpstr>
      <vt:lpstr>Test</vt:lpstr>
      <vt:lpstr>Test</vt:lpstr>
      <vt:lpstr>Test</vt:lpstr>
      <vt:lpstr>Test</vt:lpstr>
      <vt:lpstr>summary</vt:lpstr>
      <vt:lpstr>PowerPoint 演示文稿</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新光源</dc:title>
  <dc:creator>ciki</dc:creator>
  <cp:lastModifiedBy>1821087273@qq.com</cp:lastModifiedBy>
  <cp:revision>328</cp:revision>
  <dcterms:created xsi:type="dcterms:W3CDTF">2015-09-07T09:16:00Z</dcterms:created>
  <dcterms:modified xsi:type="dcterms:W3CDTF">2019-12-03T21:20:00Z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