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3" r:id="rId3"/>
    <p:sldId id="263" r:id="rId4"/>
    <p:sldId id="294" r:id="rId5"/>
    <p:sldId id="302" r:id="rId6"/>
    <p:sldId id="296" r:id="rId7"/>
    <p:sldId id="297" r:id="rId8"/>
    <p:sldId id="298" r:id="rId9"/>
    <p:sldId id="29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C8006-D8CE-42CD-8FD8-DA089B30F976}" type="datetimeFigureOut">
              <a:rPr lang="de-DE" smtClean="0"/>
              <a:t>30.11.2019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EDF07-487B-4F08-87EC-380B3420E6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39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2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11/30/2019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L.Petrosyan MCS4 DESY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/>
              <a:t>DUMMY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9767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3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11/30/2019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L.Petrosyan MCS4 DESY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/>
              <a:t>DUMMY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440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4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11/30/2019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L.Petrosyan MCS4 DESY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/>
              <a:t>DUMMY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26388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5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11/30/2019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L.Petrosyan MCS4 DESY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/>
              <a:t>DUMMY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6404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6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11/30/2019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L.Petrosyan MCS4 DESY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/>
              <a:t>DUMMY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9490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7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11/30/2019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L.Petrosyan MCS4 DESY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/>
              <a:t>DUMMY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2442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8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11/30/2019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L.Petrosyan MCS4 DESY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/>
              <a:t>DUMMY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32208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9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11/30/2019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L.Petrosyan MCS4 DESY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/>
              <a:t>DUMMY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8315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30.11.2019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88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30.11.2019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26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30.11.2019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30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30.11.2019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02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30.11.2019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13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30.11.2019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90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30.11.2019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89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30.11.2019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64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30.11.2019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55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30.11.2019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55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30.11.2019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86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ACC63-469A-4582-8544-0017375F9983}" type="datetimeFigureOut">
              <a:rPr lang="de-DE" smtClean="0"/>
              <a:t>30.11.2019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4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://doocs.desy.d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MicroTCA/MTCA.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717" y="1122363"/>
            <a:ext cx="10471759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REDUNDANT CPU ON MTCA SYSTEM WITH PCI EXPRESS NON TRANSPARENT BRIDGE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1138"/>
            <a:ext cx="9144000" cy="1655762"/>
          </a:xfrm>
        </p:spPr>
        <p:txBody>
          <a:bodyPr/>
          <a:lstStyle/>
          <a:p>
            <a:r>
              <a:rPr lang="de-DE" dirty="0"/>
              <a:t>L.Petrosyan (DESY)</a:t>
            </a:r>
          </a:p>
        </p:txBody>
      </p:sp>
    </p:spTree>
    <p:extLst>
      <p:ext uri="{BB962C8B-B14F-4D97-AF65-F5344CB8AC3E}">
        <p14:creationId xmlns:p14="http://schemas.microsoft.com/office/powerpoint/2010/main" val="37300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PCI Express NTB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11/30/2019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/>
              <a:t>L.Petrosyan MCS4 DESY</a:t>
            </a:r>
            <a:r>
              <a:rPr lang="en-US" sz="1400" b="1" dirty="0"/>
              <a:t>                    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8th MicroTCA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2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C8C99-434E-470D-AFF0-422DE22B7350}"/>
              </a:ext>
            </a:extLst>
          </p:cNvPr>
          <p:cNvSpPr txBox="1"/>
          <p:nvPr/>
        </p:nvSpPr>
        <p:spPr>
          <a:xfrm>
            <a:off x="269945" y="1136073"/>
            <a:ext cx="50545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NTB used to connect two independent address/Host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Non-Transparent bridge consist of two back-to-back PCIe endpoints, a Virtual and Link side endpoints.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NTB isolates Address spaces of different Hosts by appearing as an endpoint to each side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5AFF10-EDCD-4EB2-9390-9ED95A45A2CC}"/>
              </a:ext>
            </a:extLst>
          </p:cNvPr>
          <p:cNvSpPr txBox="1"/>
          <p:nvPr/>
        </p:nvSpPr>
        <p:spPr>
          <a:xfrm>
            <a:off x="376518" y="3967617"/>
            <a:ext cx="706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NTB Provides: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Allow to have second CPU on MTCA system (</a:t>
            </a:r>
            <a:r>
              <a:rPr lang="en-US" sz="1400" b="1" dirty="0"/>
              <a:t>7</a:t>
            </a:r>
            <a:r>
              <a:rPr lang="en-US" sz="1400" b="1" baseline="30000" dirty="0"/>
              <a:t>th</a:t>
            </a:r>
            <a:r>
              <a:rPr lang="en-US" sz="1400" b="1" dirty="0"/>
              <a:t> MicroTCA Workshop</a:t>
            </a:r>
            <a:r>
              <a:rPr lang="en-US" b="1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Allow to have redundant CPU on MTCA system (</a:t>
            </a:r>
            <a:r>
              <a:rPr lang="en-US" sz="1400" b="1" dirty="0"/>
              <a:t>now</a:t>
            </a:r>
            <a:r>
              <a:rPr lang="en-US" b="1" dirty="0"/>
              <a:t>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742020-946B-4FBD-8F8F-91B5DC8A1256}"/>
              </a:ext>
            </a:extLst>
          </p:cNvPr>
          <p:cNvSpPr/>
          <p:nvPr/>
        </p:nvSpPr>
        <p:spPr>
          <a:xfrm>
            <a:off x="7546655" y="1418458"/>
            <a:ext cx="3938935" cy="37564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6CCE52-E0AB-42EB-87B2-9AE3C435D628}"/>
              </a:ext>
            </a:extLst>
          </p:cNvPr>
          <p:cNvSpPr/>
          <p:nvPr/>
        </p:nvSpPr>
        <p:spPr>
          <a:xfrm>
            <a:off x="9104645" y="1824235"/>
            <a:ext cx="1385740" cy="5561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Upstream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PortA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DFCB54-F5FE-4250-8026-BDCCABB112ED}"/>
              </a:ext>
            </a:extLst>
          </p:cNvPr>
          <p:cNvSpPr/>
          <p:nvPr/>
        </p:nvSpPr>
        <p:spPr>
          <a:xfrm>
            <a:off x="8203712" y="3284144"/>
            <a:ext cx="1509637" cy="5561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Downstream </a:t>
            </a:r>
            <a:r>
              <a:rPr lang="en-US" dirty="0" err="1">
                <a:solidFill>
                  <a:schemeClr val="tx1"/>
                </a:solidFill>
              </a:rPr>
              <a:t>PortB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644E4D-6FB1-4524-853D-3B1F3EB1E032}"/>
              </a:ext>
            </a:extLst>
          </p:cNvPr>
          <p:cNvSpPr/>
          <p:nvPr/>
        </p:nvSpPr>
        <p:spPr>
          <a:xfrm>
            <a:off x="9901210" y="4166596"/>
            <a:ext cx="1509639" cy="4699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Virtual Side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691FFA-8267-47FA-8CFF-76E2F8026C06}"/>
              </a:ext>
            </a:extLst>
          </p:cNvPr>
          <p:cNvSpPr/>
          <p:nvPr/>
        </p:nvSpPr>
        <p:spPr>
          <a:xfrm>
            <a:off x="9901211" y="3284145"/>
            <a:ext cx="1509638" cy="5561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NTB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PortC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8186F5-2B4D-4DC2-AD13-552DA5BE77F9}"/>
              </a:ext>
            </a:extLst>
          </p:cNvPr>
          <p:cNvSpPr/>
          <p:nvPr/>
        </p:nvSpPr>
        <p:spPr>
          <a:xfrm>
            <a:off x="9901209" y="4633168"/>
            <a:ext cx="1509640" cy="4225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Link Side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D36CF07E-1A6A-4088-9DAD-6277658E302C}"/>
              </a:ext>
            </a:extLst>
          </p:cNvPr>
          <p:cNvCxnSpPr>
            <a:stCxn id="38" idx="0"/>
            <a:endCxn id="40" idx="0"/>
          </p:cNvCxnSpPr>
          <p:nvPr/>
        </p:nvCxnSpPr>
        <p:spPr>
          <a:xfrm rot="16200000" flipH="1">
            <a:off x="9807279" y="2435395"/>
            <a:ext cx="1" cy="1697499"/>
          </a:xfrm>
          <a:prstGeom prst="bentConnector3">
            <a:avLst>
              <a:gd name="adj1" fmla="val -22860000000"/>
            </a:avLst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5B1356B-89C7-4AB0-B61A-D679E2D0E5C1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9797515" y="2380416"/>
            <a:ext cx="0" cy="69272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88039B0-6849-41E1-B2B9-14129CA7FCF4}"/>
              </a:ext>
            </a:extLst>
          </p:cNvPr>
          <p:cNvCxnSpPr/>
          <p:nvPr/>
        </p:nvCxnSpPr>
        <p:spPr>
          <a:xfrm>
            <a:off x="10656924" y="3812200"/>
            <a:ext cx="0" cy="35439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5F1BFA4-37CC-476F-91CE-604707244373}"/>
              </a:ext>
            </a:extLst>
          </p:cNvPr>
          <p:cNvSpPr/>
          <p:nvPr/>
        </p:nvSpPr>
        <p:spPr>
          <a:xfrm>
            <a:off x="7658307" y="1824234"/>
            <a:ext cx="1065222" cy="55618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Host 1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D5C38BC-9F98-4E8A-B64E-956895D0655D}"/>
              </a:ext>
            </a:extLst>
          </p:cNvPr>
          <p:cNvSpPr/>
          <p:nvPr/>
        </p:nvSpPr>
        <p:spPr>
          <a:xfrm>
            <a:off x="7658307" y="4565531"/>
            <a:ext cx="1065222" cy="55618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Host 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2745E74-332B-4447-83E5-501B10834E1E}"/>
              </a:ext>
            </a:extLst>
          </p:cNvPr>
          <p:cNvCxnSpPr>
            <a:stCxn id="45" idx="3"/>
            <a:endCxn id="37" idx="1"/>
          </p:cNvCxnSpPr>
          <p:nvPr/>
        </p:nvCxnSpPr>
        <p:spPr>
          <a:xfrm>
            <a:off x="8723529" y="2102325"/>
            <a:ext cx="381116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DA02F20-9272-405D-AA4B-7247C1EEC983}"/>
              </a:ext>
            </a:extLst>
          </p:cNvPr>
          <p:cNvCxnSpPr>
            <a:cxnSpLocks/>
            <a:stCxn id="46" idx="3"/>
            <a:endCxn id="41" idx="1"/>
          </p:cNvCxnSpPr>
          <p:nvPr/>
        </p:nvCxnSpPr>
        <p:spPr>
          <a:xfrm>
            <a:off x="8723529" y="4843622"/>
            <a:ext cx="1177680" cy="82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1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NTB FAILOVER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11/30/2019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/>
              <a:t>L.Petrosyan MCS4 DESY</a:t>
            </a:r>
            <a:r>
              <a:rPr lang="en-US" sz="1400" b="1" dirty="0"/>
              <a:t>                    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8th MicroTCA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3</a:t>
            </a:fld>
            <a:endParaRPr lang="de-DE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CBB6DDE-C110-4C6B-A151-141A0A1C2742}"/>
              </a:ext>
            </a:extLst>
          </p:cNvPr>
          <p:cNvSpPr txBox="1"/>
          <p:nvPr/>
        </p:nvSpPr>
        <p:spPr>
          <a:xfrm>
            <a:off x="572496" y="979518"/>
            <a:ext cx="1093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protect against a failing Host taking the entire system down, a backup Host can be in place, ready to take over.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1E44311-753C-401D-91E9-531C8761EA66}"/>
              </a:ext>
            </a:extLst>
          </p:cNvPr>
          <p:cNvGrpSpPr/>
          <p:nvPr/>
        </p:nvGrpSpPr>
        <p:grpSpPr>
          <a:xfrm>
            <a:off x="76498" y="2379992"/>
            <a:ext cx="4618049" cy="3756492"/>
            <a:chOff x="114206" y="2379992"/>
            <a:chExt cx="4618049" cy="37564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D3A2C8-6A7B-4352-93DF-146E10CE181D}"/>
                </a:ext>
              </a:extLst>
            </p:cNvPr>
            <p:cNvSpPr/>
            <p:nvPr/>
          </p:nvSpPr>
          <p:spPr>
            <a:xfrm>
              <a:off x="793320" y="2379992"/>
              <a:ext cx="3938935" cy="37564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64A6AB-355E-4FC7-9B4F-68A8B7A64FAE}"/>
                </a:ext>
              </a:extLst>
            </p:cNvPr>
            <p:cNvSpPr/>
            <p:nvPr/>
          </p:nvSpPr>
          <p:spPr>
            <a:xfrm>
              <a:off x="2351310" y="2785769"/>
              <a:ext cx="1385740" cy="5561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Upstream 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PortA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0DE4FB-5CD0-40E2-9FCD-CC72971ECF02}"/>
                </a:ext>
              </a:extLst>
            </p:cNvPr>
            <p:cNvSpPr/>
            <p:nvPr/>
          </p:nvSpPr>
          <p:spPr>
            <a:xfrm>
              <a:off x="1450377" y="4245678"/>
              <a:ext cx="1509637" cy="5561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Downstream </a:t>
              </a:r>
              <a:r>
                <a:rPr lang="en-US" dirty="0" err="1">
                  <a:solidFill>
                    <a:schemeClr val="tx1"/>
                  </a:solidFill>
                </a:rPr>
                <a:t>PortB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6E32CE-1427-41F8-BD6D-BD9B887795C2}"/>
                </a:ext>
              </a:extLst>
            </p:cNvPr>
            <p:cNvSpPr/>
            <p:nvPr/>
          </p:nvSpPr>
          <p:spPr>
            <a:xfrm>
              <a:off x="3147875" y="5128130"/>
              <a:ext cx="1509639" cy="4699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Virtual Side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695F947-3411-494A-A698-98B594C20D88}"/>
                </a:ext>
              </a:extLst>
            </p:cNvPr>
            <p:cNvSpPr/>
            <p:nvPr/>
          </p:nvSpPr>
          <p:spPr>
            <a:xfrm>
              <a:off x="3147876" y="4245679"/>
              <a:ext cx="1509638" cy="5561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NTB 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PortC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D1F680-BC5E-4F35-AC2C-391E86BCC147}"/>
                </a:ext>
              </a:extLst>
            </p:cNvPr>
            <p:cNvSpPr/>
            <p:nvPr/>
          </p:nvSpPr>
          <p:spPr>
            <a:xfrm>
              <a:off x="3147874" y="5594702"/>
              <a:ext cx="1509640" cy="42255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Link Side</a:t>
              </a:r>
            </a:p>
          </p:txBody>
        </p: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D5E8DEA2-9B71-43D3-B2DA-C94B2382B891}"/>
                </a:ext>
              </a:extLst>
            </p:cNvPr>
            <p:cNvCxnSpPr>
              <a:stCxn id="38" idx="0"/>
              <a:endCxn id="40" idx="0"/>
            </p:cNvCxnSpPr>
            <p:nvPr/>
          </p:nvCxnSpPr>
          <p:spPr>
            <a:xfrm rot="16200000" flipH="1">
              <a:off x="3053944" y="3396929"/>
              <a:ext cx="1" cy="1697499"/>
            </a:xfrm>
            <a:prstGeom prst="bentConnector3">
              <a:avLst>
                <a:gd name="adj1" fmla="val -22860000000"/>
              </a:avLst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B1A3F31-39D2-48F8-B5F7-BCE6D03E3D41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3044180" y="3341950"/>
              <a:ext cx="0" cy="692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6A915E6-117C-4B30-923C-7B762353127A}"/>
                </a:ext>
              </a:extLst>
            </p:cNvPr>
            <p:cNvCxnSpPr/>
            <p:nvPr/>
          </p:nvCxnSpPr>
          <p:spPr>
            <a:xfrm>
              <a:off x="3903589" y="4773734"/>
              <a:ext cx="0" cy="3543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195206B-E2C1-4633-B916-75E04CBAD945}"/>
                </a:ext>
              </a:extLst>
            </p:cNvPr>
            <p:cNvSpPr/>
            <p:nvPr/>
          </p:nvSpPr>
          <p:spPr>
            <a:xfrm>
              <a:off x="904972" y="2785768"/>
              <a:ext cx="1065222" cy="55618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Host 1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3CCBA1E-D238-4C2B-B1D2-C87E18779416}"/>
                </a:ext>
              </a:extLst>
            </p:cNvPr>
            <p:cNvSpPr/>
            <p:nvPr/>
          </p:nvSpPr>
          <p:spPr>
            <a:xfrm>
              <a:off x="904972" y="5527065"/>
              <a:ext cx="1065222" cy="55618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Host 2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67A76D8-B710-4264-90C8-A24B9CA68AAB}"/>
                </a:ext>
              </a:extLst>
            </p:cNvPr>
            <p:cNvCxnSpPr>
              <a:stCxn id="28" idx="3"/>
              <a:endCxn id="10" idx="1"/>
            </p:cNvCxnSpPr>
            <p:nvPr/>
          </p:nvCxnSpPr>
          <p:spPr>
            <a:xfrm>
              <a:off x="1970194" y="3063859"/>
              <a:ext cx="3811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7D5456D-809D-4DB1-A354-954DDCCA9AF3}"/>
                </a:ext>
              </a:extLst>
            </p:cNvPr>
            <p:cNvCxnSpPr>
              <a:cxnSpLocks/>
              <a:stCxn id="50" idx="3"/>
              <a:endCxn id="41" idx="1"/>
            </p:cNvCxnSpPr>
            <p:nvPr/>
          </p:nvCxnSpPr>
          <p:spPr>
            <a:xfrm>
              <a:off x="1970194" y="5805156"/>
              <a:ext cx="1177680" cy="8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1374BABA-5822-47D1-8864-BFD76A384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909989" y="4088053"/>
              <a:ext cx="2703591" cy="655201"/>
            </a:xfrm>
            <a:prstGeom prst="rect">
              <a:avLst/>
            </a:prstGeom>
            <a:noFill/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FAE01F1-1242-4384-8AC1-D588B0E36C77}"/>
                </a:ext>
              </a:extLst>
            </p:cNvPr>
            <p:cNvCxnSpPr>
              <a:cxnSpLocks/>
              <a:stCxn id="28" idx="1"/>
              <a:endCxn id="58" idx="3"/>
            </p:cNvCxnSpPr>
            <p:nvPr/>
          </p:nvCxnSpPr>
          <p:spPr>
            <a:xfrm flipH="1" flipV="1">
              <a:off x="441807" y="3063858"/>
              <a:ext cx="463165" cy="1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9328D79-0E00-4038-84DF-83EC1B760AF4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 flipH="1">
              <a:off x="441807" y="5767448"/>
              <a:ext cx="561062" cy="1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F4AC9AD-BEA9-4910-9FE1-FE1F95270720}"/>
              </a:ext>
            </a:extLst>
          </p:cNvPr>
          <p:cNvGrpSpPr/>
          <p:nvPr/>
        </p:nvGrpSpPr>
        <p:grpSpPr>
          <a:xfrm>
            <a:off x="8116480" y="2392691"/>
            <a:ext cx="3938934" cy="3756492"/>
            <a:chOff x="8022210" y="2392691"/>
            <a:chExt cx="3938934" cy="375649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CFF4FA3-49AC-4CA0-AF0C-5BD6D7A9BD83}"/>
                </a:ext>
              </a:extLst>
            </p:cNvPr>
            <p:cNvSpPr/>
            <p:nvPr/>
          </p:nvSpPr>
          <p:spPr>
            <a:xfrm>
              <a:off x="8022210" y="2392691"/>
              <a:ext cx="3938934" cy="37564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B6D5303-43D2-4776-9326-3216ABDA1ADC}"/>
                </a:ext>
              </a:extLst>
            </p:cNvPr>
            <p:cNvSpPr/>
            <p:nvPr/>
          </p:nvSpPr>
          <p:spPr>
            <a:xfrm>
              <a:off x="9669031" y="5539763"/>
              <a:ext cx="1385740" cy="5561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Upstream 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PortC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AEC3457-ADB9-4506-B9D7-1A892E8CEB6A}"/>
                </a:ext>
              </a:extLst>
            </p:cNvPr>
            <p:cNvSpPr/>
            <p:nvPr/>
          </p:nvSpPr>
          <p:spPr>
            <a:xfrm>
              <a:off x="8644601" y="4258377"/>
              <a:ext cx="1509637" cy="5561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Downstream </a:t>
              </a:r>
              <a:r>
                <a:rPr lang="en-US" dirty="0" err="1">
                  <a:solidFill>
                    <a:schemeClr val="tx1"/>
                  </a:solidFill>
                </a:rPr>
                <a:t>PortB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37CB57-F3B5-42F0-BEA6-E6134CF2FC1A}"/>
                </a:ext>
              </a:extLst>
            </p:cNvPr>
            <p:cNvSpPr/>
            <p:nvPr/>
          </p:nvSpPr>
          <p:spPr>
            <a:xfrm>
              <a:off x="10327553" y="2842617"/>
              <a:ext cx="1509639" cy="4699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Virtual Side 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763561E-1B4A-4DC4-BE86-C803024287D2}"/>
                </a:ext>
              </a:extLst>
            </p:cNvPr>
            <p:cNvSpPr/>
            <p:nvPr/>
          </p:nvSpPr>
          <p:spPr>
            <a:xfrm>
              <a:off x="10342100" y="4258378"/>
              <a:ext cx="1509638" cy="5561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NTB 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PortA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7F9B054-107D-4028-B8C6-8A02F42295F7}"/>
                </a:ext>
              </a:extLst>
            </p:cNvPr>
            <p:cNvSpPr/>
            <p:nvPr/>
          </p:nvSpPr>
          <p:spPr>
            <a:xfrm>
              <a:off x="10327511" y="3309506"/>
              <a:ext cx="1509640" cy="42255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Link Side</a:t>
              </a:r>
            </a:p>
          </p:txBody>
        </p: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3D709769-0BBD-4E59-89D0-9FB9A46D8A50}"/>
                </a:ext>
              </a:extLst>
            </p:cNvPr>
            <p:cNvCxnSpPr>
              <a:cxnSpLocks/>
              <a:stCxn id="74" idx="2"/>
              <a:endCxn id="81" idx="2"/>
            </p:cNvCxnSpPr>
            <p:nvPr/>
          </p:nvCxnSpPr>
          <p:spPr>
            <a:xfrm rot="16200000" flipH="1">
              <a:off x="10248169" y="3965808"/>
              <a:ext cx="1" cy="1697499"/>
            </a:xfrm>
            <a:prstGeom prst="bentConnector3">
              <a:avLst>
                <a:gd name="adj1" fmla="val 22860100000"/>
              </a:avLst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6EEE433-5B33-4D2C-B4FF-D4377EA94EB9}"/>
                </a:ext>
              </a:extLst>
            </p:cNvPr>
            <p:cNvCxnSpPr>
              <a:cxnSpLocks/>
              <a:endCxn id="72" idx="0"/>
            </p:cNvCxnSpPr>
            <p:nvPr/>
          </p:nvCxnSpPr>
          <p:spPr>
            <a:xfrm>
              <a:off x="10342100" y="5049539"/>
              <a:ext cx="19801" cy="4902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AD359AF9-B305-4CC8-A028-AC43A7E58475}"/>
                </a:ext>
              </a:extLst>
            </p:cNvPr>
            <p:cNvCxnSpPr>
              <a:cxnSpLocks/>
              <a:stCxn id="82" idx="2"/>
              <a:endCxn id="81" idx="0"/>
            </p:cNvCxnSpPr>
            <p:nvPr/>
          </p:nvCxnSpPr>
          <p:spPr>
            <a:xfrm>
              <a:off x="11082331" y="3732061"/>
              <a:ext cx="14588" cy="5263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85C7B6F8-4B87-4311-9899-C053A0082DAE}"/>
                </a:ext>
              </a:extLst>
            </p:cNvPr>
            <p:cNvSpPr/>
            <p:nvPr/>
          </p:nvSpPr>
          <p:spPr>
            <a:xfrm>
              <a:off x="8099196" y="2798467"/>
              <a:ext cx="1065222" cy="55618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Host 1</a:t>
              </a:r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18D4BA67-1ABF-4566-ADFE-510F0D8CE15C}"/>
                </a:ext>
              </a:extLst>
            </p:cNvPr>
            <p:cNvSpPr/>
            <p:nvPr/>
          </p:nvSpPr>
          <p:spPr>
            <a:xfrm>
              <a:off x="8099196" y="5539764"/>
              <a:ext cx="1065222" cy="55618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Host 2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720A5091-E6DC-4BDE-90C3-9432171F397E}"/>
                </a:ext>
              </a:extLst>
            </p:cNvPr>
            <p:cNvCxnSpPr>
              <a:cxnSpLocks/>
              <a:stCxn id="87" idx="3"/>
              <a:endCxn id="79" idx="1"/>
            </p:cNvCxnSpPr>
            <p:nvPr/>
          </p:nvCxnSpPr>
          <p:spPr>
            <a:xfrm>
              <a:off x="9164418" y="3076558"/>
              <a:ext cx="1163135" cy="104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D8E0133-5DD6-4CFB-9893-566462432EC1}"/>
                </a:ext>
              </a:extLst>
            </p:cNvPr>
            <p:cNvCxnSpPr>
              <a:cxnSpLocks/>
              <a:stCxn id="88" idx="3"/>
              <a:endCxn id="72" idx="1"/>
            </p:cNvCxnSpPr>
            <p:nvPr/>
          </p:nvCxnSpPr>
          <p:spPr>
            <a:xfrm flipV="1">
              <a:off x="9164418" y="5817854"/>
              <a:ext cx="504613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Cross 98">
              <a:extLst>
                <a:ext uri="{FF2B5EF4-FFF2-40B4-BE49-F238E27FC236}">
                  <a16:creationId xmlns:a16="http://schemas.microsoft.com/office/drawing/2014/main" id="{87675384-8C9E-4C64-834E-B40491D226FE}"/>
                </a:ext>
              </a:extLst>
            </p:cNvPr>
            <p:cNvSpPr/>
            <p:nvPr/>
          </p:nvSpPr>
          <p:spPr>
            <a:xfrm rot="2248015">
              <a:off x="9531764" y="2774834"/>
              <a:ext cx="569374" cy="578047"/>
            </a:xfrm>
            <a:prstGeom prst="plus">
              <a:avLst>
                <a:gd name="adj" fmla="val 433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CBCBF8CA-BAAB-4E23-9D7C-06DD57C0283F}"/>
              </a:ext>
            </a:extLst>
          </p:cNvPr>
          <p:cNvSpPr txBox="1"/>
          <p:nvPr/>
        </p:nvSpPr>
        <p:spPr>
          <a:xfrm>
            <a:off x="3216112" y="1420375"/>
            <a:ext cx="7032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passive Host2 is waiting for the active Hos1t to fail.</a:t>
            </a:r>
          </a:p>
          <a:p>
            <a:r>
              <a:rPr lang="en-US" dirty="0"/>
              <a:t>When the Virtual side Host1 fail, passive Host2 initiates the sequence:</a:t>
            </a:r>
          </a:p>
          <a:p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DB07D3C-BA16-4B26-A4BB-D93B09E61049}"/>
              </a:ext>
            </a:extLst>
          </p:cNvPr>
          <p:cNvSpPr txBox="1"/>
          <p:nvPr/>
        </p:nvSpPr>
        <p:spPr>
          <a:xfrm>
            <a:off x="4729094" y="2867882"/>
            <a:ext cx="3354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Configure </a:t>
            </a:r>
            <a:r>
              <a:rPr lang="en-US" dirty="0" err="1"/>
              <a:t>PortA</a:t>
            </a:r>
            <a:r>
              <a:rPr lang="en-US" dirty="0"/>
              <a:t> to be the NT Port and </a:t>
            </a:r>
            <a:r>
              <a:rPr lang="en-US" dirty="0" err="1"/>
              <a:t>PortC</a:t>
            </a:r>
            <a:r>
              <a:rPr lang="en-US" dirty="0"/>
              <a:t> to be the Upstream 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Reset Upstream Port Secondary Bus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Re-enumerate the hierarchy and start operation.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4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Redundant CPU Test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11/30/2019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/>
              <a:t>L.Petrosyan MCS4 DESY</a:t>
            </a:r>
            <a:r>
              <a:rPr lang="en-US" sz="1400" b="1" dirty="0"/>
              <a:t>                    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8th MicroTCA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4</a:t>
            </a:fld>
            <a:endParaRPr lang="de-DE"/>
          </a:p>
        </p:txBody>
      </p: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11233EC7-D384-4308-A714-5559FE70C6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59" y="1203054"/>
            <a:ext cx="5704841" cy="4278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DEEF1-48D8-4C6E-91F1-18539ED098E3}"/>
              </a:ext>
            </a:extLst>
          </p:cNvPr>
          <p:cNvSpPr txBox="1"/>
          <p:nvPr/>
        </p:nvSpPr>
        <p:spPr>
          <a:xfrm>
            <a:off x="838200" y="2027059"/>
            <a:ext cx="47386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 MCH with PEX8748 PCIE Switch</a:t>
            </a:r>
          </a:p>
          <a:p>
            <a:endParaRPr lang="en-US" dirty="0"/>
          </a:p>
          <a:p>
            <a:r>
              <a:rPr lang="en-US" dirty="0"/>
              <a:t>Host1 in Slot 1 (PCIE Switch Port19)</a:t>
            </a:r>
          </a:p>
          <a:p>
            <a:endParaRPr lang="en-US" dirty="0"/>
          </a:p>
          <a:p>
            <a:r>
              <a:rPr lang="en-US" dirty="0"/>
              <a:t>Host2 in Slot 8 (PCIE Switch Port16)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PCIENTBV – PCIE NTB device driver is running on both CPUs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08D802B4-39CA-46B8-B83A-7CF75BBCC708}"/>
              </a:ext>
            </a:extLst>
          </p:cNvPr>
          <p:cNvCxnSpPr/>
          <p:nvPr/>
        </p:nvCxnSpPr>
        <p:spPr>
          <a:xfrm>
            <a:off x="4392891" y="3342369"/>
            <a:ext cx="4685121" cy="777144"/>
          </a:xfrm>
          <a:prstGeom prst="bentConnector3">
            <a:avLst>
              <a:gd name="adj1" fmla="val 1115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AB17546-B2FE-4DC2-8184-BED69EC8CEC1}"/>
              </a:ext>
            </a:extLst>
          </p:cNvPr>
          <p:cNvCxnSpPr/>
          <p:nvPr/>
        </p:nvCxnSpPr>
        <p:spPr>
          <a:xfrm>
            <a:off x="4250453" y="2765723"/>
            <a:ext cx="3225521" cy="738664"/>
          </a:xfrm>
          <a:prstGeom prst="bentConnector3">
            <a:avLst>
              <a:gd name="adj1" fmla="val 31308"/>
            </a:avLst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7FAA66D-0B5E-4CF8-B193-4946F44B7D72}"/>
              </a:ext>
            </a:extLst>
          </p:cNvPr>
          <p:cNvCxnSpPr/>
          <p:nvPr/>
        </p:nvCxnSpPr>
        <p:spPr>
          <a:xfrm>
            <a:off x="4392891" y="2220686"/>
            <a:ext cx="2711294" cy="783771"/>
          </a:xfrm>
          <a:prstGeom prst="bentConnector3">
            <a:avLst>
              <a:gd name="adj1" fmla="val 42217"/>
            </a:avLst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3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Redundant CPU Test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11/30/2019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/>
              <a:t>L.Petrosyan MCS4 DESY</a:t>
            </a:r>
            <a:r>
              <a:rPr lang="en-US" sz="1400" b="1" dirty="0"/>
              <a:t>                    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8th MicroTCA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5</a:t>
            </a:fld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4CF5E6-B296-4B68-BF42-8F13F980A7A6}"/>
              </a:ext>
            </a:extLst>
          </p:cNvPr>
          <p:cNvSpPr txBox="1"/>
          <p:nvPr/>
        </p:nvSpPr>
        <p:spPr>
          <a:xfrm>
            <a:off x="510412" y="905931"/>
            <a:ext cx="343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Side Host1(Upstream Port)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D8FEC0-60FC-4E31-88BC-173B4AB58333}"/>
              </a:ext>
            </a:extLst>
          </p:cNvPr>
          <p:cNvSpPr/>
          <p:nvPr/>
        </p:nvSpPr>
        <p:spPr>
          <a:xfrm>
            <a:off x="1292415" y="1416015"/>
            <a:ext cx="1710286" cy="3651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LOAD DRIVER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11EE627-446E-4128-810D-DB5EDECA426C}"/>
              </a:ext>
            </a:extLst>
          </p:cNvPr>
          <p:cNvSpPr/>
          <p:nvPr/>
        </p:nvSpPr>
        <p:spPr>
          <a:xfrm>
            <a:off x="1292414" y="2088418"/>
            <a:ext cx="1710285" cy="3651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DETECKT SIDE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8B07F4-A7D2-450F-8D4E-D35546875BF9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 flipH="1">
            <a:off x="2147557" y="1781140"/>
            <a:ext cx="1" cy="30727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413E3D-B372-4842-A743-0AD2AAC6811E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283890" y="2270981"/>
            <a:ext cx="1008524" cy="0"/>
          </a:xfrm>
          <a:prstGeom prst="straightConnector1">
            <a:avLst/>
          </a:prstGeom>
          <a:ln w="317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43971E7-80A9-45F2-8D48-1ACF917E27F5}"/>
              </a:ext>
            </a:extLst>
          </p:cNvPr>
          <p:cNvSpPr txBox="1"/>
          <p:nvPr/>
        </p:nvSpPr>
        <p:spPr>
          <a:xfrm>
            <a:off x="170209" y="1912791"/>
            <a:ext cx="1366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USER.NOTIFY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38DD27-393E-44A3-8FA5-EFD4B763F169}"/>
              </a:ext>
            </a:extLst>
          </p:cNvPr>
          <p:cNvCxnSpPr>
            <a:cxnSpLocks/>
            <a:stCxn id="18" idx="2"/>
            <a:endCxn id="28" idx="0"/>
          </p:cNvCxnSpPr>
          <p:nvPr/>
        </p:nvCxnSpPr>
        <p:spPr>
          <a:xfrm>
            <a:off x="2147557" y="2453543"/>
            <a:ext cx="0" cy="30727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D4581-B1C0-4855-A23B-D829511C0F64}"/>
              </a:ext>
            </a:extLst>
          </p:cNvPr>
          <p:cNvSpPr/>
          <p:nvPr/>
        </p:nvSpPr>
        <p:spPr>
          <a:xfrm>
            <a:off x="1292415" y="2760821"/>
            <a:ext cx="1710284" cy="6090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START/STOP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FAILOVER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406195-CBDD-4394-877C-58B81620D216}"/>
              </a:ext>
            </a:extLst>
          </p:cNvPr>
          <p:cNvSpPr/>
          <p:nvPr/>
        </p:nvSpPr>
        <p:spPr>
          <a:xfrm>
            <a:off x="3766383" y="2204619"/>
            <a:ext cx="1326382" cy="450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26C7AA-806F-4099-90A4-A9C91BAA4514}"/>
              </a:ext>
            </a:extLst>
          </p:cNvPr>
          <p:cNvSpPr/>
          <p:nvPr/>
        </p:nvSpPr>
        <p:spPr>
          <a:xfrm>
            <a:off x="3766383" y="2658313"/>
            <a:ext cx="1326382" cy="450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COUNTER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2E1CE6A-09FC-4689-8D84-001CBEA828C9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240833" y="3065366"/>
            <a:ext cx="1051582" cy="0"/>
          </a:xfrm>
          <a:prstGeom prst="straightConnector1">
            <a:avLst/>
          </a:prstGeom>
          <a:ln w="317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659F203-8DD1-4A71-BA31-BD3D25D91C34}"/>
              </a:ext>
            </a:extLst>
          </p:cNvPr>
          <p:cNvSpPr txBox="1"/>
          <p:nvPr/>
        </p:nvSpPr>
        <p:spPr>
          <a:xfrm>
            <a:off x="150110" y="2565729"/>
            <a:ext cx="1513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USER.CMND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751B78A0-5EF7-4485-AA70-E78BF2FCA4A7}"/>
              </a:ext>
            </a:extLst>
          </p:cNvPr>
          <p:cNvCxnSpPr>
            <a:cxnSpLocks/>
            <a:stCxn id="28" idx="3"/>
            <a:endCxn id="20" idx="1"/>
          </p:cNvCxnSpPr>
          <p:nvPr/>
        </p:nvCxnSpPr>
        <p:spPr>
          <a:xfrm flipV="1">
            <a:off x="3002699" y="2429678"/>
            <a:ext cx="763684" cy="635688"/>
          </a:xfrm>
          <a:prstGeom prst="bentConnector3">
            <a:avLst>
              <a:gd name="adj1" fmla="val 2901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0BFCE04-5F20-48E4-8174-ABEF31AA807E}"/>
              </a:ext>
            </a:extLst>
          </p:cNvPr>
          <p:cNvSpPr/>
          <p:nvPr/>
        </p:nvSpPr>
        <p:spPr>
          <a:xfrm>
            <a:off x="1292415" y="3773838"/>
            <a:ext cx="1710284" cy="565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RESENT COUNTER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3439174-27CD-42C2-88E8-0D8AD0EB5C4F}"/>
              </a:ext>
            </a:extLst>
          </p:cNvPr>
          <p:cNvCxnSpPr>
            <a:cxnSpLocks/>
            <a:stCxn id="28" idx="2"/>
            <a:endCxn id="40" idx="0"/>
          </p:cNvCxnSpPr>
          <p:nvPr/>
        </p:nvCxnSpPr>
        <p:spPr>
          <a:xfrm>
            <a:off x="2147557" y="3369911"/>
            <a:ext cx="0" cy="40392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EF4AD607-E742-4AE4-9EE7-EBC8E1CD8F8B}"/>
              </a:ext>
            </a:extLst>
          </p:cNvPr>
          <p:cNvCxnSpPr>
            <a:cxnSpLocks/>
            <a:stCxn id="40" idx="3"/>
            <a:endCxn id="29" idx="1"/>
          </p:cNvCxnSpPr>
          <p:nvPr/>
        </p:nvCxnSpPr>
        <p:spPr>
          <a:xfrm flipV="1">
            <a:off x="3002699" y="2883372"/>
            <a:ext cx="763684" cy="1173435"/>
          </a:xfrm>
          <a:prstGeom prst="bentConnector3">
            <a:avLst>
              <a:gd name="adj1" fmla="val 5617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F0B4CE4-164A-41EE-A345-58FE3ABDCEA8}"/>
              </a:ext>
            </a:extLst>
          </p:cNvPr>
          <p:cNvSpPr/>
          <p:nvPr/>
        </p:nvSpPr>
        <p:spPr>
          <a:xfrm>
            <a:off x="1292415" y="4704117"/>
            <a:ext cx="1710284" cy="3651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DELAY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F74637-272B-4339-82AD-3CBA3DEE5071}"/>
              </a:ext>
            </a:extLst>
          </p:cNvPr>
          <p:cNvCxnSpPr>
            <a:cxnSpLocks/>
            <a:stCxn id="40" idx="2"/>
            <a:endCxn id="48" idx="0"/>
          </p:cNvCxnSpPr>
          <p:nvPr/>
        </p:nvCxnSpPr>
        <p:spPr>
          <a:xfrm>
            <a:off x="2147557" y="4339775"/>
            <a:ext cx="0" cy="36434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88CCBAA6-E0C4-467A-8522-375FE73D878F}"/>
              </a:ext>
            </a:extLst>
          </p:cNvPr>
          <p:cNvCxnSpPr>
            <a:cxnSpLocks/>
            <a:stCxn id="48" idx="1"/>
            <a:endCxn id="40" idx="1"/>
          </p:cNvCxnSpPr>
          <p:nvPr/>
        </p:nvCxnSpPr>
        <p:spPr>
          <a:xfrm rot="10800000">
            <a:off x="1292415" y="4056808"/>
            <a:ext cx="12700" cy="829873"/>
          </a:xfrm>
          <a:prstGeom prst="bentConnector3">
            <a:avLst>
              <a:gd name="adj1" fmla="val 1800000"/>
            </a:avLst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640B23D-CD1E-4AD7-B5A8-D781512C5333}"/>
              </a:ext>
            </a:extLst>
          </p:cNvPr>
          <p:cNvSpPr/>
          <p:nvPr/>
        </p:nvSpPr>
        <p:spPr>
          <a:xfrm>
            <a:off x="6454929" y="1416015"/>
            <a:ext cx="1850799" cy="3651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LOAD DRIVER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CF57F30-C822-4BDD-B3CE-E70D1098A689}"/>
              </a:ext>
            </a:extLst>
          </p:cNvPr>
          <p:cNvSpPr/>
          <p:nvPr/>
        </p:nvSpPr>
        <p:spPr>
          <a:xfrm>
            <a:off x="6454930" y="1966070"/>
            <a:ext cx="1850798" cy="3651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DETECKT SIDE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8D164E-B804-4D69-B807-513C9490FD46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>
            <a:off x="7380329" y="1781140"/>
            <a:ext cx="0" cy="1849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E0A1EA8-7D45-4C79-8DE2-29AAE5A4CD3E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8305728" y="2148633"/>
            <a:ext cx="674608" cy="0"/>
          </a:xfrm>
          <a:prstGeom prst="straightConnector1">
            <a:avLst/>
          </a:prstGeom>
          <a:ln w="31750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F09B884-3D1C-4AC8-AEDF-24592A236B60}"/>
              </a:ext>
            </a:extLst>
          </p:cNvPr>
          <p:cNvSpPr txBox="1"/>
          <p:nvPr/>
        </p:nvSpPr>
        <p:spPr>
          <a:xfrm>
            <a:off x="8295468" y="1718906"/>
            <a:ext cx="1366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USER.NOTIFY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C1DDDF3-90E1-490D-B47D-97B263B4479E}"/>
              </a:ext>
            </a:extLst>
          </p:cNvPr>
          <p:cNvCxnSpPr>
            <a:cxnSpLocks/>
            <a:stCxn id="57" idx="2"/>
            <a:endCxn id="65" idx="0"/>
          </p:cNvCxnSpPr>
          <p:nvPr/>
        </p:nvCxnSpPr>
        <p:spPr>
          <a:xfrm>
            <a:off x="7380329" y="2331195"/>
            <a:ext cx="1" cy="24870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F62CCDF-9DCF-40A7-B37D-6D29EE97FBDD}"/>
              </a:ext>
            </a:extLst>
          </p:cNvPr>
          <p:cNvSpPr txBox="1"/>
          <p:nvPr/>
        </p:nvSpPr>
        <p:spPr>
          <a:xfrm>
            <a:off x="5955479" y="946599"/>
            <a:ext cx="265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Side Host2 (NTB Port)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2FFB2FE9-4D33-4F4D-99CF-7CA82F1F9F21}"/>
              </a:ext>
            </a:extLst>
          </p:cNvPr>
          <p:cNvSpPr/>
          <p:nvPr/>
        </p:nvSpPr>
        <p:spPr>
          <a:xfrm>
            <a:off x="6465192" y="2579900"/>
            <a:ext cx="1830276" cy="6029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GET START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GET COUNTER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DF67C11-4788-49D7-936E-7B48B3688883}"/>
              </a:ext>
            </a:extLst>
          </p:cNvPr>
          <p:cNvCxnSpPr>
            <a:cxnSpLocks/>
            <a:stCxn id="65" idx="2"/>
          </p:cNvCxnSpPr>
          <p:nvPr/>
        </p:nvCxnSpPr>
        <p:spPr>
          <a:xfrm flipH="1">
            <a:off x="7380260" y="3182807"/>
            <a:ext cx="70" cy="1962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11810F4F-6265-4E65-AC57-43FE889DD56B}"/>
              </a:ext>
            </a:extLst>
          </p:cNvPr>
          <p:cNvCxnSpPr>
            <a:cxnSpLocks/>
            <a:stCxn id="65" idx="1"/>
            <a:endCxn id="20" idx="3"/>
          </p:cNvCxnSpPr>
          <p:nvPr/>
        </p:nvCxnSpPr>
        <p:spPr>
          <a:xfrm rot="10800000">
            <a:off x="5092766" y="2429678"/>
            <a:ext cx="1372427" cy="451676"/>
          </a:xfrm>
          <a:prstGeom prst="bentConnector3">
            <a:avLst>
              <a:gd name="adj1" fmla="val 31454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9432C3D9-619E-4BFC-8A3C-B33DD8E110A0}"/>
              </a:ext>
            </a:extLst>
          </p:cNvPr>
          <p:cNvCxnSpPr>
            <a:cxnSpLocks/>
            <a:stCxn id="65" idx="1"/>
            <a:endCxn id="29" idx="3"/>
          </p:cNvCxnSpPr>
          <p:nvPr/>
        </p:nvCxnSpPr>
        <p:spPr>
          <a:xfrm rot="10800000" flipV="1">
            <a:off x="5092766" y="2881354"/>
            <a:ext cx="1372427" cy="2018"/>
          </a:xfrm>
          <a:prstGeom prst="bentConnector3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DE876428-3C8F-4364-8815-600AF8EC6665}"/>
              </a:ext>
            </a:extLst>
          </p:cNvPr>
          <p:cNvSpPr/>
          <p:nvPr/>
        </p:nvSpPr>
        <p:spPr>
          <a:xfrm>
            <a:off x="6454929" y="5068526"/>
            <a:ext cx="1840540" cy="5465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INCREMENT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COUNTER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5ED3790-2710-410E-85F9-93FB000E99F7}"/>
              </a:ext>
            </a:extLst>
          </p:cNvPr>
          <p:cNvCxnSpPr>
            <a:cxnSpLocks/>
            <a:stCxn id="104" idx="2"/>
            <a:endCxn id="77" idx="0"/>
          </p:cNvCxnSpPr>
          <p:nvPr/>
        </p:nvCxnSpPr>
        <p:spPr>
          <a:xfrm flipH="1">
            <a:off x="7375199" y="4839929"/>
            <a:ext cx="5133" cy="22859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5BA3141-53D2-44CC-9009-DC41C177921C}"/>
              </a:ext>
            </a:extLst>
          </p:cNvPr>
          <p:cNvSpPr/>
          <p:nvPr/>
        </p:nvSpPr>
        <p:spPr>
          <a:xfrm>
            <a:off x="6465193" y="5853120"/>
            <a:ext cx="1840540" cy="3651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DELAY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A3FCE0A-9B61-4309-BF3B-F5D7E5FD5168}"/>
              </a:ext>
            </a:extLst>
          </p:cNvPr>
          <p:cNvCxnSpPr>
            <a:cxnSpLocks/>
            <a:stCxn id="77" idx="2"/>
            <a:endCxn id="81" idx="0"/>
          </p:cNvCxnSpPr>
          <p:nvPr/>
        </p:nvCxnSpPr>
        <p:spPr>
          <a:xfrm>
            <a:off x="7375199" y="5615095"/>
            <a:ext cx="10264" cy="23802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A8BB7220-70C7-43E2-8A16-0026BF05FFC4}"/>
              </a:ext>
            </a:extLst>
          </p:cNvPr>
          <p:cNvCxnSpPr>
            <a:cxnSpLocks/>
            <a:stCxn id="81" idx="3"/>
            <a:endCxn id="65" idx="3"/>
          </p:cNvCxnSpPr>
          <p:nvPr/>
        </p:nvCxnSpPr>
        <p:spPr>
          <a:xfrm flipH="1" flipV="1">
            <a:off x="8295468" y="2881354"/>
            <a:ext cx="10265" cy="3154329"/>
          </a:xfrm>
          <a:prstGeom prst="bentConnector3">
            <a:avLst>
              <a:gd name="adj1" fmla="val -2226985"/>
            </a:avLst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5D37F32-640B-4992-8F7C-27CAF7F30AE6}"/>
              </a:ext>
            </a:extLst>
          </p:cNvPr>
          <p:cNvCxnSpPr>
            <a:cxnSpLocks/>
            <a:stCxn id="98" idx="2"/>
          </p:cNvCxnSpPr>
          <p:nvPr/>
        </p:nvCxnSpPr>
        <p:spPr>
          <a:xfrm flipH="1">
            <a:off x="7373940" y="3966636"/>
            <a:ext cx="6392" cy="42788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D3A3AC5D-7304-4ED1-901E-D185583A3E54}"/>
              </a:ext>
            </a:extLst>
          </p:cNvPr>
          <p:cNvSpPr/>
          <p:nvPr/>
        </p:nvSpPr>
        <p:spPr>
          <a:xfrm>
            <a:off x="9144498" y="3667692"/>
            <a:ext cx="1534982" cy="645454"/>
          </a:xfrm>
          <a:prstGeom prst="roundRect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RECONFIGURE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PCIE SWITCH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CEA66392-D365-410B-8B2D-8C71C31CDA2F}"/>
              </a:ext>
            </a:extLst>
          </p:cNvPr>
          <p:cNvSpPr/>
          <p:nvPr/>
        </p:nvSpPr>
        <p:spPr>
          <a:xfrm>
            <a:off x="9144498" y="2715266"/>
            <a:ext cx="1534982" cy="623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NOTIFY USER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REBOOT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F896DFE-105C-459F-A84E-26AA949286BD}"/>
              </a:ext>
            </a:extLst>
          </p:cNvPr>
          <p:cNvCxnSpPr>
            <a:cxnSpLocks/>
            <a:stCxn id="109" idx="3"/>
          </p:cNvCxnSpPr>
          <p:nvPr/>
        </p:nvCxnSpPr>
        <p:spPr>
          <a:xfrm flipV="1">
            <a:off x="10679480" y="3022959"/>
            <a:ext cx="896642" cy="4187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CA3BEE3-315D-4BC3-9309-5488ECBEE0E7}"/>
              </a:ext>
            </a:extLst>
          </p:cNvPr>
          <p:cNvSpPr txBox="1"/>
          <p:nvPr/>
        </p:nvSpPr>
        <p:spPr>
          <a:xfrm>
            <a:off x="10744284" y="2619949"/>
            <a:ext cx="1366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USER.NOTIFY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55BC54B4-3115-4C24-8379-1574CBB523F9}"/>
              </a:ext>
            </a:extLst>
          </p:cNvPr>
          <p:cNvCxnSpPr>
            <a:cxnSpLocks/>
            <a:stCxn id="108" idx="0"/>
            <a:endCxn id="109" idx="2"/>
          </p:cNvCxnSpPr>
          <p:nvPr/>
        </p:nvCxnSpPr>
        <p:spPr>
          <a:xfrm flipV="1">
            <a:off x="9911989" y="3339026"/>
            <a:ext cx="0" cy="32866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19D90EC2-06B8-4576-94DC-E248DE5A3355}"/>
              </a:ext>
            </a:extLst>
          </p:cNvPr>
          <p:cNvCxnSpPr>
            <a:cxnSpLocks/>
            <a:stCxn id="106" idx="3"/>
            <a:endCxn id="108" idx="2"/>
          </p:cNvCxnSpPr>
          <p:nvPr/>
        </p:nvCxnSpPr>
        <p:spPr>
          <a:xfrm flipV="1">
            <a:off x="8295469" y="4313146"/>
            <a:ext cx="1616520" cy="22532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87BE465A-D277-48C9-B618-05F220B31E35}"/>
              </a:ext>
            </a:extLst>
          </p:cNvPr>
          <p:cNvSpPr txBox="1"/>
          <p:nvPr/>
        </p:nvSpPr>
        <p:spPr>
          <a:xfrm>
            <a:off x="3498415" y="1642491"/>
            <a:ext cx="195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NTB SCRATCH REG.</a:t>
            </a:r>
          </a:p>
        </p:txBody>
      </p: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2E6DAA35-585B-4C0F-9D98-BA0001FC832D}"/>
              </a:ext>
            </a:extLst>
          </p:cNvPr>
          <p:cNvCxnSpPr>
            <a:cxnSpLocks/>
            <a:stCxn id="98" idx="1"/>
            <a:endCxn id="81" idx="1"/>
          </p:cNvCxnSpPr>
          <p:nvPr/>
        </p:nvCxnSpPr>
        <p:spPr>
          <a:xfrm rot="10800000" flipH="1" flipV="1">
            <a:off x="6454931" y="3665183"/>
            <a:ext cx="10261" cy="2370500"/>
          </a:xfrm>
          <a:prstGeom prst="bentConnector3">
            <a:avLst>
              <a:gd name="adj1" fmla="val -2044119"/>
            </a:avLst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2104D597-B020-41D6-9F33-3649E1C6D237}"/>
              </a:ext>
            </a:extLst>
          </p:cNvPr>
          <p:cNvSpPr/>
          <p:nvPr/>
        </p:nvSpPr>
        <p:spPr>
          <a:xfrm>
            <a:off x="1113601" y="5591286"/>
            <a:ext cx="2067912" cy="3651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REBOOT_NOTIFIER</a:t>
            </a:r>
          </a:p>
        </p:txBody>
      </p:sp>
      <p:cxnSp>
        <p:nvCxnSpPr>
          <p:cNvPr id="152" name="Connector: Elbow 151">
            <a:extLst>
              <a:ext uri="{FF2B5EF4-FFF2-40B4-BE49-F238E27FC236}">
                <a16:creationId xmlns:a16="http://schemas.microsoft.com/office/drawing/2014/main" id="{561878D7-C972-42C3-A5AA-89DE33126032}"/>
              </a:ext>
            </a:extLst>
          </p:cNvPr>
          <p:cNvCxnSpPr>
            <a:cxnSpLocks/>
            <a:stCxn id="150" idx="1"/>
            <a:endCxn id="28" idx="1"/>
          </p:cNvCxnSpPr>
          <p:nvPr/>
        </p:nvCxnSpPr>
        <p:spPr>
          <a:xfrm rot="10800000" flipH="1">
            <a:off x="1113601" y="3065367"/>
            <a:ext cx="178814" cy="2708483"/>
          </a:xfrm>
          <a:prstGeom prst="bentConnector3">
            <a:avLst>
              <a:gd name="adj1" fmla="val -127842"/>
            </a:avLst>
          </a:prstGeom>
          <a:ln w="3492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2A9049D4-0B65-4AEE-88E6-8AECF578F44F}"/>
              </a:ext>
            </a:extLst>
          </p:cNvPr>
          <p:cNvSpPr/>
          <p:nvPr/>
        </p:nvSpPr>
        <p:spPr>
          <a:xfrm>
            <a:off x="6454932" y="3363729"/>
            <a:ext cx="1850800" cy="6029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START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21EAB70-EA9D-4DB4-A050-FF8059E99B41}"/>
              </a:ext>
            </a:extLst>
          </p:cNvPr>
          <p:cNvSpPr/>
          <p:nvPr/>
        </p:nvSpPr>
        <p:spPr>
          <a:xfrm>
            <a:off x="6454929" y="3363728"/>
            <a:ext cx="236378" cy="602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E3D5AD8-498C-4F13-A868-BE3D2767D37D}"/>
              </a:ext>
            </a:extLst>
          </p:cNvPr>
          <p:cNvCxnSpPr>
            <a:cxnSpLocks/>
          </p:cNvCxnSpPr>
          <p:nvPr/>
        </p:nvCxnSpPr>
        <p:spPr>
          <a:xfrm flipH="1">
            <a:off x="7380259" y="4056100"/>
            <a:ext cx="73" cy="1962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D1133C4-634D-4F83-841E-289E57F8C7A2}"/>
              </a:ext>
            </a:extLst>
          </p:cNvPr>
          <p:cNvSpPr/>
          <p:nvPr/>
        </p:nvSpPr>
        <p:spPr>
          <a:xfrm>
            <a:off x="6454932" y="4237022"/>
            <a:ext cx="1850800" cy="6029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COUNTER 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841D8356-1409-4B4C-A86C-7131D2A5214F}"/>
              </a:ext>
            </a:extLst>
          </p:cNvPr>
          <p:cNvSpPr/>
          <p:nvPr/>
        </p:nvSpPr>
        <p:spPr>
          <a:xfrm>
            <a:off x="8069283" y="4237022"/>
            <a:ext cx="226186" cy="602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</a:t>
            </a:r>
          </a:p>
        </p:txBody>
      </p:sp>
      <p:sp>
        <p:nvSpPr>
          <p:cNvPr id="87" name="Speech Bubble: Rectangle 86">
            <a:extLst>
              <a:ext uri="{FF2B5EF4-FFF2-40B4-BE49-F238E27FC236}">
                <a16:creationId xmlns:a16="http://schemas.microsoft.com/office/drawing/2014/main" id="{3D40C164-8F28-4A1E-AF8C-FF509ADD8004}"/>
              </a:ext>
            </a:extLst>
          </p:cNvPr>
          <p:cNvSpPr/>
          <p:nvPr/>
        </p:nvSpPr>
        <p:spPr>
          <a:xfrm>
            <a:off x="3561554" y="3603299"/>
            <a:ext cx="2374368" cy="2610063"/>
          </a:xfrm>
          <a:prstGeom prst="wedgeRectCallout">
            <a:avLst>
              <a:gd name="adj1" fmla="val -67424"/>
              <a:gd name="adj2" fmla="val 3683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Fail checking could be started-stopped by user or by OS, for example, when the system is going to be rebooted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Force Ports reconfiguration</a:t>
            </a:r>
          </a:p>
          <a:p>
            <a:pPr algn="ctr"/>
            <a:endParaRPr lang="en-US" dirty="0"/>
          </a:p>
        </p:txBody>
      </p:sp>
      <p:sp>
        <p:nvSpPr>
          <p:cNvPr id="99" name="Speech Bubble: Rectangle 98">
            <a:extLst>
              <a:ext uri="{FF2B5EF4-FFF2-40B4-BE49-F238E27FC236}">
                <a16:creationId xmlns:a16="http://schemas.microsoft.com/office/drawing/2014/main" id="{057884C6-6605-4CDC-BC83-CBE87C2E3FAF}"/>
              </a:ext>
            </a:extLst>
          </p:cNvPr>
          <p:cNvSpPr/>
          <p:nvPr/>
        </p:nvSpPr>
        <p:spPr>
          <a:xfrm>
            <a:off x="9540084" y="4672669"/>
            <a:ext cx="2365248" cy="1156430"/>
          </a:xfrm>
          <a:prstGeom prst="wedgeRectCallout">
            <a:avLst>
              <a:gd name="adj1" fmla="val -24818"/>
              <a:gd name="adj2" fmla="val -79943"/>
            </a:avLst>
          </a:prstGeom>
          <a:solidFill>
            <a:schemeClr val="accent6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Configure.</a:t>
            </a: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Upstream Port as NTB</a:t>
            </a: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NTB Port as Upstream</a:t>
            </a:r>
          </a:p>
        </p:txBody>
      </p:sp>
      <p:cxnSp>
        <p:nvCxnSpPr>
          <p:cNvPr id="184" name="Connector: Elbow 183">
            <a:extLst>
              <a:ext uri="{FF2B5EF4-FFF2-40B4-BE49-F238E27FC236}">
                <a16:creationId xmlns:a16="http://schemas.microsoft.com/office/drawing/2014/main" id="{3AD40164-6814-4C1C-BAF9-0600F6EFA9C9}"/>
              </a:ext>
            </a:extLst>
          </p:cNvPr>
          <p:cNvCxnSpPr>
            <a:cxnSpLocks/>
            <a:stCxn id="77" idx="1"/>
            <a:endCxn id="29" idx="3"/>
          </p:cNvCxnSpPr>
          <p:nvPr/>
        </p:nvCxnSpPr>
        <p:spPr>
          <a:xfrm rot="10800000">
            <a:off x="5092765" y="2883373"/>
            <a:ext cx="1362164" cy="2458439"/>
          </a:xfrm>
          <a:prstGeom prst="bentConnector3">
            <a:avLst>
              <a:gd name="adj1" fmla="val 3062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Speech Bubble: Rectangle 189">
            <a:extLst>
              <a:ext uri="{FF2B5EF4-FFF2-40B4-BE49-F238E27FC236}">
                <a16:creationId xmlns:a16="http://schemas.microsoft.com/office/drawing/2014/main" id="{81897A09-AFEB-4513-8B17-1CBEA04C5FE8}"/>
              </a:ext>
            </a:extLst>
          </p:cNvPr>
          <p:cNvSpPr/>
          <p:nvPr/>
        </p:nvSpPr>
        <p:spPr>
          <a:xfrm>
            <a:off x="9813303" y="946599"/>
            <a:ext cx="2226297" cy="1304746"/>
          </a:xfrm>
          <a:prstGeom prst="wedgeRectCallout">
            <a:avLst>
              <a:gd name="adj1" fmla="val -133465"/>
              <a:gd name="adj2" fmla="val 83453"/>
            </a:avLst>
          </a:prstGeom>
          <a:solidFill>
            <a:schemeClr val="bg1">
              <a:lumMod val="9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 not start failover while the Host1 is not loaded</a:t>
            </a:r>
          </a:p>
        </p:txBody>
      </p:sp>
    </p:spTree>
    <p:extLst>
      <p:ext uri="{BB962C8B-B14F-4D97-AF65-F5344CB8AC3E}">
        <p14:creationId xmlns:p14="http://schemas.microsoft.com/office/powerpoint/2010/main" val="216213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Redundant CPU Test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11/30/2019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/>
              <a:t>L.Petrosyan MCS4 DESY</a:t>
            </a:r>
            <a:r>
              <a:rPr lang="en-US" sz="1400" b="1" dirty="0"/>
              <a:t>                    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8th MicroTCA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6</a:t>
            </a:fld>
            <a:endParaRPr lang="de-DE"/>
          </a:p>
        </p:txBody>
      </p:sp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5CCAFC2D-7D52-4648-973C-F2BD6AE2E5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7" y="1794837"/>
            <a:ext cx="5742952" cy="4394938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20D0968-92C6-4F01-B68C-0110919487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21" y="1794837"/>
            <a:ext cx="5836679" cy="4394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2DBE0C-5443-4DD4-95B7-FBB0EBB81F94}"/>
              </a:ext>
            </a:extLst>
          </p:cNvPr>
          <p:cNvSpPr txBox="1"/>
          <p:nvPr/>
        </p:nvSpPr>
        <p:spPr>
          <a:xfrm>
            <a:off x="245867" y="840547"/>
            <a:ext cx="585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Side Host 1.</a:t>
            </a:r>
          </a:p>
          <a:p>
            <a:r>
              <a:rPr lang="en-US" dirty="0"/>
              <a:t>All AMC cards are visible from this side</a:t>
            </a:r>
          </a:p>
          <a:p>
            <a:r>
              <a:rPr lang="en-US" dirty="0"/>
              <a:t>NTB Endpoint in slot 8 (Port 16, 10:00.0)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1CE737-A698-4445-9D47-23E6122B55D1}"/>
              </a:ext>
            </a:extLst>
          </p:cNvPr>
          <p:cNvSpPr/>
          <p:nvPr/>
        </p:nvSpPr>
        <p:spPr>
          <a:xfrm>
            <a:off x="245867" y="5387340"/>
            <a:ext cx="2805943" cy="8763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2239ED-001B-47A9-9376-A6E08B70B0DA}"/>
              </a:ext>
            </a:extLst>
          </p:cNvPr>
          <p:cNvSpPr/>
          <p:nvPr/>
        </p:nvSpPr>
        <p:spPr>
          <a:xfrm>
            <a:off x="6286714" y="5760720"/>
            <a:ext cx="1806354" cy="10287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AF1DE9-6976-4BE2-87D0-5C1419F67490}"/>
              </a:ext>
            </a:extLst>
          </p:cNvPr>
          <p:cNvSpPr txBox="1"/>
          <p:nvPr/>
        </p:nvSpPr>
        <p:spPr>
          <a:xfrm>
            <a:off x="6237092" y="974217"/>
            <a:ext cx="585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Side Host 2.</a:t>
            </a:r>
          </a:p>
          <a:p>
            <a:r>
              <a:rPr lang="en-US" dirty="0"/>
              <a:t>Only NTB Endpoint is visible</a:t>
            </a:r>
          </a:p>
        </p:txBody>
      </p:sp>
    </p:spTree>
    <p:extLst>
      <p:ext uri="{BB962C8B-B14F-4D97-AF65-F5344CB8AC3E}">
        <p14:creationId xmlns:p14="http://schemas.microsoft.com/office/powerpoint/2010/main" val="120957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Redundant CPU Test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11/30/2019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/>
              <a:t>L.Petrosyan MCS4 DESY</a:t>
            </a:r>
            <a:r>
              <a:rPr lang="en-US" sz="1400" b="1" dirty="0"/>
              <a:t>                    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8th MicroTCA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7</a:t>
            </a:fld>
            <a:endParaRPr lang="de-DE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955534E-0E80-42E2-9A24-4186CF8A0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4818" r="19211" b="7995"/>
          <a:stretch/>
        </p:blipFill>
        <p:spPr>
          <a:xfrm>
            <a:off x="261256" y="1857767"/>
            <a:ext cx="6440993" cy="4240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C251B57-CB45-4F1B-9805-58782A4694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4"/>
          <a:stretch/>
        </p:blipFill>
        <p:spPr>
          <a:xfrm>
            <a:off x="6252424" y="2964263"/>
            <a:ext cx="5787176" cy="3290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4EBEBD-B994-4DF3-82EA-1F360ECC4A4F}"/>
              </a:ext>
            </a:extLst>
          </p:cNvPr>
          <p:cNvSpPr/>
          <p:nvPr/>
        </p:nvSpPr>
        <p:spPr>
          <a:xfrm>
            <a:off x="6252424" y="4029389"/>
            <a:ext cx="1806354" cy="24116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545F7E-3E8B-426D-92C5-D31E076F1026}"/>
              </a:ext>
            </a:extLst>
          </p:cNvPr>
          <p:cNvSpPr/>
          <p:nvPr/>
        </p:nvSpPr>
        <p:spPr>
          <a:xfrm>
            <a:off x="6252424" y="5469445"/>
            <a:ext cx="1806354" cy="24116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C3866-3A8D-4B2B-A203-45C9907CF576}"/>
              </a:ext>
            </a:extLst>
          </p:cNvPr>
          <p:cNvSpPr txBox="1"/>
          <p:nvPr/>
        </p:nvSpPr>
        <p:spPr>
          <a:xfrm>
            <a:off x="3136811" y="935187"/>
            <a:ext cx="610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Heartbeats messages on the Link Side Host2 NTB devise driver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A145C-F515-4717-8217-20344DD37F6C}"/>
              </a:ext>
            </a:extLst>
          </p:cNvPr>
          <p:cNvSpPr txBox="1"/>
          <p:nvPr/>
        </p:nvSpPr>
        <p:spPr>
          <a:xfrm>
            <a:off x="6872968" y="2195193"/>
            <a:ext cx="474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NAT MCH </a:t>
            </a:r>
            <a:r>
              <a:rPr lang="en-US" dirty="0" err="1"/>
              <a:t>Diag</a:t>
            </a:r>
            <a:r>
              <a:rPr lang="en-US" dirty="0"/>
              <a:t> tool, we can see the PCIE Switch Upstream Port Register is changed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DBCD10-1FD9-4465-923E-519E7C1DAEF3}"/>
              </a:ext>
            </a:extLst>
          </p:cNvPr>
          <p:cNvSpPr/>
          <p:nvPr/>
        </p:nvSpPr>
        <p:spPr>
          <a:xfrm>
            <a:off x="261256" y="2037097"/>
            <a:ext cx="5991168" cy="1992292"/>
          </a:xfrm>
          <a:prstGeom prst="rect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0F6EB0-52AC-425B-AE5D-A9754459A747}"/>
              </a:ext>
            </a:extLst>
          </p:cNvPr>
          <p:cNvSpPr/>
          <p:nvPr/>
        </p:nvSpPr>
        <p:spPr>
          <a:xfrm>
            <a:off x="261256" y="4029389"/>
            <a:ext cx="5991168" cy="2068784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6991E3-B7EB-4864-A439-F5B687669995}"/>
              </a:ext>
            </a:extLst>
          </p:cNvPr>
          <p:cNvSpPr txBox="1"/>
          <p:nvPr/>
        </p:nvSpPr>
        <p:spPr>
          <a:xfrm>
            <a:off x="261256" y="1304519"/>
            <a:ext cx="14800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Host1 is OK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9C2484-4F15-4D47-B0A2-4BECE3242B5A}"/>
              </a:ext>
            </a:extLst>
          </p:cNvPr>
          <p:cNvSpPr txBox="1"/>
          <p:nvPr/>
        </p:nvSpPr>
        <p:spPr>
          <a:xfrm>
            <a:off x="2001744" y="1304519"/>
            <a:ext cx="148000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Host1 Fail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5A34DE-5675-4564-A9EF-B72B68B7A69D}"/>
              </a:ext>
            </a:extLst>
          </p:cNvPr>
          <p:cNvCxnSpPr>
            <a:stCxn id="19" idx="2"/>
          </p:cNvCxnSpPr>
          <p:nvPr/>
        </p:nvCxnSpPr>
        <p:spPr>
          <a:xfrm>
            <a:off x="1001260" y="1673851"/>
            <a:ext cx="0" cy="102221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29724D-28F9-4696-B4E3-2B8EF284418E}"/>
              </a:ext>
            </a:extLst>
          </p:cNvPr>
          <p:cNvCxnSpPr>
            <a:stCxn id="27" idx="2"/>
          </p:cNvCxnSpPr>
          <p:nvPr/>
        </p:nvCxnSpPr>
        <p:spPr>
          <a:xfrm>
            <a:off x="2741748" y="1673851"/>
            <a:ext cx="0" cy="28415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0382F62-1839-4124-AA85-4755F75FB11A}"/>
              </a:ext>
            </a:extLst>
          </p:cNvPr>
          <p:cNvSpPr txBox="1"/>
          <p:nvPr/>
        </p:nvSpPr>
        <p:spPr>
          <a:xfrm>
            <a:off x="8305013" y="4029389"/>
            <a:ext cx="35363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Port 19 Upstream, Port 16 NTB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79C2EC-6E2A-452E-8635-CE2D90B0FCF6}"/>
              </a:ext>
            </a:extLst>
          </p:cNvPr>
          <p:cNvSpPr txBox="1"/>
          <p:nvPr/>
        </p:nvSpPr>
        <p:spPr>
          <a:xfrm>
            <a:off x="8444745" y="5147959"/>
            <a:ext cx="35363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Port 16 Upstream, Port 19 NTB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FD3BCBC-7F69-4FC2-B609-800BE07CB2D0}"/>
              </a:ext>
            </a:extLst>
          </p:cNvPr>
          <p:cNvCxnSpPr>
            <a:stCxn id="30" idx="1"/>
            <a:endCxn id="14" idx="3"/>
          </p:cNvCxnSpPr>
          <p:nvPr/>
        </p:nvCxnSpPr>
        <p:spPr>
          <a:xfrm flipH="1" flipV="1">
            <a:off x="8058778" y="4149969"/>
            <a:ext cx="246235" cy="64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7E661C-6C6F-46A0-AF41-550B4F608E81}"/>
              </a:ext>
            </a:extLst>
          </p:cNvPr>
          <p:cNvCxnSpPr>
            <a:stCxn id="32" idx="1"/>
            <a:endCxn id="20" idx="3"/>
          </p:cNvCxnSpPr>
          <p:nvPr/>
        </p:nvCxnSpPr>
        <p:spPr>
          <a:xfrm flipH="1">
            <a:off x="8058778" y="5332625"/>
            <a:ext cx="385967" cy="257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7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Redundant CPU Test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11/30/2019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/>
              <a:t>L.Petrosyan MCS4 DESY</a:t>
            </a:r>
            <a:r>
              <a:rPr lang="en-US" sz="1400" b="1" dirty="0"/>
              <a:t>                    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8th MicroTCA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8</a:t>
            </a:fld>
            <a:endParaRPr lang="de-DE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6695036-D441-4353-BEA4-17D5E9F9D4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973952"/>
            <a:ext cx="8128147" cy="4783753"/>
          </a:xfrm>
          <a:prstGeom prst="rect">
            <a:avLst/>
          </a:prstGeom>
        </p:spPr>
      </p:pic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F98C11E-6BA8-4872-A4EC-E24F3D74B3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3125" b="35824"/>
          <a:stretch/>
        </p:blipFill>
        <p:spPr>
          <a:xfrm>
            <a:off x="7084088" y="3629934"/>
            <a:ext cx="4831899" cy="2726416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2FD5A2-C2C6-4937-97B8-133C25E72EE1}"/>
              </a:ext>
            </a:extLst>
          </p:cNvPr>
          <p:cNvSpPr txBox="1"/>
          <p:nvPr/>
        </p:nvSpPr>
        <p:spPr>
          <a:xfrm>
            <a:off x="8380325" y="986652"/>
            <a:ext cx="3706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Host1 fail is detected, the NTB device driver has reconfigured the PCIE switch and rebooted the CPU</a:t>
            </a:r>
          </a:p>
          <a:p>
            <a:r>
              <a:rPr lang="en-US" dirty="0"/>
              <a:t>Now Host 2 is Upstream host, and we can see all AMC modules from this host.</a:t>
            </a:r>
          </a:p>
          <a:p>
            <a:r>
              <a:rPr lang="en-US" i="1" dirty="0"/>
              <a:t>The same picture we had before on Host1</a:t>
            </a:r>
          </a:p>
        </p:txBody>
      </p:sp>
    </p:spTree>
    <p:extLst>
      <p:ext uri="{BB962C8B-B14F-4D97-AF65-F5344CB8AC3E}">
        <p14:creationId xmlns:p14="http://schemas.microsoft.com/office/powerpoint/2010/main" val="297448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>
                <a:solidFill>
                  <a:schemeClr val="bg1"/>
                </a:solidFill>
              </a:rPr>
              <a:t>Info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11/30/2019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/>
              <a:t>L.Petrosyan MCS4 DESY</a:t>
            </a:r>
            <a:r>
              <a:rPr lang="en-US" sz="1400" b="1" dirty="0"/>
              <a:t>                    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8th MicroTCA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9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257907" y="2005986"/>
            <a:ext cx="11676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source codes can be found on </a:t>
            </a:r>
            <a:r>
              <a:rPr lang="en-US" sz="2400" dirty="0">
                <a:hlinkClick r:id="rId6"/>
              </a:rPr>
              <a:t>https://github.com/MicroTCA</a:t>
            </a:r>
            <a:r>
              <a:rPr lang="en-US" sz="2400" dirty="0"/>
              <a:t> </a:t>
            </a:r>
            <a:endParaRPr lang="de-DE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information and Linux packages can be found on a </a:t>
            </a:r>
            <a:r>
              <a:rPr lang="de-DE" sz="2400" dirty="0"/>
              <a:t>DOOCS web </a:t>
            </a:r>
            <a:r>
              <a:rPr lang="de-DE" sz="2400" dirty="0" err="1"/>
              <a:t>page</a:t>
            </a:r>
            <a:r>
              <a:rPr lang="de-DE" sz="2400" dirty="0"/>
              <a:t> </a:t>
            </a:r>
            <a:r>
              <a:rPr lang="de-DE" sz="2400" b="1" i="1" dirty="0">
                <a:hlinkClick r:id="rId7"/>
              </a:rPr>
              <a:t>http://doocs.desy.de</a:t>
            </a:r>
            <a:endParaRPr lang="de-DE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Mail</a:t>
            </a:r>
            <a:r>
              <a:rPr lang="de-DE" sz="2400" b="1" i="1" dirty="0"/>
              <a:t>    </a:t>
            </a:r>
            <a:r>
              <a:rPr lang="de-DE" sz="2400" b="1" i="1" dirty="0" err="1"/>
              <a:t>doocs@desy.de</a:t>
            </a:r>
            <a:endParaRPr lang="de-DE" sz="2400" b="1" i="1" dirty="0"/>
          </a:p>
        </p:txBody>
      </p:sp>
      <p:sp>
        <p:nvSpPr>
          <p:cNvPr id="14" name="Text Placeholder 22"/>
          <p:cNvSpPr txBox="1">
            <a:spLocks/>
          </p:cNvSpPr>
          <p:nvPr/>
        </p:nvSpPr>
        <p:spPr>
          <a:xfrm>
            <a:off x="1737360" y="3989832"/>
            <a:ext cx="7258929" cy="470602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000" dirty="0">
                <a:solidFill>
                  <a:schemeClr val="tx1"/>
                </a:solidFill>
              </a:rPr>
              <a:t>THANK YOU</a:t>
            </a:r>
            <a:endParaRPr lang="de-DE" sz="4000" b="1" i="1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3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Widescreen</PresentationFormat>
  <Paragraphs>170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REDUNDANT CPU ON MTCA SYSTEM WITH PCI EXPRESS NON TRANSPARENT BRIDGE</vt:lpstr>
      <vt:lpstr>PCI Express NTB</vt:lpstr>
      <vt:lpstr>NTB FAILOVER</vt:lpstr>
      <vt:lpstr>Redundant CPU Test</vt:lpstr>
      <vt:lpstr>Redundant CPU Test</vt:lpstr>
      <vt:lpstr>Redundant CPU Test</vt:lpstr>
      <vt:lpstr>Redundant CPU Test</vt:lpstr>
      <vt:lpstr>Redundant CPU Test</vt:lpstr>
      <vt:lpstr>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Lyudvig Petrosyan</dc:creator>
  <cp:lastModifiedBy>Ludwig Petrosyan</cp:lastModifiedBy>
  <cp:revision>189</cp:revision>
  <cp:lastPrinted>2017-12-04T14:08:37Z</cp:lastPrinted>
  <dcterms:created xsi:type="dcterms:W3CDTF">2014-12-03T14:24:12Z</dcterms:created>
  <dcterms:modified xsi:type="dcterms:W3CDTF">2019-12-05T06:59:50Z</dcterms:modified>
</cp:coreProperties>
</file>