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7" r:id="rId2"/>
    <p:sldId id="309" r:id="rId3"/>
    <p:sldId id="280" r:id="rId4"/>
    <p:sldId id="282" r:id="rId5"/>
    <p:sldId id="290" r:id="rId6"/>
    <p:sldId id="291" r:id="rId7"/>
    <p:sldId id="293" r:id="rId8"/>
    <p:sldId id="294" r:id="rId9"/>
    <p:sldId id="310" r:id="rId10"/>
    <p:sldId id="295" r:id="rId11"/>
    <p:sldId id="296" r:id="rId12"/>
    <p:sldId id="297" r:id="rId13"/>
    <p:sldId id="298" r:id="rId14"/>
    <p:sldId id="304" r:id="rId15"/>
    <p:sldId id="269" r:id="rId16"/>
    <p:sldId id="300" r:id="rId17"/>
    <p:sldId id="299" r:id="rId18"/>
    <p:sldId id="301" r:id="rId19"/>
    <p:sldId id="302" r:id="rId20"/>
    <p:sldId id="303" r:id="rId21"/>
    <p:sldId id="305" r:id="rId22"/>
    <p:sldId id="306" r:id="rId23"/>
    <p:sldId id="30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1" autoAdjust="0"/>
    <p:restoredTop sz="94672" autoAdjust="0"/>
  </p:normalViewPr>
  <p:slideViewPr>
    <p:cSldViewPr showGuides="1">
      <p:cViewPr>
        <p:scale>
          <a:sx n="100" d="100"/>
          <a:sy n="100" d="100"/>
        </p:scale>
        <p:origin x="-762" y="-66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04.12.2019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04.12.2019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Failures of MicroTCA systems inside the tunnels at FLASH and XFEL | Julien Branlard and Christian Schmidt, 05.12.2019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julien.branlard@desy.de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Insight on </a:t>
            </a:r>
            <a:r>
              <a:rPr lang="en-US" dirty="0" smtClean="0"/>
              <a:t>Failures </a:t>
            </a:r>
            <a:r>
              <a:rPr lang="en-US" dirty="0"/>
              <a:t>of </a:t>
            </a:r>
            <a:r>
              <a:rPr lang="en-US" dirty="0" smtClean="0"/>
              <a:t>MTCA.4 Systems </a:t>
            </a:r>
            <a:r>
              <a:rPr lang="en-US" dirty="0"/>
              <a:t>installed in FLASH and EuXFEL </a:t>
            </a:r>
            <a:r>
              <a:rPr lang="en-US" dirty="0" smtClean="0"/>
              <a:t>Tunnels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3048000"/>
            <a:ext cx="11376025" cy="812801"/>
          </a:xfrm>
        </p:spPr>
        <p:txBody>
          <a:bodyPr/>
          <a:lstStyle/>
          <a:p>
            <a:r>
              <a:rPr lang="en-US" dirty="0" smtClean="0"/>
              <a:t>2019 </a:t>
            </a:r>
            <a:r>
              <a:rPr lang="en-US" dirty="0"/>
              <a:t>MTCA.4 workshop</a:t>
            </a:r>
            <a:br>
              <a:rPr lang="en-US" dirty="0"/>
            </a:br>
            <a:r>
              <a:rPr lang="en-US" dirty="0"/>
              <a:t>Hamburg, 05</a:t>
            </a:r>
            <a:r>
              <a:rPr lang="en-GB" dirty="0"/>
              <a:t>.12.2019</a:t>
            </a:r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Julien Branlard and Christian Schmidt</a:t>
            </a:r>
          </a:p>
          <a:p>
            <a:r>
              <a:rPr lang="en-US" altLang="ja-JP" dirty="0"/>
              <a:t>for </a:t>
            </a:r>
            <a:r>
              <a:rPr lang="en-US" altLang="ja-JP" dirty="0" smtClean="0"/>
              <a:t>the LLRF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/>
              <a:t>Mounted on racks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MTCA.4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endParaRPr lang="de-DE" dirty="0"/>
          </a:p>
        </p:txBody>
      </p:sp>
      <p:pic>
        <p:nvPicPr>
          <p:cNvPr id="8" name="Picture 4" descr="D:\Hardware\RadMon\USB_RadMon\20190701_104613 - Rad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494"/>
          <a:stretch/>
        </p:blipFill>
        <p:spPr bwMode="auto">
          <a:xfrm>
            <a:off x="6051665" y="1741852"/>
            <a:ext cx="5631803" cy="393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Hardware\RadMon\USB_RadMon\IMG_40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08" b="15532"/>
          <a:stretch/>
        </p:blipFill>
        <p:spPr bwMode="auto">
          <a:xfrm>
            <a:off x="7945254" y="1046527"/>
            <a:ext cx="184462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65" y="1394189"/>
            <a:ext cx="5806960" cy="283491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9944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/>
              <a:t>Mounted on racks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MTCA.4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endParaRPr lang="de-DE" dirty="0"/>
          </a:p>
        </p:txBody>
      </p:sp>
      <p:grpSp>
        <p:nvGrpSpPr>
          <p:cNvPr id="14" name="Group 13"/>
          <p:cNvGrpSpPr/>
          <p:nvPr/>
        </p:nvGrpSpPr>
        <p:grpSpPr>
          <a:xfrm>
            <a:off x="5867401" y="1059041"/>
            <a:ext cx="6134621" cy="4884559"/>
            <a:chOff x="561974" y="-728663"/>
            <a:chExt cx="11630026" cy="75866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56" b="-1"/>
            <a:stretch/>
          </p:blipFill>
          <p:spPr bwMode="auto">
            <a:xfrm>
              <a:off x="561975" y="2590800"/>
              <a:ext cx="11630025" cy="426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15"/>
            <a:stretch/>
          </p:blipFill>
          <p:spPr bwMode="auto">
            <a:xfrm>
              <a:off x="561974" y="-728663"/>
              <a:ext cx="11630025" cy="3319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Arrow Connector 6"/>
          <p:cNvCxnSpPr/>
          <p:nvPr/>
        </p:nvCxnSpPr>
        <p:spPr>
          <a:xfrm flipH="1">
            <a:off x="6873875" y="3546877"/>
            <a:ext cx="128587" cy="142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447757" y="3546877"/>
            <a:ext cx="119062" cy="142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14728" y="3333749"/>
            <a:ext cx="984647" cy="5238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800" dirty="0">
                <a:solidFill>
                  <a:schemeClr val="bg1"/>
                </a:solidFill>
              </a:rPr>
              <a:t>Machine ramp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 down/up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6187" y="3473764"/>
            <a:ext cx="984647" cy="41243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800" dirty="0">
                <a:solidFill>
                  <a:schemeClr val="bg1"/>
                </a:solidFill>
              </a:rPr>
              <a:t>Single RF station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gradient adjustment</a:t>
            </a:r>
            <a:endParaRPr lang="de-DE" sz="8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530834" y="3664269"/>
            <a:ext cx="146566" cy="142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965" y="1394189"/>
            <a:ext cx="5806960" cy="283491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0589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 conditions at FLASH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Primary intention: testing electronics in radiation environment for XFEL operation conditions </a:t>
            </a:r>
          </a:p>
          <a:p>
            <a:pPr lvl="1"/>
            <a:r>
              <a:rPr lang="en-US" dirty="0"/>
              <a:t>Drawback is accessibility and maintainability</a:t>
            </a:r>
          </a:p>
          <a:p>
            <a:pPr lvl="1"/>
            <a:r>
              <a:rPr lang="en-US" dirty="0"/>
              <a:t>Benefit of shorter cable length (latency and less prone to environmental conditions)</a:t>
            </a:r>
            <a:endParaRPr lang="de-DE" dirty="0"/>
          </a:p>
          <a:p>
            <a:endParaRPr lang="de-DE" dirty="0"/>
          </a:p>
        </p:txBody>
      </p:sp>
      <p:pic>
        <p:nvPicPr>
          <p:cNvPr id="8" name="Picture 7" descr="C:\Users\chris\Desktop\20130228-MK3_7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7" y="2581490"/>
            <a:ext cx="4692276" cy="312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chris\Desktop\IMG_9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24" y="2581490"/>
            <a:ext cx="4642577" cy="309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1922" y="5795399"/>
            <a:ext cx="5358714" cy="600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Gun / ACC1 / ACC39 rack shielding with sliding door in front and back </a:t>
            </a:r>
            <a:endParaRPr lang="de-DE" sz="1400" dirty="0" err="1" smtClean="0"/>
          </a:p>
        </p:txBody>
      </p:sp>
      <p:sp>
        <p:nvSpPr>
          <p:cNvPr id="11" name="TextBox 10"/>
          <p:cNvSpPr txBox="1"/>
          <p:nvPr/>
        </p:nvSpPr>
        <p:spPr>
          <a:xfrm>
            <a:off x="6351249" y="5752741"/>
            <a:ext cx="5358714" cy="600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ACC23 rack shield enclosure without doors 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6768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 conditions at XFEL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r="10516"/>
          <a:stretch/>
        </p:blipFill>
        <p:spPr>
          <a:xfrm>
            <a:off x="6238873" y="1753392"/>
            <a:ext cx="5591176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57924" y="5572124"/>
            <a:ext cx="4733925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smtClean="0"/>
              <a:t>Inside the main tunnel : heavy duty concrete blocks</a:t>
            </a:r>
            <a:endParaRPr lang="de-DE" sz="1400" dirty="0" err="1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2"/>
          <a:stretch/>
        </p:blipFill>
        <p:spPr>
          <a:xfrm>
            <a:off x="266700" y="1762124"/>
            <a:ext cx="5676900" cy="36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6700" y="5586412"/>
            <a:ext cx="4733925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smtClean="0"/>
              <a:t>Inside the injector : boron-based shielding identical to FLASH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3178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induced radiation (i.e. not beam-induced)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B6C12E-39AC-584E-A90B-2DF1A349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723" y="1414776"/>
            <a:ext cx="4872233" cy="4584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BD078-C9AE-FF47-A8FE-F6D97E09BF8B}"/>
              </a:ext>
            </a:extLst>
          </p:cNvPr>
          <p:cNvSpPr txBox="1"/>
          <p:nvPr/>
        </p:nvSpPr>
        <p:spPr>
          <a:xfrm>
            <a:off x="7205766" y="6012526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Change in station voltage </a:t>
            </a:r>
            <a:r>
              <a:rPr lang="en-GB" sz="1400" dirty="0" err="1"/>
              <a:t>wrt</a:t>
            </a:r>
            <a:r>
              <a:rPr lang="en-GB" sz="1400" dirty="0"/>
              <a:t> average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3D38C-EBB8-C24D-9961-6BA68ADE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9" y="1414776"/>
            <a:ext cx="4906716" cy="4595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2B332-D600-9541-9D7F-DD41F5789F96}"/>
              </a:ext>
            </a:extLst>
          </p:cNvPr>
          <p:cNvSpPr txBox="1"/>
          <p:nvPr/>
        </p:nvSpPr>
        <p:spPr>
          <a:xfrm>
            <a:off x="757525" y="6010557"/>
            <a:ext cx="458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Radiation readout (</a:t>
            </a:r>
            <a:r>
              <a:rPr lang="en-GB" sz="1400" dirty="0" err="1" smtClean="0"/>
              <a:t>RadFet</a:t>
            </a:r>
            <a:r>
              <a:rPr lang="en-GB" sz="1400" dirty="0" smtClean="0"/>
              <a:t> estimated </a:t>
            </a:r>
            <a:r>
              <a:rPr lang="en-GB" sz="1400" dirty="0"/>
              <a:t>daily dose </a:t>
            </a:r>
            <a:r>
              <a:rPr lang="en-GB" sz="1400" dirty="0" smtClean="0"/>
              <a:t>rates)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09750" y="1173480"/>
            <a:ext cx="2068830" cy="4446270"/>
            <a:chOff x="1962150" y="1173480"/>
            <a:chExt cx="2068830" cy="4446270"/>
          </a:xfrm>
        </p:grpSpPr>
        <p:sp>
          <p:nvSpPr>
            <p:cNvPr id="12" name="Rectangle 11"/>
            <p:cNvSpPr/>
            <p:nvPr/>
          </p:nvSpPr>
          <p:spPr>
            <a:xfrm>
              <a:off x="3019425" y="1501140"/>
              <a:ext cx="247650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2392" y="1501140"/>
              <a:ext cx="128588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62150" y="1501140"/>
              <a:ext cx="123825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5105" y="1173480"/>
              <a:ext cx="914400" cy="3429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 smtClean="0"/>
                <a:t>shutdowns </a:t>
              </a:r>
              <a:endParaRPr lang="de-DE" sz="1200" dirty="0" err="1" smtClean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179320" y="1344930"/>
              <a:ext cx="495300" cy="1562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>
              <a:off x="3659505" y="1344930"/>
              <a:ext cx="180975" cy="781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143250" y="1414776"/>
              <a:ext cx="0" cy="4064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604760" y="1139190"/>
            <a:ext cx="2068830" cy="4480560"/>
            <a:chOff x="7661910" y="1139190"/>
            <a:chExt cx="2068830" cy="4480560"/>
          </a:xfrm>
        </p:grpSpPr>
        <p:sp>
          <p:nvSpPr>
            <p:cNvPr id="20" name="Rectangle 19"/>
            <p:cNvSpPr/>
            <p:nvPr/>
          </p:nvSpPr>
          <p:spPr>
            <a:xfrm>
              <a:off x="8719185" y="1501140"/>
              <a:ext cx="247650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602152" y="1501140"/>
              <a:ext cx="128588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61910" y="1501140"/>
              <a:ext cx="123825" cy="4118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30542" y="1139190"/>
              <a:ext cx="914400" cy="3429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 smtClean="0"/>
                <a:t>shutdowns </a:t>
              </a:r>
              <a:endParaRPr lang="de-DE" sz="1200" dirty="0" err="1" smtClean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864757" y="1310640"/>
              <a:ext cx="495300" cy="1562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3"/>
            </p:cNvCxnSpPr>
            <p:nvPr/>
          </p:nvCxnSpPr>
          <p:spPr>
            <a:xfrm>
              <a:off x="9344942" y="1310640"/>
              <a:ext cx="180975" cy="781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828687" y="1380486"/>
              <a:ext cx="0" cy="4064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0191750" y="1414776"/>
            <a:ext cx="1847850" cy="4204974"/>
            <a:chOff x="10248900" y="1414776"/>
            <a:chExt cx="1847850" cy="4204974"/>
          </a:xfrm>
        </p:grpSpPr>
        <p:sp>
          <p:nvSpPr>
            <p:cNvPr id="28" name="Rectangle 27"/>
            <p:cNvSpPr/>
            <p:nvPr/>
          </p:nvSpPr>
          <p:spPr>
            <a:xfrm>
              <a:off x="10248900" y="1482090"/>
              <a:ext cx="438150" cy="4137660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687050" y="1414776"/>
              <a:ext cx="1409700" cy="74358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Lower gradient </a:t>
              </a:r>
            </a:p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(11 GeV run </a:t>
              </a:r>
            </a:p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instead of 14 GeV)</a:t>
              </a:r>
              <a:endParaRPr lang="de-DE" sz="1200" b="1" dirty="0" err="1" smtClean="0">
                <a:solidFill>
                  <a:schemeClr val="bg2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96740" y="1424301"/>
            <a:ext cx="1847850" cy="4195449"/>
            <a:chOff x="4549140" y="1424301"/>
            <a:chExt cx="1847850" cy="4195449"/>
          </a:xfrm>
        </p:grpSpPr>
        <p:sp>
          <p:nvSpPr>
            <p:cNvPr id="31" name="Rectangle 30"/>
            <p:cNvSpPr/>
            <p:nvPr/>
          </p:nvSpPr>
          <p:spPr>
            <a:xfrm>
              <a:off x="4549140" y="1482090"/>
              <a:ext cx="438150" cy="4137660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87290" y="1424301"/>
              <a:ext cx="1409700" cy="74358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Lower gradient </a:t>
              </a:r>
            </a:p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(11 GeV run </a:t>
              </a:r>
            </a:p>
            <a:p>
              <a:pPr>
                <a:lnSpc>
                  <a:spcPct val="112000"/>
                </a:lnSpc>
              </a:pPr>
              <a:r>
                <a:rPr lang="en-US" sz="1200" b="1" dirty="0" smtClean="0">
                  <a:solidFill>
                    <a:schemeClr val="bg2"/>
                  </a:solidFill>
                </a:rPr>
                <a:t>instead of 14 GeV)</a:t>
              </a:r>
              <a:endParaRPr lang="de-DE" sz="1200" b="1" dirty="0" err="1" smtClean="0">
                <a:solidFill>
                  <a:schemeClr val="bg2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647128" y="885825"/>
            <a:ext cx="1310561" cy="2796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Courtesy N. Walker</a:t>
            </a:r>
            <a:endParaRPr lang="de-DE" sz="1000" dirty="0" err="1" smtClean="0"/>
          </a:p>
        </p:txBody>
      </p:sp>
    </p:spTree>
    <p:extLst>
      <p:ext uri="{BB962C8B-B14F-4D97-AF65-F5344CB8AC3E}">
        <p14:creationId xmlns:p14="http://schemas.microsoft.com/office/powerpoint/2010/main" val="12983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Faults in MTCA.4 systems installed in FLASH and XFEL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 failures at XFEL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247311" cy="446019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SSD exchange</a:t>
            </a:r>
          </a:p>
          <a:p>
            <a:pPr lvl="1"/>
            <a:r>
              <a:rPr lang="en-US" dirty="0"/>
              <a:t>2017 : 15 </a:t>
            </a:r>
          </a:p>
          <a:p>
            <a:pPr lvl="1"/>
            <a:r>
              <a:rPr lang="en-US" dirty="0"/>
              <a:t>2018 : 72</a:t>
            </a:r>
          </a:p>
          <a:p>
            <a:pPr lvl="1"/>
            <a:r>
              <a:rPr lang="en-US" dirty="0"/>
              <a:t>2019 : 22 (Jan – Apr)</a:t>
            </a:r>
          </a:p>
          <a:p>
            <a:pPr lvl="1"/>
            <a:r>
              <a:rPr lang="en-US" dirty="0"/>
              <a:t>Not a single failure outside of XTIN, XTL, XTDs since 2017</a:t>
            </a:r>
          </a:p>
          <a:p>
            <a:pPr lvl="1"/>
            <a:r>
              <a:rPr lang="en-US" dirty="0"/>
              <a:t>Not so many failures in SASE tunnels anymore, but LLRF stations and BC1</a:t>
            </a:r>
          </a:p>
        </p:txBody>
      </p:sp>
      <p:pic>
        <p:nvPicPr>
          <p:cNvPr id="8" name="Picture 3" descr="D:\XFEL\Studies\Radiation studies\SSD_Failures_XFE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 bwMode="auto">
          <a:xfrm>
            <a:off x="723899" y="3784600"/>
            <a:ext cx="10380096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39000" y="3914775"/>
            <a:ext cx="207677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/>
              <a:t>Period   2018-02-01 to 2019-04-01 </a:t>
            </a:r>
            <a:endParaRPr lang="de-DE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0039800" y="5908040"/>
            <a:ext cx="1683117" cy="332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Courtesy Tim. </a:t>
            </a:r>
            <a:r>
              <a:rPr lang="en-US" sz="1050" dirty="0" err="1" smtClean="0"/>
              <a:t>Wilksen</a:t>
            </a:r>
            <a:endParaRPr lang="de-DE" sz="1050" dirty="0" err="1" smtClean="0"/>
          </a:p>
        </p:txBody>
      </p:sp>
    </p:spTree>
    <p:extLst>
      <p:ext uri="{BB962C8B-B14F-4D97-AF65-F5344CB8AC3E}">
        <p14:creationId xmlns:p14="http://schemas.microsoft.com/office/powerpoint/2010/main" val="6342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 failures at FLASH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2" descr="C:\Users\chris\Desktop\20191014_095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5" y="2525651"/>
            <a:ext cx="5358714" cy="26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6250675" y="2183640"/>
            <a:ext cx="521784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65938" y="1164181"/>
            <a:ext cx="4325937" cy="89662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 err="1" smtClean="0"/>
              <a:t>Cryomodule</a:t>
            </a:r>
            <a:endParaRPr lang="de-DE" sz="1400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7083189" y="2183640"/>
            <a:ext cx="1603612" cy="3693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Beam direction</a:t>
            </a:r>
            <a:endParaRPr lang="de-DE" sz="1400" dirty="0" err="1" smtClean="0"/>
          </a:p>
        </p:txBody>
      </p:sp>
      <p:sp>
        <p:nvSpPr>
          <p:cNvPr id="15" name="Curved Right Arrow 14"/>
          <p:cNvSpPr/>
          <p:nvPr/>
        </p:nvSpPr>
        <p:spPr>
          <a:xfrm>
            <a:off x="6334125" y="3410517"/>
            <a:ext cx="680824" cy="1528549"/>
          </a:xfrm>
          <a:prstGeom prst="curvedRightArrow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6250675" y="5459956"/>
            <a:ext cx="5358714" cy="1017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smtClean="0"/>
              <a:t>Gun / ACC1/39 Rack Equipment, GUN crate (2U left side  has been moved down to increase distance to beam pipe and CM)</a:t>
            </a:r>
            <a:endParaRPr lang="de-DE" sz="1400" dirty="0" err="1" smtClean="0"/>
          </a:p>
        </p:txBody>
      </p:sp>
      <p:pic>
        <p:nvPicPr>
          <p:cNvPr id="17" name="Content Placeholder 1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0" y="1436507"/>
            <a:ext cx="5689170" cy="3948020"/>
          </a:xfrm>
        </p:spPr>
      </p:pic>
      <p:sp>
        <p:nvSpPr>
          <p:cNvPr id="18" name="TextBox 17"/>
          <p:cNvSpPr txBox="1"/>
          <p:nvPr/>
        </p:nvSpPr>
        <p:spPr>
          <a:xfrm>
            <a:off x="583300" y="5459956"/>
            <a:ext cx="5358714" cy="8646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err="1" smtClean="0"/>
              <a:t>Nb</a:t>
            </a:r>
            <a:r>
              <a:rPr lang="en-US" sz="1400" dirty="0" smtClean="0"/>
              <a:t> of failures decreased in 2019 , especially for the GUN</a:t>
            </a:r>
          </a:p>
          <a:p>
            <a:pPr lvl="1">
              <a:lnSpc>
                <a:spcPct val="112000"/>
              </a:lnSpc>
            </a:pPr>
            <a:r>
              <a:rPr lang="en-US" sz="1400" dirty="0" smtClean="0"/>
              <a:t>1</a:t>
            </a:r>
            <a:r>
              <a:rPr lang="en-US" sz="1400" dirty="0" smtClean="0">
                <a:sym typeface="Wingdings" panose="05000000000000000000" pitchFamily="2" charset="2"/>
              </a:rPr>
              <a:t> BACCA installation in ACC139 Rack</a:t>
            </a:r>
          </a:p>
          <a:p>
            <a:pPr lvl="1">
              <a:lnSpc>
                <a:spcPct val="112000"/>
              </a:lnSpc>
            </a:pPr>
            <a:r>
              <a:rPr lang="en-US" sz="1400" dirty="0" smtClean="0">
                <a:sym typeface="Wingdings" panose="05000000000000000000" pitchFamily="2" charset="2"/>
              </a:rPr>
              <a:t>2 Change of gun crate inside rack</a:t>
            </a:r>
            <a:endParaRPr lang="en-US" sz="14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210050" y="3410517"/>
            <a:ext cx="0" cy="13541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57650" y="3088231"/>
            <a:ext cx="295275" cy="3222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1</a:t>
            </a:r>
            <a:endParaRPr lang="de-DE" sz="1400" b="1" dirty="0" err="1" smtClean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95875" y="3410517"/>
            <a:ext cx="0" cy="13541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43475" y="3088231"/>
            <a:ext cx="295275" cy="3222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2</a:t>
            </a:r>
            <a:endParaRPr lang="de-DE" sz="14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11807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SEUs (ADCs only) at XFEL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Single event upsets</a:t>
            </a:r>
            <a:endParaRPr lang="de-DE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4963" b="3956"/>
          <a:stretch/>
        </p:blipFill>
        <p:spPr>
          <a:xfrm>
            <a:off x="2314574" y="1285876"/>
            <a:ext cx="8086726" cy="5082249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4972050" y="2486026"/>
            <a:ext cx="0" cy="30289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4850" y="2114551"/>
            <a:ext cx="914400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shutdown</a:t>
            </a:r>
            <a:endParaRPr lang="de-DE" sz="1400" dirty="0" err="1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24500" y="3133726"/>
            <a:ext cx="0" cy="26860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9200" y="2762251"/>
            <a:ext cx="1238250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power outage</a:t>
            </a:r>
            <a:endParaRPr lang="de-DE" sz="1400" dirty="0" err="1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191625" y="2638426"/>
            <a:ext cx="0" cy="30289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34425" y="2266950"/>
            <a:ext cx="914400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shutdown</a:t>
            </a:r>
            <a:endParaRPr lang="de-DE" sz="1400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9191625" y="914400"/>
            <a:ext cx="1838325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c</a:t>
            </a:r>
            <a:r>
              <a:rPr lang="en-US" sz="1400" dirty="0" smtClean="0"/>
              <a:t>rate / board reboot</a:t>
            </a:r>
            <a:endParaRPr lang="de-DE" sz="1400" dirty="0" err="1" smtClean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258175" y="1247776"/>
            <a:ext cx="1647825" cy="12382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19951" y="1400176"/>
            <a:ext cx="57150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A19</a:t>
            </a:r>
            <a:endParaRPr lang="de-DE" sz="105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7953379" y="1681163"/>
            <a:ext cx="57150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A12</a:t>
            </a:r>
            <a:endParaRPr lang="de-DE" sz="105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7381879" y="2247897"/>
            <a:ext cx="57150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A22</a:t>
            </a:r>
            <a:endParaRPr lang="de-DE" sz="105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7667629" y="2509838"/>
            <a:ext cx="57150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A23</a:t>
            </a:r>
            <a:endParaRPr lang="de-DE" sz="1050" dirty="0" err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7458076" y="3119438"/>
            <a:ext cx="571500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A6</a:t>
            </a:r>
            <a:endParaRPr lang="de-DE" sz="1050" dirty="0" err="1" smtClean="0"/>
          </a:p>
        </p:txBody>
      </p:sp>
    </p:spTree>
    <p:extLst>
      <p:ext uri="{BB962C8B-B14F-4D97-AF65-F5344CB8AC3E}">
        <p14:creationId xmlns:p14="http://schemas.microsoft.com/office/powerpoint/2010/main" val="39497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SEUs (ADCs only) at XFEL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>
            <a:normAutofit/>
          </a:bodyPr>
          <a:lstStyle/>
          <a:p>
            <a:r>
              <a:rPr lang="en-US" dirty="0" smtClean="0"/>
              <a:t>6 boards x 2 crates (master &amp; slave) x 25 RF station = 300 boards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Rate is moderate: 	0.15 SEU / RF station / day    (12 boards)</a:t>
            </a:r>
          </a:p>
          <a:p>
            <a:r>
              <a:rPr lang="en-US" dirty="0" smtClean="0"/>
              <a:t>Usual suspects:  	A6, A9, A12, A15-16, A19, A22, A23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9625" y="1856783"/>
            <a:ext cx="10058400" cy="3088980"/>
            <a:chOff x="809625" y="1961558"/>
            <a:chExt cx="10058400" cy="3088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25" y="2094908"/>
              <a:ext cx="10058400" cy="2955630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>
              <a:off x="3952875" y="30099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772025" y="30099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5562600" y="27432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6448425" y="29337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6715125" y="32766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5305425" y="3315548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7505700" y="1961558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8324850" y="274320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8620125" y="2914650"/>
              <a:ext cx="285750" cy="266700"/>
            </a:xfrm>
            <a:prstGeom prst="downArrow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6520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INTRODUCTION: FLASH and XFEL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RADIATION </a:t>
            </a:r>
            <a:r>
              <a:rPr lang="en-US" b="1" dirty="0"/>
              <a:t>and </a:t>
            </a:r>
            <a:r>
              <a:rPr lang="en-US" b="1" dirty="0" smtClean="0"/>
              <a:t>SHIELDING</a:t>
            </a:r>
          </a:p>
          <a:p>
            <a:pPr marL="0" indent="0">
              <a:buNone/>
            </a:pPr>
            <a:endParaRPr lang="en-US" b="1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/>
          <a:stretch/>
        </p:blipFill>
        <p:spPr>
          <a:xfrm>
            <a:off x="389339" y="4419600"/>
            <a:ext cx="3268261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157913" y="1428651"/>
            <a:ext cx="561657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FAULTS in MTCA.4 LLRF </a:t>
            </a:r>
            <a:r>
              <a:rPr lang="en-US" b="1" dirty="0" smtClean="0"/>
              <a:t>SYSTEMS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OUTLOOK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2050" name="Picture 2" descr="C:\Users\branlard\Dropbox\DESY\20190829_130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6516" r="56379" b="21112"/>
          <a:stretch/>
        </p:blipFill>
        <p:spPr bwMode="auto">
          <a:xfrm>
            <a:off x="6176963" y="1753395"/>
            <a:ext cx="2890837" cy="203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alks\images\XFELbe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2083"/>
            <a:ext cx="3276600" cy="189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410074"/>
            <a:ext cx="376375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88661" y="6383922"/>
            <a:ext cx="41870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© </a:t>
            </a:r>
            <a:r>
              <a:rPr lang="en-US" sz="500" dirty="0" err="1" smtClean="0"/>
              <a:t>alamy</a:t>
            </a:r>
            <a:endParaRPr lang="de-DE" sz="500" dirty="0" err="1" smtClean="0"/>
          </a:p>
        </p:txBody>
      </p:sp>
    </p:spTree>
    <p:extLst>
      <p:ext uri="{BB962C8B-B14F-4D97-AF65-F5344CB8AC3E}">
        <p14:creationId xmlns:p14="http://schemas.microsoft.com/office/powerpoint/2010/main" val="133574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SEUs (ADCs only) at XFEL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7535969" cy="44601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Correlation </a:t>
            </a:r>
            <a:r>
              <a:rPr lang="en-US" b="1" dirty="0"/>
              <a:t>between radiation and failures </a:t>
            </a:r>
            <a:endParaRPr lang="en-US" b="1" dirty="0" smtClean="0"/>
          </a:p>
          <a:p>
            <a:pPr lvl="1"/>
            <a:r>
              <a:rPr lang="en-US" dirty="0" smtClean="0"/>
              <a:t>2 </a:t>
            </a:r>
            <a:r>
              <a:rPr lang="en-US" dirty="0"/>
              <a:t>months observation period</a:t>
            </a:r>
          </a:p>
          <a:p>
            <a:pPr lvl="1"/>
            <a:r>
              <a:rPr lang="en-US" dirty="0"/>
              <a:t>Correlation with radiation hits (RadCon) readouts</a:t>
            </a:r>
          </a:p>
          <a:p>
            <a:pPr lvl="1"/>
            <a:r>
              <a:rPr lang="en-US" dirty="0"/>
              <a:t>LLRF firmware now has single SEU correction block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373"/>
          <a:stretch/>
        </p:blipFill>
        <p:spPr>
          <a:xfrm>
            <a:off x="1009649" y="2941685"/>
            <a:ext cx="8477251" cy="34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PCIe</a:t>
            </a:r>
            <a:r>
              <a:rPr lang="en-US" dirty="0"/>
              <a:t> failures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6643685" cy="446019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 smtClean="0"/>
              <a:t>PCIe</a:t>
            </a:r>
            <a:r>
              <a:rPr lang="en-US" sz="1600" b="1" dirty="0" smtClean="0"/>
              <a:t> link to an ADC board disappears during operation</a:t>
            </a:r>
          </a:p>
          <a:p>
            <a:pPr lvl="1"/>
            <a:r>
              <a:rPr lang="en-US" sz="1400" dirty="0" smtClean="0"/>
              <a:t>Not always the same board</a:t>
            </a:r>
          </a:p>
          <a:p>
            <a:pPr lvl="1"/>
            <a:r>
              <a:rPr lang="en-US" sz="1400" dirty="0" smtClean="0"/>
              <a:t>Happens on LLRF crates only 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 err="1" smtClean="0"/>
              <a:t>fw</a:t>
            </a:r>
            <a:r>
              <a:rPr lang="en-US" sz="1400" dirty="0" smtClean="0"/>
              <a:t>? most heavily equipped crates ?)  </a:t>
            </a:r>
          </a:p>
          <a:p>
            <a:pPr marL="0" indent="0">
              <a:buNone/>
            </a:pPr>
            <a:r>
              <a:rPr lang="en-US" sz="1600" b="1" dirty="0" smtClean="0"/>
              <a:t>Diagnostics</a:t>
            </a:r>
          </a:p>
          <a:p>
            <a:pPr lvl="1">
              <a:buFont typeface="Arial" charset="0"/>
              <a:buChar char="•"/>
            </a:pPr>
            <a:r>
              <a:rPr lang="en-US" sz="1400" dirty="0" smtClean="0"/>
              <a:t>Seems </a:t>
            </a:r>
            <a:r>
              <a:rPr lang="en-US" sz="1400" b="1" dirty="0" smtClean="0"/>
              <a:t>unrelated to radiation conditions</a:t>
            </a:r>
          </a:p>
          <a:p>
            <a:pPr lvl="1"/>
            <a:r>
              <a:rPr lang="en-US" sz="1400" dirty="0" smtClean="0"/>
              <a:t>Coincidentally observed on current consumption</a:t>
            </a:r>
          </a:p>
          <a:p>
            <a:pPr lvl="2"/>
            <a:r>
              <a:rPr lang="en-US" sz="1400" dirty="0" smtClean="0"/>
              <a:t>Current drops (cause or consequence ?)</a:t>
            </a:r>
          </a:p>
          <a:p>
            <a:pPr lvl="2"/>
            <a:r>
              <a:rPr lang="en-US" sz="1400" dirty="0" smtClean="0"/>
              <a:t>PhD devoted to “self healing” systems </a:t>
            </a:r>
            <a:endParaRPr lang="en-US" sz="1400" dirty="0"/>
          </a:p>
          <a:p>
            <a:pPr lvl="1"/>
            <a:r>
              <a:rPr lang="en-US" sz="1400" dirty="0" smtClean="0"/>
              <a:t>Currently not handled properly by server (work in progress)</a:t>
            </a:r>
          </a:p>
          <a:p>
            <a:pPr marL="0" indent="0">
              <a:buNone/>
            </a:pPr>
            <a:r>
              <a:rPr lang="en-US" sz="1600" b="1" dirty="0" smtClean="0"/>
              <a:t>Impact of new NAT firmware* ?</a:t>
            </a:r>
          </a:p>
          <a:p>
            <a:pPr lvl="1"/>
            <a:r>
              <a:rPr lang="en-US" sz="1600" dirty="0" err="1" smtClean="0"/>
              <a:t>PCIe</a:t>
            </a:r>
            <a:r>
              <a:rPr lang="en-US" sz="1600" dirty="0" smtClean="0"/>
              <a:t> </a:t>
            </a:r>
            <a:r>
              <a:rPr lang="en-US" sz="1600" dirty="0"/>
              <a:t>configuration was changed in new </a:t>
            </a:r>
            <a:r>
              <a:rPr lang="en-US" sz="1600" dirty="0" smtClean="0"/>
              <a:t>FW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762853"/>
            <a:ext cx="6172200" cy="561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US" sz="1050" dirty="0" smtClean="0"/>
              <a:t>* </a:t>
            </a:r>
            <a:r>
              <a:rPr lang="en-US" sz="1100" dirty="0"/>
              <a:t>New FW </a:t>
            </a:r>
            <a:r>
              <a:rPr lang="en-US" sz="1100" dirty="0">
                <a:sym typeface="Wingdings" panose="05000000000000000000" pitchFamily="2" charset="2"/>
              </a:rPr>
              <a:t> </a:t>
            </a:r>
            <a:r>
              <a:rPr lang="en-US" sz="1100" dirty="0"/>
              <a:t>backplane manager support + bug fix in handling slot 12 at reboot</a:t>
            </a:r>
          </a:p>
          <a:p>
            <a:pPr lvl="1"/>
            <a:r>
              <a:rPr lang="en-US" sz="1100" dirty="0" smtClean="0"/>
              <a:t>  a</a:t>
            </a:r>
            <a:r>
              <a:rPr lang="en-US" sz="1100" dirty="0" smtClean="0">
                <a:sym typeface="Wingdings" panose="05000000000000000000" pitchFamily="2" charset="2"/>
              </a:rPr>
              <a:t>lso</a:t>
            </a:r>
            <a:r>
              <a:rPr lang="en-US" sz="1100" dirty="0">
                <a:sym typeface="Wingdings" panose="05000000000000000000" pitchFamily="2" charset="2"/>
              </a:rPr>
              <a:t>, PS r</a:t>
            </a:r>
            <a:r>
              <a:rPr lang="en-US" sz="1100" dirty="0"/>
              <a:t>edundancy issues were </a:t>
            </a:r>
            <a:r>
              <a:rPr lang="en-US" sz="1100" dirty="0" smtClean="0"/>
              <a:t>fixed  </a:t>
            </a:r>
            <a:br>
              <a:rPr lang="en-US" sz="1100" dirty="0" smtClean="0"/>
            </a:br>
            <a:r>
              <a:rPr lang="en-US" sz="1100" dirty="0" smtClean="0"/>
              <a:t>  currently </a:t>
            </a:r>
            <a:r>
              <a:rPr lang="en-US" sz="1100" dirty="0"/>
              <a:t>under test, installation planned for Summer </a:t>
            </a:r>
            <a:r>
              <a:rPr lang="en-US" sz="1100" dirty="0" smtClean="0"/>
              <a:t>2020</a:t>
            </a:r>
            <a:br>
              <a:rPr lang="en-US" sz="1100" dirty="0" smtClean="0"/>
            </a:br>
            <a:r>
              <a:rPr lang="en-US" sz="1100" dirty="0" smtClean="0"/>
              <a:t>  </a:t>
            </a:r>
            <a:endParaRPr lang="de-DE" sz="1200" dirty="0" err="1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28" y="1381125"/>
            <a:ext cx="5647998" cy="492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10840" y="219551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failure</a:t>
            </a:r>
            <a:endParaRPr lang="de-DE" sz="1400" dirty="0" err="1" smtClean="0"/>
          </a:p>
        </p:txBody>
      </p:sp>
      <p:sp>
        <p:nvSpPr>
          <p:cNvPr id="11" name="TextBox 10"/>
          <p:cNvSpPr txBox="1"/>
          <p:nvPr/>
        </p:nvSpPr>
        <p:spPr>
          <a:xfrm>
            <a:off x="9834890" y="4576767"/>
            <a:ext cx="1781175" cy="2762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board reboot</a:t>
            </a:r>
            <a:endParaRPr lang="de-DE" sz="140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7272664" y="1066800"/>
            <a:ext cx="4243061" cy="3429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Board current consumption read from power supply 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6374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glitch affecting 1kW power supplies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" b="1901"/>
          <a:stretch/>
        </p:blipFill>
        <p:spPr bwMode="auto">
          <a:xfrm>
            <a:off x="8001001" y="3500073"/>
            <a:ext cx="3919463" cy="29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041870"/>
            <a:ext cx="3919463" cy="234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78855" y="4510291"/>
            <a:ext cx="1722120" cy="2903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(*) for the XFEL/FLASH setup</a:t>
            </a:r>
            <a:endParaRPr lang="de-DE" sz="900" dirty="0" err="1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1388011"/>
            <a:ext cx="7543800" cy="48051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marR="0" lvl="0" indent="-357188" algn="l" defTabSz="914400" rtl="0" eaLnBrk="1" fontAlgn="auto" latinLnBrk="0" hangingPunct="1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Problem discovered a couple of years ago:</a:t>
            </a:r>
          </a:p>
          <a:p>
            <a:pPr marL="714375" marR="0" lvl="1" indent="-357188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59DBB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power glitch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shorter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than ~30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msec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crate runs without interruption</a:t>
            </a:r>
          </a:p>
          <a:p>
            <a:pPr marL="714375" marR="0" lvl="1" indent="-357188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59DBB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If power glitch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longer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than ~100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msec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 crate stops and restarts</a:t>
            </a:r>
          </a:p>
          <a:p>
            <a:pPr marL="714375" marR="0" lvl="1" indent="-357188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59DBB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If power glitch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around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50-80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msec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 crate sometime hangs</a:t>
            </a:r>
            <a:b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and can’t be recovered remotely (power cycle in-situ required)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higher the load, the shorter the critical time (fans speed,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nb.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boards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…)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Affected all MTCA users at DESY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MSK developed test stand and communicated with Wiener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Problem was investigated at Wiener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new firmware</a:t>
            </a:r>
            <a:b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MTCA4PS-v1-08-5136-0.hpm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(*)  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With new firmware, problem could NOT be reproduced </a:t>
            </a:r>
            <a:b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FW update of all 1kW power supplies summer and winter 2019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39200"/>
              </a:buClr>
              <a:buSzTx/>
              <a:buFontTx/>
              <a:buBlip>
                <a:blip r:embed="rId4"/>
              </a:buBlip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6075920"/>
            <a:ext cx="2747355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See </a:t>
            </a:r>
            <a:r>
              <a:rPr lang="en-US" sz="1600" dirty="0" err="1" smtClean="0"/>
              <a:t>Mariusz</a:t>
            </a:r>
            <a:r>
              <a:rPr lang="en-US" sz="1600" dirty="0" smtClean="0"/>
              <a:t> </a:t>
            </a:r>
            <a:r>
              <a:rPr lang="en-US" sz="1600" dirty="0" err="1" smtClean="0"/>
              <a:t>Grecki’s</a:t>
            </a:r>
            <a:r>
              <a:rPr lang="en-US" sz="1600" dirty="0" smtClean="0"/>
              <a:t> poster</a:t>
            </a:r>
            <a:endParaRPr lang="de-DE" sz="1600" dirty="0" err="1" smtClean="0"/>
          </a:p>
        </p:txBody>
      </p:sp>
      <p:sp>
        <p:nvSpPr>
          <p:cNvPr id="13" name="Right Arrow 12"/>
          <p:cNvSpPr/>
          <p:nvPr/>
        </p:nvSpPr>
        <p:spPr>
          <a:xfrm>
            <a:off x="1752600" y="6075920"/>
            <a:ext cx="228600" cy="324879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XFEL (summer 2020)</a:t>
            </a:r>
          </a:p>
          <a:p>
            <a:r>
              <a:rPr lang="en-US" dirty="0"/>
              <a:t>Operation with backplane manager (MCH-RTM)</a:t>
            </a:r>
          </a:p>
          <a:p>
            <a:r>
              <a:rPr lang="en-US" dirty="0"/>
              <a:t>Operation with full redundancy (2x 1kW PS)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FLASH</a:t>
            </a:r>
          </a:p>
          <a:p>
            <a:r>
              <a:rPr lang="en-US" dirty="0" smtClean="0"/>
              <a:t>No </a:t>
            </a:r>
            <a:r>
              <a:rPr lang="en-US" dirty="0"/>
              <a:t>hardware failure, no MTCA.4 components exchanged because of </a:t>
            </a:r>
            <a:r>
              <a:rPr lang="en-US" dirty="0" smtClean="0"/>
              <a:t>issues so far</a:t>
            </a:r>
          </a:p>
          <a:p>
            <a:r>
              <a:rPr lang="en-US" dirty="0" smtClean="0"/>
              <a:t>New FW with SEU correction (winter 2019)</a:t>
            </a:r>
          </a:p>
          <a:p>
            <a:r>
              <a:rPr lang="en-US" dirty="0" smtClean="0"/>
              <a:t>Installation of </a:t>
            </a:r>
            <a:r>
              <a:rPr lang="en-US" dirty="0" err="1" smtClean="0"/>
              <a:t>RadCon</a:t>
            </a:r>
            <a:r>
              <a:rPr lang="en-US" dirty="0" smtClean="0"/>
              <a:t> (winter 2019)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err="1"/>
              <a:t>PCIe</a:t>
            </a:r>
            <a:r>
              <a:rPr lang="en-US" dirty="0"/>
              <a:t> link failures </a:t>
            </a:r>
            <a:r>
              <a:rPr lang="en-US" dirty="0" smtClean="0"/>
              <a:t>under investigation (currently dominating issue in terms of LLRF system down time at XFEL)</a:t>
            </a:r>
          </a:p>
          <a:p>
            <a:r>
              <a:rPr lang="en-US" dirty="0"/>
              <a:t>PhD student to look into HW failure signature and </a:t>
            </a:r>
            <a:r>
              <a:rPr lang="en-US" dirty="0" err="1"/>
              <a:t>and</a:t>
            </a:r>
            <a:r>
              <a:rPr lang="en-US" dirty="0"/>
              <a:t> possible mitigation </a:t>
            </a:r>
            <a:r>
              <a:rPr lang="en-US" dirty="0" smtClean="0"/>
              <a:t>strategies</a:t>
            </a:r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smtClean="0"/>
              <a:t>tools to keep detect radiation bursts and draw a radiation map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0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2877109" cy="1899936"/>
          </a:xfrm>
        </p:spPr>
        <p:txBody>
          <a:bodyPr/>
          <a:lstStyle/>
          <a:p>
            <a:r>
              <a:rPr lang="de-DE" dirty="0" smtClean="0"/>
              <a:t>Julien Branlard</a:t>
            </a:r>
            <a:endParaRPr lang="de-DE" dirty="0"/>
          </a:p>
          <a:p>
            <a:r>
              <a:rPr lang="de-DE" dirty="0" smtClean="0"/>
              <a:t>MSK</a:t>
            </a:r>
          </a:p>
          <a:p>
            <a:r>
              <a:rPr lang="de-DE" dirty="0" smtClean="0">
                <a:hlinkClick r:id="rId2"/>
              </a:rPr>
              <a:t>julien.branlard@desy.de</a:t>
            </a:r>
            <a:endParaRPr lang="de-DE" dirty="0" smtClean="0"/>
          </a:p>
          <a:p>
            <a:r>
              <a:rPr lang="de-DE" dirty="0" smtClean="0"/>
              <a:t>+49 (0) 40 8998 1599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dirty="0" err="1" smtClean="0"/>
              <a:t>Thank</a:t>
            </a:r>
            <a:r>
              <a:rPr lang="de-DE" sz="6000" dirty="0" smtClean="0"/>
              <a:t> </a:t>
            </a:r>
            <a:r>
              <a:rPr lang="de-DE" sz="6000" dirty="0" err="1" smtClean="0"/>
              <a:t>you</a:t>
            </a:r>
            <a:endParaRPr lang="de-DE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/>
          <a:stretch/>
        </p:blipFill>
        <p:spPr>
          <a:xfrm>
            <a:off x="3657600" y="1285087"/>
            <a:ext cx="5715000" cy="300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 txBox="1">
            <a:spLocks/>
          </p:cNvSpPr>
          <p:nvPr/>
        </p:nvSpPr>
        <p:spPr>
          <a:xfrm>
            <a:off x="6553200" y="4495800"/>
            <a:ext cx="2877109" cy="1899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Christian Schmidt</a:t>
            </a:r>
          </a:p>
          <a:p>
            <a:r>
              <a:rPr lang="de-DE" dirty="0" smtClean="0"/>
              <a:t>MSK</a:t>
            </a:r>
          </a:p>
          <a:p>
            <a:r>
              <a:rPr lang="de-DE" dirty="0" smtClean="0">
                <a:hlinkClick r:id="rId2"/>
              </a:rPr>
              <a:t>Christian.schmidt@desy.de</a:t>
            </a:r>
            <a:endParaRPr lang="de-DE" dirty="0" smtClean="0"/>
          </a:p>
          <a:p>
            <a:r>
              <a:rPr lang="de-DE" dirty="0" smtClean="0"/>
              <a:t>+49 (0) 40 8998 1869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and XFEL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C:\Users\momet\Documents\DESY\Conferences and Workshops\2018 04 IPAC Vancouver\Proceeding\final\WEPAF051f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18" y="3812203"/>
            <a:ext cx="11229405" cy="19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5" y="1367013"/>
            <a:ext cx="6960756" cy="204151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63997" y="5934075"/>
            <a:ext cx="48717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62675" y="5934075"/>
            <a:ext cx="52292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1945" y="5781675"/>
            <a:ext cx="914400" cy="304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 smtClean="0"/>
              <a:t>3.4 km</a:t>
            </a:r>
            <a:endParaRPr lang="de-DE" sz="1200" b="1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69123" y="2181225"/>
            <a:ext cx="36195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b="1" dirty="0" smtClean="0"/>
              <a:t>FLASH</a:t>
            </a:r>
            <a:r>
              <a:rPr lang="en-US" sz="1400" dirty="0" smtClean="0"/>
              <a:t> operated with </a:t>
            </a:r>
            <a:r>
              <a:rPr lang="en-US" sz="1400" dirty="0" smtClean="0"/>
              <a:t>MTCA.4 </a:t>
            </a:r>
            <a:r>
              <a:rPr lang="en-US" sz="1400" b="1" dirty="0" smtClean="0"/>
              <a:t>since 2013</a:t>
            </a:r>
          </a:p>
          <a:p>
            <a:pPr>
              <a:lnSpc>
                <a:spcPct val="112000"/>
              </a:lnSpc>
            </a:pPr>
            <a:endParaRPr lang="en-US" sz="1400" b="1" dirty="0" smtClean="0"/>
          </a:p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b="1" dirty="0" smtClean="0"/>
              <a:t>XFEL</a:t>
            </a:r>
            <a:r>
              <a:rPr lang="en-US" sz="1400" dirty="0" smtClean="0"/>
              <a:t> operated with </a:t>
            </a:r>
            <a:r>
              <a:rPr lang="en-US" sz="1400" dirty="0" smtClean="0"/>
              <a:t>MTCA.4 </a:t>
            </a:r>
            <a:r>
              <a:rPr lang="en-US" sz="1400" b="1" dirty="0" smtClean="0"/>
              <a:t>since 2017</a:t>
            </a:r>
            <a:endParaRPr lang="de-DE" sz="14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37459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MTCA.4 LLRF components* in the tunnels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11403012" cy="5010249"/>
          </a:xfrm>
        </p:spPr>
        <p:txBody>
          <a:bodyPr/>
          <a:lstStyle/>
          <a:p>
            <a:pPr marL="269875" indent="-269875">
              <a:lnSpc>
                <a:spcPct val="112000"/>
              </a:lnSpc>
            </a:pPr>
            <a:endParaRPr lang="en-US" dirty="0" smtClean="0"/>
          </a:p>
          <a:p>
            <a:pPr marL="269875" indent="-269875">
              <a:lnSpc>
                <a:spcPct val="112000"/>
              </a:lnSpc>
            </a:pPr>
            <a:endParaRPr lang="en-US" dirty="0"/>
          </a:p>
          <a:p>
            <a:pPr marL="269875" indent="-269875">
              <a:lnSpc>
                <a:spcPct val="112000"/>
              </a:lnSpc>
            </a:pPr>
            <a:endParaRPr lang="en-US" dirty="0" smtClean="0"/>
          </a:p>
          <a:p>
            <a:pPr marL="269875" indent="-269875">
              <a:lnSpc>
                <a:spcPct val="112000"/>
              </a:lnSpc>
            </a:pPr>
            <a:endParaRPr lang="en-US" dirty="0"/>
          </a:p>
          <a:p>
            <a:pPr marL="269875" indent="-269875">
              <a:lnSpc>
                <a:spcPct val="112000"/>
              </a:lnSpc>
            </a:pPr>
            <a:endParaRPr lang="en-US" dirty="0" smtClean="0"/>
          </a:p>
          <a:p>
            <a:pPr marL="269875" indent="-269875">
              <a:lnSpc>
                <a:spcPct val="112000"/>
              </a:lnSpc>
            </a:pPr>
            <a:endParaRPr lang="en-US" dirty="0"/>
          </a:p>
          <a:p>
            <a:pPr marL="269875" indent="-269875">
              <a:lnSpc>
                <a:spcPct val="112000"/>
              </a:lnSpc>
            </a:pPr>
            <a:endParaRPr lang="en-US" dirty="0" smtClean="0"/>
          </a:p>
          <a:p>
            <a:pPr marL="269875" indent="-269875">
              <a:lnSpc>
                <a:spcPct val="112000"/>
              </a:lnSpc>
            </a:pPr>
            <a:endParaRPr lang="en-US" dirty="0" smtClean="0"/>
          </a:p>
          <a:p>
            <a:pPr marL="269875" indent="-269875">
              <a:lnSpc>
                <a:spcPct val="112000"/>
              </a:lnSpc>
            </a:pPr>
            <a:r>
              <a:rPr lang="en-US" dirty="0" smtClean="0"/>
              <a:t>Only </a:t>
            </a:r>
            <a:r>
              <a:rPr lang="en-US" dirty="0"/>
              <a:t>components installed in tunnels are </a:t>
            </a:r>
            <a:r>
              <a:rPr lang="en-US" dirty="0" smtClean="0"/>
              <a:t>listed</a:t>
            </a:r>
            <a:endParaRPr lang="en-US" dirty="0"/>
          </a:p>
          <a:p>
            <a:pPr marL="269875" indent="-269875">
              <a:lnSpc>
                <a:spcPct val="112000"/>
              </a:lnSpc>
            </a:pPr>
            <a:r>
              <a:rPr lang="en-US" dirty="0" smtClean="0"/>
              <a:t>Other </a:t>
            </a:r>
            <a:r>
              <a:rPr lang="en-US" dirty="0"/>
              <a:t>components are useful as witness outside of radiation prone environments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Failures of </a:t>
            </a:r>
            <a:r>
              <a:rPr lang="en-US" noProof="0" dirty="0" err="1" smtClean="0"/>
              <a:t>MicroTCA</a:t>
            </a:r>
            <a:r>
              <a:rPr lang="en-US" noProof="0" dirty="0" smtClean="0"/>
              <a:t>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916263"/>
              </p:ext>
            </p:extLst>
          </p:nvPr>
        </p:nvGraphicFramePr>
        <p:xfrm>
          <a:off x="3429000" y="1371600"/>
          <a:ext cx="534658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195"/>
                <a:gridCol w="1782195"/>
                <a:gridCol w="1782195"/>
              </a:tblGrid>
              <a:tr h="269998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XFEL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FLASH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ADCs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350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DWCs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350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CPUs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55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MCHs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55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55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DAMC02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30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TCK7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~ 55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PM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 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others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</a:t>
                      </a:r>
                      <a:r>
                        <a:rPr lang="en-US" sz="1400" baseline="0" dirty="0" smtClean="0"/>
                        <a:t> 20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de-DE" sz="1400" dirty="0"/>
                    </a:p>
                  </a:txBody>
                  <a:tcPr/>
                </a:tc>
              </a:tr>
              <a:tr h="2699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 ~ 1070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57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67000" y="6096000"/>
            <a:ext cx="7053261" cy="35401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* more in other subsystems (technical interlock, special diagnostics, </a:t>
            </a:r>
            <a:r>
              <a:rPr lang="en-US" sz="1600" dirty="0" err="1" smtClean="0"/>
              <a:t>etc</a:t>
            </a:r>
            <a:r>
              <a:rPr lang="en-US" sz="1600" dirty="0" smtClean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11575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Measuring Radiation </a:t>
            </a:r>
            <a:br>
              <a:rPr lang="en-US" dirty="0" smtClean="0"/>
            </a:br>
            <a:r>
              <a:rPr lang="en-US" dirty="0" smtClean="0"/>
              <a:t>Shielding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 spots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 smtClean="0"/>
              <a:t>Mounted on racks</a:t>
            </a:r>
            <a:endParaRPr lang="en-US" dirty="0"/>
          </a:p>
          <a:p>
            <a:pPr lvl="1"/>
            <a:r>
              <a:rPr lang="en-US" dirty="0"/>
              <a:t>Measure 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01" y="1219198"/>
            <a:ext cx="2078499" cy="280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w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7067" y="908180"/>
            <a:ext cx="2161115" cy="3841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34400" y="4987233"/>
            <a:ext cx="315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MARWIN: M</a:t>
            </a:r>
            <a:r>
              <a:rPr lang="en-US" sz="1200" dirty="0"/>
              <a:t>obiler und </a:t>
            </a:r>
            <a:r>
              <a:rPr lang="en-US" sz="1200" b="1" dirty="0"/>
              <a:t>A</a:t>
            </a:r>
            <a:r>
              <a:rPr lang="en-US" sz="1200" dirty="0"/>
              <a:t>utonomer </a:t>
            </a:r>
            <a:r>
              <a:rPr lang="en-US" sz="1200" b="1" dirty="0"/>
              <a:t>R</a:t>
            </a:r>
            <a:r>
              <a:rPr lang="en-US" sz="1200" dirty="0"/>
              <a:t>oboter für </a:t>
            </a:r>
            <a:r>
              <a:rPr lang="en-US" sz="1200" b="1" dirty="0"/>
              <a:t>W</a:t>
            </a:r>
            <a:r>
              <a:rPr lang="en-US" sz="1200" dirty="0"/>
              <a:t>artung und </a:t>
            </a:r>
            <a:r>
              <a:rPr lang="en-US" sz="1200" b="1" dirty="0"/>
              <a:t>IN</a:t>
            </a:r>
            <a:r>
              <a:rPr lang="en-US" sz="1200" dirty="0"/>
              <a:t>spektion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9075" y="3152775"/>
            <a:ext cx="5981700" cy="282892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0981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 spots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 smtClean="0"/>
              <a:t>Mounted on racks</a:t>
            </a:r>
            <a:endParaRPr lang="en-US" dirty="0"/>
          </a:p>
          <a:p>
            <a:pPr lvl="1"/>
            <a:r>
              <a:rPr lang="en-US" dirty="0"/>
              <a:t>Measure 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188744" y="4677057"/>
            <a:ext cx="1238250" cy="3381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/>
              <a:t>Dose rate  [</a:t>
            </a:r>
            <a:r>
              <a:rPr lang="en-US" sz="1050" dirty="0">
                <a:sym typeface="Symbol"/>
              </a:rPr>
              <a:t></a:t>
            </a:r>
            <a:r>
              <a:rPr lang="en-US" sz="1050" dirty="0"/>
              <a:t>Sv/h]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212096" y="2467257"/>
            <a:ext cx="1238250" cy="3381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/>
              <a:t>Dose rate  [</a:t>
            </a:r>
            <a:r>
              <a:rPr lang="en-US" sz="1050" dirty="0">
                <a:sym typeface="Symbol"/>
              </a:rPr>
              <a:t></a:t>
            </a:r>
            <a:r>
              <a:rPr lang="en-US" sz="1050" dirty="0"/>
              <a:t>Sv/h]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99" y="1322163"/>
            <a:ext cx="6128201" cy="454523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2750" y="1672420"/>
            <a:ext cx="251594" cy="25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9075" y="3152775"/>
            <a:ext cx="5981700" cy="282892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8005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5444402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/>
              <a:t>Mounted on racks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MTCA.4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pPr marL="357187" lvl="1" indent="0">
              <a:buNone/>
            </a:pPr>
            <a:endParaRPr lang="en-US" dirty="0" smtClean="0"/>
          </a:p>
          <a:p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304800" y="4267200"/>
            <a:ext cx="5981700" cy="16770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sp>
        <p:nvSpPr>
          <p:cNvPr id="15" name="Rectangle 14"/>
          <p:cNvSpPr/>
          <p:nvPr/>
        </p:nvSpPr>
        <p:spPr>
          <a:xfrm>
            <a:off x="0" y="1435372"/>
            <a:ext cx="5981700" cy="16770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7" y="2108775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25000" y="1745248"/>
            <a:ext cx="1268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MTCA crate</a:t>
            </a:r>
            <a:endParaRPr lang="de-DE" sz="1600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9819936" y="5359517"/>
            <a:ext cx="169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external stand-alone sensor</a:t>
            </a:r>
            <a:endParaRPr lang="de-DE" sz="160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6124242" y="4332792"/>
            <a:ext cx="156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Sensor mounted on FMC</a:t>
            </a:r>
            <a:endParaRPr lang="de-DE" sz="160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10287000" y="3443703"/>
            <a:ext cx="177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Sensor mounted in </a:t>
            </a:r>
            <a:r>
              <a:rPr lang="en-US" sz="1600" dirty="0" err="1" smtClean="0"/>
              <a:t>dosimon</a:t>
            </a:r>
            <a:r>
              <a:rPr lang="en-US" sz="1600" dirty="0" smtClean="0"/>
              <a:t> boxes</a:t>
            </a:r>
            <a:endParaRPr lang="de-DE" sz="1600" dirty="0" err="1" smtClean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428074" y="3736090"/>
            <a:ext cx="858926" cy="2024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6" idx="0"/>
          </p:cNvCxnSpPr>
          <p:nvPr/>
        </p:nvCxnSpPr>
        <p:spPr>
          <a:xfrm flipH="1" flipV="1">
            <a:off x="10287000" y="4769514"/>
            <a:ext cx="380667" cy="5900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77000" y="4124325"/>
            <a:ext cx="152400" cy="2179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1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radiation measured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Failures of MicroTCA systems inside the tunnels at FLASH and XFEL | Julien Branlard and Christian Schmidt, 05.12.2019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5444402" cy="4460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Pandora</a:t>
            </a:r>
          </a:p>
          <a:p>
            <a:pPr lvl="1"/>
            <a:r>
              <a:rPr lang="en-US" dirty="0" smtClean="0"/>
              <a:t>FLASH/ XFEL installed in the tunnel</a:t>
            </a:r>
          </a:p>
          <a:p>
            <a:pPr lvl="1"/>
            <a:r>
              <a:rPr lang="en-US" dirty="0" smtClean="0"/>
              <a:t>Measure gamma and neutrons</a:t>
            </a:r>
          </a:p>
          <a:p>
            <a:pPr lvl="1"/>
            <a:r>
              <a:rPr lang="en-US" dirty="0" smtClean="0"/>
              <a:t>Sparse measurements</a:t>
            </a:r>
          </a:p>
          <a:p>
            <a:pPr lvl="1"/>
            <a:r>
              <a:rPr lang="en-US" dirty="0" smtClean="0"/>
              <a:t>Mounted on remote controlled robot (XFEL)</a:t>
            </a:r>
          </a:p>
          <a:p>
            <a:pPr marL="0" indent="0">
              <a:buNone/>
            </a:pPr>
            <a:r>
              <a:rPr lang="en-US" b="1" dirty="0" err="1"/>
              <a:t>RadFet</a:t>
            </a:r>
            <a:endParaRPr lang="en-US" b="1" dirty="0"/>
          </a:p>
          <a:p>
            <a:pPr lvl="1"/>
            <a:r>
              <a:rPr lang="en-US" dirty="0"/>
              <a:t>Mounted on racks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integrated </a:t>
            </a:r>
            <a:r>
              <a:rPr lang="en-US" dirty="0" smtClean="0"/>
              <a:t>radiation</a:t>
            </a:r>
          </a:p>
          <a:p>
            <a:pPr marL="0" indent="0">
              <a:buNone/>
            </a:pPr>
            <a:r>
              <a:rPr lang="en-US" b="1" dirty="0" err="1" smtClean="0"/>
              <a:t>RadCon</a:t>
            </a:r>
            <a:endParaRPr lang="en-US" b="1" dirty="0" smtClean="0"/>
          </a:p>
          <a:p>
            <a:pPr lvl="1"/>
            <a:r>
              <a:rPr lang="en-US" dirty="0" smtClean="0"/>
              <a:t>Gamma counters</a:t>
            </a:r>
          </a:p>
          <a:p>
            <a:pPr lvl="1"/>
            <a:r>
              <a:rPr lang="en-US" dirty="0" smtClean="0"/>
              <a:t>Installed as USB stick on MTCA.4 CPUs</a:t>
            </a:r>
          </a:p>
          <a:p>
            <a:pPr lvl="1"/>
            <a:r>
              <a:rPr lang="en-US" dirty="0" smtClean="0"/>
              <a:t>Fast “live” read outs</a:t>
            </a:r>
          </a:p>
          <a:p>
            <a:pPr marL="357187" lvl="1" indent="0">
              <a:buNone/>
            </a:pPr>
            <a:endParaRPr lang="en-US" dirty="0" smtClean="0"/>
          </a:p>
          <a:p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304800" y="4267200"/>
            <a:ext cx="5981700" cy="16770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sp>
        <p:nvSpPr>
          <p:cNvPr id="15" name="Rectangle 14"/>
          <p:cNvSpPr/>
          <p:nvPr/>
        </p:nvSpPr>
        <p:spPr>
          <a:xfrm>
            <a:off x="0" y="1435372"/>
            <a:ext cx="5981700" cy="167709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 smtClean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4F3D38C-EBB8-C24D-9961-6BA68ADE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990600"/>
            <a:ext cx="5715000" cy="5352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0" y="685800"/>
            <a:ext cx="1310561" cy="2796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Courtesy N. Walker</a:t>
            </a:r>
            <a:endParaRPr lang="de-DE" sz="1000" dirty="0" err="1" smtClean="0"/>
          </a:p>
        </p:txBody>
      </p:sp>
    </p:spTree>
    <p:extLst>
      <p:ext uri="{BB962C8B-B14F-4D97-AF65-F5344CB8AC3E}">
        <p14:creationId xmlns:p14="http://schemas.microsoft.com/office/powerpoint/2010/main" val="8319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1455</Words>
  <Application>Microsoft Office PowerPoint</Application>
  <PresentationFormat>Custom</PresentationFormat>
  <Paragraphs>304</Paragraphs>
  <Slides>24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DESY_PowerPoint_16x9_en</vt:lpstr>
      <vt:lpstr>Insight on Failures of MTCA.4 Systems installed in FLASH and EuXFEL Tunnels</vt:lpstr>
      <vt:lpstr>AGENDA</vt:lpstr>
      <vt:lpstr>FLASH and XFEL</vt:lpstr>
      <vt:lpstr>MTCA.4 LLRF components* in the tunnels </vt:lpstr>
      <vt:lpstr>Measuring Radiation  Shielding Conditions</vt:lpstr>
      <vt:lpstr>How is radiation measured </vt:lpstr>
      <vt:lpstr>How is radiation measured </vt:lpstr>
      <vt:lpstr>How is radiation measured </vt:lpstr>
      <vt:lpstr>How is radiation measured </vt:lpstr>
      <vt:lpstr>How is radiation measured </vt:lpstr>
      <vt:lpstr>How is radiation measured </vt:lpstr>
      <vt:lpstr>Shielding conditions at FLASH </vt:lpstr>
      <vt:lpstr>Shielding conditions at XFEL </vt:lpstr>
      <vt:lpstr>Gradient induced radiation (i.e. not beam-induced)</vt:lpstr>
      <vt:lpstr>Faults in MTCA.4 systems installed in FLASH and XFEL</vt:lpstr>
      <vt:lpstr>SSD failures at XFEL</vt:lpstr>
      <vt:lpstr>SSD failures at FLASH</vt:lpstr>
      <vt:lpstr>SEUs (ADCs only) at XFEL</vt:lpstr>
      <vt:lpstr>SEUs (ADCs only) at XFEL</vt:lpstr>
      <vt:lpstr>SEUs (ADCs only) at XFEL</vt:lpstr>
      <vt:lpstr>PCIe failures</vt:lpstr>
      <vt:lpstr>Power glitch affecting 1kW power supplies</vt:lpstr>
      <vt:lpstr>OUTLOOK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 on Failures of MTCA.4 Systems installed in FLASH and EuXFEL Tunnels</dc:title>
  <dc:creator>Branlard, Julien</dc:creator>
  <cp:lastModifiedBy>Branlard, Julien</cp:lastModifiedBy>
  <cp:revision>24</cp:revision>
  <dcterms:created xsi:type="dcterms:W3CDTF">2019-12-02T13:17:09Z</dcterms:created>
  <dcterms:modified xsi:type="dcterms:W3CDTF">2019-12-04T14:42:22Z</dcterms:modified>
</cp:coreProperties>
</file>