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50" r:id="rId1"/>
  </p:sldMasterIdLst>
  <p:sldIdLst>
    <p:sldId id="256" r:id="rId2"/>
    <p:sldId id="258" r:id="rId3"/>
    <p:sldId id="262" r:id="rId4"/>
    <p:sldId id="261" r:id="rId5"/>
    <p:sldId id="263" r:id="rId6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CMU Sans Serif" panose="02000603000000000000" pitchFamily="2" charset="0"/>
      <p:regular r:id="rId13"/>
      <p:bold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A2FC0-D0F3-4167-A2CF-89D1CA2BB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2D7C-B8F6-4D5E-9BFD-D9F52A6A9B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CD4FF-602B-40EA-9783-5F6FCD628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835B5-FC31-41E5-B4DF-53E5C349B8D7}" type="datetimeFigureOut">
              <a:rPr lang="en-AU" smtClean="0"/>
              <a:t>31/05/2019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BF1E8-16A5-44B0-A0B9-6D3E052A8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CEB9A-1F70-43C3-96B3-89464F241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8C04-5381-473D-8352-9D3AD69AFF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677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39CE-0C6D-421E-9159-BE49FD22D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4D8F0-057A-4EB1-B87B-C033303E9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25440-D7F2-4B47-84FE-A6ADA21DE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835B5-FC31-41E5-B4DF-53E5C349B8D7}" type="datetimeFigureOut">
              <a:rPr lang="en-AU" smtClean="0"/>
              <a:t>31/05/2019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6EB30-A82D-475C-BFEA-8232B676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904FE-5D1B-4E46-B888-0693A825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8C04-5381-473D-8352-9D3AD69AFF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2524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51E947-6D50-4E9C-ABDF-EB3C5CE256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546BB9-3037-4B25-BF43-677D4C166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1E63D-DF15-4DAE-B36A-BBCEA404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835B5-FC31-41E5-B4DF-53E5C349B8D7}" type="datetimeFigureOut">
              <a:rPr lang="en-AU" smtClean="0"/>
              <a:t>31/05/2019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AB36F-3D9B-44A9-B482-1CD65DECD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0AFF7-A858-41E4-9512-02711618E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8C04-5381-473D-8352-9D3AD69AFF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514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9DA64-F188-4402-9472-0C4564B4F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550B1-209D-4EBC-947C-63CAC3EAA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B66B2-90C0-4CCE-B843-49AA387E5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835B5-FC31-41E5-B4DF-53E5C349B8D7}" type="datetimeFigureOut">
              <a:rPr lang="en-AU" smtClean="0"/>
              <a:t>31/05/2019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FFBAD-FAAB-4EF7-8512-4B770E99A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2D5CA-C084-4668-A9A0-10DF79942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8C04-5381-473D-8352-9D3AD69AFF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258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4FE34-98BA-44B5-A89A-C42F8CCA1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C52E8-A585-4B20-961C-E779372F1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87FF9-E5D7-4742-BCD5-5C7C9F584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835B5-FC31-41E5-B4DF-53E5C349B8D7}" type="datetimeFigureOut">
              <a:rPr lang="en-AU" smtClean="0"/>
              <a:t>31/05/2019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D9878-26F6-4831-889A-9570A57FC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A06E6-11C7-409D-AEA9-39B9EE2B8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8C04-5381-473D-8352-9D3AD69AFF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8529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94881-3CB0-4A0F-A660-8441025EE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70578-57F0-4076-AA31-81317891E8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15044-EC7C-4429-96DE-D1D511D80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C386C2-4ABF-488C-ABCE-C52A5B90E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835B5-FC31-41E5-B4DF-53E5C349B8D7}" type="datetimeFigureOut">
              <a:rPr lang="en-AU" smtClean="0"/>
              <a:t>31/05/2019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B7685D-EFBB-488E-A0DB-1CE7B1E9B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D357B-BC7A-42FF-91B2-05FDEE457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8C04-5381-473D-8352-9D3AD69AFF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7507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781F-E6F0-42AA-A6B1-20357D2BD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8D48A7-D45C-408B-815D-BFE666079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A46F-4D58-4D9A-A1C5-8EFD21657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E06014-52AA-433C-BA71-C240C382D6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1BED8F-52E9-49CB-952D-FAC4289090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0637A0-8DCD-4E4E-94F0-74FA684B8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835B5-FC31-41E5-B4DF-53E5C349B8D7}" type="datetimeFigureOut">
              <a:rPr lang="en-AU" smtClean="0"/>
              <a:t>31/05/2019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9734BD-99DF-4CB5-85C6-45C355661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4838D8-E0FA-42C4-BCC6-39E0553FC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8C04-5381-473D-8352-9D3AD69AFF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6643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B11C4-6C4E-4A3E-B66D-FDA3BFE63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BF9684-84A6-4EFE-AFD1-891236031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835B5-FC31-41E5-B4DF-53E5C349B8D7}" type="datetimeFigureOut">
              <a:rPr lang="en-AU" smtClean="0"/>
              <a:t>31/05/2019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D95B1D-908E-49C5-A435-D3E154F16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B6A5AC-5322-4C94-9862-335EAD1C0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8C04-5381-473D-8352-9D3AD69AFF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9968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F3BF92-A900-4930-BF51-161F12EE9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835B5-FC31-41E5-B4DF-53E5C349B8D7}" type="datetimeFigureOut">
              <a:rPr lang="en-AU" smtClean="0"/>
              <a:t>31/05/2019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C23DD5-4BD3-4CCC-8474-CB79BBEE6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3A32D-0BF2-44EE-81FF-98C6A441E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8C04-5381-473D-8352-9D3AD69AFF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820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1774F-1D5E-43B6-8FC5-42C042D4E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2BB27-E0C3-4984-A332-C774AD678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B4B5A9-3F57-497A-9EAD-BE5D15E65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A3285D-F0D0-4491-855F-EB34AB29D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835B5-FC31-41E5-B4DF-53E5C349B8D7}" type="datetimeFigureOut">
              <a:rPr lang="en-AU" smtClean="0"/>
              <a:t>31/05/2019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D622B1-E938-429C-9FDE-6A66107BB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53313-A033-47E3-B1FA-A1999D15D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8C04-5381-473D-8352-9D3AD69AFF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8682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20872-C6D1-42F4-BFF7-F2FC084FD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C24206-D184-418B-BE21-0C94EE3D21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53CD7F-AECE-4610-BBC9-5EBAA96A8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012498-1BC9-4E52-A16B-CD65B72DB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835B5-FC31-41E5-B4DF-53E5C349B8D7}" type="datetimeFigureOut">
              <a:rPr lang="en-AU" smtClean="0"/>
              <a:t>31/05/2019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EC02F-F7E3-497A-9F7D-5CA077B87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253866-1512-4C6D-8D30-6DBBDB0F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8C04-5381-473D-8352-9D3AD69AFF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72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F9D3C1-E7AE-494F-9B01-9DEAA2307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AA901-FC2F-4A5F-B0AA-E8D42C688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CBC8C-ACFE-4971-ABA7-AAC6267DCE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835B5-FC31-41E5-B4DF-53E5C349B8D7}" type="datetimeFigureOut">
              <a:rPr lang="en-AU" smtClean="0"/>
              <a:t>31/05/2019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44AE4-C82E-4608-8A75-6CAA42983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95197-FB6E-4C2D-98D0-9A0865A834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C04-5381-473D-8352-9D3AD69AFF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600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16/j.dark.2019.10030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9BF68-4892-4975-8D8F-45C230297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432" y="2235200"/>
            <a:ext cx="11389568" cy="2387600"/>
          </a:xfrm>
        </p:spPr>
        <p:txBody>
          <a:bodyPr>
            <a:noAutofit/>
          </a:bodyPr>
          <a:lstStyle/>
          <a:p>
            <a:pPr algn="l"/>
            <a:r>
              <a:rPr lang="en-AU" sz="4500" b="1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Broadening the Frequency Range of a Ferromagnetic Axion Haloscope with strongly coupled Cavity-Magnon Polaritons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228AD5-A352-44B9-965B-F44EF5ED6F18}"/>
              </a:ext>
            </a:extLst>
          </p:cNvPr>
          <p:cNvSpPr txBox="1"/>
          <p:nvPr/>
        </p:nvSpPr>
        <p:spPr>
          <a:xfrm>
            <a:off x="802432" y="4908729"/>
            <a:ext cx="10077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ea typeface="CMU Serif" panose="02000603000000000000" pitchFamily="2" charset="0"/>
                <a:cs typeface="CMU Serif" panose="02000603000000000000" pitchFamily="2" charset="0"/>
              </a:rPr>
              <a:t>Graeme Flower, Jeremy Bourhill, Maxim </a:t>
            </a:r>
            <a:r>
              <a:rPr lang="en-AU" dirty="0" err="1">
                <a:ea typeface="CMU Serif" panose="02000603000000000000" pitchFamily="2" charset="0"/>
                <a:cs typeface="CMU Serif" panose="02000603000000000000" pitchFamily="2" charset="0"/>
              </a:rPr>
              <a:t>Goryachev</a:t>
            </a:r>
            <a:r>
              <a:rPr lang="en-AU" dirty="0">
                <a:ea typeface="CMU Serif" panose="02000603000000000000" pitchFamily="2" charset="0"/>
                <a:cs typeface="CMU Serif" panose="02000603000000000000" pitchFamily="2" charset="0"/>
              </a:rPr>
              <a:t> and Michael </a:t>
            </a:r>
            <a:r>
              <a:rPr lang="en-AU" dirty="0" err="1">
                <a:ea typeface="CMU Serif" panose="02000603000000000000" pitchFamily="2" charset="0"/>
                <a:cs typeface="CMU Serif" panose="02000603000000000000" pitchFamily="2" charset="0"/>
              </a:rPr>
              <a:t>Tobar</a:t>
            </a:r>
            <a:endParaRPr lang="en-AU" dirty="0">
              <a:ea typeface="CMU Serif" panose="02000603000000000000" pitchFamily="2" charset="0"/>
              <a:cs typeface="CMU Serif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491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425D-16EA-4BC9-9CE9-46D824B20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290"/>
            <a:ext cx="10515600" cy="1325563"/>
          </a:xfrm>
        </p:spPr>
        <p:txBody>
          <a:bodyPr/>
          <a:lstStyle/>
          <a:p>
            <a:r>
              <a:rPr lang="en-AU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Introduction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4DAF49A-F0D5-497F-870D-464B017B58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045" y="2656771"/>
            <a:ext cx="2765581" cy="2073454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BF0820-3BDB-4225-825B-E250D607A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086" y="1483213"/>
            <a:ext cx="1513531" cy="1173558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84F62D71-EDFA-4925-9293-97C369B0A6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044" y="4545256"/>
            <a:ext cx="2765581" cy="20734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E955BD-231B-4A9C-BCDF-89534013D3E0}"/>
              </a:ext>
            </a:extLst>
          </p:cNvPr>
          <p:cNvSpPr txBox="1"/>
          <p:nvPr/>
        </p:nvSpPr>
        <p:spPr>
          <a:xfrm>
            <a:off x="523895" y="1689786"/>
            <a:ext cx="68846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Ferromagnetic Axion Haloscopes detect axion dark matter wind by exploiting their coupling to electrons.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This coupling is similar to the coupling between electrons and a magnetic field: thus we define it as a pseudo-magnetic field.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This can drive a spin resonance (magnons), including an ensemble.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Readout through a microwave cavity – combined system forms cavity-magnon polaritons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EBB1E4-352E-41DA-A74A-C0A070CDA6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581" y="4545256"/>
            <a:ext cx="2349690" cy="21465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F12533-9824-4E6F-8DCB-3BD32761D9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33" y="4429334"/>
            <a:ext cx="2175621" cy="23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7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425D-16EA-4BC9-9CE9-46D824B20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290"/>
            <a:ext cx="10515600" cy="1325563"/>
          </a:xfrm>
        </p:spPr>
        <p:txBody>
          <a:bodyPr/>
          <a:lstStyle/>
          <a:p>
            <a:r>
              <a:rPr lang="en-AU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The Model and Dispersive Regime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465D2689-1C75-41E5-829A-269BAFDA52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70" y="2081039"/>
            <a:ext cx="7507359" cy="2346050"/>
          </a:xfr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2E135EE7-4F6E-4E42-9C37-AC19D000E6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898" y="2081039"/>
            <a:ext cx="4060379" cy="312336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8A38082-2982-4B37-9A70-7AB8DF5600C7}"/>
              </a:ext>
            </a:extLst>
          </p:cNvPr>
          <p:cNvGrpSpPr/>
          <p:nvPr/>
        </p:nvGrpSpPr>
        <p:grpSpPr>
          <a:xfrm>
            <a:off x="375521" y="5720593"/>
            <a:ext cx="8640607" cy="367120"/>
            <a:chOff x="209057" y="5449079"/>
            <a:chExt cx="8640607" cy="367120"/>
          </a:xfrm>
        </p:grpSpPr>
        <p:pic>
          <p:nvPicPr>
            <p:cNvPr id="9" name="Picture 8" descr="A picture containing furniture&#10;&#10;Description automatically generated">
              <a:extLst>
                <a:ext uri="{FF2B5EF4-FFF2-40B4-BE49-F238E27FC236}">
                  <a16:creationId xmlns:a16="http://schemas.microsoft.com/office/drawing/2014/main" id="{95C6E850-E938-40C5-8636-6A615F056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057" y="5454199"/>
              <a:ext cx="3439000" cy="362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7FF139A-0005-4C56-935D-18C13C864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8057" y="5449079"/>
              <a:ext cx="5201607" cy="36712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C80EF49-68EA-4610-97FF-7FC7843064C6}"/>
              </a:ext>
            </a:extLst>
          </p:cNvPr>
          <p:cNvGrpSpPr/>
          <p:nvPr/>
        </p:nvGrpSpPr>
        <p:grpSpPr>
          <a:xfrm>
            <a:off x="413621" y="6253239"/>
            <a:ext cx="8121211" cy="356880"/>
            <a:chOff x="209057" y="6051977"/>
            <a:chExt cx="8121211" cy="35688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9329275-952D-4EEC-9756-08898D3C3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057" y="6051977"/>
              <a:ext cx="5951092" cy="356880"/>
            </a:xfrm>
            <a:prstGeom prst="rect">
              <a:avLst/>
            </a:prstGeom>
          </p:spPr>
        </p:pic>
        <p:pic>
          <p:nvPicPr>
            <p:cNvPr id="15" name="Picture 14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199BB4EC-86BE-4441-AD7D-E1AE5F8C3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0149" y="6071732"/>
              <a:ext cx="2170119" cy="317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823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425D-16EA-4BC9-9CE9-46D824B20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290"/>
            <a:ext cx="10515600" cy="1325563"/>
          </a:xfrm>
        </p:spPr>
        <p:txBody>
          <a:bodyPr/>
          <a:lstStyle/>
          <a:p>
            <a:r>
              <a:rPr lang="en-AU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Experiment and Results</a:t>
            </a:r>
          </a:p>
        </p:txBody>
      </p:sp>
      <p:pic>
        <p:nvPicPr>
          <p:cNvPr id="5" name="Content Placeholder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F2F5ECD6-0A81-438F-B416-01B35247F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261" y="2003392"/>
            <a:ext cx="2184976" cy="3641628"/>
          </a:xfrm>
        </p:spPr>
      </p:pic>
      <p:pic>
        <p:nvPicPr>
          <p:cNvPr id="7" name="Picture 6" descr="A picture containing metal, indoor, silver&#10;&#10;Description automatically generated">
            <a:extLst>
              <a:ext uri="{FF2B5EF4-FFF2-40B4-BE49-F238E27FC236}">
                <a16:creationId xmlns:a16="http://schemas.microsoft.com/office/drawing/2014/main" id="{FEA70DCB-0B38-450B-8844-014F4B991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63" y="2856794"/>
            <a:ext cx="2229862" cy="2282744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CA6ECD07-AC5D-4C15-8F1D-41D756B30C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029" y="1912774"/>
            <a:ext cx="6641130" cy="41707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27FA98-E6EE-463D-9F71-12703FDFDAF6}"/>
              </a:ext>
            </a:extLst>
          </p:cNvPr>
          <p:cNvSpPr txBox="1"/>
          <p:nvPr/>
        </p:nvSpPr>
        <p:spPr>
          <a:xfrm>
            <a:off x="293399" y="5573825"/>
            <a:ext cx="2229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Two post re-entrant Cavity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D72B3DD-94AE-44C1-82B8-87CD2EA9E66C}"/>
              </a:ext>
            </a:extLst>
          </p:cNvPr>
          <p:cNvCxnSpPr/>
          <p:nvPr/>
        </p:nvCxnSpPr>
        <p:spPr>
          <a:xfrm flipV="1">
            <a:off x="1297194" y="4471332"/>
            <a:ext cx="0" cy="11736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ADE2981-9865-479A-BCD2-56D7E0887561}"/>
              </a:ext>
            </a:extLst>
          </p:cNvPr>
          <p:cNvCxnSpPr>
            <a:cxnSpLocks/>
          </p:cNvCxnSpPr>
          <p:nvPr/>
        </p:nvCxnSpPr>
        <p:spPr>
          <a:xfrm>
            <a:off x="1350634" y="2645471"/>
            <a:ext cx="0" cy="11787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431BE21-5757-4D4A-A4B2-18CDCFB6A13C}"/>
              </a:ext>
            </a:extLst>
          </p:cNvPr>
          <p:cNvSpPr txBox="1"/>
          <p:nvPr/>
        </p:nvSpPr>
        <p:spPr>
          <a:xfrm>
            <a:off x="492852" y="1999140"/>
            <a:ext cx="2229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Yttrium Iron Garnet Sphere</a:t>
            </a:r>
          </a:p>
        </p:txBody>
      </p:sp>
    </p:spTree>
    <p:extLst>
      <p:ext uri="{BB962C8B-B14F-4D97-AF65-F5344CB8AC3E}">
        <p14:creationId xmlns:p14="http://schemas.microsoft.com/office/powerpoint/2010/main" val="395535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425D-16EA-4BC9-9CE9-46D824B20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290"/>
            <a:ext cx="10515600" cy="1325563"/>
          </a:xfrm>
        </p:spPr>
        <p:txBody>
          <a:bodyPr/>
          <a:lstStyle/>
          <a:p>
            <a:r>
              <a:rPr lang="en-AU" dirty="0"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Improvements and Future Work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9F2E681-D06D-456C-9551-B7F88F8EF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029" y="1912774"/>
            <a:ext cx="6641130" cy="41707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74F6CF-5A8E-4461-BB80-7089E8A4FA79}"/>
              </a:ext>
            </a:extLst>
          </p:cNvPr>
          <p:cNvSpPr txBox="1"/>
          <p:nvPr/>
        </p:nvSpPr>
        <p:spPr>
          <a:xfrm>
            <a:off x="465173" y="1817396"/>
            <a:ext cx="468685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/>
              <a:t>Existing Amplifiers (Improved sample):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AU" dirty="0"/>
              <a:t>Readily available ferrimagnets with more spins and lower loss will improve signal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/>
              <a:t>SQL Amplifiers: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AU" dirty="0"/>
              <a:t>Low noise amplifiers will allow small signals to be easier to resolve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/>
              <a:t>QND measurement: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AU" dirty="0"/>
              <a:t>Single photon counters (ideally QND ones) can be shot noise limited to avoid backaction entirely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/>
              <a:t>Optimistic QND measurement: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AU" dirty="0"/>
              <a:t>To detect QCD axions we need best possible measurement noise and further research into improving signal power</a:t>
            </a:r>
          </a:p>
          <a:p>
            <a:pPr lvl="1"/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C1498E-15AC-406A-AE1B-11599CFDE153}"/>
              </a:ext>
            </a:extLst>
          </p:cNvPr>
          <p:cNvSpPr txBox="1"/>
          <p:nvPr/>
        </p:nvSpPr>
        <p:spPr>
          <a:xfrm>
            <a:off x="465173" y="6434044"/>
            <a:ext cx="1157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Paper available in </a:t>
            </a:r>
            <a:r>
              <a:rPr lang="en-AU" i="1" dirty="0"/>
              <a:t>Physics of The Dark Universe: </a:t>
            </a:r>
            <a:r>
              <a:rPr lang="en-AU" u="sng" dirty="0">
                <a:hlinkClick r:id="rId4"/>
              </a:rPr>
              <a:t>https://doi.org/10.1016/j.dark.2019.100306</a:t>
            </a:r>
            <a:r>
              <a:rPr lang="en-AU" dirty="0"/>
              <a:t> </a:t>
            </a:r>
            <a:r>
              <a:rPr lang="en-AU" u="sn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928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Words>205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 Light</vt:lpstr>
      <vt:lpstr>CMU Sans Serif</vt:lpstr>
      <vt:lpstr>Calibri</vt:lpstr>
      <vt:lpstr>Arial</vt:lpstr>
      <vt:lpstr>Office Theme</vt:lpstr>
      <vt:lpstr>Broadening the Frequency Range of a Ferromagnetic Axion Haloscope with strongly coupled Cavity-Magnon Polaritons</vt:lpstr>
      <vt:lpstr>Introduction</vt:lpstr>
      <vt:lpstr>The Model and Dispersive Regime</vt:lpstr>
      <vt:lpstr>Experiment and Results</vt:lpstr>
      <vt:lpstr>Improvements and 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Graeme Flower</dc:creator>
  <cp:lastModifiedBy>Graeme Flower</cp:lastModifiedBy>
  <cp:revision>17</cp:revision>
  <dcterms:created xsi:type="dcterms:W3CDTF">2019-05-30T08:41:03Z</dcterms:created>
  <dcterms:modified xsi:type="dcterms:W3CDTF">2019-05-31T15:30:30Z</dcterms:modified>
</cp:coreProperties>
</file>