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4" r:id="rId3"/>
    <p:sldId id="315" r:id="rId4"/>
    <p:sldId id="313" r:id="rId5"/>
    <p:sldId id="319" r:id="rId6"/>
    <p:sldId id="318" r:id="rId7"/>
    <p:sldId id="317" r:id="rId8"/>
    <p:sldId id="321" r:id="rId9"/>
    <p:sldId id="322" r:id="rId10"/>
    <p:sldId id="290" r:id="rId11"/>
    <p:sldId id="309" r:id="rId12"/>
    <p:sldId id="323" r:id="rId13"/>
    <p:sldId id="324" r:id="rId14"/>
    <p:sldId id="325" r:id="rId15"/>
    <p:sldId id="326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7E5E"/>
    <a:srgbClr val="486796"/>
    <a:srgbClr val="7D0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4" autoAdjust="0"/>
    <p:restoredTop sz="94677" autoAdjust="0"/>
  </p:normalViewPr>
  <p:slideViewPr>
    <p:cSldViewPr snapToGrid="0" snapToObjects="1">
      <p:cViewPr varScale="1">
        <p:scale>
          <a:sx n="92" d="100"/>
          <a:sy n="92" d="100"/>
        </p:scale>
        <p:origin x="176" y="6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6777C-6005-6D4B-93B2-C2B1A18E6CFD}" type="datetimeFigureOut">
              <a:rPr lang="de-DE" smtClean="0"/>
              <a:pPr/>
              <a:t>16.04.19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7A5B6-2BE6-3246-8612-FE573D5AF0D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120B9-2A28-234F-94B5-CFC81BD1B548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C0E06-15A9-4048-9B25-828734EF1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7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C0E06-15A9-4048-9B25-828734EF18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>
            <a:normAutofit/>
          </a:bodyPr>
          <a:lstStyle>
            <a:lvl1pPr algn="ctr">
              <a:defRPr sz="5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67E5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0F9B4-815F-B047-9F6F-ABF31234D3E7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899" y="1468192"/>
            <a:ext cx="3676165" cy="427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1AFE-9B1C-B341-BF6C-309953077A1A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6E762142-C9B6-5147-A91F-36225ECF29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6723" y="313045"/>
            <a:ext cx="11327413" cy="7423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3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59526"/>
            <a:ext cx="10515600" cy="26027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67E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3A66-943E-AD42-8357-BC1CEE38065F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5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0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974924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67E5E"/>
                </a:solidFill>
                <a:latin typeface="Times Roman"/>
                <a:cs typeface="Times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48232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974924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67E5E"/>
                </a:solidFill>
                <a:latin typeface="Times Roman"/>
                <a:cs typeface="Times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48232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723" y="313045"/>
            <a:ext cx="11327413" cy="7423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8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60956" y="2307615"/>
            <a:ext cx="5181600" cy="3869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956" y="1520522"/>
            <a:ext cx="4622232" cy="43007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67E5E"/>
                </a:solidFill>
                <a:latin typeface="Times Roman"/>
                <a:cs typeface="Times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7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6551401" y="1404246"/>
            <a:ext cx="5222735" cy="4686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6723" y="313045"/>
            <a:ext cx="11327413" cy="7423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3"/>
          </p:nvPr>
        </p:nvSpPr>
        <p:spPr>
          <a:xfrm>
            <a:off x="533400" y="1404246"/>
            <a:ext cx="5222735" cy="4686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27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6723" y="313045"/>
            <a:ext cx="11327413" cy="742373"/>
          </a:xfrm>
        </p:spPr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04246"/>
            <a:ext cx="3932237" cy="44647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8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03426" y="1529466"/>
            <a:ext cx="4951961" cy="4331584"/>
          </a:xfr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6723" y="313045"/>
            <a:ext cx="11327413" cy="742373"/>
          </a:xfrm>
        </p:spPr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132653" y="6439211"/>
            <a:ext cx="2743200" cy="365125"/>
          </a:xfrm>
        </p:spPr>
        <p:txBody>
          <a:bodyPr/>
          <a:lstStyle/>
          <a:p>
            <a:fld id="{347E7E4F-53A2-4F48-BC03-7173BC9CBB91}" type="datetime1">
              <a:rPr lang="de-DE" smtClean="0"/>
              <a:pPr/>
              <a:t>16.04.19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0936" y="6454734"/>
            <a:ext cx="2743200" cy="365125"/>
          </a:xfrm>
        </p:spPr>
        <p:txBody>
          <a:bodyPr/>
          <a:lstStyle/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1529466"/>
            <a:ext cx="4951961" cy="4331584"/>
          </a:xfr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8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723" y="313045"/>
            <a:ext cx="11327413" cy="742373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899" y="1468192"/>
            <a:ext cx="10634078" cy="42740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3265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2D21-2DD7-4F43-867E-AB8C5F73660B}" type="datetime1">
              <a:rPr lang="de-DE" smtClean="0"/>
              <a:pPr/>
              <a:t>16.04.19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0936" y="6508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2142-C9B6-5147-A91F-36225ECF29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image1.pdf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32900" y="6546785"/>
            <a:ext cx="385137" cy="1177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" name="Picture 3" descr="pasted-image.pdf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181676" y="6545450"/>
            <a:ext cx="371397" cy="11333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cxnSp>
        <p:nvCxnSpPr>
          <p:cNvPr id="11" name="Gerade Verbindung 10"/>
          <p:cNvCxnSpPr/>
          <p:nvPr userDrawn="1"/>
        </p:nvCxnSpPr>
        <p:spPr>
          <a:xfrm>
            <a:off x="446723" y="6385122"/>
            <a:ext cx="11327413" cy="1588"/>
          </a:xfrm>
          <a:prstGeom prst="line">
            <a:avLst/>
          </a:prstGeom>
          <a:ln w="6350" cap="flat" cmpd="sng" algn="ctr">
            <a:solidFill>
              <a:srgbClr val="967E5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446723" y="948088"/>
            <a:ext cx="11327413" cy="1588"/>
          </a:xfrm>
          <a:prstGeom prst="line">
            <a:avLst/>
          </a:prstGeom>
          <a:ln w="6350" cap="flat" cmpd="sng" algn="ctr">
            <a:solidFill>
              <a:srgbClr val="967E5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74136" y="201979"/>
            <a:ext cx="224908" cy="2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 cap="all" spc="160">
          <a:solidFill>
            <a:srgbClr val="486796"/>
          </a:solidFill>
          <a:latin typeface="Times Roman"/>
          <a:ea typeface="Arial" charset="0"/>
          <a:cs typeface="Times Roman"/>
        </a:defRPr>
      </a:lvl1pPr>
    </p:titleStyle>
    <p:bodyStyle>
      <a:lvl1pPr marL="0" indent="-500400" algn="l" defTabSz="914400" rtl="0" eaLnBrk="1" latinLnBrk="0" hangingPunct="1">
        <a:lnSpc>
          <a:spcPct val="90000"/>
        </a:lnSpc>
        <a:spcBef>
          <a:spcPts val="600"/>
        </a:spcBef>
        <a:buClr>
          <a:srgbClr val="486796"/>
        </a:buClr>
        <a:buFont typeface="Arial"/>
        <a:buNone/>
        <a:defRPr sz="2400" b="1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  <a:lvl2pPr marL="360000" indent="-14040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/>
        <a:buChar char="•"/>
        <a:defRPr sz="2000" kern="1200">
          <a:solidFill>
            <a:srgbClr val="967E5E"/>
          </a:solidFill>
          <a:latin typeface="Arial" charset="0"/>
          <a:ea typeface="Arial" charset="0"/>
          <a:cs typeface="Arial" charset="0"/>
        </a:defRPr>
      </a:lvl2pPr>
      <a:lvl3pPr marL="540000" indent="-1404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/>
        <a:buChar char="•"/>
        <a:defRPr sz="200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3pPr>
      <a:lvl4pPr marL="540000" indent="-1404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/>
        <a:buChar char="•"/>
        <a:defRPr sz="200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4pPr>
      <a:lvl5pPr marL="540000" indent="-1404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/>
        <a:buChar char="•"/>
        <a:defRPr sz="200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058" y="4844807"/>
            <a:ext cx="10478371" cy="1429663"/>
          </a:xfrm>
        </p:spPr>
        <p:txBody>
          <a:bodyPr>
            <a:noAutofit/>
          </a:bodyPr>
          <a:lstStyle/>
          <a:p>
            <a:endParaRPr lang="en-US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Beate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Heinemann (DESY and University of Freiburg) </a:t>
            </a:r>
          </a:p>
          <a:p>
            <a:endParaRPr lang="en-US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April 16</a:t>
            </a:r>
            <a:r>
              <a:rPr lang="en-US" sz="14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2019</a:t>
            </a:r>
            <a:endParaRPr lang="en-US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5" descr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9426" y="1650154"/>
            <a:ext cx="3593148" cy="109649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10" name="Rechteck 9"/>
          <p:cNvSpPr/>
          <p:nvPr/>
        </p:nvSpPr>
        <p:spPr>
          <a:xfrm>
            <a:off x="1063072" y="3273594"/>
            <a:ext cx="10065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967E5E"/>
                </a:solidFill>
                <a:latin typeface="Times Roman"/>
                <a:cs typeface="Times Roman"/>
              </a:rPr>
              <a:t>Summary and next steps</a:t>
            </a:r>
            <a:endParaRPr lang="de-DE" sz="3600" dirty="0">
              <a:solidFill>
                <a:srgbClr val="967E5E"/>
              </a:solidFill>
              <a:latin typeface="Times Roman"/>
              <a:cs typeface="Times Roman"/>
            </a:endParaRPr>
          </a:p>
        </p:txBody>
      </p:sp>
      <p:pic>
        <p:nvPicPr>
          <p:cNvPr id="1030" name="Picture 6" descr="https://pr.desy.de/sites2009/site_pr/content/e223/e267173/infoboxContent267175/DESY_logo_3C_web_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20" y="4804197"/>
            <a:ext cx="926822" cy="9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tei:Albert-Ludwigs-UniversitÃ¤t Freiburg 2009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16" y="4610879"/>
            <a:ext cx="957720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2" descr="mage result for mpsd mpg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smtClean="0"/>
              <a:t>Time scale: Phase-0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6723" y="1041861"/>
            <a:ext cx="11531917" cy="518495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April 2019: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sz="1600" dirty="0" smtClean="0"/>
              <a:t>Decide on location =&gt; at end of LINAC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Summer </a:t>
            </a:r>
            <a:r>
              <a:rPr lang="en-US" sz="2000" dirty="0" smtClean="0"/>
              <a:t>2019: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sz="2000" dirty="0" smtClean="0"/>
              <a:t>Determine </a:t>
            </a:r>
            <a:r>
              <a:rPr lang="en-US" sz="2000" dirty="0" smtClean="0"/>
              <a:t>work </a:t>
            </a:r>
            <a:r>
              <a:rPr lang="en-US" sz="2000" dirty="0" smtClean="0"/>
              <a:t>plan </a:t>
            </a:r>
            <a:r>
              <a:rPr lang="en-US" sz="2000" dirty="0" smtClean="0"/>
              <a:t>for beam line </a:t>
            </a:r>
            <a:r>
              <a:rPr lang="en-US" dirty="0" smtClean="0"/>
              <a:t>modifications to understand cost and shutdown compatibilities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August </a:t>
            </a:r>
            <a:r>
              <a:rPr lang="en-US" sz="2000" dirty="0" smtClean="0"/>
              <a:t>2019: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sz="2000" dirty="0" smtClean="0"/>
              <a:t>Publish letter of </a:t>
            </a:r>
            <a:r>
              <a:rPr lang="en-US" sz="2000" dirty="0" smtClean="0"/>
              <a:t>intent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November 2019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sz="2000" dirty="0" smtClean="0"/>
              <a:t>Application for ERC synergy </a:t>
            </a:r>
            <a:r>
              <a:rPr lang="en-US" sz="2000" dirty="0" smtClean="0"/>
              <a:t>grant </a:t>
            </a:r>
            <a:r>
              <a:rPr lang="en-US" sz="2000" dirty="0" smtClean="0"/>
              <a:t>for phase-0 “prototype” </a:t>
            </a:r>
            <a:r>
              <a:rPr lang="en-US" sz="2000" dirty="0" smtClean="0"/>
              <a:t>experiment</a:t>
            </a:r>
            <a:endParaRPr lang="en-US" sz="2000" dirty="0" smtClean="0"/>
          </a:p>
          <a:p>
            <a:pPr marL="645750" lvl="1" indent="-285750">
              <a:buFont typeface="Arial" charset="0"/>
              <a:buChar char="•"/>
            </a:pPr>
            <a:r>
              <a:rPr lang="en-US" sz="2000" dirty="0" smtClean="0"/>
              <a:t>Obtain letter of support by management and council of </a:t>
            </a:r>
            <a:r>
              <a:rPr lang="en-US" sz="2000" dirty="0" smtClean="0"/>
              <a:t>EU.XFEL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Order first magnets 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Winter </a:t>
            </a:r>
            <a:r>
              <a:rPr lang="en-US" sz="2000" dirty="0" smtClean="0"/>
              <a:t>2020 and 2021</a:t>
            </a:r>
            <a:endParaRPr lang="en-US" sz="2000" dirty="0" smtClean="0"/>
          </a:p>
          <a:p>
            <a:pPr marL="645750" lvl="1" indent="-285750">
              <a:buFont typeface="Arial" charset="0"/>
              <a:buChar char="•"/>
            </a:pPr>
            <a:r>
              <a:rPr lang="en-US" sz="2000" dirty="0" smtClean="0"/>
              <a:t>Installation: assume it extends over shutdowns (2021 shutdown may be “longer”)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2022+2023: </a:t>
            </a:r>
            <a:r>
              <a:rPr lang="en-US" sz="2000" dirty="0" smtClean="0"/>
              <a:t>prototype experiment (stage-0)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Commissioning, data taking and publication of results</a:t>
            </a:r>
            <a:endParaRPr lang="en-US" dirty="0" smtClean="0"/>
          </a:p>
          <a:p>
            <a:pPr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7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Time scale: Phase-1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6723" y="1097281"/>
            <a:ext cx="11531917" cy="518495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2024</a:t>
            </a:r>
            <a:r>
              <a:rPr lang="en-US" sz="2000" dirty="0" smtClean="0"/>
              <a:t>: 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/>
              <a:t>I</a:t>
            </a:r>
            <a:r>
              <a:rPr lang="en-US" sz="2000" dirty="0" smtClean="0"/>
              <a:t>nstall more powerful laser (need to get money for it before)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2025-2027: Data taking with high-power laser (stage-1)</a:t>
            </a:r>
            <a:endParaRPr lang="en-US" sz="1600" dirty="0" smtClean="0"/>
          </a:p>
          <a:p>
            <a:pPr marL="645750" lvl="1" indent="-285750">
              <a:buFont typeface="Arial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nteresting to run at different energies, beam currents,</a:t>
            </a:r>
            <a:r>
              <a:rPr lang="mr-IN" dirty="0" smtClean="0"/>
              <a:t>…</a:t>
            </a:r>
            <a:r>
              <a:rPr lang="en-US" dirty="0" smtClean="0"/>
              <a:t> configurations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Plan to benefit from requirements of other experiments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Would like to run as much as possible </a:t>
            </a:r>
          </a:p>
          <a:p>
            <a:pPr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68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points that came up: 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6723" y="1097281"/>
            <a:ext cx="11531917" cy="518495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DESY funding statement on civil construction 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See page 7. 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Can also obtain letter if needed from DESY particle physics </a:t>
            </a:r>
            <a:r>
              <a:rPr lang="en-US" dirty="0" smtClean="0"/>
              <a:t>director </a:t>
            </a:r>
            <a:r>
              <a:rPr lang="en-US" dirty="0" smtClean="0"/>
              <a:t>for funding proposals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Osdorfer</a:t>
            </a:r>
            <a:r>
              <a:rPr lang="en-US" dirty="0" smtClean="0"/>
              <a:t> Born location: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Where can we put initial and final laser there?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Where can we have control room? 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What are dimensions/space constraints in tunnel?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Simulations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Why is positron energy spectrum so hard?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Should also simulate “normal” XFEL parameters: 14 GeV and 1.5e9 electrons/bunch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Compare between different calculations (Nina, Tony, Andreas)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What are tails of the beams (photon and electron)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/>
              <a:t>What wavelength should we </a:t>
            </a:r>
            <a:r>
              <a:rPr lang="en-US" dirty="0" smtClean="0"/>
              <a:t>use</a:t>
            </a:r>
            <a:r>
              <a:rPr lang="en-US" dirty="0"/>
              <a:t> </a:t>
            </a:r>
            <a:r>
              <a:rPr lang="en-US" dirty="0" smtClean="0"/>
              <a:t>to optimize physics </a:t>
            </a:r>
            <a:r>
              <a:rPr lang="en-US" dirty="0" err="1" smtClean="0"/>
              <a:t>programme</a:t>
            </a:r>
            <a:r>
              <a:rPr lang="en-US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8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points that came up: II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6723" y="1097281"/>
            <a:ext cx="11531917" cy="518495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Laser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Need to know the pulse shape and parameters very well</a:t>
            </a:r>
          </a:p>
          <a:p>
            <a:pPr marL="825750" lvl="2" indent="-285750">
              <a:buFont typeface="Arial" charset="0"/>
              <a:buChar char="•"/>
            </a:pPr>
            <a:r>
              <a:rPr lang="en-US" dirty="0" smtClean="0"/>
              <a:t>Large impact on x-axis of “money plot”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Design of laser control system requires knowledge of tunnel dimensions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Should aim to have laser capable of delivering ~50% higher power than we need as many losses can (and do) occur </a:t>
            </a:r>
          </a:p>
          <a:p>
            <a:pPr marL="825750" lvl="2" indent="-285750">
              <a:buFont typeface="Arial" charset="0"/>
              <a:buChar char="•"/>
            </a:pPr>
            <a:r>
              <a:rPr lang="en-US" dirty="0" smtClean="0"/>
              <a:t>e.g. could try for 1 PW laser even if don’t need full power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Should use </a:t>
            </a:r>
            <a:r>
              <a:rPr lang="en-US" dirty="0" err="1" smtClean="0"/>
              <a:t>gaussian</a:t>
            </a:r>
            <a:r>
              <a:rPr lang="en-US" dirty="0" smtClean="0"/>
              <a:t> laser pulses if we aim for stability 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Want to make design of initial and final laser as similar as possible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Detectors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/>
              <a:t>Need to do full </a:t>
            </a:r>
            <a:r>
              <a:rPr lang="en-US" dirty="0" err="1"/>
              <a:t>Geant</a:t>
            </a:r>
            <a:r>
              <a:rPr lang="en-US" dirty="0"/>
              <a:t> simulation to study secondary interactions, backgrounds, shielding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Could also use “off-the-shelf” detectors designed for photon science?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Increase realism of simulation of detectors and study background rejection</a:t>
            </a:r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36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6723" y="1097281"/>
            <a:ext cx="11531917" cy="518495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LUXE Project strongly supported, looks very promising in general</a:t>
            </a:r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Tight time scale driven by document due in Aug. 2018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Need to make progress fast!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Need more meetings to help converge</a:t>
            </a:r>
          </a:p>
          <a:p>
            <a:pPr marL="825750" lvl="2" indent="-285750">
              <a:buFont typeface="Arial" charset="0"/>
              <a:buChar char="•"/>
            </a:pPr>
            <a:r>
              <a:rPr lang="en-US" dirty="0" smtClean="0"/>
              <a:t>Should we increase frequency of meetings to every two weeks?</a:t>
            </a:r>
          </a:p>
          <a:p>
            <a:pPr marL="825750" lvl="2" indent="-285750">
              <a:buFont typeface="Arial" charset="0"/>
              <a:buChar char="•"/>
            </a:pPr>
            <a:r>
              <a:rPr lang="en-US" dirty="0" smtClean="0"/>
              <a:t>Should we have another full-day meeting in the summer (before Aug)?</a:t>
            </a:r>
          </a:p>
          <a:p>
            <a:pPr marL="825750" lvl="2" indent="-285750">
              <a:buFont typeface="Arial" charset="0"/>
              <a:buChar char="•"/>
            </a:pPr>
            <a:r>
              <a:rPr lang="en-US" dirty="0" smtClean="0"/>
              <a:t>Should draft outline and assign responsibilities to chapters</a:t>
            </a:r>
          </a:p>
          <a:p>
            <a:pPr marL="645750" lvl="1" indent="-285750">
              <a:buFont typeface="Arial" charset="0"/>
              <a:buChar char="•"/>
            </a:pPr>
            <a:r>
              <a:rPr lang="en-US" dirty="0" smtClean="0"/>
              <a:t>We will have meeting at 2pm among senior people to discuss resources (human and financial)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Very </a:t>
            </a:r>
            <a:r>
              <a:rPr lang="en-US" dirty="0"/>
              <a:t>interesting talks, I learned a lot! Thanks to all the speakers!!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825750" lvl="2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645750" lvl="1" indent="-285750">
              <a:buFont typeface="Arial" charset="0"/>
              <a:buChar char="•"/>
            </a:pPr>
            <a:endParaRPr lang="en-US" dirty="0" smtClean="0"/>
          </a:p>
          <a:p>
            <a:pPr indent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55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46723" y="1157336"/>
            <a:ext cx="8584213" cy="4686344"/>
          </a:xfrm>
        </p:spPr>
        <p:txBody>
          <a:bodyPr/>
          <a:lstStyle/>
          <a:p>
            <a:r>
              <a:rPr lang="en-US" sz="2000" dirty="0" smtClean="0"/>
              <a:t>Steven Weinberg (03/2019, interview at APS):</a:t>
            </a:r>
          </a:p>
          <a:p>
            <a:r>
              <a:rPr lang="en-US" sz="2000" dirty="0"/>
              <a:t>Do you think the problems faced by particle physicists today are different from those that you faced as a young scientist?</a:t>
            </a:r>
            <a:endParaRPr lang="en-US" sz="2000" b="0" dirty="0"/>
          </a:p>
          <a:p>
            <a:r>
              <a:rPr lang="en-US" sz="2000" b="0" dirty="0"/>
              <a:t>I do. It was a different situation 50 years </a:t>
            </a:r>
            <a:r>
              <a:rPr lang="en-US" sz="2000" b="0" dirty="0" smtClean="0"/>
              <a:t>ago. </a:t>
            </a:r>
            <a:r>
              <a:rPr lang="en-US" sz="2000" b="0" dirty="0" smtClean="0">
                <a:solidFill>
                  <a:schemeClr val="tx1"/>
                </a:solidFill>
              </a:rPr>
              <a:t>Back then, we had experimental data coming out of our ears, and a lot of it didn’t seem to fit any pattern. </a:t>
            </a:r>
            <a:r>
              <a:rPr lang="en-US" sz="2000" b="0" dirty="0" smtClean="0"/>
              <a:t>The problems seemed formidable, but there were so many ways to go with new theories. It really was a thrilling time to be a physicist.</a:t>
            </a:r>
            <a:endParaRPr lang="en-US" sz="2000" b="0" dirty="0"/>
          </a:p>
          <a:p>
            <a:r>
              <a:rPr lang="en-US" sz="2000" b="0" dirty="0" smtClean="0"/>
              <a:t>Nowadays, it’s very hard to think of a challenge that we can get our teeth into. The current puzzles don’t offer theorists many opportunities to propose solutions that can be tested experimentally.</a:t>
            </a:r>
          </a:p>
          <a:p>
            <a:r>
              <a:rPr lang="en-US" sz="2000" dirty="0" smtClean="0"/>
              <a:t>Do </a:t>
            </a:r>
            <a:r>
              <a:rPr lang="en-US" sz="2000" dirty="0"/>
              <a:t>you have any advice to offer the next generation?</a:t>
            </a:r>
            <a:endParaRPr lang="en-US" sz="2000" b="0" dirty="0"/>
          </a:p>
          <a:p>
            <a:r>
              <a:rPr lang="en-US" sz="2000" b="0" dirty="0"/>
              <a:t>Winston Churchill had a motto at the beginning of World War II: “Keep buggering on.” In that spirit, I think it’s better to do something than to do nothing. </a:t>
            </a:r>
            <a:r>
              <a:rPr lang="en-US" sz="2000" b="0" dirty="0">
                <a:solidFill>
                  <a:srgbClr val="C00000"/>
                </a:solidFill>
              </a:rPr>
              <a:t>My advice is to try crazy ideas and innovative experiments. Something will come up.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026" name="Picture 2" descr="teven Wein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68" y="14042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81258" y="4427317"/>
            <a:ext cx="1842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Steven </a:t>
            </a:r>
            <a:r>
              <a:rPr lang="en-US" dirty="0" smtClean="0"/>
              <a:t>Weinberg,</a:t>
            </a:r>
          </a:p>
          <a:p>
            <a:pPr algn="ctr"/>
            <a:r>
              <a:rPr lang="en-US" dirty="0" smtClean="0"/>
              <a:t>NP 1979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good trip home!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952548"/>
            <a:ext cx="11327413" cy="545968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Beam line designed very advanced already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First parts of LUXE already exist!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Magnet reserved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New fast kicker to be installed this summer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Could start ordering magnets this autumn! </a:t>
            </a:r>
            <a:endParaRPr lang="en-US" dirty="0" smtClean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Theoretical motivation further elaborated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Several aspects of QED in strong field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BSM physics also? E.g. </a:t>
            </a:r>
            <a:r>
              <a:rPr lang="en-US" dirty="0" err="1" smtClean="0"/>
              <a:t>axions</a:t>
            </a:r>
            <a:r>
              <a:rPr lang="en-US" dirty="0"/>
              <a:t> </a:t>
            </a:r>
            <a:r>
              <a:rPr lang="en-US" dirty="0" smtClean="0"/>
              <a:t>=&gt; need to check if it could be competitive/complementary with other lab-based experiments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Laser systems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Many challenges to design a “precise” laser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Two benchmarks for intensity uncertainty: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25% (Matt: “this can be done for sure”)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10% (Matt: “less than that is hard”)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Detectors: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Very wide range of rates for several detectors =&gt; first ideas include silicon tracking, </a:t>
            </a:r>
            <a:r>
              <a:rPr lang="en-US" dirty="0" err="1" smtClean="0"/>
              <a:t>cerenkov</a:t>
            </a:r>
            <a:r>
              <a:rPr lang="en-US" dirty="0" smtClean="0"/>
              <a:t> and calorimeters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Short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parts of LUXE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602347" y="1055419"/>
            <a:ext cx="4880358" cy="4999374"/>
            <a:chOff x="6602347" y="1055419"/>
            <a:chExt cx="4880358" cy="4999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108253" y="1680340"/>
              <a:ext cx="4999374" cy="37495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39" t="7448" r="9684" b="16634"/>
            <a:stretch/>
          </p:blipFill>
          <p:spPr>
            <a:xfrm rot="10800000">
              <a:off x="6602347" y="2367134"/>
              <a:ext cx="1855659" cy="132448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602347" y="2367134"/>
              <a:ext cx="265602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8450014" y="2705071"/>
              <a:ext cx="1270271" cy="95748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450014" y="2367134"/>
              <a:ext cx="1328010" cy="11264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450014" y="2705071"/>
              <a:ext cx="808354" cy="2816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5" y="1008918"/>
            <a:ext cx="4065764" cy="228112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42" y="3527395"/>
            <a:ext cx="5239816" cy="269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14945" y="2705071"/>
            <a:ext cx="152400" cy="2019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9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1260763"/>
            <a:ext cx="5416867" cy="487402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Strong preference for location right after LINAC (start of 2</a:t>
            </a:r>
            <a:r>
              <a:rPr lang="en-US" baseline="30000" dirty="0" smtClean="0"/>
              <a:t>nd</a:t>
            </a:r>
            <a:r>
              <a:rPr lang="en-US" dirty="0" smtClean="0"/>
              <a:t> fan)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More space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No interference with SASE4/SASE5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No photon beam in the way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No worries about legal process 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Synergetic other activities thinkable (e.g. test beam)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963" y="1092188"/>
            <a:ext cx="5874037" cy="2423040"/>
          </a:xfrm>
          <a:prstGeom prst="rect">
            <a:avLst/>
          </a:prstGeom>
        </p:spPr>
      </p:pic>
      <p:sp>
        <p:nvSpPr>
          <p:cNvPr id="158" name="Oval 157"/>
          <p:cNvSpPr/>
          <p:nvPr/>
        </p:nvSpPr>
        <p:spPr>
          <a:xfrm>
            <a:off x="6000750" y="2263140"/>
            <a:ext cx="1097280" cy="742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3587901"/>
            <a:ext cx="5841087" cy="319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84" y="964390"/>
            <a:ext cx="9680116" cy="54182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18442" y="3771899"/>
            <a:ext cx="914400" cy="514277"/>
            <a:chOff x="6018442" y="3771899"/>
            <a:chExt cx="914400" cy="51427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6018442" y="3771899"/>
              <a:ext cx="914400" cy="514277"/>
            </a:xfrm>
            <a:prstGeom prst="wedgeRoundRectCallout">
              <a:avLst>
                <a:gd name="adj1" fmla="val -130833"/>
                <a:gd name="adj2" fmla="val 8396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5" descr="pasted-imag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52732" y="3897630"/>
              <a:ext cx="794807" cy="24254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819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5532120"/>
            <a:ext cx="10571797" cy="60267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Decide: let’s use this location as default for all planning purposes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Location: </a:t>
            </a:r>
            <a:r>
              <a:rPr lang="en-US" dirty="0" err="1" smtClean="0"/>
              <a:t>Osdorfer</a:t>
            </a:r>
            <a:r>
              <a:rPr lang="en-US" dirty="0" smtClean="0"/>
              <a:t> Born</a:t>
            </a:r>
            <a:endParaRPr lang="en-US" dirty="0"/>
          </a:p>
        </p:txBody>
      </p:sp>
      <p:pic>
        <p:nvPicPr>
          <p:cNvPr id="160" name="Picture 159" descr="IMG_6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23" y="1055418"/>
            <a:ext cx="5280323" cy="3960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77" y="1055418"/>
            <a:ext cx="6253480" cy="39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1260763"/>
            <a:ext cx="11327413" cy="487402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Directorate of European XFEL very supportive from the start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Last month the SAC of the EU.XFEL confirmed scientific value to be high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Sergei emphasized that it is critical that we do not interfere the photon science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Directorate of DESY very supportive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Strategy fund granted 1.5 years ago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The directorate of DESY has included in its financial planning support for the civil construction (for a volume of up to </a:t>
            </a:r>
            <a:r>
              <a:rPr lang="en-US" dirty="0" smtClean="0"/>
              <a:t>3M </a:t>
            </a:r>
            <a:r>
              <a:rPr lang="en-US" dirty="0"/>
              <a:t>Euro) for the LUXE experiment, pending successful application of an ERC or other equivalent sources. </a:t>
            </a:r>
            <a:endParaRPr lang="en-US" dirty="0" smtClean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Positive remarks by intl. review committees when presented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Part of plan for next funding period (POF IV) </a:t>
            </a:r>
            <a:endParaRPr lang="en-US" dirty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Leadership of European XFEL </a:t>
            </a:r>
            <a:r>
              <a:rPr lang="en-US" dirty="0" err="1" smtClean="0"/>
              <a:t>Linac</a:t>
            </a:r>
            <a:r>
              <a:rPr lang="en-US" dirty="0" smtClean="0"/>
              <a:t> and DESY MD in general also very supportive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1055418"/>
            <a:ext cx="11327413" cy="524763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Access </a:t>
            </a:r>
            <a:r>
              <a:rPr lang="en-US" dirty="0"/>
              <a:t>to XFEL generally only possible during yearly shutdowns </a:t>
            </a:r>
            <a:endParaRPr lang="en-US" dirty="0" smtClean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Normally about 4 </a:t>
            </a:r>
            <a:r>
              <a:rPr lang="en-US" dirty="0"/>
              <a:t>weeks per </a:t>
            </a:r>
            <a:r>
              <a:rPr lang="en-US" dirty="0" smtClean="0"/>
              <a:t>year</a:t>
            </a:r>
            <a:endParaRPr lang="en-US" dirty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Plus </a:t>
            </a:r>
            <a:r>
              <a:rPr lang="en-US" dirty="0"/>
              <a:t>some shorter (hours- days) a few times per </a:t>
            </a:r>
            <a:r>
              <a:rPr lang="en-US" dirty="0" smtClean="0"/>
              <a:t>year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Longer shutdown planned ~2021 (about ~8 weeks)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SASE4/SASE5 installation starting ~2023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Need to understand how many shutdowns needed for installation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Beam line elements =&gt; could order magnets this autumn 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Laser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Detector system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Important to prepare installation as much as possible on surface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Make it ”plug in” and possible to control remotely as much as possible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Need rooms for several parts in </a:t>
            </a:r>
            <a:r>
              <a:rPr lang="en-US" dirty="0" err="1" smtClean="0"/>
              <a:t>Osdorfer</a:t>
            </a:r>
            <a:r>
              <a:rPr lang="en-US" dirty="0" smtClean="0"/>
              <a:t> </a:t>
            </a:r>
            <a:r>
              <a:rPr lang="en-US" dirty="0" err="1" smtClean="0"/>
              <a:t>Borm</a:t>
            </a:r>
            <a:endParaRPr lang="en-US" dirty="0" smtClean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Initial laser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Data acquisition, IT, </a:t>
            </a:r>
            <a:r>
              <a:rPr lang="mr-IN" dirty="0" smtClean="0"/>
              <a:t>…</a:t>
            </a:r>
            <a:r>
              <a:rPr lang="en-US" dirty="0" smtClean="0"/>
              <a:t> control room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Final laser </a:t>
            </a:r>
            <a:endParaRPr lang="en-US" dirty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scale constraints 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63404" y="5138964"/>
            <a:ext cx="458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Maybe find room in existing building </a:t>
            </a:r>
            <a:r>
              <a:rPr lang="en-US" smtClean="0"/>
              <a:t>=&gt; check?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63404" y="5590289"/>
            <a:ext cx="436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Likely need new building =&gt; check </a:t>
            </a:r>
            <a:r>
              <a:rPr lang="en-US" smtClean="0"/>
              <a:t>if possible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32864" y="4943958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}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6829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723" y="1055418"/>
            <a:ext cx="11327413" cy="524763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Need to write “letter of intent” this summer (by end of August)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Basis for evaluation by XFEL.EU committees (MAC and SAC, and then Council)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Basis for all funding applications =&gt; e.g. ERC grant in November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Should contain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Physics case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Required modifications of XFEL.EU accelerator 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err="1" smtClean="0"/>
              <a:t>Conceptional</a:t>
            </a:r>
            <a:r>
              <a:rPr lang="en-US" dirty="0"/>
              <a:t> </a:t>
            </a:r>
            <a:r>
              <a:rPr lang="en-US" dirty="0" smtClean="0"/>
              <a:t>(and realistic) design of laser and detectors</a:t>
            </a:r>
          </a:p>
          <a:p>
            <a:pPr marL="882900" lvl="2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Simulation studies showing that this design gets the desired physics (or at least significant part of it)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This is in four months from now!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This year is last round of current ERC grant scheme =&gt; unclear how things will be after this year =&gt; apply for synergy grant this year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Results need to be obtainable within funding period of seven years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Money will start to flow after summer 2020 (if successful)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Need to work on alternative funding sources in parallel</a:t>
            </a:r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marL="702900" lvl="1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2142-C9B6-5147-A91F-36225ECF29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scale constraints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24701</TotalTime>
  <Words>1339</Words>
  <Application>Microsoft Macintosh PowerPoint</Application>
  <PresentationFormat>Widescreen</PresentationFormat>
  <Paragraphs>175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Times Roman</vt:lpstr>
      <vt:lpstr>Arial</vt:lpstr>
      <vt:lpstr>Office Theme</vt:lpstr>
      <vt:lpstr>PowerPoint Presentation</vt:lpstr>
      <vt:lpstr>Very Short Summary</vt:lpstr>
      <vt:lpstr>The first parts of LUXE</vt:lpstr>
      <vt:lpstr>Location</vt:lpstr>
      <vt:lpstr>Location</vt:lpstr>
      <vt:lpstr>Location: Osdorfer Born</vt:lpstr>
      <vt:lpstr>Local Support</vt:lpstr>
      <vt:lpstr>Time scale constraints I</vt:lpstr>
      <vt:lpstr>Time scale constraints II</vt:lpstr>
      <vt:lpstr>Proposed Time scale: Phase-0</vt:lpstr>
      <vt:lpstr>Draft Time scale: Phase-1</vt:lpstr>
      <vt:lpstr>Major points that came up: I</vt:lpstr>
      <vt:lpstr>Major points that came up: II</vt:lpstr>
      <vt:lpstr>Conclusions</vt:lpstr>
      <vt:lpstr>Final Words</vt:lpstr>
      <vt:lpstr>Have a good trip home!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LUXE</dc:title>
  <dc:creator>heinemannbeate@gmail.com</dc:creator>
  <cp:lastModifiedBy>heinemannbeate@gmail.com</cp:lastModifiedBy>
  <cp:revision>313</cp:revision>
  <cp:lastPrinted>2019-04-16T12:56:08Z</cp:lastPrinted>
  <dcterms:created xsi:type="dcterms:W3CDTF">2018-12-10T16:41:23Z</dcterms:created>
  <dcterms:modified xsi:type="dcterms:W3CDTF">2019-04-17T09:26:31Z</dcterms:modified>
</cp:coreProperties>
</file>