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67" r:id="rId2"/>
    <p:sldId id="273" r:id="rId3"/>
    <p:sldId id="296" r:id="rId4"/>
    <p:sldId id="297" r:id="rId5"/>
    <p:sldId id="298" r:id="rId6"/>
    <p:sldId id="309" r:id="rId7"/>
    <p:sldId id="306" r:id="rId8"/>
    <p:sldId id="308" r:id="rId9"/>
    <p:sldId id="307" r:id="rId10"/>
    <p:sldId id="305" r:id="rId11"/>
    <p:sldId id="283" r:id="rId12"/>
    <p:sldId id="284" r:id="rId13"/>
    <p:sldId id="285" r:id="rId14"/>
    <p:sldId id="286" r:id="rId15"/>
    <p:sldId id="299" r:id="rId16"/>
    <p:sldId id="288" r:id="rId17"/>
    <p:sldId id="289" r:id="rId18"/>
    <p:sldId id="290" r:id="rId19"/>
    <p:sldId id="292" r:id="rId20"/>
    <p:sldId id="291" r:id="rId21"/>
    <p:sldId id="302" r:id="rId22"/>
    <p:sldId id="303" r:id="rId23"/>
    <p:sldId id="310" r:id="rId24"/>
    <p:sldId id="293" r:id="rId25"/>
    <p:sldId id="276" r:id="rId26"/>
    <p:sldId id="278" r:id="rId27"/>
    <p:sldId id="311" r:id="rId28"/>
    <p:sldId id="312" r:id="rId29"/>
    <p:sldId id="313" r:id="rId30"/>
    <p:sldId id="314" r:id="rId31"/>
    <p:sldId id="315" r:id="rId32"/>
    <p:sldId id="31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9041" autoAdjust="0"/>
    <p:restoredTop sz="94672" autoAdjust="0"/>
  </p:normalViewPr>
  <p:slideViewPr>
    <p:cSldViewPr showGuides="1">
      <p:cViewPr>
        <p:scale>
          <a:sx n="108" d="100"/>
          <a:sy n="108" d="100"/>
        </p:scale>
        <p:origin x="-96" y="222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15.04.2019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15.04.2019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8135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smtClean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=""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=""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=""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=""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A208E4DA-F01F-4DA4-AFAC-53CEEC220C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79" y="4587296"/>
            <a:ext cx="598825" cy="185118"/>
          </a:xfrm>
          <a:prstGeom prst="rect">
            <a:avLst/>
          </a:prstGeom>
        </p:spPr>
      </p:pic>
      <p:sp>
        <p:nvSpPr>
          <p:cNvPr id="5" name="Rechteck 4">
            <a:extLst>
              <a:ext uri="{FF2B5EF4-FFF2-40B4-BE49-F238E27FC236}">
                <a16:creationId xmlns=""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/>
              <a:t>Contact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=""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dirty="0"/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/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www.desy.de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=""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 smtClean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=""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XFEL Beam Distribution Kicker System | Frank Obier, 16.04.2019</a:t>
            </a:r>
            <a:endParaRPr lang="en-US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 smtClean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 smtClean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=""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=""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| XFEL Beam Distribution Kicker System | Frank Obier, 16.04.2019</a:t>
            </a:r>
            <a:endParaRPr lang="en-US" dirty="0"/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/>
              <a:t>Page </a:t>
            </a:r>
            <a:fld id="{0427E4B2-AC28-443E-BE04-5CD55098A90B}" type="slidenum">
              <a:rPr lang="en-US" sz="1000" b="1" noProof="0" smtClean="0"/>
              <a:pPr algn="r"/>
              <a:t>‹Nr.›</a:t>
            </a:fld>
            <a:endParaRPr lang="en-US" sz="1000" b="1" noProof="0" dirty="0"/>
          </a:p>
        </p:txBody>
      </p:sp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A7829311-53B7-4C59-9288-3343CCC381F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4019"/>
            <a:ext cx="325552" cy="10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.JP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XFEL Beam Distribution </a:t>
            </a:r>
            <a:r>
              <a:rPr lang="en-US" dirty="0" smtClean="0"/>
              <a:t>Kicker </a:t>
            </a:r>
            <a:r>
              <a:rPr lang="en-US" dirty="0"/>
              <a:t>System 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LUXE Workshop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Frank Obier</a:t>
            </a:r>
            <a:endParaRPr lang="en-US" dirty="0"/>
          </a:p>
          <a:p>
            <a:r>
              <a:rPr lang="en-US" dirty="0" smtClean="0"/>
              <a:t>Hamburg,16.04.2019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234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>
          <a:xfrm>
            <a:off x="791578" y="6569657"/>
            <a:ext cx="9948937" cy="186841"/>
          </a:xfrm>
        </p:spPr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736" y="847855"/>
            <a:ext cx="10058400" cy="5389457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kern="0" dirty="0" smtClean="0">
                <a:cs typeface="Arial" charset="0"/>
              </a:rPr>
              <a:t>A Typical User Pattern form 15.04.2019</a:t>
            </a:r>
            <a:endParaRPr lang="en-US" dirty="0"/>
          </a:p>
        </p:txBody>
      </p:sp>
      <p:sp>
        <p:nvSpPr>
          <p:cNvPr id="8" name="Textfeld 7"/>
          <p:cNvSpPr txBox="1"/>
          <p:nvPr/>
        </p:nvSpPr>
        <p:spPr>
          <a:xfrm>
            <a:off x="3934118" y="6248345"/>
            <a:ext cx="1657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 bunch for SASE 2 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087888" y="5589240"/>
            <a:ext cx="1869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29 bunches for SASE 1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240016" y="6248345"/>
            <a:ext cx="1912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22 bunches for SASE 3 </a:t>
            </a:r>
          </a:p>
        </p:txBody>
      </p:sp>
    </p:spTree>
    <p:extLst>
      <p:ext uri="{BB962C8B-B14F-4D97-AF65-F5344CB8AC3E}">
        <p14:creationId xmlns:p14="http://schemas.microsoft.com/office/powerpoint/2010/main" val="422505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612113"/>
              </p:ext>
            </p:extLst>
          </p:nvPr>
        </p:nvGraphicFramePr>
        <p:xfrm>
          <a:off x="3832196" y="548680"/>
          <a:ext cx="6728300" cy="593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95852"/>
                <a:gridCol w="1693048"/>
                <a:gridCol w="2339400"/>
              </a:tblGrid>
              <a:tr h="370840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 smtClean="0"/>
                        <a:t>Dumpkicker</a:t>
                      </a:r>
                      <a:r>
                        <a:rPr lang="de-DE" sz="1200" dirty="0" smtClean="0"/>
                        <a:t> KS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Beam Distribution</a:t>
                      </a:r>
                      <a:r>
                        <a:rPr lang="de-DE" sz="1200" baseline="0" dirty="0" smtClean="0"/>
                        <a:t> Kicker KL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Kicker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typ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 smtClean="0"/>
                        <a:t>Stripline</a:t>
                      </a:r>
                      <a:r>
                        <a:rPr lang="de-DE" sz="1200" dirty="0" smtClean="0"/>
                        <a:t> Kicker (50</a:t>
                      </a:r>
                      <a:r>
                        <a:rPr lang="el-GR" sz="1200" dirty="0" smtClean="0"/>
                        <a:t>Ω</a:t>
                      </a:r>
                      <a:r>
                        <a:rPr lang="de-DE" sz="1200" dirty="0" smtClean="0"/>
                        <a:t>) 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Air-core </a:t>
                      </a:r>
                      <a:r>
                        <a:rPr lang="de-DE" sz="1200" dirty="0" err="1" smtClean="0"/>
                        <a:t>coil</a:t>
                      </a:r>
                      <a:r>
                        <a:rPr lang="de-DE" sz="1200" baseline="0" dirty="0" smtClean="0"/>
                        <a:t> </a:t>
                      </a:r>
                      <a:r>
                        <a:rPr lang="de-DE" sz="1200" dirty="0" err="1" smtClean="0"/>
                        <a:t>kicker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Pulse frequency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0-4.5MHz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0-10Hz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Pulse length</a:t>
                      </a: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30ns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14-600us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Pulse form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 smtClean="0"/>
                        <a:t>rectangular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 smtClean="0"/>
                        <a:t>rectangular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Rise time</a:t>
                      </a: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14ns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14µs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Fall time</a:t>
                      </a: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15ns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10µs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Max. pulse voltages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5kV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200V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Max. pulse current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100A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600A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Amplitude stability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1.5%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3*10</a:t>
                      </a:r>
                      <a:r>
                        <a:rPr lang="en-US" sz="1200" baseline="30000" dirty="0" smtClean="0"/>
                        <a:t>-4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Kick angle per kicker</a:t>
                      </a: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0.0723m</a:t>
                      </a:r>
                      <a:r>
                        <a:rPr lang="de-DE" sz="1200" baseline="0" dirty="0" smtClean="0"/>
                        <a:t>rad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0.113mrad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Kicker active length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2m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0,93m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Energy </a:t>
                      </a: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17.5GeV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17.5GeV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Kick angle  total</a:t>
                      </a: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0.506mrad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0.523mrad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Number of kicker for total kick angle</a:t>
                      </a: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7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5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Number of installed  kicker</a:t>
                      </a: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</a:t>
                      </a:r>
                      <a:endParaRPr lang="de-DE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itel 1"/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kern="0" dirty="0"/>
              <a:t>Specification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06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8805" y="3178499"/>
            <a:ext cx="4629803" cy="334684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4265372"/>
            <a:ext cx="3413498" cy="2121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250" y="752475"/>
            <a:ext cx="2900558" cy="342900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5700637" y="1038225"/>
            <a:ext cx="5795963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b="1" dirty="0">
                <a:latin typeface="Arial" pitchFamily="34" charset="0"/>
                <a:cs typeface="Arial" pitchFamily="34" charset="0"/>
              </a:rPr>
              <a:t>Kicker 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design:</a:t>
            </a:r>
          </a:p>
          <a:p>
            <a:pPr>
              <a:defRPr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 a strip line kicker inside of vacuum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 a small reflectance factor, to match the kicker impedance to 50 ohm.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>
                <a:latin typeface="Arial" pitchFamily="34" charset="0"/>
                <a:cs typeface="Arial" pitchFamily="34" charset="0"/>
              </a:rPr>
              <a:t>with the geometry of the conductor, and the distance between the conductor and the cage you can match the kicker impedance to 50</a:t>
            </a:r>
            <a:r>
              <a:rPr lang="el-GR" dirty="0">
                <a:latin typeface="Arial" pitchFamily="34" charset="0"/>
                <a:cs typeface="Arial" pitchFamily="34" charset="0"/>
              </a:rPr>
              <a:t>Ω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Design Collaboration with PSI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cs typeface="Arial" charset="0"/>
              </a:rPr>
              <a:t>KS </a:t>
            </a:r>
            <a:r>
              <a:rPr lang="en-US" dirty="0">
                <a:cs typeface="Arial" charset="0"/>
              </a:rPr>
              <a:t>Kicker </a:t>
            </a:r>
            <a:r>
              <a:rPr lang="en-US" dirty="0" smtClean="0">
                <a:cs typeface="Arial" charset="0"/>
              </a:rPr>
              <a:t>(Dump Kicker) </a:t>
            </a:r>
            <a:r>
              <a:rPr lang="en-US" dirty="0">
                <a:cs typeface="Arial" charset="0"/>
              </a:rPr>
              <a:t>for </a:t>
            </a:r>
            <a:r>
              <a:rPr lang="en-US" dirty="0" smtClean="0">
                <a:cs typeface="Arial" charset="0"/>
              </a:rPr>
              <a:t>XFEL</a:t>
            </a:r>
            <a:endParaRPr lang="en-US" dirty="0"/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7536160" y="4437112"/>
            <a:ext cx="3816424" cy="1800200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9298408" y="5373216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2m</a:t>
            </a:r>
          </a:p>
        </p:txBody>
      </p:sp>
    </p:spTree>
    <p:extLst>
      <p:ext uri="{BB962C8B-B14F-4D97-AF65-F5344CB8AC3E}">
        <p14:creationId xmlns:p14="http://schemas.microsoft.com/office/powerpoint/2010/main" val="317083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447" y="875943"/>
            <a:ext cx="7281017" cy="5460763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kern="0" dirty="0">
                <a:cs typeface="Arial" charset="0"/>
              </a:rPr>
              <a:t>XFEL Installation Area of the </a:t>
            </a:r>
            <a:r>
              <a:rPr lang="en-US" kern="0" dirty="0" smtClean="0">
                <a:cs typeface="Arial" charset="0"/>
              </a:rPr>
              <a:t>KS Kicker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43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087" y="993442"/>
            <a:ext cx="6590201" cy="4942651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098088" y="5944851"/>
            <a:ext cx="2204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fours version of pulser</a:t>
            </a:r>
            <a:endParaRPr lang="en-US" dirty="0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KS (Dump) </a:t>
            </a:r>
            <a:r>
              <a:rPr lang="en-US" dirty="0" err="1"/>
              <a:t>Pulser</a:t>
            </a:r>
            <a:r>
              <a:rPr lang="en-US" dirty="0"/>
              <a:t> from Company FID </a:t>
            </a:r>
            <a:r>
              <a:rPr lang="en-US" dirty="0" smtClean="0"/>
              <a:t>GmbH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86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045575"/>
            <a:ext cx="9266312" cy="5407761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kern="0" dirty="0" smtClean="0">
                <a:cs typeface="Arial" charset="0"/>
              </a:rPr>
              <a:t>Pulse current of KS Kicker </a:t>
            </a:r>
            <a:r>
              <a:rPr lang="en-US" kern="0" dirty="0" err="1" smtClean="0">
                <a:cs typeface="Arial" charset="0"/>
              </a:rPr>
              <a:t>Pulser</a:t>
            </a:r>
            <a:r>
              <a:rPr lang="en-US" kern="0" dirty="0" smtClean="0">
                <a:cs typeface="Arial" charset="0"/>
              </a:rPr>
              <a:t> (FID GmbH)</a:t>
            </a:r>
            <a:endParaRPr lang="en-US" dirty="0"/>
          </a:p>
        </p:txBody>
      </p:sp>
      <p:cxnSp>
        <p:nvCxnSpPr>
          <p:cNvPr id="7" name="Gerade Verbindung 6"/>
          <p:cNvCxnSpPr/>
          <p:nvPr/>
        </p:nvCxnSpPr>
        <p:spPr>
          <a:xfrm>
            <a:off x="2999656" y="1340768"/>
            <a:ext cx="0" cy="309634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7"/>
          <p:cNvCxnSpPr/>
          <p:nvPr/>
        </p:nvCxnSpPr>
        <p:spPr>
          <a:xfrm>
            <a:off x="3719736" y="1412776"/>
            <a:ext cx="0" cy="302433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>
            <a:off x="2999656" y="4365104"/>
            <a:ext cx="720080" cy="0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3071664" y="4077072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10ns</a:t>
            </a:r>
          </a:p>
        </p:txBody>
      </p:sp>
      <p:cxnSp>
        <p:nvCxnSpPr>
          <p:cNvPr id="16" name="Gerade Verbindung 15"/>
          <p:cNvCxnSpPr/>
          <p:nvPr/>
        </p:nvCxnSpPr>
        <p:spPr>
          <a:xfrm>
            <a:off x="4799856" y="1484784"/>
            <a:ext cx="0" cy="293084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/>
          <p:nvPr/>
        </p:nvCxnSpPr>
        <p:spPr>
          <a:xfrm>
            <a:off x="3719736" y="4365104"/>
            <a:ext cx="1080120" cy="0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3863752" y="4077072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25ns</a:t>
            </a:r>
          </a:p>
        </p:txBody>
      </p:sp>
      <p:cxnSp>
        <p:nvCxnSpPr>
          <p:cNvPr id="21" name="Gerade Verbindung 20"/>
          <p:cNvCxnSpPr/>
          <p:nvPr/>
        </p:nvCxnSpPr>
        <p:spPr>
          <a:xfrm>
            <a:off x="5591944" y="1340768"/>
            <a:ext cx="0" cy="309634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4891238" y="4077072"/>
            <a:ext cx="628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13ns</a:t>
            </a:r>
          </a:p>
        </p:txBody>
      </p:sp>
      <p:cxnSp>
        <p:nvCxnSpPr>
          <p:cNvPr id="25" name="Gerade Verbindung mit Pfeil 24"/>
          <p:cNvCxnSpPr/>
          <p:nvPr/>
        </p:nvCxnSpPr>
        <p:spPr>
          <a:xfrm>
            <a:off x="4799856" y="4365104"/>
            <a:ext cx="792088" cy="0"/>
          </a:xfrm>
          <a:prstGeom prst="straightConnector1">
            <a:avLst/>
          </a:prstGeom>
          <a:ln w="95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450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Overlay of 1500 pulses with a spacing of  </a:t>
            </a:r>
            <a:r>
              <a:rPr lang="en-US" dirty="0" smtClean="0"/>
              <a:t>1MHz  </a:t>
            </a:r>
            <a:endParaRPr lang="en-US" kern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Variable </a:t>
            </a:r>
            <a:r>
              <a:rPr lang="en-US" dirty="0"/>
              <a:t>pulse pattern </a:t>
            </a:r>
            <a:r>
              <a:rPr lang="en-US" dirty="0" smtClean="0"/>
              <a:t>/ Pulse </a:t>
            </a:r>
            <a:r>
              <a:rPr lang="en-US" dirty="0"/>
              <a:t>voltages 4.5kV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5" name="Picture 6" descr="N:\4all\intern\Sekilabor\Beschleuniger\XFEL\FID\FPG5_5MHF_AcceptanceTest\FDG_5-5MHN_#FPG2016000676\#FPG2016000676_2017-06-16_ATest\#FPG2016000676_2017-06-16_ATest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1469272"/>
            <a:ext cx="8440253" cy="4611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364975" y="1518973"/>
            <a:ext cx="3258408" cy="5407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XFEL </a:t>
            </a:r>
            <a:r>
              <a:rPr lang="de-DE" dirty="0" err="1" smtClean="0"/>
              <a:t>Pulser</a:t>
            </a:r>
            <a:r>
              <a:rPr lang="de-DE" dirty="0" smtClean="0"/>
              <a:t> (FID)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2279576" y="1789345"/>
            <a:ext cx="2353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good stability of flat-top 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919536" y="4221088"/>
            <a:ext cx="26965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good stability of flat-bottom 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1700808"/>
            <a:ext cx="3776987" cy="3182654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8776581" y="4941168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Test pattern 1500 Pulse „variable train“</a:t>
            </a:r>
            <a:endParaRPr lang="en-US" sz="1200" b="1" dirty="0"/>
          </a:p>
        </p:txBody>
      </p:sp>
      <p:sp>
        <p:nvSpPr>
          <p:cNvPr id="17" name="Textfeld 16"/>
          <p:cNvSpPr txBox="1"/>
          <p:nvPr/>
        </p:nvSpPr>
        <p:spPr>
          <a:xfrm>
            <a:off x="9480376" y="1362254"/>
            <a:ext cx="1762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Trigger generator</a:t>
            </a:r>
          </a:p>
        </p:txBody>
      </p:sp>
    </p:spTree>
    <p:extLst>
      <p:ext uri="{BB962C8B-B14F-4D97-AF65-F5344CB8AC3E}">
        <p14:creationId xmlns:p14="http://schemas.microsoft.com/office/powerpoint/2010/main" val="289587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/>
              <a:t>Beam Distribution </a:t>
            </a:r>
            <a:r>
              <a:rPr lang="en-US" kern="0" dirty="0" smtClean="0"/>
              <a:t>Kicker (KL)</a:t>
            </a:r>
            <a:r>
              <a:rPr lang="en-US" kern="0" dirty="0"/>
              <a:t/>
            </a:r>
            <a:br>
              <a:rPr lang="en-US" kern="0" dirty="0"/>
            </a:b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839416" y="6597352"/>
            <a:ext cx="9948937" cy="186841"/>
          </a:xfrm>
        </p:spPr>
        <p:txBody>
          <a:bodyPr/>
          <a:lstStyle/>
          <a:p>
            <a:r>
              <a:rPr lang="en-US" noProof="0" dirty="0" smtClean="0"/>
              <a:t>| XFEL Beam Distribution Kicker System | Frank Obier, 16.04.2019</a:t>
            </a:r>
            <a:endParaRPr lang="en-US" noProof="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93" t="19198" r="29554" b="7189"/>
          <a:stretch/>
        </p:blipFill>
        <p:spPr>
          <a:xfrm>
            <a:off x="551384" y="964019"/>
            <a:ext cx="5414323" cy="530919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" t="1600" r="28882" b="3113"/>
          <a:stretch/>
        </p:blipFill>
        <p:spPr>
          <a:xfrm rot="5400000">
            <a:off x="9462576" y="3987064"/>
            <a:ext cx="1800000" cy="1836000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7112619" y="404664"/>
            <a:ext cx="4311973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>
                <a:latin typeface="Arial" pitchFamily="34" charset="0"/>
                <a:cs typeface="Arial" pitchFamily="34" charset="0"/>
              </a:rPr>
              <a:t>Kicker </a:t>
            </a:r>
            <a:r>
              <a:rPr lang="en-GB" b="1" dirty="0" smtClean="0">
                <a:latin typeface="Arial" pitchFamily="34" charset="0"/>
                <a:cs typeface="Arial" pitchFamily="34" charset="0"/>
              </a:rPr>
              <a:t>design:</a:t>
            </a:r>
          </a:p>
          <a:p>
            <a:pPr>
              <a:defRPr/>
            </a:pPr>
            <a:endParaRPr lang="en-GB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kicker was realized a air coil outside beam </a:t>
            </a:r>
            <a:r>
              <a:rPr lang="en-GB" dirty="0">
                <a:latin typeface="Arial" pitchFamily="34" charset="0"/>
                <a:cs typeface="Arial" pitchFamily="34" charset="0"/>
              </a:rPr>
              <a:t>vacuum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the geometry and the material was optimized to reduce the eddy current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coating </a:t>
            </a:r>
            <a:r>
              <a:rPr lang="en-US" dirty="0">
                <a:latin typeface="Arial" pitchFamily="34" charset="0"/>
                <a:cs typeface="Arial" pitchFamily="34" charset="0"/>
              </a:rPr>
              <a:t>material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of ceramic chamber is </a:t>
            </a:r>
            <a:r>
              <a:rPr lang="en-US" dirty="0">
                <a:latin typeface="Arial" pitchFamily="34" charset="0"/>
                <a:cs typeface="Arial" pitchFamily="34" charset="0"/>
              </a:rPr>
              <a:t>stainless steel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.4541 </a:t>
            </a:r>
            <a:r>
              <a:rPr lang="en-GB" dirty="0">
                <a:latin typeface="Arial" pitchFamily="34" charset="0"/>
                <a:cs typeface="Arial" pitchFamily="34" charset="0"/>
              </a:rPr>
              <a:t>(titan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stabilised)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a </a:t>
            </a:r>
            <a:r>
              <a:rPr lang="en-GB" dirty="0">
                <a:latin typeface="Arial" pitchFamily="34" charset="0"/>
                <a:cs typeface="Arial" pitchFamily="34" charset="0"/>
              </a:rPr>
              <a:t>small reduction of the magnetic field by the sputtered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chamber (thickness is 1µm) 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" t="33192" r="70939" b="31044"/>
          <a:stretch/>
        </p:blipFill>
        <p:spPr>
          <a:xfrm rot="5400000">
            <a:off x="6977559" y="4059609"/>
            <a:ext cx="1800000" cy="169091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7176120" y="5949280"/>
            <a:ext cx="42586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Conductor			Vacuum  chamber</a:t>
            </a:r>
          </a:p>
        </p:txBody>
      </p:sp>
    </p:spTree>
    <p:extLst>
      <p:ext uri="{BB962C8B-B14F-4D97-AF65-F5344CB8AC3E}">
        <p14:creationId xmlns:p14="http://schemas.microsoft.com/office/powerpoint/2010/main" val="168458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>
                <a:cs typeface="Arial" charset="0"/>
              </a:rPr>
              <a:t>XFEL Installation Area of the </a:t>
            </a:r>
            <a:r>
              <a:rPr lang="en-US" kern="0" dirty="0"/>
              <a:t>Beam Distribution Kicker</a:t>
            </a:r>
            <a:br>
              <a:rPr lang="en-US" kern="0" dirty="0"/>
            </a:b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908720"/>
            <a:ext cx="6582655" cy="4936991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9624392" y="6021288"/>
            <a:ext cx="1814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Material PEI 1000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36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5231904" y="1700858"/>
            <a:ext cx="1920875" cy="10080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GB" sz="1200" dirty="0">
                <a:cs typeface="Arial" charset="0"/>
              </a:rPr>
              <a:t>Data:</a:t>
            </a:r>
          </a:p>
          <a:p>
            <a:pPr marL="342900" indent="-342900">
              <a:spcBef>
                <a:spcPct val="20000"/>
              </a:spcBef>
            </a:pPr>
            <a:r>
              <a:rPr lang="en-GB" sz="1200" dirty="0">
                <a:cs typeface="Arial" charset="0"/>
              </a:rPr>
              <a:t>Voltage 	U= </a:t>
            </a:r>
            <a:r>
              <a:rPr lang="en-GB" sz="1200" dirty="0" smtClean="0">
                <a:cs typeface="Arial" charset="0"/>
              </a:rPr>
              <a:t>80V</a:t>
            </a:r>
            <a:endParaRPr lang="en-GB" sz="1200" dirty="0">
              <a:cs typeface="Aria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GB" sz="1200" dirty="0">
                <a:solidFill>
                  <a:srgbClr val="00B050"/>
                </a:solidFill>
                <a:cs typeface="Arial" charset="0"/>
              </a:rPr>
              <a:t>Pulse current </a:t>
            </a:r>
            <a:r>
              <a:rPr lang="en-GB" sz="1200" dirty="0" smtClean="0">
                <a:solidFill>
                  <a:srgbClr val="00B050"/>
                </a:solidFill>
                <a:cs typeface="Arial" charset="0"/>
              </a:rPr>
              <a:t>I</a:t>
            </a:r>
            <a:r>
              <a:rPr lang="en-GB" sz="1200" baseline="-25000" dirty="0" smtClean="0">
                <a:solidFill>
                  <a:srgbClr val="00B050"/>
                </a:solidFill>
                <a:cs typeface="Arial" charset="0"/>
              </a:rPr>
              <a:t>max</a:t>
            </a:r>
            <a:r>
              <a:rPr lang="en-GB" sz="1200" dirty="0" smtClean="0">
                <a:solidFill>
                  <a:srgbClr val="00B050"/>
                </a:solidFill>
                <a:cs typeface="Arial" charset="0"/>
              </a:rPr>
              <a:t>=600A</a:t>
            </a:r>
            <a:endParaRPr lang="en-GB" sz="1200" dirty="0">
              <a:solidFill>
                <a:srgbClr val="00B050"/>
              </a:solidFill>
              <a:cs typeface="Arial" charset="0"/>
            </a:endParaRPr>
          </a:p>
          <a:p>
            <a:pPr marL="342900" indent="-342900">
              <a:spcBef>
                <a:spcPct val="20000"/>
              </a:spcBef>
            </a:pPr>
            <a:r>
              <a:rPr lang="en-GB" sz="1200" dirty="0">
                <a:cs typeface="Arial" charset="0"/>
              </a:rPr>
              <a:t>Pulse length 	t= </a:t>
            </a:r>
            <a:r>
              <a:rPr lang="en-GB" sz="1200" dirty="0" smtClean="0">
                <a:cs typeface="Arial" charset="0"/>
              </a:rPr>
              <a:t>1ms</a:t>
            </a:r>
            <a:endParaRPr lang="en-GB" sz="1200" dirty="0">
              <a:cs typeface="Arial" charset="0"/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8260641" y="892238"/>
            <a:ext cx="2963863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Char char="•"/>
            </a:pPr>
            <a:r>
              <a:rPr lang="en-US" dirty="0">
                <a:cs typeface="Arial" charset="0"/>
              </a:rPr>
              <a:t>8 </a:t>
            </a:r>
            <a:r>
              <a:rPr lang="en-US" dirty="0" err="1">
                <a:cs typeface="Arial" charset="0"/>
              </a:rPr>
              <a:t>Mosfet</a:t>
            </a:r>
            <a:r>
              <a:rPr lang="en-US" dirty="0">
                <a:cs typeface="Arial" charset="0"/>
              </a:rPr>
              <a:t> parallel</a:t>
            </a:r>
          </a:p>
          <a:p>
            <a:pPr>
              <a:buFontTx/>
              <a:buChar char="•"/>
            </a:pPr>
            <a:r>
              <a:rPr lang="en-US" dirty="0">
                <a:cs typeface="Arial" charset="0"/>
              </a:rPr>
              <a:t>9 capacitor (450V 2200µF)</a:t>
            </a:r>
          </a:p>
        </p:txBody>
      </p:sp>
      <p:grpSp>
        <p:nvGrpSpPr>
          <p:cNvPr id="5" name="Gruppieren 53"/>
          <p:cNvGrpSpPr>
            <a:grpSpLocks/>
          </p:cNvGrpSpPr>
          <p:nvPr/>
        </p:nvGrpSpPr>
        <p:grpSpPr bwMode="auto">
          <a:xfrm>
            <a:off x="1097224" y="992661"/>
            <a:ext cx="3126568" cy="2345261"/>
            <a:chOff x="3635375" y="865306"/>
            <a:chExt cx="2132461" cy="1458070"/>
          </a:xfrm>
        </p:grpSpPr>
        <p:pic>
          <p:nvPicPr>
            <p:cNvPr id="6" name="Grafik 8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375" y="865306"/>
              <a:ext cx="2132461" cy="1458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feld 87"/>
            <p:cNvSpPr txBox="1">
              <a:spLocks noChangeArrowheads="1"/>
            </p:cNvSpPr>
            <p:nvPr/>
          </p:nvSpPr>
          <p:spPr bwMode="auto">
            <a:xfrm>
              <a:off x="3968445" y="1769110"/>
              <a:ext cx="112723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sz="1000" dirty="0"/>
                <a:t>200µs/div</a:t>
              </a:r>
            </a:p>
          </p:txBody>
        </p:sp>
        <p:sp>
          <p:nvSpPr>
            <p:cNvPr id="8" name="Textfeld 88"/>
            <p:cNvSpPr txBox="1">
              <a:spLocks noChangeArrowheads="1"/>
            </p:cNvSpPr>
            <p:nvPr/>
          </p:nvSpPr>
          <p:spPr bwMode="auto">
            <a:xfrm>
              <a:off x="3800318" y="903868"/>
              <a:ext cx="731745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sz="1000"/>
                <a:t>200A</a:t>
              </a:r>
            </a:p>
          </p:txBody>
        </p:sp>
      </p:grp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1282700" y="6351588"/>
            <a:ext cx="12858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800">
                <a:cs typeface="Arial" charset="0"/>
              </a:rPr>
              <a:t>Constant current source</a:t>
            </a:r>
          </a:p>
        </p:txBody>
      </p:sp>
      <p:grpSp>
        <p:nvGrpSpPr>
          <p:cNvPr id="10" name="Gruppieren 9"/>
          <p:cNvGrpSpPr/>
          <p:nvPr/>
        </p:nvGrpSpPr>
        <p:grpSpPr>
          <a:xfrm>
            <a:off x="8020916" y="1824714"/>
            <a:ext cx="3547692" cy="3603696"/>
            <a:chOff x="3851920" y="2511480"/>
            <a:chExt cx="3038625" cy="3221776"/>
          </a:xfrm>
        </p:grpSpPr>
        <p:sp>
          <p:nvSpPr>
            <p:cNvPr id="11" name="Abgerundetes Rechteck 10"/>
            <p:cNvSpPr/>
            <p:nvPr/>
          </p:nvSpPr>
          <p:spPr>
            <a:xfrm>
              <a:off x="4233198" y="3478927"/>
              <a:ext cx="2276875" cy="155326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dirty="0"/>
            </a:p>
          </p:txBody>
        </p:sp>
        <p:sp>
          <p:nvSpPr>
            <p:cNvPr id="12" name="Abgerundetes Rechteck 11"/>
            <p:cNvSpPr/>
            <p:nvPr/>
          </p:nvSpPr>
          <p:spPr>
            <a:xfrm>
              <a:off x="4164931" y="3532856"/>
              <a:ext cx="2276875" cy="155326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dirty="0"/>
            </a:p>
          </p:txBody>
        </p:sp>
        <p:sp>
          <p:nvSpPr>
            <p:cNvPr id="13" name="Abgerundetes Rechteck 12"/>
            <p:cNvSpPr/>
            <p:nvPr/>
          </p:nvSpPr>
          <p:spPr>
            <a:xfrm>
              <a:off x="4106619" y="3586784"/>
              <a:ext cx="2276875" cy="155326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dirty="0"/>
            </a:p>
          </p:txBody>
        </p:sp>
        <p:sp>
          <p:nvSpPr>
            <p:cNvPr id="14" name="Abgerundetes Rechteck 13"/>
            <p:cNvSpPr/>
            <p:nvPr/>
          </p:nvSpPr>
          <p:spPr>
            <a:xfrm>
              <a:off x="4043330" y="3631632"/>
              <a:ext cx="2276875" cy="155326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dirty="0"/>
            </a:p>
          </p:txBody>
        </p:sp>
        <p:sp>
          <p:nvSpPr>
            <p:cNvPr id="15" name="Abgerundetes Rechteck 14"/>
            <p:cNvSpPr/>
            <p:nvPr/>
          </p:nvSpPr>
          <p:spPr>
            <a:xfrm>
              <a:off x="3953801" y="3668190"/>
              <a:ext cx="2315466" cy="155326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dirty="0"/>
            </a:p>
          </p:txBody>
        </p:sp>
        <p:cxnSp>
          <p:nvCxnSpPr>
            <p:cNvPr id="16" name="Gerade Verbindung 15"/>
            <p:cNvCxnSpPr>
              <a:endCxn id="17" idx="3"/>
            </p:cNvCxnSpPr>
            <p:nvPr/>
          </p:nvCxnSpPr>
          <p:spPr>
            <a:xfrm flipH="1">
              <a:off x="4815940" y="2880397"/>
              <a:ext cx="1119388" cy="137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hteck 16"/>
            <p:cNvSpPr/>
            <p:nvPr/>
          </p:nvSpPr>
          <p:spPr>
            <a:xfrm>
              <a:off x="4484814" y="2772100"/>
              <a:ext cx="331126" cy="2193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sz="1000" dirty="0">
                <a:solidFill>
                  <a:schemeClr val="tx1"/>
                </a:solidFill>
              </a:endParaRPr>
            </a:p>
          </p:txBody>
        </p:sp>
        <p:cxnSp>
          <p:nvCxnSpPr>
            <p:cNvPr id="18" name="Gerade Verbindung 17"/>
            <p:cNvCxnSpPr>
              <a:stCxn id="58" idx="0"/>
            </p:cNvCxnSpPr>
            <p:nvPr/>
          </p:nvCxnSpPr>
          <p:spPr>
            <a:xfrm>
              <a:off x="5085417" y="2863493"/>
              <a:ext cx="661" cy="20878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>
              <a:off x="5008895" y="3068960"/>
              <a:ext cx="15436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5008895" y="3140968"/>
              <a:ext cx="15436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20"/>
            <p:cNvCxnSpPr/>
            <p:nvPr/>
          </p:nvCxnSpPr>
          <p:spPr>
            <a:xfrm>
              <a:off x="5086078" y="3137674"/>
              <a:ext cx="0" cy="14623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21"/>
            <p:cNvCxnSpPr/>
            <p:nvPr/>
          </p:nvCxnSpPr>
          <p:spPr>
            <a:xfrm>
              <a:off x="5008895" y="3283905"/>
              <a:ext cx="15436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hteck 22"/>
            <p:cNvSpPr/>
            <p:nvPr/>
          </p:nvSpPr>
          <p:spPr>
            <a:xfrm>
              <a:off x="5901561" y="3081991"/>
              <a:ext cx="77182" cy="21934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cxnSp>
          <p:nvCxnSpPr>
            <p:cNvPr id="24" name="Gerade Verbindung 23"/>
            <p:cNvCxnSpPr/>
            <p:nvPr/>
          </p:nvCxnSpPr>
          <p:spPr>
            <a:xfrm>
              <a:off x="5955194" y="2994594"/>
              <a:ext cx="234398" cy="235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/>
            <p:cNvCxnSpPr/>
            <p:nvPr/>
          </p:nvCxnSpPr>
          <p:spPr>
            <a:xfrm>
              <a:off x="5955194" y="3364885"/>
              <a:ext cx="23439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25"/>
            <p:cNvCxnSpPr/>
            <p:nvPr/>
          </p:nvCxnSpPr>
          <p:spPr>
            <a:xfrm>
              <a:off x="6189593" y="2999311"/>
              <a:ext cx="0" cy="3655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hteck 26"/>
            <p:cNvSpPr/>
            <p:nvPr/>
          </p:nvSpPr>
          <p:spPr>
            <a:xfrm>
              <a:off x="6151002" y="3072425"/>
              <a:ext cx="77182" cy="2193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28" name="Textfeld 21"/>
            <p:cNvSpPr txBox="1"/>
            <p:nvPr/>
          </p:nvSpPr>
          <p:spPr>
            <a:xfrm>
              <a:off x="4301122" y="2511480"/>
              <a:ext cx="1356462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b="1" dirty="0" smtClean="0"/>
                <a:t>Charge power supply</a:t>
              </a:r>
              <a:endParaRPr lang="en-US" sz="1000" b="1" dirty="0"/>
            </a:p>
          </p:txBody>
        </p:sp>
        <p:sp>
          <p:nvSpPr>
            <p:cNvPr id="29" name="Abgerundetes Rechteck 28"/>
            <p:cNvSpPr/>
            <p:nvPr/>
          </p:nvSpPr>
          <p:spPr>
            <a:xfrm>
              <a:off x="3915210" y="3704747"/>
              <a:ext cx="2315466" cy="155326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 dirty="0"/>
            </a:p>
          </p:txBody>
        </p:sp>
        <p:cxnSp>
          <p:nvCxnSpPr>
            <p:cNvPr id="30" name="Gerade Verbindung 29"/>
            <p:cNvCxnSpPr/>
            <p:nvPr/>
          </p:nvCxnSpPr>
          <p:spPr>
            <a:xfrm>
              <a:off x="5724128" y="4053419"/>
              <a:ext cx="0" cy="29246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30"/>
            <p:cNvCxnSpPr/>
            <p:nvPr/>
          </p:nvCxnSpPr>
          <p:spPr>
            <a:xfrm>
              <a:off x="5801925" y="4053419"/>
              <a:ext cx="0" cy="731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/>
          </p:nvCxnSpPr>
          <p:spPr>
            <a:xfrm>
              <a:off x="5801925" y="4163091"/>
              <a:ext cx="0" cy="731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32"/>
            <p:cNvCxnSpPr/>
            <p:nvPr/>
          </p:nvCxnSpPr>
          <p:spPr>
            <a:xfrm>
              <a:off x="5801925" y="4272764"/>
              <a:ext cx="0" cy="7311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33"/>
            <p:cNvCxnSpPr/>
            <p:nvPr/>
          </p:nvCxnSpPr>
          <p:spPr>
            <a:xfrm>
              <a:off x="5796136" y="4344504"/>
              <a:ext cx="144016" cy="22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/>
            <p:cNvCxnSpPr/>
            <p:nvPr/>
          </p:nvCxnSpPr>
          <p:spPr>
            <a:xfrm flipH="1">
              <a:off x="5834903" y="4199648"/>
              <a:ext cx="10524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35"/>
            <p:cNvCxnSpPr/>
            <p:nvPr/>
          </p:nvCxnSpPr>
          <p:spPr>
            <a:xfrm flipH="1">
              <a:off x="5628021" y="4345879"/>
              <a:ext cx="7718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Gerade Verbindung 36"/>
            <p:cNvCxnSpPr/>
            <p:nvPr/>
          </p:nvCxnSpPr>
          <p:spPr>
            <a:xfrm>
              <a:off x="5796136" y="4056963"/>
              <a:ext cx="14401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37"/>
            <p:cNvCxnSpPr/>
            <p:nvPr/>
          </p:nvCxnSpPr>
          <p:spPr>
            <a:xfrm>
              <a:off x="5935761" y="4197842"/>
              <a:ext cx="4391" cy="15354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hteck 38"/>
            <p:cNvSpPr/>
            <p:nvPr/>
          </p:nvSpPr>
          <p:spPr>
            <a:xfrm>
              <a:off x="5901561" y="5405851"/>
              <a:ext cx="77182" cy="21934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cxnSp>
          <p:nvCxnSpPr>
            <p:cNvPr id="40" name="Gerade Verbindung 39"/>
            <p:cNvCxnSpPr/>
            <p:nvPr/>
          </p:nvCxnSpPr>
          <p:spPr>
            <a:xfrm>
              <a:off x="5877091" y="5733256"/>
              <a:ext cx="13506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Gleichschenkliges Dreieck 40"/>
            <p:cNvSpPr/>
            <p:nvPr/>
          </p:nvSpPr>
          <p:spPr>
            <a:xfrm rot="5400000">
              <a:off x="5020732" y="4191514"/>
              <a:ext cx="365575" cy="308729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cxnSp>
          <p:nvCxnSpPr>
            <p:cNvPr id="42" name="Gerade Verbindung 41"/>
            <p:cNvCxnSpPr/>
            <p:nvPr/>
          </p:nvCxnSpPr>
          <p:spPr>
            <a:xfrm flipH="1">
              <a:off x="5357883" y="4345879"/>
              <a:ext cx="270138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hteck 42"/>
            <p:cNvSpPr/>
            <p:nvPr/>
          </p:nvSpPr>
          <p:spPr>
            <a:xfrm>
              <a:off x="5454361" y="4309321"/>
              <a:ext cx="173660" cy="731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cxnSp>
          <p:nvCxnSpPr>
            <p:cNvPr id="44" name="Gerade Verbindung 43"/>
            <p:cNvCxnSpPr/>
            <p:nvPr/>
          </p:nvCxnSpPr>
          <p:spPr>
            <a:xfrm flipH="1">
              <a:off x="4914086" y="4674896"/>
              <a:ext cx="102606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44"/>
            <p:cNvCxnSpPr/>
            <p:nvPr/>
          </p:nvCxnSpPr>
          <p:spPr>
            <a:xfrm flipV="1">
              <a:off x="4914086" y="4455551"/>
              <a:ext cx="0" cy="2193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Gerade Verbindung 45"/>
            <p:cNvCxnSpPr/>
            <p:nvPr/>
          </p:nvCxnSpPr>
          <p:spPr>
            <a:xfrm>
              <a:off x="4914086" y="4455551"/>
              <a:ext cx="135069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46"/>
            <p:cNvCxnSpPr/>
            <p:nvPr/>
          </p:nvCxnSpPr>
          <p:spPr>
            <a:xfrm flipH="1">
              <a:off x="4624652" y="4236206"/>
              <a:ext cx="42450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feld 41"/>
            <p:cNvSpPr txBox="1"/>
            <p:nvPr/>
          </p:nvSpPr>
          <p:spPr>
            <a:xfrm>
              <a:off x="4882459" y="3911195"/>
              <a:ext cx="140205" cy="39063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800" dirty="0" smtClean="0"/>
            </a:p>
            <a:p>
              <a:r>
                <a:rPr lang="de-DE" sz="1200" dirty="0" smtClean="0"/>
                <a:t>+</a:t>
              </a:r>
            </a:p>
            <a:p>
              <a:endParaRPr lang="de-DE" sz="1200" dirty="0" smtClean="0"/>
            </a:p>
            <a:p>
              <a:r>
                <a:rPr lang="de-DE" sz="1200" dirty="0" smtClean="0"/>
                <a:t>-</a:t>
              </a:r>
              <a:endParaRPr lang="de-DE" sz="1200" dirty="0"/>
            </a:p>
          </p:txBody>
        </p:sp>
        <p:sp>
          <p:nvSpPr>
            <p:cNvPr id="49" name="Textfeld 42"/>
            <p:cNvSpPr txBox="1"/>
            <p:nvPr/>
          </p:nvSpPr>
          <p:spPr>
            <a:xfrm>
              <a:off x="3851920" y="4005064"/>
              <a:ext cx="944253" cy="1844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 smtClean="0"/>
                <a:t>Current set point</a:t>
              </a:r>
              <a:endParaRPr lang="en-US" sz="1000" dirty="0"/>
            </a:p>
          </p:txBody>
        </p:sp>
        <p:sp>
          <p:nvSpPr>
            <p:cNvPr id="50" name="Textfeld 43"/>
            <p:cNvSpPr txBox="1"/>
            <p:nvPr/>
          </p:nvSpPr>
          <p:spPr>
            <a:xfrm>
              <a:off x="3851920" y="4297129"/>
              <a:ext cx="1265090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 smtClean="0"/>
                <a:t>Actual  current value</a:t>
              </a:r>
              <a:endParaRPr lang="en-US" sz="1000" dirty="0"/>
            </a:p>
          </p:txBody>
        </p:sp>
        <p:sp>
          <p:nvSpPr>
            <p:cNvPr id="51" name="Textfeld 44"/>
            <p:cNvSpPr txBox="1"/>
            <p:nvPr/>
          </p:nvSpPr>
          <p:spPr>
            <a:xfrm>
              <a:off x="4278626" y="5013176"/>
              <a:ext cx="890715" cy="184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b="1" dirty="0" smtClean="0"/>
                <a:t>8x </a:t>
              </a:r>
              <a:r>
                <a:rPr lang="en-US" sz="1000" b="1" dirty="0" err="1" smtClean="0"/>
                <a:t>Mosfet</a:t>
              </a:r>
              <a:r>
                <a:rPr lang="en-US" sz="1000" b="1" dirty="0" smtClean="0"/>
                <a:t> layer</a:t>
              </a:r>
              <a:endParaRPr lang="en-US" sz="1000" b="1" dirty="0"/>
            </a:p>
          </p:txBody>
        </p:sp>
        <p:cxnSp>
          <p:nvCxnSpPr>
            <p:cNvPr id="52" name="Gerade Verbindung 51"/>
            <p:cNvCxnSpPr/>
            <p:nvPr/>
          </p:nvCxnSpPr>
          <p:spPr>
            <a:xfrm flipH="1" flipV="1">
              <a:off x="5935328" y="2881772"/>
              <a:ext cx="4824" cy="117164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feld 46"/>
            <p:cNvSpPr txBox="1"/>
            <p:nvPr/>
          </p:nvSpPr>
          <p:spPr>
            <a:xfrm>
              <a:off x="5292080" y="3028576"/>
              <a:ext cx="448316" cy="184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000" b="1" dirty="0" smtClean="0"/>
                <a:t>Kicker</a:t>
              </a:r>
              <a:endParaRPr lang="de-DE" sz="1000" b="1" dirty="0"/>
            </a:p>
          </p:txBody>
        </p:sp>
        <p:sp>
          <p:nvSpPr>
            <p:cNvPr id="54" name="Textfeld 47"/>
            <p:cNvSpPr txBox="1"/>
            <p:nvPr/>
          </p:nvSpPr>
          <p:spPr>
            <a:xfrm>
              <a:off x="6228184" y="2996952"/>
              <a:ext cx="66236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b="1" dirty="0" smtClean="0"/>
                <a:t>Damping</a:t>
              </a:r>
            </a:p>
            <a:p>
              <a:r>
                <a:rPr lang="en-US" sz="1000" b="1" dirty="0" smtClean="0"/>
                <a:t> resistor</a:t>
              </a:r>
              <a:endParaRPr lang="en-US" sz="1000" b="1" dirty="0"/>
            </a:p>
          </p:txBody>
        </p:sp>
        <p:sp>
          <p:nvSpPr>
            <p:cNvPr id="55" name="Textfeld 48"/>
            <p:cNvSpPr txBox="1"/>
            <p:nvPr/>
          </p:nvSpPr>
          <p:spPr>
            <a:xfrm>
              <a:off x="4303888" y="3004072"/>
              <a:ext cx="637110" cy="2074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b="1" dirty="0" smtClean="0"/>
                <a:t>Capacitor</a:t>
              </a:r>
              <a:r>
                <a:rPr lang="en-US" sz="1200" dirty="0" smtClean="0"/>
                <a:t> </a:t>
              </a:r>
              <a:endParaRPr lang="en-US" sz="1200" dirty="0"/>
            </a:p>
          </p:txBody>
        </p:sp>
        <p:sp>
          <p:nvSpPr>
            <p:cNvPr id="56" name="Textfeld 49"/>
            <p:cNvSpPr txBox="1"/>
            <p:nvPr/>
          </p:nvSpPr>
          <p:spPr>
            <a:xfrm>
              <a:off x="4991129" y="4254579"/>
              <a:ext cx="294744" cy="184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000" dirty="0" smtClean="0"/>
                <a:t>OP</a:t>
              </a:r>
              <a:endParaRPr lang="de-DE" sz="1000" dirty="0"/>
            </a:p>
          </p:txBody>
        </p:sp>
        <p:sp>
          <p:nvSpPr>
            <p:cNvPr id="57" name="Ellipse 56"/>
            <p:cNvSpPr/>
            <p:nvPr/>
          </p:nvSpPr>
          <p:spPr>
            <a:xfrm>
              <a:off x="5917454" y="4655242"/>
              <a:ext cx="38591" cy="365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58" name="Ellipse 57"/>
            <p:cNvSpPr/>
            <p:nvPr/>
          </p:nvSpPr>
          <p:spPr>
            <a:xfrm>
              <a:off x="5066121" y="2863493"/>
              <a:ext cx="38591" cy="365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59" name="Ellipse 58"/>
            <p:cNvSpPr/>
            <p:nvPr/>
          </p:nvSpPr>
          <p:spPr>
            <a:xfrm>
              <a:off x="5921970" y="2967514"/>
              <a:ext cx="38591" cy="365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60" name="Ellipse 59"/>
            <p:cNvSpPr/>
            <p:nvPr/>
          </p:nvSpPr>
          <p:spPr>
            <a:xfrm>
              <a:off x="5922141" y="3360786"/>
              <a:ext cx="38591" cy="365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cxnSp>
          <p:nvCxnSpPr>
            <p:cNvPr id="61" name="Gerade Verbindung 60"/>
            <p:cNvCxnSpPr/>
            <p:nvPr/>
          </p:nvCxnSpPr>
          <p:spPr>
            <a:xfrm>
              <a:off x="5318631" y="3960649"/>
              <a:ext cx="0" cy="927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61"/>
            <p:cNvCxnSpPr/>
            <p:nvPr/>
          </p:nvCxnSpPr>
          <p:spPr>
            <a:xfrm>
              <a:off x="5357222" y="3960649"/>
              <a:ext cx="0" cy="196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62"/>
            <p:cNvCxnSpPr/>
            <p:nvPr/>
          </p:nvCxnSpPr>
          <p:spPr>
            <a:xfrm>
              <a:off x="5357222" y="3997207"/>
              <a:ext cx="0" cy="196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63"/>
            <p:cNvCxnSpPr/>
            <p:nvPr/>
          </p:nvCxnSpPr>
          <p:spPr>
            <a:xfrm>
              <a:off x="5357222" y="4033765"/>
              <a:ext cx="0" cy="196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 Verbindung 64"/>
            <p:cNvCxnSpPr/>
            <p:nvPr/>
          </p:nvCxnSpPr>
          <p:spPr>
            <a:xfrm>
              <a:off x="5357222" y="4050668"/>
              <a:ext cx="385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65"/>
            <p:cNvCxnSpPr/>
            <p:nvPr/>
          </p:nvCxnSpPr>
          <p:spPr>
            <a:xfrm flipV="1">
              <a:off x="5395813" y="4007034"/>
              <a:ext cx="0" cy="436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Gleichschenkliges Dreieck 66"/>
            <p:cNvSpPr/>
            <p:nvPr/>
          </p:nvSpPr>
          <p:spPr>
            <a:xfrm rot="5400000" flipV="1">
              <a:off x="5345557" y="3995653"/>
              <a:ext cx="50580" cy="24502"/>
            </a:xfrm>
            <a:prstGeom prst="triangl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cxnSp>
          <p:nvCxnSpPr>
            <p:cNvPr id="68" name="Gerade Verbindung 67"/>
            <p:cNvCxnSpPr>
              <a:endCxn id="67" idx="0"/>
            </p:cNvCxnSpPr>
            <p:nvPr/>
          </p:nvCxnSpPr>
          <p:spPr>
            <a:xfrm flipH="1">
              <a:off x="5358596" y="4007034"/>
              <a:ext cx="37217" cy="8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68"/>
            <p:cNvCxnSpPr/>
            <p:nvPr/>
          </p:nvCxnSpPr>
          <p:spPr>
            <a:xfrm>
              <a:off x="5395813" y="4050668"/>
              <a:ext cx="5841" cy="6945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69"/>
            <p:cNvCxnSpPr/>
            <p:nvPr/>
          </p:nvCxnSpPr>
          <p:spPr>
            <a:xfrm>
              <a:off x="5343081" y="4745261"/>
              <a:ext cx="0" cy="9276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70"/>
            <p:cNvCxnSpPr/>
            <p:nvPr/>
          </p:nvCxnSpPr>
          <p:spPr>
            <a:xfrm>
              <a:off x="5381672" y="4745261"/>
              <a:ext cx="0" cy="196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71"/>
            <p:cNvCxnSpPr/>
            <p:nvPr/>
          </p:nvCxnSpPr>
          <p:spPr>
            <a:xfrm>
              <a:off x="5381672" y="4781818"/>
              <a:ext cx="0" cy="196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72"/>
            <p:cNvCxnSpPr/>
            <p:nvPr/>
          </p:nvCxnSpPr>
          <p:spPr>
            <a:xfrm>
              <a:off x="5381672" y="4818375"/>
              <a:ext cx="0" cy="1965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73"/>
            <p:cNvCxnSpPr/>
            <p:nvPr/>
          </p:nvCxnSpPr>
          <p:spPr>
            <a:xfrm>
              <a:off x="5381672" y="4835278"/>
              <a:ext cx="3859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74"/>
            <p:cNvCxnSpPr/>
            <p:nvPr/>
          </p:nvCxnSpPr>
          <p:spPr>
            <a:xfrm flipV="1">
              <a:off x="5420264" y="4791644"/>
              <a:ext cx="0" cy="4363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Gleichschenkliges Dreieck 75"/>
            <p:cNvSpPr/>
            <p:nvPr/>
          </p:nvSpPr>
          <p:spPr>
            <a:xfrm rot="5400000" flipV="1">
              <a:off x="5370007" y="4780264"/>
              <a:ext cx="50580" cy="24502"/>
            </a:xfrm>
            <a:prstGeom prst="triangl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cxnSp>
          <p:nvCxnSpPr>
            <p:cNvPr id="77" name="Gerade Verbindung 76"/>
            <p:cNvCxnSpPr>
              <a:endCxn id="76" idx="0"/>
            </p:cNvCxnSpPr>
            <p:nvPr/>
          </p:nvCxnSpPr>
          <p:spPr>
            <a:xfrm flipH="1">
              <a:off x="5383046" y="4791644"/>
              <a:ext cx="37217" cy="8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77"/>
            <p:cNvCxnSpPr/>
            <p:nvPr/>
          </p:nvCxnSpPr>
          <p:spPr>
            <a:xfrm>
              <a:off x="5420264" y="4835278"/>
              <a:ext cx="0" cy="11242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78"/>
            <p:cNvCxnSpPr/>
            <p:nvPr/>
          </p:nvCxnSpPr>
          <p:spPr>
            <a:xfrm flipH="1">
              <a:off x="5188716" y="4050668"/>
              <a:ext cx="129914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Gerade Verbindung 79"/>
            <p:cNvCxnSpPr/>
            <p:nvPr/>
          </p:nvCxnSpPr>
          <p:spPr>
            <a:xfrm flipH="1">
              <a:off x="5227308" y="4835279"/>
              <a:ext cx="115773" cy="27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Gerade Verbindung 80"/>
            <p:cNvCxnSpPr/>
            <p:nvPr/>
          </p:nvCxnSpPr>
          <p:spPr>
            <a:xfrm flipH="1" flipV="1">
              <a:off x="5395297" y="3850977"/>
              <a:ext cx="1178" cy="1096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 Verbindung 81"/>
            <p:cNvCxnSpPr/>
            <p:nvPr/>
          </p:nvCxnSpPr>
          <p:spPr>
            <a:xfrm>
              <a:off x="5358596" y="3960649"/>
              <a:ext cx="36701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Gerade Verbindung 82"/>
            <p:cNvCxnSpPr/>
            <p:nvPr/>
          </p:nvCxnSpPr>
          <p:spPr>
            <a:xfrm>
              <a:off x="5383098" y="4745261"/>
              <a:ext cx="1855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Ellipse 83"/>
            <p:cNvSpPr/>
            <p:nvPr/>
          </p:nvSpPr>
          <p:spPr>
            <a:xfrm>
              <a:off x="5381672" y="4326225"/>
              <a:ext cx="38591" cy="36558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de-DE"/>
            </a:p>
          </p:txBody>
        </p:sp>
        <p:sp>
          <p:nvSpPr>
            <p:cNvPr id="85" name="Textfeld 78"/>
            <p:cNvSpPr txBox="1"/>
            <p:nvPr/>
          </p:nvSpPr>
          <p:spPr>
            <a:xfrm>
              <a:off x="5326532" y="3696762"/>
              <a:ext cx="397596" cy="184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000" b="1" dirty="0" smtClean="0"/>
                <a:t>+15V</a:t>
              </a:r>
              <a:endParaRPr lang="de-DE" sz="1000" b="1" dirty="0"/>
            </a:p>
          </p:txBody>
        </p:sp>
        <p:sp>
          <p:nvSpPr>
            <p:cNvPr id="86" name="Textfeld 79"/>
            <p:cNvSpPr txBox="1"/>
            <p:nvPr/>
          </p:nvSpPr>
          <p:spPr>
            <a:xfrm>
              <a:off x="5349075" y="4869160"/>
              <a:ext cx="375053" cy="184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1000" b="1" dirty="0" smtClean="0"/>
                <a:t>-15V</a:t>
              </a:r>
              <a:endParaRPr lang="de-DE" sz="1000" b="1" dirty="0"/>
            </a:p>
          </p:txBody>
        </p:sp>
        <p:cxnSp>
          <p:nvCxnSpPr>
            <p:cNvPr id="87" name="Gerade Verbindung 86"/>
            <p:cNvCxnSpPr/>
            <p:nvPr/>
          </p:nvCxnSpPr>
          <p:spPr>
            <a:xfrm>
              <a:off x="4725624" y="4707336"/>
              <a:ext cx="154365" cy="231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Gerade Verbindung 87"/>
            <p:cNvCxnSpPr/>
            <p:nvPr/>
          </p:nvCxnSpPr>
          <p:spPr>
            <a:xfrm flipV="1">
              <a:off x="4879987" y="4709646"/>
              <a:ext cx="0" cy="925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88"/>
            <p:cNvCxnSpPr/>
            <p:nvPr/>
          </p:nvCxnSpPr>
          <p:spPr>
            <a:xfrm>
              <a:off x="4879987" y="4802195"/>
              <a:ext cx="27013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 Verbindung 89"/>
            <p:cNvCxnSpPr/>
            <p:nvPr/>
          </p:nvCxnSpPr>
          <p:spPr>
            <a:xfrm>
              <a:off x="5150125" y="4711022"/>
              <a:ext cx="0" cy="9117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Gerade Verbindung 90"/>
            <p:cNvCxnSpPr/>
            <p:nvPr/>
          </p:nvCxnSpPr>
          <p:spPr>
            <a:xfrm flipV="1">
              <a:off x="5150125" y="4709646"/>
              <a:ext cx="154365" cy="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Gerade Verbindung 91"/>
            <p:cNvCxnSpPr/>
            <p:nvPr/>
          </p:nvCxnSpPr>
          <p:spPr>
            <a:xfrm>
              <a:off x="4725624" y="4015055"/>
              <a:ext cx="179184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Gerade Verbindung 92"/>
            <p:cNvCxnSpPr/>
            <p:nvPr/>
          </p:nvCxnSpPr>
          <p:spPr>
            <a:xfrm flipV="1">
              <a:off x="4910433" y="3920918"/>
              <a:ext cx="0" cy="92549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Gerade Verbindung 93"/>
            <p:cNvCxnSpPr/>
            <p:nvPr/>
          </p:nvCxnSpPr>
          <p:spPr>
            <a:xfrm>
              <a:off x="4910433" y="3922294"/>
              <a:ext cx="38591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Gerade Verbindung 94"/>
            <p:cNvCxnSpPr/>
            <p:nvPr/>
          </p:nvCxnSpPr>
          <p:spPr>
            <a:xfrm>
              <a:off x="4949024" y="3922294"/>
              <a:ext cx="0" cy="9117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Gerade Verbindung 95"/>
            <p:cNvCxnSpPr/>
            <p:nvPr/>
          </p:nvCxnSpPr>
          <p:spPr>
            <a:xfrm>
              <a:off x="4949024" y="4012312"/>
              <a:ext cx="304650" cy="2742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feld 90"/>
            <p:cNvSpPr txBox="1"/>
            <p:nvPr/>
          </p:nvSpPr>
          <p:spPr>
            <a:xfrm>
              <a:off x="4806283" y="5415479"/>
              <a:ext cx="10230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b="1" dirty="0" smtClean="0"/>
                <a:t>Sensing resistor</a:t>
              </a:r>
              <a:endParaRPr lang="en-US" sz="1000" b="1" dirty="0"/>
            </a:p>
          </p:txBody>
        </p:sp>
        <p:sp>
          <p:nvSpPr>
            <p:cNvPr id="98" name="Textfeld 91"/>
            <p:cNvSpPr txBox="1"/>
            <p:nvPr/>
          </p:nvSpPr>
          <p:spPr>
            <a:xfrm>
              <a:off x="3978500" y="4686004"/>
              <a:ext cx="721646" cy="184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 smtClean="0">
                  <a:solidFill>
                    <a:srgbClr val="FF0000"/>
                  </a:solidFill>
                </a:rPr>
                <a:t>Pulse length</a:t>
              </a:r>
              <a:endParaRPr lang="de-DE" sz="1000" dirty="0">
                <a:solidFill>
                  <a:srgbClr val="FF0000"/>
                </a:solidFill>
              </a:endParaRPr>
            </a:p>
          </p:txBody>
        </p:sp>
        <p:sp>
          <p:nvSpPr>
            <p:cNvPr id="99" name="Textfeld 92"/>
            <p:cNvSpPr txBox="1"/>
            <p:nvPr/>
          </p:nvSpPr>
          <p:spPr>
            <a:xfrm>
              <a:off x="3851921" y="3789040"/>
              <a:ext cx="907622" cy="1844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de-D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00" dirty="0" smtClean="0">
                  <a:solidFill>
                    <a:srgbClr val="FF0000"/>
                  </a:solidFill>
                </a:rPr>
                <a:t>Start up booster</a:t>
              </a:r>
              <a:endParaRPr lang="en-US" sz="1000" dirty="0">
                <a:solidFill>
                  <a:srgbClr val="FF0000"/>
                </a:solidFill>
              </a:endParaRPr>
            </a:p>
          </p:txBody>
        </p:sp>
        <p:cxnSp>
          <p:nvCxnSpPr>
            <p:cNvPr id="100" name="Gerade Verbindung mit Pfeil 99"/>
            <p:cNvCxnSpPr/>
            <p:nvPr/>
          </p:nvCxnSpPr>
          <p:spPr>
            <a:xfrm>
              <a:off x="5939285" y="3466692"/>
              <a:ext cx="0" cy="109673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uppieren 100"/>
          <p:cNvGrpSpPr/>
          <p:nvPr/>
        </p:nvGrpSpPr>
        <p:grpSpPr>
          <a:xfrm>
            <a:off x="5015880" y="4869160"/>
            <a:ext cx="3008352" cy="1210454"/>
            <a:chOff x="4880606" y="5009965"/>
            <a:chExt cx="3008352" cy="1210454"/>
          </a:xfrm>
        </p:grpSpPr>
        <p:cxnSp>
          <p:nvCxnSpPr>
            <p:cNvPr id="102" name="Gerade Verbindung 101"/>
            <p:cNvCxnSpPr/>
            <p:nvPr/>
          </p:nvCxnSpPr>
          <p:spPr>
            <a:xfrm>
              <a:off x="5938251" y="6010877"/>
              <a:ext cx="288032" cy="455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102"/>
            <p:cNvCxnSpPr/>
            <p:nvPr/>
          </p:nvCxnSpPr>
          <p:spPr>
            <a:xfrm flipV="1">
              <a:off x="6226283" y="6015428"/>
              <a:ext cx="0" cy="18229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103"/>
            <p:cNvCxnSpPr/>
            <p:nvPr/>
          </p:nvCxnSpPr>
          <p:spPr>
            <a:xfrm>
              <a:off x="6226283" y="6197723"/>
              <a:ext cx="1368152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104"/>
            <p:cNvCxnSpPr/>
            <p:nvPr/>
          </p:nvCxnSpPr>
          <p:spPr>
            <a:xfrm>
              <a:off x="7594435" y="6018137"/>
              <a:ext cx="0" cy="17958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105"/>
            <p:cNvCxnSpPr/>
            <p:nvPr/>
          </p:nvCxnSpPr>
          <p:spPr>
            <a:xfrm flipV="1">
              <a:off x="7594435" y="6015428"/>
              <a:ext cx="288032" cy="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106"/>
            <p:cNvCxnSpPr/>
            <p:nvPr/>
          </p:nvCxnSpPr>
          <p:spPr>
            <a:xfrm>
              <a:off x="5938251" y="5863028"/>
              <a:ext cx="334343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107"/>
            <p:cNvCxnSpPr/>
            <p:nvPr/>
          </p:nvCxnSpPr>
          <p:spPr>
            <a:xfrm flipV="1">
              <a:off x="6283092" y="5677607"/>
              <a:ext cx="0" cy="182295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108"/>
            <p:cNvCxnSpPr/>
            <p:nvPr/>
          </p:nvCxnSpPr>
          <p:spPr>
            <a:xfrm>
              <a:off x="6283092" y="5680316"/>
              <a:ext cx="72008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109"/>
            <p:cNvCxnSpPr/>
            <p:nvPr/>
          </p:nvCxnSpPr>
          <p:spPr>
            <a:xfrm>
              <a:off x="6355100" y="5680316"/>
              <a:ext cx="0" cy="17958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110"/>
            <p:cNvCxnSpPr/>
            <p:nvPr/>
          </p:nvCxnSpPr>
          <p:spPr>
            <a:xfrm>
              <a:off x="6355100" y="5857627"/>
              <a:ext cx="1527367" cy="811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feld 111"/>
            <p:cNvSpPr txBox="1"/>
            <p:nvPr/>
          </p:nvSpPr>
          <p:spPr>
            <a:xfrm>
              <a:off x="4978046" y="5943420"/>
              <a:ext cx="102784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Pulse length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113" name="Textfeld 112"/>
            <p:cNvSpPr txBox="1"/>
            <p:nvPr/>
          </p:nvSpPr>
          <p:spPr>
            <a:xfrm>
              <a:off x="4880606" y="5574996"/>
              <a:ext cx="13468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FF0000"/>
                  </a:solidFill>
                </a:rPr>
                <a:t>Start </a:t>
              </a:r>
              <a:r>
                <a:rPr lang="de-DE" sz="1200" dirty="0" err="1" smtClean="0">
                  <a:solidFill>
                    <a:srgbClr val="FF0000"/>
                  </a:solidFill>
                </a:rPr>
                <a:t>up</a:t>
              </a:r>
              <a:r>
                <a:rPr lang="de-DE" sz="1200" dirty="0" smtClean="0">
                  <a:solidFill>
                    <a:srgbClr val="FF0000"/>
                  </a:solidFill>
                </a:rPr>
                <a:t> Booster</a:t>
              </a:r>
              <a:endParaRPr lang="de-DE" sz="1200" dirty="0">
                <a:solidFill>
                  <a:srgbClr val="FF0000"/>
                </a:solidFill>
              </a:endParaRPr>
            </a:p>
          </p:txBody>
        </p:sp>
        <p:sp>
          <p:nvSpPr>
            <p:cNvPr id="114" name="Freihandform 113"/>
            <p:cNvSpPr/>
            <p:nvPr/>
          </p:nvSpPr>
          <p:spPr>
            <a:xfrm>
              <a:off x="6226283" y="5328172"/>
              <a:ext cx="1371600" cy="869551"/>
            </a:xfrm>
            <a:custGeom>
              <a:avLst/>
              <a:gdLst>
                <a:gd name="connsiteX0" fmla="*/ 0 w 1371600"/>
                <a:gd name="connsiteY0" fmla="*/ 869551 h 869551"/>
                <a:gd name="connsiteX1" fmla="*/ 135652 w 1371600"/>
                <a:gd name="connsiteY1" fmla="*/ 75731 h 869551"/>
                <a:gd name="connsiteX2" fmla="*/ 200967 w 1371600"/>
                <a:gd name="connsiteY2" fmla="*/ 30514 h 869551"/>
                <a:gd name="connsiteX3" fmla="*/ 231112 w 1371600"/>
                <a:gd name="connsiteY3" fmla="*/ 60659 h 869551"/>
                <a:gd name="connsiteX4" fmla="*/ 386861 w 1371600"/>
                <a:gd name="connsiteY4" fmla="*/ 65683 h 869551"/>
                <a:gd name="connsiteX5" fmla="*/ 1095270 w 1371600"/>
                <a:gd name="connsiteY5" fmla="*/ 75731 h 869551"/>
                <a:gd name="connsiteX6" fmla="*/ 1251019 w 1371600"/>
                <a:gd name="connsiteY6" fmla="*/ 166166 h 869551"/>
                <a:gd name="connsiteX7" fmla="*/ 1371600 w 1371600"/>
                <a:gd name="connsiteY7" fmla="*/ 854478 h 8695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71600" h="869551">
                  <a:moveTo>
                    <a:pt x="0" y="869551"/>
                  </a:moveTo>
                  <a:cubicBezTo>
                    <a:pt x="51079" y="542560"/>
                    <a:pt x="102158" y="215570"/>
                    <a:pt x="135652" y="75731"/>
                  </a:cubicBezTo>
                  <a:cubicBezTo>
                    <a:pt x="169147" y="-64109"/>
                    <a:pt x="185057" y="33026"/>
                    <a:pt x="200967" y="30514"/>
                  </a:cubicBezTo>
                  <a:cubicBezTo>
                    <a:pt x="216877" y="28002"/>
                    <a:pt x="200130" y="54798"/>
                    <a:pt x="231112" y="60659"/>
                  </a:cubicBezTo>
                  <a:cubicBezTo>
                    <a:pt x="262094" y="66520"/>
                    <a:pt x="386861" y="65683"/>
                    <a:pt x="386861" y="65683"/>
                  </a:cubicBezTo>
                  <a:lnTo>
                    <a:pt x="1095270" y="75731"/>
                  </a:lnTo>
                  <a:cubicBezTo>
                    <a:pt x="1239296" y="92478"/>
                    <a:pt x="1204964" y="36375"/>
                    <a:pt x="1251019" y="166166"/>
                  </a:cubicBezTo>
                  <a:cubicBezTo>
                    <a:pt x="1297074" y="295957"/>
                    <a:pt x="1322196" y="725524"/>
                    <a:pt x="1371600" y="854478"/>
                  </a:cubicBezTo>
                </a:path>
              </a:pathLst>
            </a:cu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15" name="Gerade Verbindung 114"/>
            <p:cNvCxnSpPr>
              <a:stCxn id="114" idx="7"/>
            </p:cNvCxnSpPr>
            <p:nvPr/>
          </p:nvCxnSpPr>
          <p:spPr>
            <a:xfrm>
              <a:off x="7597883" y="6182650"/>
              <a:ext cx="291075" cy="1507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feld 115"/>
            <p:cNvSpPr txBox="1"/>
            <p:nvPr/>
          </p:nvSpPr>
          <p:spPr>
            <a:xfrm>
              <a:off x="6559854" y="5009965"/>
              <a:ext cx="1088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dirty="0" smtClean="0">
                  <a:solidFill>
                    <a:srgbClr val="00B050"/>
                  </a:solidFill>
                </a:rPr>
                <a:t>Pulse </a:t>
              </a:r>
              <a:r>
                <a:rPr lang="de-DE" sz="1200" dirty="0" err="1" smtClean="0">
                  <a:solidFill>
                    <a:srgbClr val="00B050"/>
                  </a:solidFill>
                </a:rPr>
                <a:t>current</a:t>
              </a:r>
              <a:endParaRPr lang="de-DE" sz="12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17" name="Grafik 1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8" t="2098" r="3930" b="265"/>
          <a:stretch/>
        </p:blipFill>
        <p:spPr>
          <a:xfrm>
            <a:off x="761867" y="3508127"/>
            <a:ext cx="3461925" cy="2811869"/>
          </a:xfrm>
          <a:prstGeom prst="rect">
            <a:avLst/>
          </a:prstGeom>
        </p:spPr>
      </p:pic>
      <p:sp>
        <p:nvSpPr>
          <p:cNvPr id="118" name="Titel 1"/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cs typeface="Arial" charset="0"/>
              </a:rPr>
              <a:t>Principle Layout of the </a:t>
            </a:r>
            <a:r>
              <a:rPr lang="en-US" dirty="0" err="1">
                <a:cs typeface="Arial" charset="0"/>
              </a:rPr>
              <a:t>Pulser</a:t>
            </a:r>
            <a:r>
              <a:rPr lang="en-US" dirty="0">
                <a:cs typeface="Arial" charset="0"/>
              </a:rPr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4773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kern="0" dirty="0">
                <a:cs typeface="Arial" charset="0"/>
              </a:rPr>
              <a:t>Layout of Accelerator</a:t>
            </a:r>
            <a:endParaRPr lang="de-DE" kern="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| XFEL Beam Distribution Kicker System | Frank Obier, 16.04.2019</a:t>
            </a:r>
            <a:endParaRPr lang="en-US"/>
          </a:p>
        </p:txBody>
      </p:sp>
      <p:pic>
        <p:nvPicPr>
          <p:cNvPr id="71" name="Picture Placeholder 11"/>
          <p:cNvPicPr>
            <a:picLocks noGrp="1"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717" b="-9717"/>
          <a:stretch/>
        </p:blipFill>
        <p:spPr>
          <a:xfrm>
            <a:off x="1542517" y="2497295"/>
            <a:ext cx="8838967" cy="1619524"/>
          </a:xfrm>
          <a:prstGeom prst="rect">
            <a:avLst/>
          </a:prstGeom>
          <a:noFill/>
        </p:spPr>
      </p:pic>
      <p:sp>
        <p:nvSpPr>
          <p:cNvPr id="72" name="TextBox 273"/>
          <p:cNvSpPr txBox="1"/>
          <p:nvPr/>
        </p:nvSpPr>
        <p:spPr>
          <a:xfrm>
            <a:off x="8064714" y="3570462"/>
            <a:ext cx="484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1" dirty="0" smtClean="0"/>
              <a:t>TLD</a:t>
            </a:r>
            <a:endParaRPr lang="en-US" sz="1200" b="1" dirty="0" err="1" smtClean="0"/>
          </a:p>
        </p:txBody>
      </p:sp>
      <p:sp>
        <p:nvSpPr>
          <p:cNvPr id="73" name="TextBox 274"/>
          <p:cNvSpPr txBox="1"/>
          <p:nvPr/>
        </p:nvSpPr>
        <p:spPr>
          <a:xfrm>
            <a:off x="10013678" y="3307057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1" dirty="0" smtClean="0"/>
              <a:t>T4D</a:t>
            </a:r>
            <a:endParaRPr lang="en-US" sz="1200" b="1" dirty="0" err="1" smtClean="0"/>
          </a:p>
        </p:txBody>
      </p:sp>
      <p:sp>
        <p:nvSpPr>
          <p:cNvPr id="74" name="TextBox 275"/>
          <p:cNvSpPr txBox="1"/>
          <p:nvPr/>
        </p:nvSpPr>
        <p:spPr>
          <a:xfrm>
            <a:off x="10013678" y="2771014"/>
            <a:ext cx="4748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1" dirty="0" smtClean="0"/>
              <a:t>T5D</a:t>
            </a:r>
            <a:endParaRPr lang="en-US" sz="1200" b="1" dirty="0" err="1" smtClean="0"/>
          </a:p>
        </p:txBody>
      </p:sp>
      <p:sp>
        <p:nvSpPr>
          <p:cNvPr id="75" name="TextBox 276"/>
          <p:cNvSpPr txBox="1"/>
          <p:nvPr/>
        </p:nvSpPr>
        <p:spPr>
          <a:xfrm>
            <a:off x="8423488" y="3425812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1" dirty="0" smtClean="0"/>
              <a:t>SASE1</a:t>
            </a:r>
            <a:endParaRPr lang="en-US" sz="1200" b="1" dirty="0" err="1" smtClean="0"/>
          </a:p>
        </p:txBody>
      </p:sp>
      <p:sp>
        <p:nvSpPr>
          <p:cNvPr id="76" name="TextBox 277"/>
          <p:cNvSpPr txBox="1"/>
          <p:nvPr/>
        </p:nvSpPr>
        <p:spPr>
          <a:xfrm rot="1673492">
            <a:off x="9076397" y="3525875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1" dirty="0" smtClean="0"/>
              <a:t>SASE3</a:t>
            </a:r>
            <a:endParaRPr lang="en-US" sz="1200" b="1" dirty="0" err="1" smtClean="0"/>
          </a:p>
        </p:txBody>
      </p:sp>
      <p:sp>
        <p:nvSpPr>
          <p:cNvPr id="77" name="TextBox 279"/>
          <p:cNvSpPr txBox="1"/>
          <p:nvPr/>
        </p:nvSpPr>
        <p:spPr>
          <a:xfrm rot="19668653">
            <a:off x="8389700" y="2819069"/>
            <a:ext cx="6880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="1" dirty="0" smtClean="0"/>
              <a:t>SASE2</a:t>
            </a:r>
            <a:endParaRPr lang="en-US" sz="1200" b="1" dirty="0" err="1" smtClean="0"/>
          </a:p>
        </p:txBody>
      </p:sp>
      <p:sp>
        <p:nvSpPr>
          <p:cNvPr id="78" name="Rechteck 77"/>
          <p:cNvSpPr/>
          <p:nvPr/>
        </p:nvSpPr>
        <p:spPr bwMode="auto">
          <a:xfrm>
            <a:off x="7991123" y="3281356"/>
            <a:ext cx="113824" cy="12871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9" name="Gerade Verbindung 78"/>
          <p:cNvCxnSpPr/>
          <p:nvPr/>
        </p:nvCxnSpPr>
        <p:spPr bwMode="auto">
          <a:xfrm flipH="1" flipV="1">
            <a:off x="8050569" y="3348277"/>
            <a:ext cx="232233" cy="13659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Gerade Verbindung 79"/>
          <p:cNvCxnSpPr/>
          <p:nvPr/>
        </p:nvCxnSpPr>
        <p:spPr bwMode="auto">
          <a:xfrm>
            <a:off x="7927093" y="3349510"/>
            <a:ext cx="35570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81" name="Gruppieren 80"/>
          <p:cNvGrpSpPr/>
          <p:nvPr/>
        </p:nvGrpSpPr>
        <p:grpSpPr>
          <a:xfrm rot="1658847">
            <a:off x="9295397" y="3456259"/>
            <a:ext cx="450591" cy="133341"/>
            <a:chOff x="6026397" y="1817367"/>
            <a:chExt cx="450591" cy="133341"/>
          </a:xfrm>
        </p:grpSpPr>
        <p:sp>
          <p:nvSpPr>
            <p:cNvPr id="82" name="Rechteck 81"/>
            <p:cNvSpPr/>
            <p:nvPr/>
          </p:nvSpPr>
          <p:spPr bwMode="auto">
            <a:xfrm>
              <a:off x="6026397" y="1817843"/>
              <a:ext cx="63697" cy="66161"/>
            </a:xfrm>
            <a:prstGeom prst="rect">
              <a:avLst/>
            </a:prstGeom>
            <a:solidFill>
              <a:srgbClr val="FF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3" name="Rechteck 82"/>
            <p:cNvSpPr/>
            <p:nvPr/>
          </p:nvSpPr>
          <p:spPr bwMode="auto">
            <a:xfrm>
              <a:off x="6027537" y="1884051"/>
              <a:ext cx="63697" cy="66161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4" name="Rechteck 83"/>
            <p:cNvSpPr/>
            <p:nvPr/>
          </p:nvSpPr>
          <p:spPr bwMode="auto">
            <a:xfrm>
              <a:off x="6091808" y="1817367"/>
              <a:ext cx="63697" cy="66161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5" name="Rechteck 84"/>
            <p:cNvSpPr/>
            <p:nvPr/>
          </p:nvSpPr>
          <p:spPr bwMode="auto">
            <a:xfrm>
              <a:off x="6091808" y="1884515"/>
              <a:ext cx="63697" cy="66161"/>
            </a:xfrm>
            <a:prstGeom prst="rect">
              <a:avLst/>
            </a:prstGeom>
            <a:solidFill>
              <a:srgbClr val="FF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Rechteck 85"/>
            <p:cNvSpPr/>
            <p:nvPr/>
          </p:nvSpPr>
          <p:spPr bwMode="auto">
            <a:xfrm>
              <a:off x="6154971" y="1817843"/>
              <a:ext cx="63697" cy="66161"/>
            </a:xfrm>
            <a:prstGeom prst="rect">
              <a:avLst/>
            </a:prstGeom>
            <a:solidFill>
              <a:srgbClr val="FF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7" name="Rechteck 86"/>
            <p:cNvSpPr/>
            <p:nvPr/>
          </p:nvSpPr>
          <p:spPr bwMode="auto">
            <a:xfrm>
              <a:off x="6156111" y="1884051"/>
              <a:ext cx="63697" cy="66161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8" name="Rechteck 87"/>
            <p:cNvSpPr/>
            <p:nvPr/>
          </p:nvSpPr>
          <p:spPr bwMode="auto">
            <a:xfrm>
              <a:off x="6220398" y="1817383"/>
              <a:ext cx="63697" cy="66161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9" name="Rechteck 88"/>
            <p:cNvSpPr/>
            <p:nvPr/>
          </p:nvSpPr>
          <p:spPr bwMode="auto">
            <a:xfrm>
              <a:off x="6220398" y="1884531"/>
              <a:ext cx="63697" cy="66161"/>
            </a:xfrm>
            <a:prstGeom prst="rect">
              <a:avLst/>
            </a:prstGeom>
            <a:solidFill>
              <a:srgbClr val="FF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Rechteck 89"/>
            <p:cNvSpPr/>
            <p:nvPr/>
          </p:nvSpPr>
          <p:spPr bwMode="auto">
            <a:xfrm>
              <a:off x="6283561" y="1817859"/>
              <a:ext cx="63697" cy="66161"/>
            </a:xfrm>
            <a:prstGeom prst="rect">
              <a:avLst/>
            </a:prstGeom>
            <a:solidFill>
              <a:srgbClr val="FF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Rechteck 90"/>
            <p:cNvSpPr/>
            <p:nvPr/>
          </p:nvSpPr>
          <p:spPr bwMode="auto">
            <a:xfrm>
              <a:off x="6284701" y="1884067"/>
              <a:ext cx="63697" cy="66161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2" name="Rechteck 91"/>
            <p:cNvSpPr/>
            <p:nvPr/>
          </p:nvSpPr>
          <p:spPr bwMode="auto">
            <a:xfrm>
              <a:off x="6348988" y="1817399"/>
              <a:ext cx="63697" cy="66161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3" name="Rechteck 92"/>
            <p:cNvSpPr/>
            <p:nvPr/>
          </p:nvSpPr>
          <p:spPr bwMode="auto">
            <a:xfrm>
              <a:off x="6348988" y="1884547"/>
              <a:ext cx="63697" cy="66161"/>
            </a:xfrm>
            <a:prstGeom prst="rect">
              <a:avLst/>
            </a:prstGeom>
            <a:solidFill>
              <a:srgbClr val="FF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4" name="Rechteck 93"/>
            <p:cNvSpPr/>
            <p:nvPr/>
          </p:nvSpPr>
          <p:spPr bwMode="auto">
            <a:xfrm>
              <a:off x="6412151" y="1817875"/>
              <a:ext cx="63697" cy="66161"/>
            </a:xfrm>
            <a:prstGeom prst="rect">
              <a:avLst/>
            </a:prstGeom>
            <a:solidFill>
              <a:srgbClr val="FF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5" name="Rechteck 94"/>
            <p:cNvSpPr/>
            <p:nvPr/>
          </p:nvSpPr>
          <p:spPr bwMode="auto">
            <a:xfrm>
              <a:off x="6413291" y="1884083"/>
              <a:ext cx="63697" cy="66161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96" name="Gruppieren 95"/>
          <p:cNvGrpSpPr/>
          <p:nvPr/>
        </p:nvGrpSpPr>
        <p:grpSpPr>
          <a:xfrm>
            <a:off x="8625285" y="3283232"/>
            <a:ext cx="450591" cy="133341"/>
            <a:chOff x="6026397" y="1817367"/>
            <a:chExt cx="450591" cy="133341"/>
          </a:xfrm>
        </p:grpSpPr>
        <p:sp>
          <p:nvSpPr>
            <p:cNvPr id="97" name="Rechteck 96"/>
            <p:cNvSpPr/>
            <p:nvPr/>
          </p:nvSpPr>
          <p:spPr bwMode="auto">
            <a:xfrm>
              <a:off x="6026397" y="1817843"/>
              <a:ext cx="63697" cy="66161"/>
            </a:xfrm>
            <a:prstGeom prst="rect">
              <a:avLst/>
            </a:prstGeom>
            <a:solidFill>
              <a:srgbClr val="FF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8" name="Rechteck 97"/>
            <p:cNvSpPr/>
            <p:nvPr/>
          </p:nvSpPr>
          <p:spPr bwMode="auto">
            <a:xfrm>
              <a:off x="6027537" y="1884051"/>
              <a:ext cx="63697" cy="66161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9" name="Rechteck 98"/>
            <p:cNvSpPr/>
            <p:nvPr/>
          </p:nvSpPr>
          <p:spPr bwMode="auto">
            <a:xfrm>
              <a:off x="6091808" y="1817367"/>
              <a:ext cx="63697" cy="66161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0" name="Rechteck 99"/>
            <p:cNvSpPr/>
            <p:nvPr/>
          </p:nvSpPr>
          <p:spPr bwMode="auto">
            <a:xfrm>
              <a:off x="6091808" y="1884515"/>
              <a:ext cx="63697" cy="66161"/>
            </a:xfrm>
            <a:prstGeom prst="rect">
              <a:avLst/>
            </a:prstGeom>
            <a:solidFill>
              <a:srgbClr val="FF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1" name="Rechteck 100"/>
            <p:cNvSpPr/>
            <p:nvPr/>
          </p:nvSpPr>
          <p:spPr bwMode="auto">
            <a:xfrm>
              <a:off x="6154971" y="1817843"/>
              <a:ext cx="63697" cy="66161"/>
            </a:xfrm>
            <a:prstGeom prst="rect">
              <a:avLst/>
            </a:prstGeom>
            <a:solidFill>
              <a:srgbClr val="FF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" name="Rechteck 101"/>
            <p:cNvSpPr/>
            <p:nvPr/>
          </p:nvSpPr>
          <p:spPr bwMode="auto">
            <a:xfrm>
              <a:off x="6156111" y="1884051"/>
              <a:ext cx="63697" cy="66161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3" name="Rechteck 102"/>
            <p:cNvSpPr/>
            <p:nvPr/>
          </p:nvSpPr>
          <p:spPr bwMode="auto">
            <a:xfrm>
              <a:off x="6220398" y="1817383"/>
              <a:ext cx="63697" cy="66161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4" name="Rechteck 103"/>
            <p:cNvSpPr/>
            <p:nvPr/>
          </p:nvSpPr>
          <p:spPr bwMode="auto">
            <a:xfrm>
              <a:off x="6220398" y="1884531"/>
              <a:ext cx="63697" cy="66161"/>
            </a:xfrm>
            <a:prstGeom prst="rect">
              <a:avLst/>
            </a:prstGeom>
            <a:solidFill>
              <a:srgbClr val="FF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5" name="Rechteck 104"/>
            <p:cNvSpPr/>
            <p:nvPr/>
          </p:nvSpPr>
          <p:spPr bwMode="auto">
            <a:xfrm>
              <a:off x="6283561" y="1817859"/>
              <a:ext cx="63697" cy="66161"/>
            </a:xfrm>
            <a:prstGeom prst="rect">
              <a:avLst/>
            </a:prstGeom>
            <a:solidFill>
              <a:srgbClr val="FF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6" name="Rechteck 105"/>
            <p:cNvSpPr/>
            <p:nvPr/>
          </p:nvSpPr>
          <p:spPr bwMode="auto">
            <a:xfrm>
              <a:off x="6284701" y="1884067"/>
              <a:ext cx="63697" cy="66161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7" name="Rechteck 106"/>
            <p:cNvSpPr/>
            <p:nvPr/>
          </p:nvSpPr>
          <p:spPr bwMode="auto">
            <a:xfrm>
              <a:off x="6348988" y="1817399"/>
              <a:ext cx="63697" cy="66161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8" name="Rechteck 107"/>
            <p:cNvSpPr/>
            <p:nvPr/>
          </p:nvSpPr>
          <p:spPr bwMode="auto">
            <a:xfrm>
              <a:off x="6348988" y="1884547"/>
              <a:ext cx="63697" cy="66161"/>
            </a:xfrm>
            <a:prstGeom prst="rect">
              <a:avLst/>
            </a:prstGeom>
            <a:solidFill>
              <a:srgbClr val="FF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9" name="Rechteck 108"/>
            <p:cNvSpPr/>
            <p:nvPr/>
          </p:nvSpPr>
          <p:spPr bwMode="auto">
            <a:xfrm>
              <a:off x="6412151" y="1817875"/>
              <a:ext cx="63697" cy="66161"/>
            </a:xfrm>
            <a:prstGeom prst="rect">
              <a:avLst/>
            </a:prstGeom>
            <a:solidFill>
              <a:srgbClr val="FF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0" name="Rechteck 109"/>
            <p:cNvSpPr/>
            <p:nvPr/>
          </p:nvSpPr>
          <p:spPr bwMode="auto">
            <a:xfrm>
              <a:off x="6413291" y="1884083"/>
              <a:ext cx="63697" cy="66161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111" name="Gruppieren 110"/>
          <p:cNvGrpSpPr/>
          <p:nvPr/>
        </p:nvGrpSpPr>
        <p:grpSpPr>
          <a:xfrm rot="19991544">
            <a:off x="8583344" y="3045970"/>
            <a:ext cx="450591" cy="133341"/>
            <a:chOff x="6026397" y="1817367"/>
            <a:chExt cx="450591" cy="133341"/>
          </a:xfrm>
        </p:grpSpPr>
        <p:sp>
          <p:nvSpPr>
            <p:cNvPr id="112" name="Rechteck 111"/>
            <p:cNvSpPr/>
            <p:nvPr/>
          </p:nvSpPr>
          <p:spPr bwMode="auto">
            <a:xfrm>
              <a:off x="6026397" y="1817843"/>
              <a:ext cx="63697" cy="66161"/>
            </a:xfrm>
            <a:prstGeom prst="rect">
              <a:avLst/>
            </a:prstGeom>
            <a:solidFill>
              <a:srgbClr val="FF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3" name="Rechteck 112"/>
            <p:cNvSpPr/>
            <p:nvPr/>
          </p:nvSpPr>
          <p:spPr bwMode="auto">
            <a:xfrm>
              <a:off x="6027537" y="1884051"/>
              <a:ext cx="63697" cy="66161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4" name="Rechteck 113"/>
            <p:cNvSpPr/>
            <p:nvPr/>
          </p:nvSpPr>
          <p:spPr bwMode="auto">
            <a:xfrm>
              <a:off x="6091808" y="1817367"/>
              <a:ext cx="63697" cy="66161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5" name="Rechteck 114"/>
            <p:cNvSpPr/>
            <p:nvPr/>
          </p:nvSpPr>
          <p:spPr bwMode="auto">
            <a:xfrm>
              <a:off x="6091808" y="1884515"/>
              <a:ext cx="63697" cy="66161"/>
            </a:xfrm>
            <a:prstGeom prst="rect">
              <a:avLst/>
            </a:prstGeom>
            <a:solidFill>
              <a:srgbClr val="FF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6" name="Rechteck 115"/>
            <p:cNvSpPr/>
            <p:nvPr/>
          </p:nvSpPr>
          <p:spPr bwMode="auto">
            <a:xfrm>
              <a:off x="6154971" y="1817843"/>
              <a:ext cx="63697" cy="66161"/>
            </a:xfrm>
            <a:prstGeom prst="rect">
              <a:avLst/>
            </a:prstGeom>
            <a:solidFill>
              <a:srgbClr val="FF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7" name="Rechteck 116"/>
            <p:cNvSpPr/>
            <p:nvPr/>
          </p:nvSpPr>
          <p:spPr bwMode="auto">
            <a:xfrm>
              <a:off x="6156111" y="1884051"/>
              <a:ext cx="63697" cy="66161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8" name="Rechteck 117"/>
            <p:cNvSpPr/>
            <p:nvPr/>
          </p:nvSpPr>
          <p:spPr bwMode="auto">
            <a:xfrm>
              <a:off x="6220398" y="1817383"/>
              <a:ext cx="63697" cy="66161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9" name="Rechteck 118"/>
            <p:cNvSpPr/>
            <p:nvPr/>
          </p:nvSpPr>
          <p:spPr bwMode="auto">
            <a:xfrm>
              <a:off x="6220398" y="1884531"/>
              <a:ext cx="63697" cy="66161"/>
            </a:xfrm>
            <a:prstGeom prst="rect">
              <a:avLst/>
            </a:prstGeom>
            <a:solidFill>
              <a:srgbClr val="FF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0" name="Rechteck 119"/>
            <p:cNvSpPr/>
            <p:nvPr/>
          </p:nvSpPr>
          <p:spPr bwMode="auto">
            <a:xfrm>
              <a:off x="6283561" y="1817859"/>
              <a:ext cx="63697" cy="66161"/>
            </a:xfrm>
            <a:prstGeom prst="rect">
              <a:avLst/>
            </a:prstGeom>
            <a:solidFill>
              <a:srgbClr val="FF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1" name="Rechteck 120"/>
            <p:cNvSpPr/>
            <p:nvPr/>
          </p:nvSpPr>
          <p:spPr bwMode="auto">
            <a:xfrm>
              <a:off x="6284701" y="1884067"/>
              <a:ext cx="63697" cy="66161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2" name="Rechteck 121"/>
            <p:cNvSpPr/>
            <p:nvPr/>
          </p:nvSpPr>
          <p:spPr bwMode="auto">
            <a:xfrm>
              <a:off x="6348988" y="1817399"/>
              <a:ext cx="63697" cy="66161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3" name="Rechteck 122"/>
            <p:cNvSpPr/>
            <p:nvPr/>
          </p:nvSpPr>
          <p:spPr bwMode="auto">
            <a:xfrm>
              <a:off x="6348988" y="1884547"/>
              <a:ext cx="63697" cy="66161"/>
            </a:xfrm>
            <a:prstGeom prst="rect">
              <a:avLst/>
            </a:prstGeom>
            <a:solidFill>
              <a:srgbClr val="FF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4" name="Rechteck 123"/>
            <p:cNvSpPr/>
            <p:nvPr/>
          </p:nvSpPr>
          <p:spPr bwMode="auto">
            <a:xfrm>
              <a:off x="6412151" y="1817875"/>
              <a:ext cx="63697" cy="66161"/>
            </a:xfrm>
            <a:prstGeom prst="rect">
              <a:avLst/>
            </a:prstGeom>
            <a:solidFill>
              <a:srgbClr val="FF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5" name="Rechteck 124"/>
            <p:cNvSpPr/>
            <p:nvPr/>
          </p:nvSpPr>
          <p:spPr bwMode="auto">
            <a:xfrm>
              <a:off x="6413291" y="1884083"/>
              <a:ext cx="63697" cy="66161"/>
            </a:xfrm>
            <a:prstGeom prst="rect">
              <a:avLst/>
            </a:prstGeom>
            <a:solidFill>
              <a:srgbClr val="00B0F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567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Rise and fall Time of the Pulse Current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pic>
        <p:nvPicPr>
          <p:cNvPr id="7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376" y="1484784"/>
            <a:ext cx="5473122" cy="37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10"/>
          <p:cNvSpPr txBox="1">
            <a:spLocks noChangeArrowheads="1"/>
          </p:cNvSpPr>
          <p:nvPr/>
        </p:nvSpPr>
        <p:spPr bwMode="auto">
          <a:xfrm>
            <a:off x="1487488" y="4025379"/>
            <a:ext cx="17240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dirty="0" err="1"/>
              <a:t>Rise</a:t>
            </a:r>
            <a:r>
              <a:rPr lang="de-DE" dirty="0"/>
              <a:t> time = 10µs</a:t>
            </a:r>
          </a:p>
        </p:txBody>
      </p:sp>
      <p:grpSp>
        <p:nvGrpSpPr>
          <p:cNvPr id="17" name="Gruppieren 16"/>
          <p:cNvGrpSpPr/>
          <p:nvPr/>
        </p:nvGrpSpPr>
        <p:grpSpPr>
          <a:xfrm>
            <a:off x="6456040" y="1484784"/>
            <a:ext cx="5400600" cy="3744416"/>
            <a:chOff x="4811712" y="1185710"/>
            <a:chExt cx="4884687" cy="3341840"/>
          </a:xfrm>
        </p:grpSpPr>
        <p:pic>
          <p:nvPicPr>
            <p:cNvPr id="6" name="Grafik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1712" y="1185710"/>
              <a:ext cx="4884687" cy="3341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feld 11"/>
            <p:cNvSpPr txBox="1">
              <a:spLocks noChangeArrowheads="1"/>
            </p:cNvSpPr>
            <p:nvPr/>
          </p:nvSpPr>
          <p:spPr bwMode="auto">
            <a:xfrm>
              <a:off x="5951835" y="3501008"/>
              <a:ext cx="1584325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de-DE" dirty="0"/>
                <a:t>Fall time =14µs</a:t>
              </a:r>
            </a:p>
          </p:txBody>
        </p:sp>
        <p:cxnSp>
          <p:nvCxnSpPr>
            <p:cNvPr id="10" name="Gerade Verbindung 13"/>
            <p:cNvCxnSpPr>
              <a:cxnSpLocks noChangeShapeType="1"/>
            </p:cNvCxnSpPr>
            <p:nvPr/>
          </p:nvCxnSpPr>
          <p:spPr bwMode="auto">
            <a:xfrm>
              <a:off x="6016054" y="1844824"/>
              <a:ext cx="7938" cy="168116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" name="Gerade Verbindung 15"/>
            <p:cNvCxnSpPr>
              <a:cxnSpLocks noChangeShapeType="1"/>
            </p:cNvCxnSpPr>
            <p:nvPr/>
          </p:nvCxnSpPr>
          <p:spPr bwMode="auto">
            <a:xfrm>
              <a:off x="7176120" y="1844824"/>
              <a:ext cx="0" cy="16256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Gerade Verbindung mit Pfeil 18"/>
            <p:cNvCxnSpPr>
              <a:cxnSpLocks noChangeShapeType="1"/>
            </p:cNvCxnSpPr>
            <p:nvPr/>
          </p:nvCxnSpPr>
          <p:spPr bwMode="auto">
            <a:xfrm>
              <a:off x="6023992" y="3425825"/>
              <a:ext cx="1152128" cy="9525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13" name="Gerade Verbindung 20"/>
          <p:cNvCxnSpPr>
            <a:cxnSpLocks noChangeShapeType="1"/>
          </p:cNvCxnSpPr>
          <p:nvPr/>
        </p:nvCxnSpPr>
        <p:spPr bwMode="auto">
          <a:xfrm flipH="1">
            <a:off x="1631504" y="3674864"/>
            <a:ext cx="7936" cy="3302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Gerade Verbindung 22"/>
          <p:cNvCxnSpPr>
            <a:cxnSpLocks noChangeShapeType="1"/>
          </p:cNvCxnSpPr>
          <p:nvPr/>
        </p:nvCxnSpPr>
        <p:spPr bwMode="auto">
          <a:xfrm>
            <a:off x="2135560" y="2348880"/>
            <a:ext cx="0" cy="1656184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rade Verbindung mit Pfeil 25"/>
          <p:cNvCxnSpPr>
            <a:cxnSpLocks noChangeShapeType="1"/>
          </p:cNvCxnSpPr>
          <p:nvPr/>
        </p:nvCxnSpPr>
        <p:spPr bwMode="auto">
          <a:xfrm>
            <a:off x="1639440" y="3941564"/>
            <a:ext cx="496120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9346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sp>
        <p:nvSpPr>
          <p:cNvPr id="3" name="Fußzeilenplatzhalter 1"/>
          <p:cNvSpPr txBox="1">
            <a:spLocks/>
          </p:cNvSpPr>
          <p:nvPr/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| XFEL Beam Distribution Kicker System | Frank Obier, 16.04.2019</a:t>
            </a:r>
            <a:endParaRPr lang="en-US" dirty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kern="0" dirty="0" smtClean="0">
                <a:cs typeface="Arial" charset="0"/>
              </a:rPr>
              <a:t>Measurement of </a:t>
            </a:r>
            <a:r>
              <a:rPr lang="en-US" kern="0" dirty="0">
                <a:cs typeface="Arial" charset="0"/>
              </a:rPr>
              <a:t>pulse </a:t>
            </a:r>
            <a:r>
              <a:rPr lang="en-US" kern="0" dirty="0" smtClean="0">
                <a:cs typeface="Arial" charset="0"/>
              </a:rPr>
              <a:t>stability of KL Kicker </a:t>
            </a:r>
            <a:r>
              <a:rPr lang="en-US" kern="0" dirty="0" err="1" smtClean="0">
                <a:cs typeface="Arial" charset="0"/>
              </a:rPr>
              <a:t>Pulser</a:t>
            </a:r>
            <a:r>
              <a:rPr lang="en-US" kern="0" dirty="0" smtClean="0">
                <a:cs typeface="Arial" charset="0"/>
              </a:rPr>
              <a:t> 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8" t="64984" r="16904" b="1246"/>
          <a:stretch/>
        </p:blipFill>
        <p:spPr>
          <a:xfrm>
            <a:off x="2052000" y="3789040"/>
            <a:ext cx="9145930" cy="2951641"/>
          </a:xfrm>
          <a:prstGeom prst="rect">
            <a:avLst/>
          </a:prstGeom>
        </p:spPr>
      </p:pic>
      <p:pic>
        <p:nvPicPr>
          <p:cNvPr id="6" name="Grafik 5" descr="Bildschirmausschnitt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446" y="886132"/>
            <a:ext cx="5788218" cy="2819987"/>
          </a:xfrm>
          <a:prstGeom prst="rect">
            <a:avLst/>
          </a:prstGeom>
        </p:spPr>
      </p:pic>
      <p:pic>
        <p:nvPicPr>
          <p:cNvPr id="7" name="Grafik 6" descr="Bildschirmausschnitt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879372"/>
            <a:ext cx="6040667" cy="283766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51384" y="2843644"/>
            <a:ext cx="48910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SA2 intensity at the beginning of the flat –top  </a:t>
            </a:r>
            <a:endParaRPr lang="en-US" dirty="0"/>
          </a:p>
        </p:txBody>
      </p:sp>
      <p:cxnSp>
        <p:nvCxnSpPr>
          <p:cNvPr id="11" name="Gerade Verbindung mit Pfeil 10"/>
          <p:cNvCxnSpPr/>
          <p:nvPr/>
        </p:nvCxnSpPr>
        <p:spPr>
          <a:xfrm>
            <a:off x="2495600" y="3212976"/>
            <a:ext cx="2088232" cy="86409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/>
          <p:cNvCxnSpPr/>
          <p:nvPr/>
        </p:nvCxnSpPr>
        <p:spPr>
          <a:xfrm flipH="1">
            <a:off x="6744074" y="3284984"/>
            <a:ext cx="2016222" cy="7920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/>
        </p:nvSpPr>
        <p:spPr>
          <a:xfrm>
            <a:off x="6680527" y="2843644"/>
            <a:ext cx="4095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SA2 intensity at the end of the flat -top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78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kern="0" dirty="0">
                <a:cs typeface="Arial" charset="0"/>
              </a:rPr>
              <a:t>Timing </a:t>
            </a:r>
            <a:r>
              <a:rPr lang="en-US" kern="0" dirty="0" smtClean="0">
                <a:cs typeface="Arial" charset="0"/>
              </a:rPr>
              <a:t>optimization of KL Kicker </a:t>
            </a:r>
            <a:r>
              <a:rPr lang="en-US" kern="0" dirty="0" err="1" smtClean="0">
                <a:cs typeface="Arial" charset="0"/>
              </a:rPr>
              <a:t>Pulser</a:t>
            </a:r>
            <a:r>
              <a:rPr lang="en-US" kern="0" dirty="0" smtClean="0">
                <a:cs typeface="Arial" charset="0"/>
              </a:rPr>
              <a:t> </a:t>
            </a:r>
            <a:endParaRPr lang="en-US" dirty="0"/>
          </a:p>
        </p:txBody>
      </p:sp>
      <p:pic>
        <p:nvPicPr>
          <p:cNvPr id="4" name="Grafik 3" descr="Bildschirmausschnitt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74" r="35673" b="1689"/>
          <a:stretch/>
        </p:blipFill>
        <p:spPr>
          <a:xfrm>
            <a:off x="2424192" y="908720"/>
            <a:ext cx="5255984" cy="5571343"/>
          </a:xfrm>
          <a:prstGeom prst="rect">
            <a:avLst/>
          </a:prstGeom>
        </p:spPr>
      </p:pic>
      <p:cxnSp>
        <p:nvCxnSpPr>
          <p:cNvPr id="6" name="Gerade Verbindung mit Pfeil 5"/>
          <p:cNvCxnSpPr/>
          <p:nvPr/>
        </p:nvCxnSpPr>
        <p:spPr>
          <a:xfrm flipV="1">
            <a:off x="4151784" y="2924944"/>
            <a:ext cx="3240360" cy="3168352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186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sp>
        <p:nvSpPr>
          <p:cNvPr id="6" name="Fußzeilenplatzhalter 1"/>
          <p:cNvSpPr txBox="1">
            <a:spLocks/>
          </p:cNvSpPr>
          <p:nvPr/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| XFEL Beam Distribution Kicker System | Frank Obier, 16.04.2019</a:t>
            </a:r>
            <a:endParaRPr lang="en-US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969301"/>
              </p:ext>
            </p:extLst>
          </p:nvPr>
        </p:nvGraphicFramePr>
        <p:xfrm>
          <a:off x="911424" y="793576"/>
          <a:ext cx="9217024" cy="601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4296"/>
                <a:gridCol w="1368152"/>
                <a:gridCol w="2304256"/>
                <a:gridCol w="1440160"/>
                <a:gridCol w="1440160"/>
              </a:tblGrid>
              <a:tr h="370840">
                <a:tc>
                  <a:txBody>
                    <a:bodyPr/>
                    <a:lstStyle/>
                    <a:p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 smtClean="0"/>
                        <a:t>Dumpkicker</a:t>
                      </a:r>
                      <a:r>
                        <a:rPr lang="de-DE" sz="1200" dirty="0" smtClean="0"/>
                        <a:t> KS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Beam Distribution</a:t>
                      </a:r>
                      <a:r>
                        <a:rPr lang="de-DE" sz="1200" baseline="0" dirty="0" smtClean="0"/>
                        <a:t> Kicker KL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LUXE</a:t>
                      </a:r>
                      <a:r>
                        <a:rPr lang="de-DE" sz="1200" baseline="0" dirty="0" smtClean="0"/>
                        <a:t> Kicker 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LUXE</a:t>
                      </a:r>
                      <a:r>
                        <a:rPr lang="de-DE" sz="1200" baseline="0" dirty="0" smtClean="0"/>
                        <a:t> Kicker 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Kicker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typ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 smtClean="0"/>
                        <a:t>Stripline</a:t>
                      </a:r>
                      <a:r>
                        <a:rPr lang="de-DE" sz="1200" dirty="0" smtClean="0"/>
                        <a:t> Kicker (50</a:t>
                      </a:r>
                      <a:r>
                        <a:rPr lang="el-GR" sz="1200" dirty="0" smtClean="0"/>
                        <a:t>Ω</a:t>
                      </a:r>
                      <a:r>
                        <a:rPr lang="de-DE" sz="1200" dirty="0" smtClean="0"/>
                        <a:t>) 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Air-core </a:t>
                      </a:r>
                      <a:r>
                        <a:rPr lang="de-DE" sz="1200" dirty="0" err="1" smtClean="0"/>
                        <a:t>coil</a:t>
                      </a:r>
                      <a:r>
                        <a:rPr lang="de-DE" sz="1200" baseline="0" dirty="0" smtClean="0"/>
                        <a:t> </a:t>
                      </a:r>
                      <a:r>
                        <a:rPr lang="de-DE" sz="1200" dirty="0" err="1" smtClean="0"/>
                        <a:t>kicker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Air-core </a:t>
                      </a:r>
                      <a:r>
                        <a:rPr lang="de-DE" sz="1200" dirty="0" err="1" smtClean="0"/>
                        <a:t>coil</a:t>
                      </a:r>
                      <a:r>
                        <a:rPr lang="de-DE" sz="1200" baseline="0" dirty="0" smtClean="0"/>
                        <a:t> </a:t>
                      </a:r>
                      <a:r>
                        <a:rPr lang="de-DE" sz="1200" dirty="0" err="1" smtClean="0"/>
                        <a:t>kicker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Ferrite </a:t>
                      </a:r>
                      <a:r>
                        <a:rPr lang="de-DE" sz="1200" dirty="0" smtClean="0"/>
                        <a:t>Kicker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Pulse frequency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4.5MHz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10Hz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10Hz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10Hz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Pulse length</a:t>
                      </a: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30ns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14-600us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1us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2us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Pulse form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 smtClean="0"/>
                        <a:t>rectangular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err="1" smtClean="0"/>
                        <a:t>rectangular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sine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sine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Rise time</a:t>
                      </a: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14ns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14µs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Fall time</a:t>
                      </a: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15ns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10µs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Pulse voltages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5kV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200V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16000V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4000V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Pulse current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100A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600A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4800A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1200A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Amplitude stability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1.5%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3*10</a:t>
                      </a:r>
                      <a:r>
                        <a:rPr lang="en-US" sz="1200" baseline="30000" dirty="0" smtClean="0"/>
                        <a:t>-4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1*10</a:t>
                      </a:r>
                      <a:r>
                        <a:rPr lang="en-US" sz="1200" baseline="30000" dirty="0" smtClean="0"/>
                        <a:t>-3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1*10</a:t>
                      </a:r>
                      <a:r>
                        <a:rPr lang="en-US" sz="1200" baseline="30000" dirty="0" smtClean="0"/>
                        <a:t>-3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Kick angle per kicker</a:t>
                      </a: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0.0723m</a:t>
                      </a:r>
                      <a:r>
                        <a:rPr lang="de-DE" sz="1200" baseline="0" dirty="0" smtClean="0"/>
                        <a:t>rad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0.113mrad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0,823mrad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0,823mrad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Kicker active length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2m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0,93m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0,93m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0,93m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Energy </a:t>
                      </a: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17.5GeV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17.5GeV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17.5GeV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17.5GeV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total Kick angle  </a:t>
                      </a: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0.506mrad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0.523mrad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0.823mrad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0.823mrad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Number of kicker for total kick angle</a:t>
                      </a: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7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5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</a:t>
                      </a:r>
                      <a:endParaRPr lang="de-DE" sz="12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Number of installed  kicker</a:t>
                      </a:r>
                    </a:p>
                  </a:txBody>
                  <a:tcPr marT="45721" marB="45721" anchor="b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10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6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</a:t>
                      </a: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 smtClean="0"/>
                        <a:t>1</a:t>
                      </a:r>
                      <a:endParaRPr lang="de-DE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itel 1"/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kern="0" dirty="0" smtClean="0"/>
              <a:t>Specification  of LUXE Kicker </a:t>
            </a:r>
            <a:endParaRPr lang="de-DE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9840416" y="1052736"/>
            <a:ext cx="2232248" cy="1869306"/>
            <a:chOff x="9840416" y="1052736"/>
            <a:chExt cx="2232248" cy="1869306"/>
          </a:xfrm>
        </p:grpSpPr>
        <p:sp>
          <p:nvSpPr>
            <p:cNvPr id="9" name="Textfeld 8"/>
            <p:cNvSpPr txBox="1"/>
            <p:nvPr/>
          </p:nvSpPr>
          <p:spPr>
            <a:xfrm>
              <a:off x="10416480" y="1844824"/>
              <a:ext cx="165618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Test with a </a:t>
              </a:r>
              <a:r>
                <a:rPr lang="en-US" sz="1600" dirty="0" smtClean="0"/>
                <a:t>Ferrite </a:t>
              </a:r>
              <a:r>
                <a:rPr lang="en-US" sz="1600" dirty="0" smtClean="0"/>
                <a:t>kicker after Summer Shutdown 2019</a:t>
              </a:r>
            </a:p>
          </p:txBody>
        </p:sp>
        <p:cxnSp>
          <p:nvCxnSpPr>
            <p:cNvPr id="11" name="Gerade Verbindung mit Pfeil 10"/>
            <p:cNvCxnSpPr/>
            <p:nvPr/>
          </p:nvCxnSpPr>
          <p:spPr>
            <a:xfrm flipH="1" flipV="1">
              <a:off x="9840416" y="1052736"/>
              <a:ext cx="1008112" cy="72008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6715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7" y="1451507"/>
            <a:ext cx="7040533" cy="459648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4" y="1521462"/>
            <a:ext cx="3775222" cy="2123562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 bwMode="auto">
          <a:xfrm>
            <a:off x="4079776" y="2536816"/>
            <a:ext cx="0" cy="13189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>
            <a:off x="5951984" y="2546222"/>
            <a:ext cx="0" cy="131891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Gerade Verbindung mit Pfeil 10"/>
          <p:cNvCxnSpPr/>
          <p:nvPr/>
        </p:nvCxnSpPr>
        <p:spPr bwMode="auto">
          <a:xfrm>
            <a:off x="4079776" y="3796814"/>
            <a:ext cx="1872208" cy="56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feld 11"/>
          <p:cNvSpPr txBox="1"/>
          <p:nvPr/>
        </p:nvSpPr>
        <p:spPr>
          <a:xfrm>
            <a:off x="4727848" y="3872081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 smtClean="0">
                <a:solidFill>
                  <a:srgbClr val="FF0000"/>
                </a:solidFill>
              </a:rPr>
              <a:t>1,2µs</a:t>
            </a:r>
            <a:endParaRPr lang="de-DE" sz="1200" b="1" dirty="0">
              <a:solidFill>
                <a:srgbClr val="FF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583832" y="2874422"/>
            <a:ext cx="886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I=2,5kA</a:t>
            </a:r>
            <a:endParaRPr lang="de-DE" dirty="0"/>
          </a:p>
        </p:txBody>
      </p:sp>
      <p:sp>
        <p:nvSpPr>
          <p:cNvPr id="14" name="Rechteck 13"/>
          <p:cNvSpPr/>
          <p:nvPr/>
        </p:nvSpPr>
        <p:spPr bwMode="auto">
          <a:xfrm>
            <a:off x="1127448" y="4437112"/>
            <a:ext cx="936104" cy="233304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7896200" y="4337809"/>
            <a:ext cx="396044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 smtClean="0"/>
              <a:t>  4kV → 1.25kA  	</a:t>
            </a:r>
            <a:r>
              <a:rPr lang="de-DE" dirty="0"/>
              <a:t> Ferrit Kicker</a:t>
            </a:r>
            <a:endParaRPr lang="de-DE" dirty="0" smtClean="0"/>
          </a:p>
          <a:p>
            <a:r>
              <a:rPr lang="de-DE" dirty="0" smtClean="0"/>
              <a:t>  8kV → 2.5kA 	</a:t>
            </a:r>
          </a:p>
          <a:p>
            <a:r>
              <a:rPr lang="de-DE" dirty="0" smtClean="0"/>
              <a:t>10kV → 3.1kA</a:t>
            </a:r>
          </a:p>
          <a:p>
            <a:r>
              <a:rPr lang="de-DE" dirty="0" smtClean="0"/>
              <a:t>16kV → 5.0kA 	Air-core </a:t>
            </a:r>
            <a:r>
              <a:rPr lang="de-DE" dirty="0" err="1"/>
              <a:t>coil</a:t>
            </a:r>
            <a:r>
              <a:rPr lang="de-DE" dirty="0"/>
              <a:t> </a:t>
            </a:r>
            <a:r>
              <a:rPr lang="de-DE" dirty="0" smtClean="0"/>
              <a:t>Kicker </a:t>
            </a:r>
            <a:endParaRPr lang="de-DE" dirty="0"/>
          </a:p>
        </p:txBody>
      </p:sp>
      <p:sp>
        <p:nvSpPr>
          <p:cNvPr id="17" name="Titel 1"/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kern="0" dirty="0">
                <a:cs typeface="Arial" charset="0"/>
              </a:rPr>
              <a:t>FLASH Diagnostic Kicker for the CRISP </a:t>
            </a:r>
            <a:r>
              <a:rPr lang="en-US" kern="0" dirty="0" smtClean="0">
                <a:cs typeface="Arial" charset="0"/>
              </a:rPr>
              <a:t>Experiment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94359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/>
              <a:t>Thank</a:t>
            </a:r>
            <a:r>
              <a:rPr lang="de-DE" dirty="0"/>
              <a:t> </a:t>
            </a:r>
            <a:r>
              <a:rPr lang="de-DE" dirty="0" err="1"/>
              <a:t>you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680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="" xmlns:a16="http://schemas.microsoft.com/office/drawing/2014/main" id="{50AD6CCA-2661-4C25-9614-623803F92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 smtClean="0"/>
              <a:t>Frank Obier</a:t>
            </a:r>
            <a:endParaRPr lang="de-DE" dirty="0"/>
          </a:p>
          <a:p>
            <a:r>
              <a:rPr lang="de-DE" dirty="0" smtClean="0"/>
              <a:t>Department 	MIN</a:t>
            </a:r>
            <a:endParaRPr lang="de-DE" dirty="0"/>
          </a:p>
          <a:p>
            <a:r>
              <a:rPr lang="de-DE" dirty="0" err="1"/>
              <a:t>E-mail</a:t>
            </a:r>
            <a:r>
              <a:rPr lang="de-DE" dirty="0"/>
              <a:t> </a:t>
            </a:r>
            <a:r>
              <a:rPr lang="de-DE" dirty="0" smtClean="0"/>
              <a:t>		frank.obier@desy.de</a:t>
            </a:r>
            <a:endParaRPr lang="de-DE" dirty="0"/>
          </a:p>
          <a:p>
            <a:r>
              <a:rPr lang="de-DE" dirty="0" smtClean="0"/>
              <a:t>Phone 		040/8998-3050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5063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46395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36" y="1175275"/>
            <a:ext cx="10058400" cy="5206053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kern="0" dirty="0" smtClean="0">
                <a:cs typeface="Arial" charset="0"/>
              </a:rPr>
              <a:t>A Typical User Pattern form 15.04.2019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026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1158194"/>
            <a:ext cx="10058400" cy="5223134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kern="0" dirty="0" smtClean="0">
                <a:cs typeface="Arial" charset="0"/>
              </a:rPr>
              <a:t>A Typical User Pattern form 15.04.2019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9192344" y="5877272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bunch train with 556 bunches</a:t>
            </a:r>
          </a:p>
        </p:txBody>
      </p:sp>
    </p:spTree>
    <p:extLst>
      <p:ext uri="{BB962C8B-B14F-4D97-AF65-F5344CB8AC3E}">
        <p14:creationId xmlns:p14="http://schemas.microsoft.com/office/powerpoint/2010/main" val="1513598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sp>
        <p:nvSpPr>
          <p:cNvPr id="3" name="Titel 1"/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kern="0" dirty="0" smtClean="0">
                <a:cs typeface="Arial" charset="0"/>
              </a:rPr>
              <a:t>A Typical Pattern for User Operation</a:t>
            </a:r>
            <a:endParaRPr lang="en-US" dirty="0"/>
          </a:p>
        </p:txBody>
      </p:sp>
      <p:sp>
        <p:nvSpPr>
          <p:cNvPr id="4" name="Fußzeilenplatzhalter 2"/>
          <p:cNvSpPr txBox="1">
            <a:spLocks/>
          </p:cNvSpPr>
          <p:nvPr/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| XFEL Beam Distribution Kicker System | Frank Obier, 16.04.2019</a:t>
            </a:r>
            <a:endParaRPr lang="en-US"/>
          </a:p>
        </p:txBody>
      </p:sp>
      <p:sp>
        <p:nvSpPr>
          <p:cNvPr id="5" name="Textplatzhalter 3"/>
          <p:cNvSpPr txBox="1">
            <a:spLocks/>
          </p:cNvSpPr>
          <p:nvPr/>
        </p:nvSpPr>
        <p:spPr>
          <a:xfrm>
            <a:off x="407987" y="817500"/>
            <a:ext cx="11376025" cy="379252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 smtClean="0">
                <a:solidFill>
                  <a:schemeClr val="accent2"/>
                </a:solidFill>
              </a:rPr>
              <a:t>… </a:t>
            </a:r>
            <a:r>
              <a:rPr lang="de-DE" dirty="0" err="1" smtClean="0">
                <a:solidFill>
                  <a:schemeClr val="accent2"/>
                </a:solidFill>
              </a:rPr>
              <a:t>driving</a:t>
            </a:r>
            <a:r>
              <a:rPr lang="de-DE" dirty="0" smtClean="0">
                <a:solidFill>
                  <a:schemeClr val="accent2"/>
                </a:solidFill>
              </a:rPr>
              <a:t> SASE1, SASE2, </a:t>
            </a:r>
            <a:r>
              <a:rPr lang="de-DE" dirty="0" err="1" smtClean="0">
                <a:solidFill>
                  <a:schemeClr val="accent2"/>
                </a:solidFill>
              </a:rPr>
              <a:t>and</a:t>
            </a:r>
            <a:r>
              <a:rPr lang="de-DE" dirty="0" smtClean="0">
                <a:solidFill>
                  <a:schemeClr val="accent2"/>
                </a:solidFill>
              </a:rPr>
              <a:t> SASE3 </a:t>
            </a:r>
            <a:r>
              <a:rPr lang="de-DE" dirty="0" err="1" smtClean="0">
                <a:solidFill>
                  <a:schemeClr val="accent2"/>
                </a:solidFill>
              </a:rPr>
              <a:t>simultaneously</a:t>
            </a:r>
            <a:r>
              <a:rPr lang="de-DE" dirty="0" smtClean="0">
                <a:solidFill>
                  <a:schemeClr val="accent2"/>
                </a:solidFill>
              </a:rPr>
              <a:t>.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50" name="Straight Arrow Connector 60"/>
          <p:cNvCxnSpPr/>
          <p:nvPr/>
        </p:nvCxnSpPr>
        <p:spPr>
          <a:xfrm>
            <a:off x="263352" y="2490561"/>
            <a:ext cx="6579941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271"/>
          <p:cNvGrpSpPr/>
          <p:nvPr/>
        </p:nvGrpSpPr>
        <p:grpSpPr>
          <a:xfrm>
            <a:off x="65678" y="1338433"/>
            <a:ext cx="1203638" cy="2184935"/>
            <a:chOff x="433691" y="1556792"/>
            <a:chExt cx="1203638" cy="2184935"/>
          </a:xfrm>
        </p:grpSpPr>
        <p:cxnSp>
          <p:nvCxnSpPr>
            <p:cNvPr id="52" name="Straight Connector 110"/>
            <p:cNvCxnSpPr/>
            <p:nvPr/>
          </p:nvCxnSpPr>
          <p:spPr>
            <a:xfrm flipV="1">
              <a:off x="894787" y="1556792"/>
              <a:ext cx="1139" cy="11521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111"/>
            <p:cNvCxnSpPr/>
            <p:nvPr/>
          </p:nvCxnSpPr>
          <p:spPr>
            <a:xfrm flipV="1">
              <a:off x="1038803" y="1556792"/>
              <a:ext cx="1139" cy="11521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112"/>
            <p:cNvCxnSpPr/>
            <p:nvPr/>
          </p:nvCxnSpPr>
          <p:spPr>
            <a:xfrm flipV="1">
              <a:off x="1182819" y="1556792"/>
              <a:ext cx="1139" cy="11521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154"/>
            <p:cNvCxnSpPr/>
            <p:nvPr/>
          </p:nvCxnSpPr>
          <p:spPr>
            <a:xfrm flipV="1">
              <a:off x="966795" y="1556792"/>
              <a:ext cx="1139" cy="11521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155"/>
            <p:cNvCxnSpPr/>
            <p:nvPr/>
          </p:nvCxnSpPr>
          <p:spPr>
            <a:xfrm flipV="1">
              <a:off x="1110811" y="1556792"/>
              <a:ext cx="1139" cy="11521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ight Brace 173"/>
            <p:cNvSpPr/>
            <p:nvPr/>
          </p:nvSpPr>
          <p:spPr>
            <a:xfrm rot="5400000">
              <a:off x="928677" y="2726172"/>
              <a:ext cx="216022" cy="325537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8" name="TextBox 259"/>
            <p:cNvSpPr txBox="1"/>
            <p:nvPr/>
          </p:nvSpPr>
          <p:spPr>
            <a:xfrm>
              <a:off x="433691" y="3033841"/>
              <a:ext cx="12036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200" b="1" dirty="0" smtClean="0"/>
                <a:t>TLD</a:t>
              </a:r>
            </a:p>
            <a:p>
              <a:pPr algn="ctr"/>
              <a:endParaRPr lang="de-DE" sz="400" dirty="0"/>
            </a:p>
            <a:p>
              <a:pPr algn="ctr"/>
              <a:r>
                <a:rPr lang="en-US" sz="1200" dirty="0" smtClean="0"/>
                <a:t>Pilot bunches for Feedbacks</a:t>
              </a:r>
            </a:p>
          </p:txBody>
        </p:sp>
      </p:grpSp>
      <p:grpSp>
        <p:nvGrpSpPr>
          <p:cNvPr id="59" name="Group 270"/>
          <p:cNvGrpSpPr/>
          <p:nvPr/>
        </p:nvGrpSpPr>
        <p:grpSpPr>
          <a:xfrm>
            <a:off x="870237" y="1338433"/>
            <a:ext cx="1262066" cy="1747115"/>
            <a:chOff x="1238250" y="1556792"/>
            <a:chExt cx="1262066" cy="1747115"/>
          </a:xfrm>
        </p:grpSpPr>
        <p:cxnSp>
          <p:nvCxnSpPr>
            <p:cNvPr id="60" name="Straight Connector 73"/>
            <p:cNvCxnSpPr/>
            <p:nvPr/>
          </p:nvCxnSpPr>
          <p:spPr>
            <a:xfrm flipV="1">
              <a:off x="1328565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74"/>
            <p:cNvCxnSpPr/>
            <p:nvPr/>
          </p:nvCxnSpPr>
          <p:spPr>
            <a:xfrm flipV="1">
              <a:off x="1472581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75"/>
            <p:cNvCxnSpPr/>
            <p:nvPr/>
          </p:nvCxnSpPr>
          <p:spPr>
            <a:xfrm flipV="1">
              <a:off x="1616597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76"/>
            <p:cNvCxnSpPr/>
            <p:nvPr/>
          </p:nvCxnSpPr>
          <p:spPr>
            <a:xfrm flipV="1">
              <a:off x="1760613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77"/>
            <p:cNvCxnSpPr/>
            <p:nvPr/>
          </p:nvCxnSpPr>
          <p:spPr>
            <a:xfrm flipV="1">
              <a:off x="1904629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78"/>
            <p:cNvCxnSpPr/>
            <p:nvPr/>
          </p:nvCxnSpPr>
          <p:spPr>
            <a:xfrm flipV="1">
              <a:off x="2048645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79"/>
            <p:cNvCxnSpPr/>
            <p:nvPr/>
          </p:nvCxnSpPr>
          <p:spPr>
            <a:xfrm flipV="1">
              <a:off x="2192661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80"/>
            <p:cNvCxnSpPr/>
            <p:nvPr/>
          </p:nvCxnSpPr>
          <p:spPr>
            <a:xfrm flipV="1">
              <a:off x="2336677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81"/>
            <p:cNvCxnSpPr/>
            <p:nvPr/>
          </p:nvCxnSpPr>
          <p:spPr>
            <a:xfrm flipV="1">
              <a:off x="2480693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130"/>
            <p:cNvCxnSpPr/>
            <p:nvPr/>
          </p:nvCxnSpPr>
          <p:spPr>
            <a:xfrm flipV="1">
              <a:off x="1400573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131"/>
            <p:cNvCxnSpPr/>
            <p:nvPr/>
          </p:nvCxnSpPr>
          <p:spPr>
            <a:xfrm flipV="1">
              <a:off x="1544589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132"/>
            <p:cNvCxnSpPr/>
            <p:nvPr/>
          </p:nvCxnSpPr>
          <p:spPr>
            <a:xfrm flipV="1">
              <a:off x="1688605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133"/>
            <p:cNvCxnSpPr/>
            <p:nvPr/>
          </p:nvCxnSpPr>
          <p:spPr>
            <a:xfrm flipV="1">
              <a:off x="1832621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134"/>
            <p:cNvCxnSpPr/>
            <p:nvPr/>
          </p:nvCxnSpPr>
          <p:spPr>
            <a:xfrm flipV="1">
              <a:off x="1976637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135"/>
            <p:cNvCxnSpPr/>
            <p:nvPr/>
          </p:nvCxnSpPr>
          <p:spPr>
            <a:xfrm flipV="1">
              <a:off x="2120653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136"/>
            <p:cNvCxnSpPr/>
            <p:nvPr/>
          </p:nvCxnSpPr>
          <p:spPr>
            <a:xfrm flipV="1">
              <a:off x="2264669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137"/>
            <p:cNvCxnSpPr/>
            <p:nvPr/>
          </p:nvCxnSpPr>
          <p:spPr>
            <a:xfrm flipV="1">
              <a:off x="2408685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156"/>
            <p:cNvCxnSpPr/>
            <p:nvPr/>
          </p:nvCxnSpPr>
          <p:spPr>
            <a:xfrm flipV="1">
              <a:off x="1254827" y="1556792"/>
              <a:ext cx="1139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Right Brace 260"/>
            <p:cNvSpPr/>
            <p:nvPr/>
          </p:nvSpPr>
          <p:spPr>
            <a:xfrm rot="5400000">
              <a:off x="1761272" y="2257908"/>
              <a:ext cx="216022" cy="1262066"/>
            </a:xfrm>
            <a:prstGeom prst="rightBrace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9" name="TextBox 261"/>
            <p:cNvSpPr txBox="1"/>
            <p:nvPr/>
          </p:nvSpPr>
          <p:spPr>
            <a:xfrm>
              <a:off x="1525278" y="3026908"/>
              <a:ext cx="6880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200" b="1" dirty="0" smtClean="0">
                  <a:solidFill>
                    <a:srgbClr val="0070C0"/>
                  </a:solidFill>
                </a:rPr>
                <a:t>SASE1</a:t>
              </a:r>
              <a:endParaRPr lang="en-US" sz="1200" b="1" dirty="0" err="1" smtClean="0">
                <a:solidFill>
                  <a:srgbClr val="0070C0"/>
                </a:solidFill>
              </a:endParaRPr>
            </a:p>
          </p:txBody>
        </p:sp>
      </p:grpSp>
      <p:grpSp>
        <p:nvGrpSpPr>
          <p:cNvPr id="80" name="Group 272"/>
          <p:cNvGrpSpPr/>
          <p:nvPr/>
        </p:nvGrpSpPr>
        <p:grpSpPr>
          <a:xfrm>
            <a:off x="1553112" y="1338433"/>
            <a:ext cx="1343225" cy="2547332"/>
            <a:chOff x="1921125" y="1556792"/>
            <a:chExt cx="1343225" cy="2547332"/>
          </a:xfrm>
        </p:grpSpPr>
        <p:cxnSp>
          <p:nvCxnSpPr>
            <p:cNvPr id="81" name="Straight Connector 84"/>
            <p:cNvCxnSpPr/>
            <p:nvPr/>
          </p:nvCxnSpPr>
          <p:spPr>
            <a:xfrm flipV="1">
              <a:off x="2622874" y="1556792"/>
              <a:ext cx="1835" cy="115212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5"/>
            <p:cNvCxnSpPr/>
            <p:nvPr/>
          </p:nvCxnSpPr>
          <p:spPr>
            <a:xfrm flipV="1">
              <a:off x="2775274" y="1556792"/>
              <a:ext cx="1835" cy="115212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94"/>
            <p:cNvCxnSpPr/>
            <p:nvPr/>
          </p:nvCxnSpPr>
          <p:spPr>
            <a:xfrm flipV="1">
              <a:off x="2921125" y="1556792"/>
              <a:ext cx="1835" cy="115212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95"/>
            <p:cNvCxnSpPr/>
            <p:nvPr/>
          </p:nvCxnSpPr>
          <p:spPr>
            <a:xfrm flipV="1">
              <a:off x="3065141" y="1556792"/>
              <a:ext cx="1835" cy="115212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138"/>
            <p:cNvCxnSpPr/>
            <p:nvPr/>
          </p:nvCxnSpPr>
          <p:spPr>
            <a:xfrm flipV="1">
              <a:off x="2552701" y="1556792"/>
              <a:ext cx="1835" cy="115212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139"/>
            <p:cNvCxnSpPr/>
            <p:nvPr/>
          </p:nvCxnSpPr>
          <p:spPr>
            <a:xfrm flipV="1">
              <a:off x="2694882" y="1556792"/>
              <a:ext cx="1835" cy="115212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140"/>
            <p:cNvCxnSpPr/>
            <p:nvPr/>
          </p:nvCxnSpPr>
          <p:spPr>
            <a:xfrm flipV="1">
              <a:off x="2847282" y="1556792"/>
              <a:ext cx="1835" cy="115212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141"/>
            <p:cNvCxnSpPr/>
            <p:nvPr/>
          </p:nvCxnSpPr>
          <p:spPr>
            <a:xfrm flipV="1">
              <a:off x="2993133" y="1556792"/>
              <a:ext cx="1835" cy="115212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142"/>
            <p:cNvCxnSpPr/>
            <p:nvPr/>
          </p:nvCxnSpPr>
          <p:spPr>
            <a:xfrm flipV="1">
              <a:off x="3137149" y="1556792"/>
              <a:ext cx="1835" cy="115212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Right Brace 262"/>
            <p:cNvSpPr/>
            <p:nvPr/>
          </p:nvSpPr>
          <p:spPr>
            <a:xfrm rot="5400000">
              <a:off x="2737583" y="2581757"/>
              <a:ext cx="216022" cy="614363"/>
            </a:xfrm>
            <a:prstGeom prst="rightBrace">
              <a:avLst/>
            </a:prstGeom>
            <a:ln w="190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91" name="TextBox 263"/>
            <p:cNvSpPr txBox="1"/>
            <p:nvPr/>
          </p:nvSpPr>
          <p:spPr>
            <a:xfrm>
              <a:off x="1921125" y="3026906"/>
              <a:ext cx="134322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dirty="0" smtClean="0">
                  <a:solidFill>
                    <a:srgbClr val="00B050"/>
                  </a:solidFill>
                </a:rPr>
                <a:t>SASE3</a:t>
              </a:r>
            </a:p>
            <a:p>
              <a:pPr algn="ctr"/>
              <a:endParaRPr lang="en-US" sz="400" b="1" dirty="0" smtClean="0">
                <a:solidFill>
                  <a:srgbClr val="00B050"/>
                </a:solidFill>
              </a:endParaRPr>
            </a:p>
            <a:p>
              <a:pPr algn="ctr"/>
              <a:r>
                <a:rPr lang="en-US" sz="1200" dirty="0" smtClean="0">
                  <a:solidFill>
                    <a:srgbClr val="00B050"/>
                  </a:solidFill>
                </a:rPr>
                <a:t>kicked  bunches  to</a:t>
              </a:r>
              <a:br>
                <a:rPr lang="en-US" sz="1200" dirty="0" smtClean="0">
                  <a:solidFill>
                    <a:srgbClr val="00B050"/>
                  </a:solidFill>
                </a:rPr>
              </a:br>
              <a:r>
                <a:rPr lang="en-US" sz="1200" dirty="0" smtClean="0">
                  <a:solidFill>
                    <a:srgbClr val="00B050"/>
                  </a:solidFill>
                </a:rPr>
                <a:t>suppress lasing</a:t>
              </a:r>
              <a:br>
                <a:rPr lang="en-US" sz="1200" dirty="0" smtClean="0">
                  <a:solidFill>
                    <a:srgbClr val="00B050"/>
                  </a:solidFill>
                </a:rPr>
              </a:br>
              <a:r>
                <a:rPr lang="en-US" sz="1200" dirty="0" smtClean="0">
                  <a:solidFill>
                    <a:srgbClr val="00B050"/>
                  </a:solidFill>
                </a:rPr>
                <a:t>in SASE1</a:t>
              </a:r>
            </a:p>
          </p:txBody>
        </p:sp>
      </p:grpSp>
      <p:grpSp>
        <p:nvGrpSpPr>
          <p:cNvPr id="92" name="Group 269"/>
          <p:cNvGrpSpPr/>
          <p:nvPr/>
        </p:nvGrpSpPr>
        <p:grpSpPr>
          <a:xfrm>
            <a:off x="2655022" y="1338433"/>
            <a:ext cx="1175632" cy="2731998"/>
            <a:chOff x="3023035" y="1556792"/>
            <a:chExt cx="1175632" cy="2731998"/>
          </a:xfrm>
        </p:grpSpPr>
        <p:cxnSp>
          <p:nvCxnSpPr>
            <p:cNvPr id="93" name="Straight Connector 96"/>
            <p:cNvCxnSpPr/>
            <p:nvPr/>
          </p:nvCxnSpPr>
          <p:spPr>
            <a:xfrm flipV="1">
              <a:off x="3209157" y="1556792"/>
              <a:ext cx="1835" cy="11521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7"/>
            <p:cNvCxnSpPr/>
            <p:nvPr/>
          </p:nvCxnSpPr>
          <p:spPr>
            <a:xfrm flipV="1">
              <a:off x="3353173" y="1556792"/>
              <a:ext cx="1835" cy="11521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8"/>
            <p:cNvCxnSpPr/>
            <p:nvPr/>
          </p:nvCxnSpPr>
          <p:spPr>
            <a:xfrm flipV="1">
              <a:off x="3497189" y="1556792"/>
              <a:ext cx="1835" cy="11521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9"/>
            <p:cNvCxnSpPr/>
            <p:nvPr/>
          </p:nvCxnSpPr>
          <p:spPr>
            <a:xfrm flipV="1">
              <a:off x="3641205" y="1556792"/>
              <a:ext cx="1835" cy="11521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143"/>
            <p:cNvCxnSpPr/>
            <p:nvPr/>
          </p:nvCxnSpPr>
          <p:spPr>
            <a:xfrm flipV="1">
              <a:off x="3281165" y="1556792"/>
              <a:ext cx="1835" cy="11521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144"/>
            <p:cNvCxnSpPr/>
            <p:nvPr/>
          </p:nvCxnSpPr>
          <p:spPr>
            <a:xfrm flipV="1">
              <a:off x="3425181" y="1556792"/>
              <a:ext cx="1835" cy="11521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145"/>
            <p:cNvCxnSpPr/>
            <p:nvPr/>
          </p:nvCxnSpPr>
          <p:spPr>
            <a:xfrm flipV="1">
              <a:off x="3569197" y="1556792"/>
              <a:ext cx="1835" cy="11521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146"/>
            <p:cNvCxnSpPr/>
            <p:nvPr/>
          </p:nvCxnSpPr>
          <p:spPr>
            <a:xfrm flipV="1">
              <a:off x="3713213" y="1556792"/>
              <a:ext cx="1835" cy="115212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ight Brace 264"/>
            <p:cNvSpPr/>
            <p:nvPr/>
          </p:nvSpPr>
          <p:spPr>
            <a:xfrm rot="5400000">
              <a:off x="3350755" y="2618670"/>
              <a:ext cx="216022" cy="540543"/>
            </a:xfrm>
            <a:prstGeom prst="righ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2" name="TextBox 265"/>
            <p:cNvSpPr txBox="1"/>
            <p:nvPr/>
          </p:nvSpPr>
          <p:spPr>
            <a:xfrm>
              <a:off x="3023035" y="3026906"/>
              <a:ext cx="1175632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b="1" dirty="0" smtClean="0"/>
                <a:t>TLD</a:t>
              </a:r>
              <a:endParaRPr lang="en-US" sz="400" b="1" dirty="0" smtClean="0"/>
            </a:p>
            <a:p>
              <a:pPr algn="ctr"/>
              <a:endParaRPr lang="en-US" sz="400" b="1" dirty="0" smtClean="0"/>
            </a:p>
            <a:p>
              <a:pPr algn="ctr"/>
              <a:r>
                <a:rPr lang="en-US" sz="1200" dirty="0" smtClean="0"/>
                <a:t>Gap for the rise time of beam distribution</a:t>
              </a:r>
            </a:p>
            <a:p>
              <a:pPr algn="ctr"/>
              <a:r>
                <a:rPr lang="en-US" sz="1200" dirty="0" smtClean="0"/>
                <a:t> kicker KL</a:t>
              </a:r>
            </a:p>
          </p:txBody>
        </p:sp>
      </p:grpSp>
      <p:grpSp>
        <p:nvGrpSpPr>
          <p:cNvPr id="103" name="Group 268"/>
          <p:cNvGrpSpPr/>
          <p:nvPr/>
        </p:nvGrpSpPr>
        <p:grpSpPr>
          <a:xfrm>
            <a:off x="3385827" y="1338433"/>
            <a:ext cx="3231162" cy="1747115"/>
            <a:chOff x="3753840" y="1556792"/>
            <a:chExt cx="3231162" cy="1747115"/>
          </a:xfrm>
        </p:grpSpPr>
        <p:cxnSp>
          <p:nvCxnSpPr>
            <p:cNvPr id="104" name="Straight Connector 103"/>
            <p:cNvCxnSpPr/>
            <p:nvPr/>
          </p:nvCxnSpPr>
          <p:spPr>
            <a:xfrm flipV="1">
              <a:off x="3785221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flipV="1">
              <a:off x="3929237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4071418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flipV="1">
              <a:off x="4223818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V="1">
              <a:off x="4376218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flipV="1">
              <a:off x="4528618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flipV="1">
              <a:off x="4681018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3"/>
            <p:cNvCxnSpPr/>
            <p:nvPr/>
          </p:nvCxnSpPr>
          <p:spPr>
            <a:xfrm flipV="1">
              <a:off x="4828109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4"/>
            <p:cNvCxnSpPr/>
            <p:nvPr/>
          </p:nvCxnSpPr>
          <p:spPr>
            <a:xfrm flipV="1">
              <a:off x="4980509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5"/>
            <p:cNvCxnSpPr/>
            <p:nvPr/>
          </p:nvCxnSpPr>
          <p:spPr>
            <a:xfrm flipV="1">
              <a:off x="5126360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6"/>
            <p:cNvCxnSpPr/>
            <p:nvPr/>
          </p:nvCxnSpPr>
          <p:spPr>
            <a:xfrm flipV="1">
              <a:off x="5270376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7"/>
            <p:cNvCxnSpPr/>
            <p:nvPr/>
          </p:nvCxnSpPr>
          <p:spPr>
            <a:xfrm flipV="1">
              <a:off x="5414392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8"/>
            <p:cNvCxnSpPr/>
            <p:nvPr/>
          </p:nvCxnSpPr>
          <p:spPr>
            <a:xfrm flipV="1">
              <a:off x="5558408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9"/>
            <p:cNvCxnSpPr/>
            <p:nvPr/>
          </p:nvCxnSpPr>
          <p:spPr>
            <a:xfrm flipV="1">
              <a:off x="5702424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20"/>
            <p:cNvCxnSpPr/>
            <p:nvPr/>
          </p:nvCxnSpPr>
          <p:spPr>
            <a:xfrm flipV="1">
              <a:off x="5846440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21"/>
            <p:cNvCxnSpPr/>
            <p:nvPr/>
          </p:nvCxnSpPr>
          <p:spPr>
            <a:xfrm flipV="1">
              <a:off x="5990456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22"/>
            <p:cNvCxnSpPr/>
            <p:nvPr/>
          </p:nvCxnSpPr>
          <p:spPr>
            <a:xfrm flipV="1">
              <a:off x="6134472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3"/>
            <p:cNvCxnSpPr/>
            <p:nvPr/>
          </p:nvCxnSpPr>
          <p:spPr>
            <a:xfrm flipV="1">
              <a:off x="6276653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4"/>
            <p:cNvCxnSpPr/>
            <p:nvPr/>
          </p:nvCxnSpPr>
          <p:spPr>
            <a:xfrm flipV="1">
              <a:off x="6429053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5"/>
            <p:cNvCxnSpPr/>
            <p:nvPr/>
          </p:nvCxnSpPr>
          <p:spPr>
            <a:xfrm flipV="1">
              <a:off x="6581453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6"/>
            <p:cNvCxnSpPr/>
            <p:nvPr/>
          </p:nvCxnSpPr>
          <p:spPr>
            <a:xfrm flipV="1">
              <a:off x="6733853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7"/>
            <p:cNvCxnSpPr/>
            <p:nvPr/>
          </p:nvCxnSpPr>
          <p:spPr>
            <a:xfrm flipV="1">
              <a:off x="6886253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47"/>
            <p:cNvCxnSpPr/>
            <p:nvPr/>
          </p:nvCxnSpPr>
          <p:spPr>
            <a:xfrm flipV="1">
              <a:off x="3857229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48"/>
            <p:cNvCxnSpPr/>
            <p:nvPr/>
          </p:nvCxnSpPr>
          <p:spPr>
            <a:xfrm flipV="1">
              <a:off x="4001245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49"/>
            <p:cNvCxnSpPr/>
            <p:nvPr/>
          </p:nvCxnSpPr>
          <p:spPr>
            <a:xfrm flipV="1">
              <a:off x="4143426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50"/>
            <p:cNvCxnSpPr/>
            <p:nvPr/>
          </p:nvCxnSpPr>
          <p:spPr>
            <a:xfrm flipV="1">
              <a:off x="4295826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51"/>
            <p:cNvCxnSpPr/>
            <p:nvPr/>
          </p:nvCxnSpPr>
          <p:spPr>
            <a:xfrm flipV="1">
              <a:off x="4448226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52"/>
            <p:cNvCxnSpPr/>
            <p:nvPr/>
          </p:nvCxnSpPr>
          <p:spPr>
            <a:xfrm flipV="1">
              <a:off x="4600626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53"/>
            <p:cNvCxnSpPr/>
            <p:nvPr/>
          </p:nvCxnSpPr>
          <p:spPr>
            <a:xfrm flipV="1">
              <a:off x="4753026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57"/>
            <p:cNvCxnSpPr/>
            <p:nvPr/>
          </p:nvCxnSpPr>
          <p:spPr>
            <a:xfrm flipV="1">
              <a:off x="4900117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58"/>
            <p:cNvCxnSpPr/>
            <p:nvPr/>
          </p:nvCxnSpPr>
          <p:spPr>
            <a:xfrm flipV="1">
              <a:off x="5052517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59"/>
            <p:cNvCxnSpPr/>
            <p:nvPr/>
          </p:nvCxnSpPr>
          <p:spPr>
            <a:xfrm flipV="1">
              <a:off x="5198368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60"/>
            <p:cNvCxnSpPr/>
            <p:nvPr/>
          </p:nvCxnSpPr>
          <p:spPr>
            <a:xfrm flipV="1">
              <a:off x="5342384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61"/>
            <p:cNvCxnSpPr/>
            <p:nvPr/>
          </p:nvCxnSpPr>
          <p:spPr>
            <a:xfrm flipV="1">
              <a:off x="5486400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62"/>
            <p:cNvCxnSpPr/>
            <p:nvPr/>
          </p:nvCxnSpPr>
          <p:spPr>
            <a:xfrm flipV="1">
              <a:off x="5630416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63"/>
            <p:cNvCxnSpPr/>
            <p:nvPr/>
          </p:nvCxnSpPr>
          <p:spPr>
            <a:xfrm flipV="1">
              <a:off x="5774432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64"/>
            <p:cNvCxnSpPr/>
            <p:nvPr/>
          </p:nvCxnSpPr>
          <p:spPr>
            <a:xfrm flipV="1">
              <a:off x="5918448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65"/>
            <p:cNvCxnSpPr/>
            <p:nvPr/>
          </p:nvCxnSpPr>
          <p:spPr>
            <a:xfrm flipV="1">
              <a:off x="6062464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66"/>
            <p:cNvCxnSpPr/>
            <p:nvPr/>
          </p:nvCxnSpPr>
          <p:spPr>
            <a:xfrm flipV="1">
              <a:off x="6206480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67"/>
            <p:cNvCxnSpPr/>
            <p:nvPr/>
          </p:nvCxnSpPr>
          <p:spPr>
            <a:xfrm flipV="1">
              <a:off x="6348661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68"/>
            <p:cNvCxnSpPr/>
            <p:nvPr/>
          </p:nvCxnSpPr>
          <p:spPr>
            <a:xfrm flipV="1">
              <a:off x="6501061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69"/>
            <p:cNvCxnSpPr/>
            <p:nvPr/>
          </p:nvCxnSpPr>
          <p:spPr>
            <a:xfrm flipV="1">
              <a:off x="6653461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70"/>
            <p:cNvCxnSpPr/>
            <p:nvPr/>
          </p:nvCxnSpPr>
          <p:spPr>
            <a:xfrm flipV="1">
              <a:off x="6805861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71"/>
            <p:cNvCxnSpPr/>
            <p:nvPr/>
          </p:nvCxnSpPr>
          <p:spPr>
            <a:xfrm flipV="1">
              <a:off x="6958261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Right Brace 266"/>
            <p:cNvSpPr/>
            <p:nvPr/>
          </p:nvSpPr>
          <p:spPr>
            <a:xfrm rot="5400000">
              <a:off x="5261410" y="1273358"/>
              <a:ext cx="216022" cy="3231162"/>
            </a:xfrm>
            <a:prstGeom prst="rightBrac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9" name="TextBox 267"/>
            <p:cNvSpPr txBox="1"/>
            <p:nvPr/>
          </p:nvSpPr>
          <p:spPr>
            <a:xfrm>
              <a:off x="5025417" y="3026908"/>
              <a:ext cx="6880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de-DE" sz="1200" b="1" dirty="0" smtClean="0">
                  <a:solidFill>
                    <a:srgbClr val="C00000"/>
                  </a:solidFill>
                </a:rPr>
                <a:t>SASE2</a:t>
              </a:r>
              <a:endParaRPr lang="en-US" sz="1200" b="1" dirty="0" err="1" smtClean="0">
                <a:solidFill>
                  <a:srgbClr val="C00000"/>
                </a:solidFill>
              </a:endParaRPr>
            </a:p>
          </p:txBody>
        </p:sp>
      </p:grpSp>
      <p:grpSp>
        <p:nvGrpSpPr>
          <p:cNvPr id="204" name="Gruppieren 203"/>
          <p:cNvGrpSpPr/>
          <p:nvPr/>
        </p:nvGrpSpPr>
        <p:grpSpPr>
          <a:xfrm>
            <a:off x="3143672" y="2792808"/>
            <a:ext cx="8794286" cy="3884288"/>
            <a:chOff x="3215680" y="2792808"/>
            <a:chExt cx="8794286" cy="3884288"/>
          </a:xfrm>
        </p:grpSpPr>
        <p:sp>
          <p:nvSpPr>
            <p:cNvPr id="6" name="Rechteck 5"/>
            <p:cNvSpPr/>
            <p:nvPr/>
          </p:nvSpPr>
          <p:spPr bwMode="auto">
            <a:xfrm>
              <a:off x="10590210" y="3740168"/>
              <a:ext cx="184441" cy="2410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Rechteck 6"/>
            <p:cNvSpPr/>
            <p:nvPr/>
          </p:nvSpPr>
          <p:spPr bwMode="auto">
            <a:xfrm>
              <a:off x="9872346" y="4757142"/>
              <a:ext cx="184441" cy="2410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Rechteck 7"/>
            <p:cNvSpPr/>
            <p:nvPr/>
          </p:nvSpPr>
          <p:spPr bwMode="auto">
            <a:xfrm>
              <a:off x="9795432" y="3979456"/>
              <a:ext cx="184441" cy="2410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Rechteck 8"/>
            <p:cNvSpPr/>
            <p:nvPr/>
          </p:nvSpPr>
          <p:spPr bwMode="auto">
            <a:xfrm>
              <a:off x="9078996" y="3997976"/>
              <a:ext cx="184441" cy="2410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echteck 9"/>
            <p:cNvSpPr/>
            <p:nvPr/>
          </p:nvSpPr>
          <p:spPr bwMode="auto">
            <a:xfrm>
              <a:off x="8984990" y="4433822"/>
              <a:ext cx="184441" cy="2410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11649926" y="2792808"/>
              <a:ext cx="360040" cy="31176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881174" y="4135183"/>
              <a:ext cx="11865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de-DE" dirty="0" smtClean="0"/>
                <a:t>KS Kickers</a:t>
              </a:r>
              <a:endParaRPr lang="de-DE" dirty="0"/>
            </a:p>
          </p:txBody>
        </p:sp>
        <p:cxnSp>
          <p:nvCxnSpPr>
            <p:cNvPr id="13" name="Gerade Verbindung 12"/>
            <p:cNvCxnSpPr/>
            <p:nvPr/>
          </p:nvCxnSpPr>
          <p:spPr bwMode="auto">
            <a:xfrm flipV="1">
              <a:off x="3215680" y="4567652"/>
              <a:ext cx="5815626" cy="5000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Gerade Verbindung 13"/>
            <p:cNvCxnSpPr/>
            <p:nvPr/>
          </p:nvCxnSpPr>
          <p:spPr bwMode="auto">
            <a:xfrm flipV="1">
              <a:off x="7248604" y="4110471"/>
              <a:ext cx="1849945" cy="47018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5" name="Textfeld 70"/>
            <p:cNvSpPr txBox="1"/>
            <p:nvPr/>
          </p:nvSpPr>
          <p:spPr>
            <a:xfrm>
              <a:off x="6479538" y="4121811"/>
              <a:ext cx="11564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de-DE" dirty="0" smtClean="0"/>
                <a:t>KL Kickers</a:t>
              </a:r>
              <a:endParaRPr lang="de-DE" dirty="0"/>
            </a:p>
          </p:txBody>
        </p:sp>
        <p:cxnSp>
          <p:nvCxnSpPr>
            <p:cNvPr id="16" name="Gerade Verbindung 15"/>
            <p:cNvCxnSpPr/>
            <p:nvPr/>
          </p:nvCxnSpPr>
          <p:spPr bwMode="auto">
            <a:xfrm>
              <a:off x="5967645" y="4580655"/>
              <a:ext cx="2337443" cy="186943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7" name="Rechteck 16"/>
            <p:cNvSpPr/>
            <p:nvPr/>
          </p:nvSpPr>
          <p:spPr bwMode="auto">
            <a:xfrm rot="18639660">
              <a:off x="8199910" y="6390570"/>
              <a:ext cx="305306" cy="2677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Textfeld 73"/>
            <p:cNvSpPr txBox="1"/>
            <p:nvPr/>
          </p:nvSpPr>
          <p:spPr>
            <a:xfrm rot="2207427">
              <a:off x="8193542" y="6316909"/>
              <a:ext cx="3994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de-DE" sz="1000" b="1" dirty="0" smtClean="0"/>
                <a:t>TL</a:t>
              </a:r>
              <a:r>
                <a:rPr lang="de-DE" dirty="0" smtClean="0"/>
                <a:t> </a:t>
              </a:r>
              <a:endParaRPr lang="de-DE" dirty="0"/>
            </a:p>
          </p:txBody>
        </p:sp>
        <p:cxnSp>
          <p:nvCxnSpPr>
            <p:cNvPr id="19" name="Gerade Verbindung 18"/>
            <p:cNvCxnSpPr/>
            <p:nvPr/>
          </p:nvCxnSpPr>
          <p:spPr bwMode="auto">
            <a:xfrm>
              <a:off x="9022385" y="4565458"/>
              <a:ext cx="886658" cy="32996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0" name="Gerade Verbindung 19"/>
            <p:cNvCxnSpPr>
              <a:endCxn id="46" idx="0"/>
            </p:cNvCxnSpPr>
            <p:nvPr/>
          </p:nvCxnSpPr>
          <p:spPr bwMode="auto">
            <a:xfrm>
              <a:off x="9909043" y="4895424"/>
              <a:ext cx="1308836" cy="2321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Gerade Verbindung mit Pfeil 20"/>
            <p:cNvCxnSpPr/>
            <p:nvPr/>
          </p:nvCxnSpPr>
          <p:spPr bwMode="auto">
            <a:xfrm>
              <a:off x="8913622" y="4567231"/>
              <a:ext cx="2736304" cy="2542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Gerade Verbindung mit Pfeil 21"/>
            <p:cNvCxnSpPr/>
            <p:nvPr/>
          </p:nvCxnSpPr>
          <p:spPr bwMode="auto">
            <a:xfrm>
              <a:off x="9909043" y="4890279"/>
              <a:ext cx="1740883" cy="62509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Gerade Verbindung 22"/>
            <p:cNvCxnSpPr/>
            <p:nvPr/>
          </p:nvCxnSpPr>
          <p:spPr bwMode="auto">
            <a:xfrm>
              <a:off x="9098549" y="4111627"/>
              <a:ext cx="751177" cy="1018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Rechteck 23"/>
            <p:cNvSpPr/>
            <p:nvPr/>
          </p:nvSpPr>
          <p:spPr bwMode="auto">
            <a:xfrm rot="16200000">
              <a:off x="11199098" y="3708354"/>
              <a:ext cx="305306" cy="2677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5" name="Gerade Verbindung mit Pfeil 24"/>
            <p:cNvCxnSpPr/>
            <p:nvPr/>
          </p:nvCxnSpPr>
          <p:spPr>
            <a:xfrm flipV="1">
              <a:off x="8938288" y="3240729"/>
              <a:ext cx="2711638" cy="9113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hteck 25"/>
            <p:cNvSpPr/>
            <p:nvPr/>
          </p:nvSpPr>
          <p:spPr bwMode="auto">
            <a:xfrm>
              <a:off x="6986439" y="4467411"/>
              <a:ext cx="72377" cy="230400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7099413" y="4467411"/>
              <a:ext cx="73511" cy="230400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Rechteck 27"/>
            <p:cNvSpPr/>
            <p:nvPr/>
          </p:nvSpPr>
          <p:spPr bwMode="auto">
            <a:xfrm>
              <a:off x="6655672" y="4467411"/>
              <a:ext cx="73548" cy="230400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9" name="Rechteck 28"/>
            <p:cNvSpPr/>
            <p:nvPr/>
          </p:nvSpPr>
          <p:spPr bwMode="auto">
            <a:xfrm>
              <a:off x="6873314" y="4467672"/>
              <a:ext cx="71922" cy="230400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" name="Rechteck 29"/>
            <p:cNvSpPr/>
            <p:nvPr/>
          </p:nvSpPr>
          <p:spPr bwMode="auto">
            <a:xfrm>
              <a:off x="6768099" y="4468366"/>
              <a:ext cx="73615" cy="230400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1" name="Rechteck 30"/>
            <p:cNvSpPr/>
            <p:nvPr/>
          </p:nvSpPr>
          <p:spPr bwMode="auto">
            <a:xfrm>
              <a:off x="7211499" y="4469207"/>
              <a:ext cx="77689" cy="230400"/>
            </a:xfrm>
            <a:prstGeom prst="rect">
              <a:avLst/>
            </a:prstGeom>
            <a:solidFill>
              <a:srgbClr val="C7FF8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2" name="Rechteck 31"/>
            <p:cNvSpPr/>
            <p:nvPr/>
          </p:nvSpPr>
          <p:spPr bwMode="auto">
            <a:xfrm>
              <a:off x="5689749" y="4463872"/>
              <a:ext cx="68702" cy="230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3" name="Rechteck 32"/>
            <p:cNvSpPr/>
            <p:nvPr/>
          </p:nvSpPr>
          <p:spPr bwMode="auto">
            <a:xfrm>
              <a:off x="5383266" y="4460365"/>
              <a:ext cx="68702" cy="230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4" name="Rechteck 33"/>
            <p:cNvSpPr/>
            <p:nvPr/>
          </p:nvSpPr>
          <p:spPr bwMode="auto">
            <a:xfrm>
              <a:off x="5486502" y="4461977"/>
              <a:ext cx="68702" cy="230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5" name="Rechteck 34"/>
            <p:cNvSpPr/>
            <p:nvPr/>
          </p:nvSpPr>
          <p:spPr bwMode="auto">
            <a:xfrm>
              <a:off x="5173263" y="4462613"/>
              <a:ext cx="68702" cy="230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6" name="Rechteck 35"/>
            <p:cNvSpPr/>
            <p:nvPr/>
          </p:nvSpPr>
          <p:spPr bwMode="auto">
            <a:xfrm>
              <a:off x="5280390" y="4462613"/>
              <a:ext cx="68702" cy="230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Rechteck 36"/>
            <p:cNvSpPr/>
            <p:nvPr/>
          </p:nvSpPr>
          <p:spPr bwMode="auto">
            <a:xfrm>
              <a:off x="4970016" y="4460539"/>
              <a:ext cx="68702" cy="230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Rechteck 37"/>
            <p:cNvSpPr/>
            <p:nvPr/>
          </p:nvSpPr>
          <p:spPr bwMode="auto">
            <a:xfrm>
              <a:off x="5073252" y="4464216"/>
              <a:ext cx="68702" cy="230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Rechteck 38"/>
            <p:cNvSpPr/>
            <p:nvPr/>
          </p:nvSpPr>
          <p:spPr bwMode="auto">
            <a:xfrm>
              <a:off x="5586513" y="4460365"/>
              <a:ext cx="68702" cy="230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Rechteck 39"/>
            <p:cNvSpPr/>
            <p:nvPr/>
          </p:nvSpPr>
          <p:spPr bwMode="auto">
            <a:xfrm>
              <a:off x="5901713" y="4462321"/>
              <a:ext cx="68702" cy="2304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Rechteck 40"/>
            <p:cNvSpPr/>
            <p:nvPr/>
          </p:nvSpPr>
          <p:spPr bwMode="auto">
            <a:xfrm>
              <a:off x="5792633" y="4462321"/>
              <a:ext cx="68702" cy="230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42" name="Gerade Verbindung 41"/>
            <p:cNvCxnSpPr/>
            <p:nvPr/>
          </p:nvCxnSpPr>
          <p:spPr bwMode="auto">
            <a:xfrm flipV="1">
              <a:off x="9849726" y="3848494"/>
              <a:ext cx="792088" cy="27332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Gerade Verbindung mit Pfeil 42"/>
            <p:cNvCxnSpPr/>
            <p:nvPr/>
          </p:nvCxnSpPr>
          <p:spPr bwMode="auto">
            <a:xfrm>
              <a:off x="9835497" y="4137535"/>
              <a:ext cx="1822975" cy="2034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Gerade Verbindung 43"/>
            <p:cNvCxnSpPr>
              <a:endCxn id="24" idx="0"/>
            </p:cNvCxnSpPr>
            <p:nvPr/>
          </p:nvCxnSpPr>
          <p:spPr bwMode="auto">
            <a:xfrm flipV="1">
              <a:off x="10641814" y="3842227"/>
              <a:ext cx="576065" cy="626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Gerade Verbindung mit Pfeil 44"/>
            <p:cNvCxnSpPr/>
            <p:nvPr/>
          </p:nvCxnSpPr>
          <p:spPr>
            <a:xfrm flipV="1">
              <a:off x="10625856" y="3512519"/>
              <a:ext cx="1024070" cy="3454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hteck 45"/>
            <p:cNvSpPr/>
            <p:nvPr/>
          </p:nvSpPr>
          <p:spPr bwMode="auto">
            <a:xfrm rot="16200000">
              <a:off x="11199098" y="4784761"/>
              <a:ext cx="305306" cy="2677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Textfeld 77"/>
            <p:cNvSpPr txBox="1"/>
            <p:nvPr/>
          </p:nvSpPr>
          <p:spPr>
            <a:xfrm>
              <a:off x="11145870" y="3703135"/>
              <a:ext cx="4267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de-DE" sz="1000" dirty="0" smtClean="0"/>
                <a:t>T5D</a:t>
              </a:r>
              <a:endParaRPr lang="de-DE" sz="1000" dirty="0"/>
            </a:p>
          </p:txBody>
        </p:sp>
        <p:sp>
          <p:nvSpPr>
            <p:cNvPr id="48" name="Textfeld 75"/>
            <p:cNvSpPr txBox="1"/>
            <p:nvPr/>
          </p:nvSpPr>
          <p:spPr>
            <a:xfrm>
              <a:off x="11151198" y="4783255"/>
              <a:ext cx="4267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de-DE" sz="1000" dirty="0" smtClean="0"/>
                <a:t>T4D</a:t>
              </a:r>
              <a:endParaRPr lang="de-DE" sz="1000" dirty="0"/>
            </a:p>
          </p:txBody>
        </p:sp>
        <p:sp>
          <p:nvSpPr>
            <p:cNvPr id="49" name="Textfeld 48"/>
            <p:cNvSpPr txBox="1"/>
            <p:nvPr/>
          </p:nvSpPr>
          <p:spPr>
            <a:xfrm rot="16200000">
              <a:off x="11404989" y="4222095"/>
              <a:ext cx="84991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 smtClean="0"/>
                <a:t>Experiments</a:t>
              </a:r>
              <a:endParaRPr lang="de-DE" sz="1000" b="1" dirty="0"/>
            </a:p>
          </p:txBody>
        </p:sp>
        <p:grpSp>
          <p:nvGrpSpPr>
            <p:cNvPr id="150" name="Gruppieren 149"/>
            <p:cNvGrpSpPr/>
            <p:nvPr/>
          </p:nvGrpSpPr>
          <p:grpSpPr>
            <a:xfrm rot="20761397">
              <a:off x="8063611" y="4248287"/>
              <a:ext cx="450591" cy="133341"/>
              <a:chOff x="6026397" y="1817367"/>
              <a:chExt cx="450591" cy="133341"/>
            </a:xfrm>
          </p:grpSpPr>
          <p:sp>
            <p:nvSpPr>
              <p:cNvPr id="151" name="Rechteck 150"/>
              <p:cNvSpPr/>
              <p:nvPr/>
            </p:nvSpPr>
            <p:spPr bwMode="auto">
              <a:xfrm>
                <a:off x="6026397" y="1817843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2" name="Rechteck 151"/>
              <p:cNvSpPr/>
              <p:nvPr/>
            </p:nvSpPr>
            <p:spPr bwMode="auto">
              <a:xfrm>
                <a:off x="6027537" y="1884051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3" name="Rechteck 152"/>
              <p:cNvSpPr/>
              <p:nvPr/>
            </p:nvSpPr>
            <p:spPr bwMode="auto">
              <a:xfrm>
                <a:off x="6091808" y="1817367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4" name="Rechteck 153"/>
              <p:cNvSpPr/>
              <p:nvPr/>
            </p:nvSpPr>
            <p:spPr bwMode="auto">
              <a:xfrm>
                <a:off x="6091808" y="1884515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5" name="Rechteck 154"/>
              <p:cNvSpPr/>
              <p:nvPr/>
            </p:nvSpPr>
            <p:spPr bwMode="auto">
              <a:xfrm>
                <a:off x="6154971" y="1817843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6" name="Rechteck 155"/>
              <p:cNvSpPr/>
              <p:nvPr/>
            </p:nvSpPr>
            <p:spPr bwMode="auto">
              <a:xfrm>
                <a:off x="6156111" y="1884051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7" name="Rechteck 156"/>
              <p:cNvSpPr/>
              <p:nvPr/>
            </p:nvSpPr>
            <p:spPr bwMode="auto">
              <a:xfrm>
                <a:off x="6220398" y="1817383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8" name="Rechteck 157"/>
              <p:cNvSpPr/>
              <p:nvPr/>
            </p:nvSpPr>
            <p:spPr bwMode="auto">
              <a:xfrm>
                <a:off x="6220398" y="1884531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9" name="Rechteck 158"/>
              <p:cNvSpPr/>
              <p:nvPr/>
            </p:nvSpPr>
            <p:spPr bwMode="auto">
              <a:xfrm>
                <a:off x="6283561" y="1817859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0" name="Rechteck 159"/>
              <p:cNvSpPr/>
              <p:nvPr/>
            </p:nvSpPr>
            <p:spPr bwMode="auto">
              <a:xfrm>
                <a:off x="6284701" y="1884067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1" name="Rechteck 160"/>
              <p:cNvSpPr/>
              <p:nvPr/>
            </p:nvSpPr>
            <p:spPr bwMode="auto">
              <a:xfrm>
                <a:off x="6348988" y="1817399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2" name="Rechteck 161"/>
              <p:cNvSpPr/>
              <p:nvPr/>
            </p:nvSpPr>
            <p:spPr bwMode="auto">
              <a:xfrm>
                <a:off x="6348988" y="1884547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3" name="Rechteck 162"/>
              <p:cNvSpPr/>
              <p:nvPr/>
            </p:nvSpPr>
            <p:spPr bwMode="auto">
              <a:xfrm>
                <a:off x="6412151" y="1817875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4" name="Rechteck 163"/>
              <p:cNvSpPr/>
              <p:nvPr/>
            </p:nvSpPr>
            <p:spPr bwMode="auto">
              <a:xfrm>
                <a:off x="6413291" y="1884083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65" name="Gruppieren 164"/>
            <p:cNvGrpSpPr/>
            <p:nvPr/>
          </p:nvGrpSpPr>
          <p:grpSpPr>
            <a:xfrm>
              <a:off x="8087292" y="4500981"/>
              <a:ext cx="450591" cy="133341"/>
              <a:chOff x="6026397" y="1817367"/>
              <a:chExt cx="450591" cy="133341"/>
            </a:xfrm>
          </p:grpSpPr>
          <p:sp>
            <p:nvSpPr>
              <p:cNvPr id="166" name="Rechteck 165"/>
              <p:cNvSpPr/>
              <p:nvPr/>
            </p:nvSpPr>
            <p:spPr bwMode="auto">
              <a:xfrm>
                <a:off x="6026397" y="1817843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7" name="Rechteck 166"/>
              <p:cNvSpPr/>
              <p:nvPr/>
            </p:nvSpPr>
            <p:spPr bwMode="auto">
              <a:xfrm>
                <a:off x="6027537" y="1884051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8" name="Rechteck 167"/>
              <p:cNvSpPr/>
              <p:nvPr/>
            </p:nvSpPr>
            <p:spPr bwMode="auto">
              <a:xfrm>
                <a:off x="6091808" y="1817367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9" name="Rechteck 168"/>
              <p:cNvSpPr/>
              <p:nvPr/>
            </p:nvSpPr>
            <p:spPr bwMode="auto">
              <a:xfrm>
                <a:off x="6091808" y="1884515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0" name="Rechteck 169"/>
              <p:cNvSpPr/>
              <p:nvPr/>
            </p:nvSpPr>
            <p:spPr bwMode="auto">
              <a:xfrm>
                <a:off x="6154971" y="1817843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1" name="Rechteck 170"/>
              <p:cNvSpPr/>
              <p:nvPr/>
            </p:nvSpPr>
            <p:spPr bwMode="auto">
              <a:xfrm>
                <a:off x="6156111" y="1884051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2" name="Rechteck 171"/>
              <p:cNvSpPr/>
              <p:nvPr/>
            </p:nvSpPr>
            <p:spPr bwMode="auto">
              <a:xfrm>
                <a:off x="6220398" y="1817383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3" name="Rechteck 172"/>
              <p:cNvSpPr/>
              <p:nvPr/>
            </p:nvSpPr>
            <p:spPr bwMode="auto">
              <a:xfrm>
                <a:off x="6220398" y="1884531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4" name="Rechteck 173"/>
              <p:cNvSpPr/>
              <p:nvPr/>
            </p:nvSpPr>
            <p:spPr bwMode="auto">
              <a:xfrm>
                <a:off x="6283561" y="1817859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5" name="Rechteck 174"/>
              <p:cNvSpPr/>
              <p:nvPr/>
            </p:nvSpPr>
            <p:spPr bwMode="auto">
              <a:xfrm>
                <a:off x="6284701" y="1884067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6" name="Rechteck 175"/>
              <p:cNvSpPr/>
              <p:nvPr/>
            </p:nvSpPr>
            <p:spPr bwMode="auto">
              <a:xfrm>
                <a:off x="6348988" y="1817399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7" name="Rechteck 176"/>
              <p:cNvSpPr/>
              <p:nvPr/>
            </p:nvSpPr>
            <p:spPr bwMode="auto">
              <a:xfrm>
                <a:off x="6348988" y="1884547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8" name="Rechteck 177"/>
              <p:cNvSpPr/>
              <p:nvPr/>
            </p:nvSpPr>
            <p:spPr bwMode="auto">
              <a:xfrm>
                <a:off x="6412151" y="1817875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9" name="Rechteck 178"/>
              <p:cNvSpPr/>
              <p:nvPr/>
            </p:nvSpPr>
            <p:spPr bwMode="auto">
              <a:xfrm>
                <a:off x="6413291" y="1884083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80" name="Gruppieren 179"/>
            <p:cNvGrpSpPr/>
            <p:nvPr/>
          </p:nvGrpSpPr>
          <p:grpSpPr>
            <a:xfrm rot="1254658">
              <a:off x="9283726" y="4675140"/>
              <a:ext cx="450591" cy="133341"/>
              <a:chOff x="6026397" y="1817367"/>
              <a:chExt cx="450591" cy="133341"/>
            </a:xfrm>
          </p:grpSpPr>
          <p:sp>
            <p:nvSpPr>
              <p:cNvPr id="181" name="Rechteck 180"/>
              <p:cNvSpPr/>
              <p:nvPr/>
            </p:nvSpPr>
            <p:spPr bwMode="auto">
              <a:xfrm>
                <a:off x="6026397" y="1817843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2" name="Rechteck 181"/>
              <p:cNvSpPr/>
              <p:nvPr/>
            </p:nvSpPr>
            <p:spPr bwMode="auto">
              <a:xfrm>
                <a:off x="6027537" y="1884051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3" name="Rechteck 182"/>
              <p:cNvSpPr/>
              <p:nvPr/>
            </p:nvSpPr>
            <p:spPr bwMode="auto">
              <a:xfrm>
                <a:off x="6091808" y="1817367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4" name="Rechteck 183"/>
              <p:cNvSpPr/>
              <p:nvPr/>
            </p:nvSpPr>
            <p:spPr bwMode="auto">
              <a:xfrm>
                <a:off x="6091808" y="1884515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5" name="Rechteck 184"/>
              <p:cNvSpPr/>
              <p:nvPr/>
            </p:nvSpPr>
            <p:spPr bwMode="auto">
              <a:xfrm>
                <a:off x="6154971" y="1817843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6" name="Rechteck 185"/>
              <p:cNvSpPr/>
              <p:nvPr/>
            </p:nvSpPr>
            <p:spPr bwMode="auto">
              <a:xfrm>
                <a:off x="6156111" y="1884051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7" name="Rechteck 186"/>
              <p:cNvSpPr/>
              <p:nvPr/>
            </p:nvSpPr>
            <p:spPr bwMode="auto">
              <a:xfrm>
                <a:off x="6220398" y="1817383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8" name="Rechteck 187"/>
              <p:cNvSpPr/>
              <p:nvPr/>
            </p:nvSpPr>
            <p:spPr bwMode="auto">
              <a:xfrm>
                <a:off x="6220398" y="1884531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9" name="Rechteck 188"/>
              <p:cNvSpPr/>
              <p:nvPr/>
            </p:nvSpPr>
            <p:spPr bwMode="auto">
              <a:xfrm>
                <a:off x="6283561" y="1817859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0" name="Rechteck 189"/>
              <p:cNvSpPr/>
              <p:nvPr/>
            </p:nvSpPr>
            <p:spPr bwMode="auto">
              <a:xfrm>
                <a:off x="6284701" y="1884067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1" name="Rechteck 190"/>
              <p:cNvSpPr/>
              <p:nvPr/>
            </p:nvSpPr>
            <p:spPr bwMode="auto">
              <a:xfrm>
                <a:off x="6348988" y="1817399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2" name="Rechteck 191"/>
              <p:cNvSpPr/>
              <p:nvPr/>
            </p:nvSpPr>
            <p:spPr bwMode="auto">
              <a:xfrm>
                <a:off x="6348988" y="1884547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3" name="Rechteck 192"/>
              <p:cNvSpPr/>
              <p:nvPr/>
            </p:nvSpPr>
            <p:spPr bwMode="auto">
              <a:xfrm>
                <a:off x="6412151" y="1817875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4" name="Rechteck 193"/>
              <p:cNvSpPr/>
              <p:nvPr/>
            </p:nvSpPr>
            <p:spPr bwMode="auto">
              <a:xfrm>
                <a:off x="6413291" y="1884083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95" name="Textfeld 194"/>
            <p:cNvSpPr txBox="1"/>
            <p:nvPr/>
          </p:nvSpPr>
          <p:spPr>
            <a:xfrm rot="20751615">
              <a:off x="7926709" y="4019481"/>
              <a:ext cx="6880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/>
                <a:t>SASE2</a:t>
              </a:r>
              <a:endParaRPr lang="de-DE" sz="1200" b="1" dirty="0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7980930" y="4585522"/>
              <a:ext cx="6880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/>
                <a:t>SASE1</a:t>
              </a:r>
              <a:endParaRPr lang="de-DE" sz="1200" b="1" dirty="0"/>
            </a:p>
          </p:txBody>
        </p:sp>
        <p:sp>
          <p:nvSpPr>
            <p:cNvPr id="197" name="Textfeld 196"/>
            <p:cNvSpPr txBox="1"/>
            <p:nvPr/>
          </p:nvSpPr>
          <p:spPr>
            <a:xfrm rot="1162698">
              <a:off x="9110772" y="4739789"/>
              <a:ext cx="6880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/>
                <a:t>SASE3</a:t>
              </a:r>
              <a:endParaRPr lang="de-DE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74879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36" y="1162076"/>
            <a:ext cx="10058400" cy="5219252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kern="0" dirty="0" smtClean="0">
                <a:cs typeface="Arial" charset="0"/>
              </a:rPr>
              <a:t>A Typical User Pattern form 15.04.2019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9194953" y="5877272"/>
            <a:ext cx="2877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504 bunches go to the Dump </a:t>
            </a:r>
          </a:p>
        </p:txBody>
      </p:sp>
    </p:spTree>
    <p:extLst>
      <p:ext uri="{BB962C8B-B14F-4D97-AF65-F5344CB8AC3E}">
        <p14:creationId xmlns:p14="http://schemas.microsoft.com/office/powerpoint/2010/main" val="23059366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| XFEL Beam Distribution Kicker System | Frank Obier, 16.04.2019</a:t>
            </a:r>
            <a:endParaRPr lang="en-US" noProof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36" y="1124744"/>
            <a:ext cx="10058400" cy="5240334"/>
          </a:xfrm>
          <a:prstGeom prst="rect">
            <a:avLst/>
          </a:prstGeom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kern="0" dirty="0" smtClean="0">
                <a:cs typeface="Arial" charset="0"/>
              </a:rPr>
              <a:t>A Typical User Pattern form 15.04.2019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3647728" y="6330806"/>
            <a:ext cx="1657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 bunch for SASE 2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240016" y="6309320"/>
            <a:ext cx="1912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51 bunches for SASE 1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8516855" y="6309320"/>
            <a:ext cx="18277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 bunches for SASE 3 </a:t>
            </a:r>
          </a:p>
        </p:txBody>
      </p:sp>
      <p:sp>
        <p:nvSpPr>
          <p:cNvPr id="9" name="Rechteck 8"/>
          <p:cNvSpPr/>
          <p:nvPr/>
        </p:nvSpPr>
        <p:spPr>
          <a:xfrm>
            <a:off x="10488488" y="4798893"/>
            <a:ext cx="1656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kicked  bunches  to</a:t>
            </a:r>
            <a:br>
              <a:rPr lang="en-US" sz="1200" b="1" dirty="0"/>
            </a:br>
            <a:r>
              <a:rPr lang="en-US" sz="1200" b="1" dirty="0"/>
              <a:t>suppress lasing</a:t>
            </a:r>
            <a:br>
              <a:rPr lang="en-US" sz="1200" b="1" dirty="0"/>
            </a:br>
            <a:r>
              <a:rPr lang="en-US" sz="1200" b="1" dirty="0"/>
              <a:t>in SASE1</a:t>
            </a:r>
          </a:p>
        </p:txBody>
      </p:sp>
      <p:cxnSp>
        <p:nvCxnSpPr>
          <p:cNvPr id="10" name="Gerade Verbindung mit Pfeil 9"/>
          <p:cNvCxnSpPr/>
          <p:nvPr/>
        </p:nvCxnSpPr>
        <p:spPr>
          <a:xfrm flipH="1" flipV="1">
            <a:off x="8112224" y="5085184"/>
            <a:ext cx="2592288" cy="36874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649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36" y="836712"/>
            <a:ext cx="10058400" cy="5423337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kern="0" dirty="0" smtClean="0">
                <a:cs typeface="Arial" charset="0"/>
              </a:rPr>
              <a:t>A Typical User Pattern form 15.04.2019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3647728" y="6330806"/>
            <a:ext cx="1657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 bunch for SASE 2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4511824" y="5661248"/>
            <a:ext cx="1912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51 bunches for SASE 1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5510655" y="6309320"/>
            <a:ext cx="18277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 bunches for SASE 3 </a:t>
            </a:r>
          </a:p>
        </p:txBody>
      </p:sp>
    </p:spTree>
    <p:extLst>
      <p:ext uri="{BB962C8B-B14F-4D97-AF65-F5344CB8AC3E}">
        <p14:creationId xmlns:p14="http://schemas.microsoft.com/office/powerpoint/2010/main" val="12329267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sp>
        <p:nvSpPr>
          <p:cNvPr id="3" name="Fußzeilenplatzhalter 1"/>
          <p:cNvSpPr txBox="1">
            <a:spLocks/>
          </p:cNvSpPr>
          <p:nvPr/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| XFEL Beam Distribution Kicker System | Frank Obier, 16.04.2019</a:t>
            </a:r>
            <a:endParaRPr lang="en-US" dirty="0"/>
          </a:p>
        </p:txBody>
      </p:sp>
      <p:sp>
        <p:nvSpPr>
          <p:cNvPr id="5" name="Textfeld 42"/>
          <p:cNvSpPr txBox="1"/>
          <p:nvPr/>
        </p:nvSpPr>
        <p:spPr>
          <a:xfrm>
            <a:off x="4825797" y="2615795"/>
            <a:ext cx="2350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B050"/>
                </a:solidFill>
              </a:rPr>
              <a:t>Pulse current KS Kicker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6" name="Gerade Verbindung 5"/>
          <p:cNvCxnSpPr/>
          <p:nvPr/>
        </p:nvCxnSpPr>
        <p:spPr bwMode="auto">
          <a:xfrm>
            <a:off x="4769486" y="3063337"/>
            <a:ext cx="2246547" cy="8283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Gerade Verbindung 6"/>
          <p:cNvCxnSpPr/>
          <p:nvPr/>
        </p:nvCxnSpPr>
        <p:spPr bwMode="auto">
          <a:xfrm flipV="1">
            <a:off x="2880744" y="2564760"/>
            <a:ext cx="0" cy="505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 Verbindung 7"/>
          <p:cNvCxnSpPr/>
          <p:nvPr/>
        </p:nvCxnSpPr>
        <p:spPr bwMode="auto">
          <a:xfrm flipH="1" flipV="1">
            <a:off x="2846103" y="2564760"/>
            <a:ext cx="37738" cy="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Gerade Verbindung 8"/>
          <p:cNvCxnSpPr/>
          <p:nvPr/>
        </p:nvCxnSpPr>
        <p:spPr bwMode="auto">
          <a:xfrm>
            <a:off x="2846103" y="2564760"/>
            <a:ext cx="0" cy="5120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Gerade Verbindung 9"/>
          <p:cNvCxnSpPr/>
          <p:nvPr/>
        </p:nvCxnSpPr>
        <p:spPr bwMode="auto">
          <a:xfrm>
            <a:off x="2872411" y="3073525"/>
            <a:ext cx="4790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Gerade Verbindung 10"/>
          <p:cNvCxnSpPr/>
          <p:nvPr/>
        </p:nvCxnSpPr>
        <p:spPr bwMode="auto">
          <a:xfrm flipH="1">
            <a:off x="191344" y="3094462"/>
            <a:ext cx="342089" cy="147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60"/>
          <p:cNvCxnSpPr/>
          <p:nvPr/>
        </p:nvCxnSpPr>
        <p:spPr>
          <a:xfrm>
            <a:off x="314711" y="2485179"/>
            <a:ext cx="6579941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271"/>
          <p:cNvGrpSpPr/>
          <p:nvPr/>
        </p:nvGrpSpPr>
        <p:grpSpPr>
          <a:xfrm>
            <a:off x="550491" y="1333051"/>
            <a:ext cx="289171" cy="1152128"/>
            <a:chOff x="894787" y="1556792"/>
            <a:chExt cx="289171" cy="1152128"/>
          </a:xfrm>
        </p:grpSpPr>
        <p:cxnSp>
          <p:nvCxnSpPr>
            <p:cNvPr id="357" name="Straight Connector 110"/>
            <p:cNvCxnSpPr/>
            <p:nvPr/>
          </p:nvCxnSpPr>
          <p:spPr>
            <a:xfrm flipV="1">
              <a:off x="894787" y="1556792"/>
              <a:ext cx="1139" cy="1152128"/>
            </a:xfrm>
            <a:prstGeom prst="line">
              <a:avLst/>
            </a:prstGeom>
            <a:ln w="28575">
              <a:solidFill>
                <a:srgbClr val="9C9E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Straight Connector 111"/>
            <p:cNvCxnSpPr/>
            <p:nvPr/>
          </p:nvCxnSpPr>
          <p:spPr>
            <a:xfrm flipV="1">
              <a:off x="1038803" y="1556792"/>
              <a:ext cx="1139" cy="1152128"/>
            </a:xfrm>
            <a:prstGeom prst="line">
              <a:avLst/>
            </a:prstGeom>
            <a:ln w="28575">
              <a:solidFill>
                <a:srgbClr val="9C9E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Straight Connector 112"/>
            <p:cNvCxnSpPr/>
            <p:nvPr/>
          </p:nvCxnSpPr>
          <p:spPr>
            <a:xfrm flipV="1">
              <a:off x="1182819" y="1556792"/>
              <a:ext cx="1139" cy="1152128"/>
            </a:xfrm>
            <a:prstGeom prst="line">
              <a:avLst/>
            </a:prstGeom>
            <a:ln w="28575">
              <a:solidFill>
                <a:srgbClr val="9C9E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154"/>
            <p:cNvCxnSpPr/>
            <p:nvPr/>
          </p:nvCxnSpPr>
          <p:spPr>
            <a:xfrm flipV="1">
              <a:off x="966795" y="1556792"/>
              <a:ext cx="1139" cy="1152128"/>
            </a:xfrm>
            <a:prstGeom prst="line">
              <a:avLst/>
            </a:prstGeom>
            <a:ln w="28575">
              <a:solidFill>
                <a:srgbClr val="9C9E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155"/>
            <p:cNvCxnSpPr/>
            <p:nvPr/>
          </p:nvCxnSpPr>
          <p:spPr>
            <a:xfrm flipV="1">
              <a:off x="1110811" y="1556792"/>
              <a:ext cx="1139" cy="1152128"/>
            </a:xfrm>
            <a:prstGeom prst="line">
              <a:avLst/>
            </a:prstGeom>
            <a:ln w="28575">
              <a:solidFill>
                <a:srgbClr val="9C9E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270"/>
          <p:cNvGrpSpPr/>
          <p:nvPr/>
        </p:nvGrpSpPr>
        <p:grpSpPr>
          <a:xfrm>
            <a:off x="910531" y="1340768"/>
            <a:ext cx="1227701" cy="1152128"/>
            <a:chOff x="1254827" y="1556792"/>
            <a:chExt cx="1227701" cy="1152128"/>
          </a:xfrm>
        </p:grpSpPr>
        <p:cxnSp>
          <p:nvCxnSpPr>
            <p:cNvPr id="339" name="Straight Connector 73"/>
            <p:cNvCxnSpPr/>
            <p:nvPr/>
          </p:nvCxnSpPr>
          <p:spPr>
            <a:xfrm flipV="1">
              <a:off x="1328565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74"/>
            <p:cNvCxnSpPr/>
            <p:nvPr/>
          </p:nvCxnSpPr>
          <p:spPr>
            <a:xfrm flipV="1">
              <a:off x="1472581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75"/>
            <p:cNvCxnSpPr/>
            <p:nvPr/>
          </p:nvCxnSpPr>
          <p:spPr>
            <a:xfrm flipV="1">
              <a:off x="1616597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76"/>
            <p:cNvCxnSpPr/>
            <p:nvPr/>
          </p:nvCxnSpPr>
          <p:spPr>
            <a:xfrm flipV="1">
              <a:off x="1760613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77"/>
            <p:cNvCxnSpPr/>
            <p:nvPr/>
          </p:nvCxnSpPr>
          <p:spPr>
            <a:xfrm flipV="1">
              <a:off x="1904629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78"/>
            <p:cNvCxnSpPr/>
            <p:nvPr/>
          </p:nvCxnSpPr>
          <p:spPr>
            <a:xfrm flipV="1">
              <a:off x="2048645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79"/>
            <p:cNvCxnSpPr/>
            <p:nvPr/>
          </p:nvCxnSpPr>
          <p:spPr>
            <a:xfrm flipV="1">
              <a:off x="2192661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80"/>
            <p:cNvCxnSpPr/>
            <p:nvPr/>
          </p:nvCxnSpPr>
          <p:spPr>
            <a:xfrm flipV="1">
              <a:off x="2336677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Straight Connector 81"/>
            <p:cNvCxnSpPr/>
            <p:nvPr/>
          </p:nvCxnSpPr>
          <p:spPr>
            <a:xfrm flipV="1">
              <a:off x="2480693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Straight Connector 130"/>
            <p:cNvCxnSpPr/>
            <p:nvPr/>
          </p:nvCxnSpPr>
          <p:spPr>
            <a:xfrm flipV="1">
              <a:off x="1400573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Connector 131"/>
            <p:cNvCxnSpPr/>
            <p:nvPr/>
          </p:nvCxnSpPr>
          <p:spPr>
            <a:xfrm flipV="1">
              <a:off x="1544589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Straight Connector 132"/>
            <p:cNvCxnSpPr/>
            <p:nvPr/>
          </p:nvCxnSpPr>
          <p:spPr>
            <a:xfrm flipV="1">
              <a:off x="1688605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Straight Connector 133"/>
            <p:cNvCxnSpPr/>
            <p:nvPr/>
          </p:nvCxnSpPr>
          <p:spPr>
            <a:xfrm flipV="1">
              <a:off x="1832621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134"/>
            <p:cNvCxnSpPr/>
            <p:nvPr/>
          </p:nvCxnSpPr>
          <p:spPr>
            <a:xfrm flipV="1">
              <a:off x="1976637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135"/>
            <p:cNvCxnSpPr/>
            <p:nvPr/>
          </p:nvCxnSpPr>
          <p:spPr>
            <a:xfrm flipV="1">
              <a:off x="2120653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136"/>
            <p:cNvCxnSpPr/>
            <p:nvPr/>
          </p:nvCxnSpPr>
          <p:spPr>
            <a:xfrm flipV="1">
              <a:off x="2264669" y="1556792"/>
              <a:ext cx="1835" cy="1152128"/>
            </a:xfrm>
            <a:prstGeom prst="line">
              <a:avLst/>
            </a:prstGeom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137"/>
            <p:cNvCxnSpPr/>
            <p:nvPr/>
          </p:nvCxnSpPr>
          <p:spPr>
            <a:xfrm flipV="1">
              <a:off x="2408685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Straight Connector 156"/>
            <p:cNvCxnSpPr/>
            <p:nvPr/>
          </p:nvCxnSpPr>
          <p:spPr>
            <a:xfrm flipV="1">
              <a:off x="1254827" y="1556792"/>
              <a:ext cx="1139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272"/>
          <p:cNvGrpSpPr/>
          <p:nvPr/>
        </p:nvGrpSpPr>
        <p:grpSpPr>
          <a:xfrm>
            <a:off x="2208405" y="1333051"/>
            <a:ext cx="586283" cy="1152128"/>
            <a:chOff x="2552701" y="1556792"/>
            <a:chExt cx="586283" cy="1152128"/>
          </a:xfrm>
        </p:grpSpPr>
        <p:cxnSp>
          <p:nvCxnSpPr>
            <p:cNvPr id="330" name="Straight Connector 84"/>
            <p:cNvCxnSpPr/>
            <p:nvPr/>
          </p:nvCxnSpPr>
          <p:spPr>
            <a:xfrm flipV="1">
              <a:off x="2622874" y="1556792"/>
              <a:ext cx="1835" cy="1152128"/>
            </a:xfrm>
            <a:prstGeom prst="line">
              <a:avLst/>
            </a:prstGeom>
            <a:ln w="28575">
              <a:solidFill>
                <a:srgbClr val="C7FF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1" name="Straight Connector 85"/>
            <p:cNvCxnSpPr/>
            <p:nvPr/>
          </p:nvCxnSpPr>
          <p:spPr>
            <a:xfrm flipV="1">
              <a:off x="2775274" y="1556792"/>
              <a:ext cx="1835" cy="1152128"/>
            </a:xfrm>
            <a:prstGeom prst="line">
              <a:avLst/>
            </a:prstGeom>
            <a:ln w="28575">
              <a:solidFill>
                <a:srgbClr val="C7FF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Straight Connector 94"/>
            <p:cNvCxnSpPr/>
            <p:nvPr/>
          </p:nvCxnSpPr>
          <p:spPr>
            <a:xfrm flipV="1">
              <a:off x="2921125" y="1556792"/>
              <a:ext cx="1835" cy="1152128"/>
            </a:xfrm>
            <a:prstGeom prst="line">
              <a:avLst/>
            </a:prstGeom>
            <a:ln w="28575">
              <a:solidFill>
                <a:srgbClr val="C7FF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Straight Connector 95"/>
            <p:cNvCxnSpPr/>
            <p:nvPr/>
          </p:nvCxnSpPr>
          <p:spPr>
            <a:xfrm flipV="1">
              <a:off x="3065141" y="1556792"/>
              <a:ext cx="1835" cy="1152128"/>
            </a:xfrm>
            <a:prstGeom prst="line">
              <a:avLst/>
            </a:prstGeom>
            <a:ln w="28575">
              <a:solidFill>
                <a:srgbClr val="C7FF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Straight Connector 138"/>
            <p:cNvCxnSpPr/>
            <p:nvPr/>
          </p:nvCxnSpPr>
          <p:spPr>
            <a:xfrm flipV="1">
              <a:off x="2552701" y="1556792"/>
              <a:ext cx="1835" cy="115212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Straight Connector 139"/>
            <p:cNvCxnSpPr/>
            <p:nvPr/>
          </p:nvCxnSpPr>
          <p:spPr>
            <a:xfrm flipV="1">
              <a:off x="2694882" y="1556792"/>
              <a:ext cx="1835" cy="115212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Straight Connector 140"/>
            <p:cNvCxnSpPr/>
            <p:nvPr/>
          </p:nvCxnSpPr>
          <p:spPr>
            <a:xfrm flipV="1">
              <a:off x="2847282" y="1556792"/>
              <a:ext cx="1835" cy="115212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Straight Connector 141"/>
            <p:cNvCxnSpPr/>
            <p:nvPr/>
          </p:nvCxnSpPr>
          <p:spPr>
            <a:xfrm flipV="1">
              <a:off x="2993133" y="1556792"/>
              <a:ext cx="1835" cy="115212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Straight Connector 142"/>
            <p:cNvCxnSpPr/>
            <p:nvPr/>
          </p:nvCxnSpPr>
          <p:spPr>
            <a:xfrm flipV="1">
              <a:off x="3137149" y="1556792"/>
              <a:ext cx="1835" cy="115212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269"/>
          <p:cNvGrpSpPr/>
          <p:nvPr/>
        </p:nvGrpSpPr>
        <p:grpSpPr>
          <a:xfrm>
            <a:off x="2864861" y="1333051"/>
            <a:ext cx="505891" cy="1152128"/>
            <a:chOff x="3209157" y="1556792"/>
            <a:chExt cx="505891" cy="1152128"/>
          </a:xfrm>
        </p:grpSpPr>
        <p:cxnSp>
          <p:nvCxnSpPr>
            <p:cNvPr id="322" name="Straight Connector 96"/>
            <p:cNvCxnSpPr/>
            <p:nvPr/>
          </p:nvCxnSpPr>
          <p:spPr>
            <a:xfrm flipV="1">
              <a:off x="3209157" y="1556792"/>
              <a:ext cx="1835" cy="1152128"/>
            </a:xfrm>
            <a:prstGeom prst="line">
              <a:avLst/>
            </a:prstGeom>
            <a:ln w="28575">
              <a:solidFill>
                <a:srgbClr val="9C9E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3" name="Straight Connector 97"/>
            <p:cNvCxnSpPr/>
            <p:nvPr/>
          </p:nvCxnSpPr>
          <p:spPr>
            <a:xfrm flipV="1">
              <a:off x="3353173" y="1556792"/>
              <a:ext cx="1835" cy="1152128"/>
            </a:xfrm>
            <a:prstGeom prst="line">
              <a:avLst/>
            </a:prstGeom>
            <a:ln w="28575">
              <a:solidFill>
                <a:srgbClr val="9C9E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98"/>
            <p:cNvCxnSpPr/>
            <p:nvPr/>
          </p:nvCxnSpPr>
          <p:spPr>
            <a:xfrm flipV="1">
              <a:off x="3497189" y="1556792"/>
              <a:ext cx="1835" cy="1152128"/>
            </a:xfrm>
            <a:prstGeom prst="line">
              <a:avLst/>
            </a:prstGeom>
            <a:ln w="28575">
              <a:solidFill>
                <a:srgbClr val="9C9E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Connector 99"/>
            <p:cNvCxnSpPr/>
            <p:nvPr/>
          </p:nvCxnSpPr>
          <p:spPr>
            <a:xfrm flipV="1">
              <a:off x="3641205" y="1556792"/>
              <a:ext cx="1835" cy="1152128"/>
            </a:xfrm>
            <a:prstGeom prst="line">
              <a:avLst/>
            </a:prstGeom>
            <a:ln w="28575">
              <a:solidFill>
                <a:srgbClr val="9C9E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Straight Connector 143"/>
            <p:cNvCxnSpPr/>
            <p:nvPr/>
          </p:nvCxnSpPr>
          <p:spPr>
            <a:xfrm flipV="1">
              <a:off x="3281165" y="1556792"/>
              <a:ext cx="1835" cy="1152128"/>
            </a:xfrm>
            <a:prstGeom prst="line">
              <a:avLst/>
            </a:prstGeom>
            <a:ln w="28575">
              <a:solidFill>
                <a:srgbClr val="9C9E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Straight Connector 144"/>
            <p:cNvCxnSpPr/>
            <p:nvPr/>
          </p:nvCxnSpPr>
          <p:spPr>
            <a:xfrm flipV="1">
              <a:off x="3425181" y="1556792"/>
              <a:ext cx="1835" cy="1152128"/>
            </a:xfrm>
            <a:prstGeom prst="line">
              <a:avLst/>
            </a:prstGeom>
            <a:ln w="28575">
              <a:solidFill>
                <a:srgbClr val="9C9E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Connector 145"/>
            <p:cNvCxnSpPr/>
            <p:nvPr/>
          </p:nvCxnSpPr>
          <p:spPr>
            <a:xfrm flipV="1">
              <a:off x="3569197" y="1556792"/>
              <a:ext cx="1835" cy="1152128"/>
            </a:xfrm>
            <a:prstGeom prst="line">
              <a:avLst/>
            </a:prstGeom>
            <a:ln w="28575">
              <a:solidFill>
                <a:srgbClr val="9C9E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Straight Connector 146"/>
            <p:cNvCxnSpPr/>
            <p:nvPr/>
          </p:nvCxnSpPr>
          <p:spPr>
            <a:xfrm flipV="1">
              <a:off x="3713213" y="1556792"/>
              <a:ext cx="1835" cy="1152128"/>
            </a:xfrm>
            <a:prstGeom prst="line">
              <a:avLst/>
            </a:prstGeom>
            <a:ln w="28575">
              <a:solidFill>
                <a:srgbClr val="9C9E9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268"/>
          <p:cNvGrpSpPr/>
          <p:nvPr/>
        </p:nvGrpSpPr>
        <p:grpSpPr>
          <a:xfrm>
            <a:off x="3440925" y="1333051"/>
            <a:ext cx="3174875" cy="1152128"/>
            <a:chOff x="3785221" y="1556792"/>
            <a:chExt cx="3174875" cy="1152128"/>
          </a:xfrm>
        </p:grpSpPr>
        <p:cxnSp>
          <p:nvCxnSpPr>
            <p:cNvPr id="278" name="Straight Connector 103"/>
            <p:cNvCxnSpPr/>
            <p:nvPr/>
          </p:nvCxnSpPr>
          <p:spPr>
            <a:xfrm flipV="1">
              <a:off x="3785221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104"/>
            <p:cNvCxnSpPr/>
            <p:nvPr/>
          </p:nvCxnSpPr>
          <p:spPr>
            <a:xfrm flipV="1">
              <a:off x="3929237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105"/>
            <p:cNvCxnSpPr/>
            <p:nvPr/>
          </p:nvCxnSpPr>
          <p:spPr>
            <a:xfrm flipV="1">
              <a:off x="4071418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106"/>
            <p:cNvCxnSpPr/>
            <p:nvPr/>
          </p:nvCxnSpPr>
          <p:spPr>
            <a:xfrm flipV="1">
              <a:off x="4223818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107"/>
            <p:cNvCxnSpPr/>
            <p:nvPr/>
          </p:nvCxnSpPr>
          <p:spPr>
            <a:xfrm flipV="1">
              <a:off x="4376218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108"/>
            <p:cNvCxnSpPr/>
            <p:nvPr/>
          </p:nvCxnSpPr>
          <p:spPr>
            <a:xfrm flipV="1">
              <a:off x="4528618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109"/>
            <p:cNvCxnSpPr/>
            <p:nvPr/>
          </p:nvCxnSpPr>
          <p:spPr>
            <a:xfrm flipV="1">
              <a:off x="4681018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113"/>
            <p:cNvCxnSpPr/>
            <p:nvPr/>
          </p:nvCxnSpPr>
          <p:spPr>
            <a:xfrm flipV="1">
              <a:off x="4828109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114"/>
            <p:cNvCxnSpPr/>
            <p:nvPr/>
          </p:nvCxnSpPr>
          <p:spPr>
            <a:xfrm flipV="1">
              <a:off x="4980509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115"/>
            <p:cNvCxnSpPr/>
            <p:nvPr/>
          </p:nvCxnSpPr>
          <p:spPr>
            <a:xfrm flipV="1">
              <a:off x="5126360" y="1556792"/>
              <a:ext cx="1835" cy="1152128"/>
            </a:xfrm>
            <a:prstGeom prst="line">
              <a:avLst/>
            </a:prstGeom>
            <a:ln w="28575">
              <a:solidFill>
                <a:srgbClr val="FF7D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116"/>
            <p:cNvCxnSpPr/>
            <p:nvPr/>
          </p:nvCxnSpPr>
          <p:spPr>
            <a:xfrm flipV="1">
              <a:off x="5270376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117"/>
            <p:cNvCxnSpPr/>
            <p:nvPr/>
          </p:nvCxnSpPr>
          <p:spPr>
            <a:xfrm flipV="1">
              <a:off x="5414392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118"/>
            <p:cNvCxnSpPr/>
            <p:nvPr/>
          </p:nvCxnSpPr>
          <p:spPr>
            <a:xfrm flipV="1">
              <a:off x="5558408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119"/>
            <p:cNvCxnSpPr/>
            <p:nvPr/>
          </p:nvCxnSpPr>
          <p:spPr>
            <a:xfrm flipV="1">
              <a:off x="5702424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120"/>
            <p:cNvCxnSpPr/>
            <p:nvPr/>
          </p:nvCxnSpPr>
          <p:spPr>
            <a:xfrm flipV="1">
              <a:off x="5846440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121"/>
            <p:cNvCxnSpPr/>
            <p:nvPr/>
          </p:nvCxnSpPr>
          <p:spPr>
            <a:xfrm flipV="1">
              <a:off x="5990456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122"/>
            <p:cNvCxnSpPr/>
            <p:nvPr/>
          </p:nvCxnSpPr>
          <p:spPr>
            <a:xfrm flipV="1">
              <a:off x="6134472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123"/>
            <p:cNvCxnSpPr/>
            <p:nvPr/>
          </p:nvCxnSpPr>
          <p:spPr>
            <a:xfrm flipV="1">
              <a:off x="6276653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124"/>
            <p:cNvCxnSpPr/>
            <p:nvPr/>
          </p:nvCxnSpPr>
          <p:spPr>
            <a:xfrm flipV="1">
              <a:off x="6429053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125"/>
            <p:cNvCxnSpPr/>
            <p:nvPr/>
          </p:nvCxnSpPr>
          <p:spPr>
            <a:xfrm flipV="1">
              <a:off x="6581453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126"/>
            <p:cNvCxnSpPr/>
            <p:nvPr/>
          </p:nvCxnSpPr>
          <p:spPr>
            <a:xfrm flipV="1">
              <a:off x="6733853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127"/>
            <p:cNvCxnSpPr/>
            <p:nvPr/>
          </p:nvCxnSpPr>
          <p:spPr>
            <a:xfrm flipV="1">
              <a:off x="6886253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147"/>
            <p:cNvCxnSpPr/>
            <p:nvPr/>
          </p:nvCxnSpPr>
          <p:spPr>
            <a:xfrm flipV="1">
              <a:off x="3857229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148"/>
            <p:cNvCxnSpPr/>
            <p:nvPr/>
          </p:nvCxnSpPr>
          <p:spPr>
            <a:xfrm flipV="1">
              <a:off x="4001245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149"/>
            <p:cNvCxnSpPr/>
            <p:nvPr/>
          </p:nvCxnSpPr>
          <p:spPr>
            <a:xfrm flipV="1">
              <a:off x="4143426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150"/>
            <p:cNvCxnSpPr/>
            <p:nvPr/>
          </p:nvCxnSpPr>
          <p:spPr>
            <a:xfrm flipV="1">
              <a:off x="4295826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151"/>
            <p:cNvCxnSpPr/>
            <p:nvPr/>
          </p:nvCxnSpPr>
          <p:spPr>
            <a:xfrm flipV="1">
              <a:off x="4448226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Connector 152"/>
            <p:cNvCxnSpPr/>
            <p:nvPr/>
          </p:nvCxnSpPr>
          <p:spPr>
            <a:xfrm flipV="1">
              <a:off x="4600626" y="1556792"/>
              <a:ext cx="1835" cy="1152128"/>
            </a:xfrm>
            <a:prstGeom prst="line">
              <a:avLst/>
            </a:prstGeom>
            <a:ln w="28575">
              <a:solidFill>
                <a:srgbClr val="FF7D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153"/>
            <p:cNvCxnSpPr/>
            <p:nvPr/>
          </p:nvCxnSpPr>
          <p:spPr>
            <a:xfrm flipV="1">
              <a:off x="4753026" y="1556792"/>
              <a:ext cx="1835" cy="1152128"/>
            </a:xfrm>
            <a:prstGeom prst="line">
              <a:avLst/>
            </a:prstGeom>
            <a:ln w="28575">
              <a:solidFill>
                <a:srgbClr val="FF7D7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157"/>
            <p:cNvCxnSpPr/>
            <p:nvPr/>
          </p:nvCxnSpPr>
          <p:spPr>
            <a:xfrm flipV="1">
              <a:off x="4900117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8" name="Straight Connector 158"/>
            <p:cNvCxnSpPr/>
            <p:nvPr/>
          </p:nvCxnSpPr>
          <p:spPr>
            <a:xfrm flipV="1">
              <a:off x="5052517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9" name="Straight Connector 159"/>
            <p:cNvCxnSpPr/>
            <p:nvPr/>
          </p:nvCxnSpPr>
          <p:spPr>
            <a:xfrm flipV="1">
              <a:off x="5198368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Connector 160"/>
            <p:cNvCxnSpPr/>
            <p:nvPr/>
          </p:nvCxnSpPr>
          <p:spPr>
            <a:xfrm flipV="1">
              <a:off x="5342384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1" name="Straight Connector 161"/>
            <p:cNvCxnSpPr/>
            <p:nvPr/>
          </p:nvCxnSpPr>
          <p:spPr>
            <a:xfrm flipV="1">
              <a:off x="5486400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162"/>
            <p:cNvCxnSpPr/>
            <p:nvPr/>
          </p:nvCxnSpPr>
          <p:spPr>
            <a:xfrm flipV="1">
              <a:off x="5630416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" name="Straight Connector 163"/>
            <p:cNvCxnSpPr/>
            <p:nvPr/>
          </p:nvCxnSpPr>
          <p:spPr>
            <a:xfrm flipV="1">
              <a:off x="5774432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" name="Straight Connector 164"/>
            <p:cNvCxnSpPr/>
            <p:nvPr/>
          </p:nvCxnSpPr>
          <p:spPr>
            <a:xfrm flipV="1">
              <a:off x="5918448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5" name="Straight Connector 165"/>
            <p:cNvCxnSpPr/>
            <p:nvPr/>
          </p:nvCxnSpPr>
          <p:spPr>
            <a:xfrm flipV="1">
              <a:off x="6062464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166"/>
            <p:cNvCxnSpPr/>
            <p:nvPr/>
          </p:nvCxnSpPr>
          <p:spPr>
            <a:xfrm flipV="1">
              <a:off x="6206480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7" name="Straight Connector 167"/>
            <p:cNvCxnSpPr/>
            <p:nvPr/>
          </p:nvCxnSpPr>
          <p:spPr>
            <a:xfrm flipV="1">
              <a:off x="6348661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Connector 168"/>
            <p:cNvCxnSpPr/>
            <p:nvPr/>
          </p:nvCxnSpPr>
          <p:spPr>
            <a:xfrm flipV="1">
              <a:off x="6501061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169"/>
            <p:cNvCxnSpPr/>
            <p:nvPr/>
          </p:nvCxnSpPr>
          <p:spPr>
            <a:xfrm flipV="1">
              <a:off x="6653461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170"/>
            <p:cNvCxnSpPr/>
            <p:nvPr/>
          </p:nvCxnSpPr>
          <p:spPr>
            <a:xfrm flipV="1">
              <a:off x="6805861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1" name="Straight Connector 171"/>
            <p:cNvCxnSpPr/>
            <p:nvPr/>
          </p:nvCxnSpPr>
          <p:spPr>
            <a:xfrm flipV="1">
              <a:off x="6958261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Gerade Verbindung 17"/>
          <p:cNvCxnSpPr/>
          <p:nvPr/>
        </p:nvCxnSpPr>
        <p:spPr bwMode="auto">
          <a:xfrm flipV="1">
            <a:off x="2949324" y="2562855"/>
            <a:ext cx="0" cy="505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Gerade Verbindung 18"/>
          <p:cNvCxnSpPr/>
          <p:nvPr/>
        </p:nvCxnSpPr>
        <p:spPr bwMode="auto">
          <a:xfrm flipH="1" flipV="1">
            <a:off x="2914683" y="2562855"/>
            <a:ext cx="37738" cy="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Gerade Verbindung 19"/>
          <p:cNvCxnSpPr/>
          <p:nvPr/>
        </p:nvCxnSpPr>
        <p:spPr bwMode="auto">
          <a:xfrm>
            <a:off x="2914683" y="2562855"/>
            <a:ext cx="0" cy="5120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Gerade Verbindung 20"/>
          <p:cNvCxnSpPr/>
          <p:nvPr/>
        </p:nvCxnSpPr>
        <p:spPr bwMode="auto">
          <a:xfrm>
            <a:off x="2940991" y="3071619"/>
            <a:ext cx="50515" cy="326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Gerade Verbindung 21"/>
          <p:cNvCxnSpPr/>
          <p:nvPr/>
        </p:nvCxnSpPr>
        <p:spPr bwMode="auto">
          <a:xfrm flipV="1">
            <a:off x="3023619" y="2562855"/>
            <a:ext cx="0" cy="505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Gerade Verbindung 22"/>
          <p:cNvCxnSpPr/>
          <p:nvPr/>
        </p:nvCxnSpPr>
        <p:spPr bwMode="auto">
          <a:xfrm flipH="1" flipV="1">
            <a:off x="2988978" y="2562855"/>
            <a:ext cx="37738" cy="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Gerade Verbindung 23"/>
          <p:cNvCxnSpPr/>
          <p:nvPr/>
        </p:nvCxnSpPr>
        <p:spPr bwMode="auto">
          <a:xfrm>
            <a:off x="2988978" y="2562855"/>
            <a:ext cx="0" cy="5120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Gerade Verbindung 24"/>
          <p:cNvCxnSpPr/>
          <p:nvPr/>
        </p:nvCxnSpPr>
        <p:spPr bwMode="auto">
          <a:xfrm>
            <a:off x="3015286" y="3071620"/>
            <a:ext cx="4790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Gerade Verbindung 25"/>
          <p:cNvCxnSpPr/>
          <p:nvPr/>
        </p:nvCxnSpPr>
        <p:spPr bwMode="auto">
          <a:xfrm flipV="1">
            <a:off x="3092199" y="2560950"/>
            <a:ext cx="0" cy="505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Gerade Verbindung 26"/>
          <p:cNvCxnSpPr/>
          <p:nvPr/>
        </p:nvCxnSpPr>
        <p:spPr bwMode="auto">
          <a:xfrm flipH="1" flipV="1">
            <a:off x="3057558" y="2560950"/>
            <a:ext cx="37738" cy="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Gerade Verbindung 27"/>
          <p:cNvCxnSpPr/>
          <p:nvPr/>
        </p:nvCxnSpPr>
        <p:spPr bwMode="auto">
          <a:xfrm>
            <a:off x="3057558" y="2560950"/>
            <a:ext cx="0" cy="5120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Gerade Verbindung 28"/>
          <p:cNvCxnSpPr/>
          <p:nvPr/>
        </p:nvCxnSpPr>
        <p:spPr bwMode="auto">
          <a:xfrm>
            <a:off x="3083866" y="3069714"/>
            <a:ext cx="47987" cy="381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Gerade Verbindung 29"/>
          <p:cNvCxnSpPr/>
          <p:nvPr/>
        </p:nvCxnSpPr>
        <p:spPr bwMode="auto">
          <a:xfrm flipV="1">
            <a:off x="3166494" y="2562855"/>
            <a:ext cx="0" cy="505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Gerade Verbindung 30"/>
          <p:cNvCxnSpPr/>
          <p:nvPr/>
        </p:nvCxnSpPr>
        <p:spPr bwMode="auto">
          <a:xfrm flipH="1" flipV="1">
            <a:off x="3131853" y="2562855"/>
            <a:ext cx="37738" cy="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Gerade Verbindung 31"/>
          <p:cNvCxnSpPr/>
          <p:nvPr/>
        </p:nvCxnSpPr>
        <p:spPr bwMode="auto">
          <a:xfrm>
            <a:off x="3131853" y="2562855"/>
            <a:ext cx="0" cy="5120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Gerade Verbindung 32"/>
          <p:cNvCxnSpPr/>
          <p:nvPr/>
        </p:nvCxnSpPr>
        <p:spPr bwMode="auto">
          <a:xfrm>
            <a:off x="3158161" y="3071620"/>
            <a:ext cx="4790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Gerade Verbindung 33"/>
          <p:cNvCxnSpPr/>
          <p:nvPr/>
        </p:nvCxnSpPr>
        <p:spPr bwMode="auto">
          <a:xfrm flipV="1">
            <a:off x="3235074" y="2560950"/>
            <a:ext cx="0" cy="505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Gerade Verbindung 34"/>
          <p:cNvCxnSpPr/>
          <p:nvPr/>
        </p:nvCxnSpPr>
        <p:spPr bwMode="auto">
          <a:xfrm flipH="1" flipV="1">
            <a:off x="3200433" y="2560950"/>
            <a:ext cx="37738" cy="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Gerade Verbindung 35"/>
          <p:cNvCxnSpPr/>
          <p:nvPr/>
        </p:nvCxnSpPr>
        <p:spPr bwMode="auto">
          <a:xfrm>
            <a:off x="3200433" y="2560950"/>
            <a:ext cx="0" cy="5120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Gerade Verbindung 36"/>
          <p:cNvCxnSpPr/>
          <p:nvPr/>
        </p:nvCxnSpPr>
        <p:spPr bwMode="auto">
          <a:xfrm>
            <a:off x="3226741" y="3069714"/>
            <a:ext cx="46460" cy="381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Gerade Verbindung 37"/>
          <p:cNvCxnSpPr/>
          <p:nvPr/>
        </p:nvCxnSpPr>
        <p:spPr bwMode="auto">
          <a:xfrm flipV="1">
            <a:off x="3309369" y="2560950"/>
            <a:ext cx="0" cy="505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Gerade Verbindung 38"/>
          <p:cNvCxnSpPr/>
          <p:nvPr/>
        </p:nvCxnSpPr>
        <p:spPr bwMode="auto">
          <a:xfrm flipH="1" flipV="1">
            <a:off x="3274728" y="2560950"/>
            <a:ext cx="37738" cy="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Gerade Verbindung 39"/>
          <p:cNvCxnSpPr/>
          <p:nvPr/>
        </p:nvCxnSpPr>
        <p:spPr bwMode="auto">
          <a:xfrm>
            <a:off x="3274728" y="2560950"/>
            <a:ext cx="0" cy="51393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Gerade Verbindung 40"/>
          <p:cNvCxnSpPr/>
          <p:nvPr/>
        </p:nvCxnSpPr>
        <p:spPr bwMode="auto">
          <a:xfrm>
            <a:off x="3301036" y="3069715"/>
            <a:ext cx="4790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Gerade Verbindung 41"/>
          <p:cNvCxnSpPr/>
          <p:nvPr/>
        </p:nvCxnSpPr>
        <p:spPr bwMode="auto">
          <a:xfrm flipV="1">
            <a:off x="3377949" y="2559045"/>
            <a:ext cx="0" cy="51257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Gerade Verbindung 42"/>
          <p:cNvCxnSpPr/>
          <p:nvPr/>
        </p:nvCxnSpPr>
        <p:spPr bwMode="auto">
          <a:xfrm flipH="1" flipV="1">
            <a:off x="3343308" y="2559045"/>
            <a:ext cx="37738" cy="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Gerade Verbindung 43"/>
          <p:cNvCxnSpPr/>
          <p:nvPr/>
        </p:nvCxnSpPr>
        <p:spPr bwMode="auto">
          <a:xfrm>
            <a:off x="3343308" y="2559045"/>
            <a:ext cx="0" cy="5120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Gerade Verbindung 44"/>
          <p:cNvCxnSpPr/>
          <p:nvPr/>
        </p:nvCxnSpPr>
        <p:spPr bwMode="auto">
          <a:xfrm flipV="1">
            <a:off x="568074" y="2586242"/>
            <a:ext cx="0" cy="505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6" name="Gerade Verbindung 45"/>
          <p:cNvCxnSpPr/>
          <p:nvPr/>
        </p:nvCxnSpPr>
        <p:spPr bwMode="auto">
          <a:xfrm flipH="1" flipV="1">
            <a:off x="533433" y="2586242"/>
            <a:ext cx="37738" cy="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7" name="Gerade Verbindung 46"/>
          <p:cNvCxnSpPr/>
          <p:nvPr/>
        </p:nvCxnSpPr>
        <p:spPr bwMode="auto">
          <a:xfrm>
            <a:off x="533433" y="2586242"/>
            <a:ext cx="0" cy="5120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Gerade Verbindung 47"/>
          <p:cNvCxnSpPr/>
          <p:nvPr/>
        </p:nvCxnSpPr>
        <p:spPr bwMode="auto">
          <a:xfrm>
            <a:off x="559741" y="3095007"/>
            <a:ext cx="4790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Gerade Verbindung 48"/>
          <p:cNvCxnSpPr/>
          <p:nvPr/>
        </p:nvCxnSpPr>
        <p:spPr bwMode="auto">
          <a:xfrm flipV="1">
            <a:off x="636654" y="2584337"/>
            <a:ext cx="0" cy="505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0" name="Gerade Verbindung 49"/>
          <p:cNvCxnSpPr/>
          <p:nvPr/>
        </p:nvCxnSpPr>
        <p:spPr bwMode="auto">
          <a:xfrm flipH="1" flipV="1">
            <a:off x="602013" y="2584337"/>
            <a:ext cx="37738" cy="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Gerade Verbindung 50"/>
          <p:cNvCxnSpPr/>
          <p:nvPr/>
        </p:nvCxnSpPr>
        <p:spPr bwMode="auto">
          <a:xfrm>
            <a:off x="602013" y="2584337"/>
            <a:ext cx="0" cy="5120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Gerade Verbindung 51"/>
          <p:cNvCxnSpPr/>
          <p:nvPr/>
        </p:nvCxnSpPr>
        <p:spPr bwMode="auto">
          <a:xfrm>
            <a:off x="628321" y="3093101"/>
            <a:ext cx="38973" cy="8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Gerade Verbindung 52"/>
          <p:cNvCxnSpPr/>
          <p:nvPr/>
        </p:nvCxnSpPr>
        <p:spPr bwMode="auto">
          <a:xfrm flipV="1">
            <a:off x="710949" y="2584337"/>
            <a:ext cx="0" cy="505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4" name="Gerade Verbindung 53"/>
          <p:cNvCxnSpPr/>
          <p:nvPr/>
        </p:nvCxnSpPr>
        <p:spPr bwMode="auto">
          <a:xfrm flipH="1" flipV="1">
            <a:off x="676308" y="2584337"/>
            <a:ext cx="37738" cy="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5" name="Gerade Verbindung 54"/>
          <p:cNvCxnSpPr/>
          <p:nvPr/>
        </p:nvCxnSpPr>
        <p:spPr bwMode="auto">
          <a:xfrm>
            <a:off x="676308" y="2584337"/>
            <a:ext cx="0" cy="5120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Gerade Verbindung 55"/>
          <p:cNvCxnSpPr/>
          <p:nvPr/>
        </p:nvCxnSpPr>
        <p:spPr bwMode="auto">
          <a:xfrm>
            <a:off x="702616" y="3093102"/>
            <a:ext cx="47901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Gerade Verbindung 56"/>
          <p:cNvCxnSpPr/>
          <p:nvPr/>
        </p:nvCxnSpPr>
        <p:spPr bwMode="auto">
          <a:xfrm flipV="1">
            <a:off x="779529" y="2582432"/>
            <a:ext cx="0" cy="505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8" name="Gerade Verbindung 57"/>
          <p:cNvCxnSpPr/>
          <p:nvPr/>
        </p:nvCxnSpPr>
        <p:spPr bwMode="auto">
          <a:xfrm flipH="1" flipV="1">
            <a:off x="744888" y="2582432"/>
            <a:ext cx="37738" cy="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9" name="Gerade Verbindung 58"/>
          <p:cNvCxnSpPr/>
          <p:nvPr/>
        </p:nvCxnSpPr>
        <p:spPr bwMode="auto">
          <a:xfrm>
            <a:off x="744888" y="2582432"/>
            <a:ext cx="0" cy="5120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Gerade Verbindung 59"/>
          <p:cNvCxnSpPr/>
          <p:nvPr/>
        </p:nvCxnSpPr>
        <p:spPr bwMode="auto">
          <a:xfrm>
            <a:off x="771196" y="3091196"/>
            <a:ext cx="38973" cy="83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Gerade Verbindung 60"/>
          <p:cNvCxnSpPr/>
          <p:nvPr/>
        </p:nvCxnSpPr>
        <p:spPr bwMode="auto">
          <a:xfrm flipV="1">
            <a:off x="844810" y="2581905"/>
            <a:ext cx="0" cy="505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Gerade Verbindung 61"/>
          <p:cNvCxnSpPr/>
          <p:nvPr/>
        </p:nvCxnSpPr>
        <p:spPr bwMode="auto">
          <a:xfrm flipH="1" flipV="1">
            <a:off x="810169" y="2581905"/>
            <a:ext cx="37738" cy="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3" name="Gerade Verbindung 62"/>
          <p:cNvCxnSpPr/>
          <p:nvPr/>
        </p:nvCxnSpPr>
        <p:spPr bwMode="auto">
          <a:xfrm>
            <a:off x="810169" y="2581905"/>
            <a:ext cx="0" cy="5120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Gerade Verbindung 63"/>
          <p:cNvCxnSpPr/>
          <p:nvPr/>
        </p:nvCxnSpPr>
        <p:spPr bwMode="auto">
          <a:xfrm flipH="1">
            <a:off x="839093" y="3088856"/>
            <a:ext cx="1061079" cy="147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5" name="Gerade Verbindung 64"/>
          <p:cNvCxnSpPr/>
          <p:nvPr/>
        </p:nvCxnSpPr>
        <p:spPr bwMode="auto">
          <a:xfrm flipV="1">
            <a:off x="1939706" y="2582432"/>
            <a:ext cx="0" cy="505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6" name="Gerade Verbindung 65"/>
          <p:cNvCxnSpPr/>
          <p:nvPr/>
        </p:nvCxnSpPr>
        <p:spPr bwMode="auto">
          <a:xfrm flipH="1" flipV="1">
            <a:off x="1905065" y="2582432"/>
            <a:ext cx="37738" cy="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Gerade Verbindung 66"/>
          <p:cNvCxnSpPr/>
          <p:nvPr/>
        </p:nvCxnSpPr>
        <p:spPr bwMode="auto">
          <a:xfrm>
            <a:off x="1905065" y="2582432"/>
            <a:ext cx="0" cy="5120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Gerade Verbindung 67"/>
          <p:cNvCxnSpPr/>
          <p:nvPr/>
        </p:nvCxnSpPr>
        <p:spPr bwMode="auto">
          <a:xfrm flipH="1">
            <a:off x="1936335" y="3082815"/>
            <a:ext cx="318575" cy="147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9" name="Gerade Verbindung 68"/>
          <p:cNvCxnSpPr/>
          <p:nvPr/>
        </p:nvCxnSpPr>
        <p:spPr bwMode="auto">
          <a:xfrm flipV="1">
            <a:off x="2289261" y="2577375"/>
            <a:ext cx="0" cy="505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0" name="Gerade Verbindung 69"/>
          <p:cNvCxnSpPr/>
          <p:nvPr/>
        </p:nvCxnSpPr>
        <p:spPr bwMode="auto">
          <a:xfrm flipH="1" flipV="1">
            <a:off x="2254620" y="2577375"/>
            <a:ext cx="37738" cy="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1" name="Gerade Verbindung 70"/>
          <p:cNvCxnSpPr/>
          <p:nvPr/>
        </p:nvCxnSpPr>
        <p:spPr bwMode="auto">
          <a:xfrm>
            <a:off x="2254620" y="2577375"/>
            <a:ext cx="0" cy="5120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2" name="Gerade Verbindung 71"/>
          <p:cNvCxnSpPr/>
          <p:nvPr/>
        </p:nvCxnSpPr>
        <p:spPr bwMode="auto">
          <a:xfrm flipH="1">
            <a:off x="2284836" y="3081336"/>
            <a:ext cx="122184" cy="147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3" name="Gerade Verbindung 72"/>
          <p:cNvCxnSpPr/>
          <p:nvPr/>
        </p:nvCxnSpPr>
        <p:spPr bwMode="auto">
          <a:xfrm flipV="1">
            <a:off x="2441661" y="2569671"/>
            <a:ext cx="0" cy="505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Gerade Verbindung 73"/>
          <p:cNvCxnSpPr/>
          <p:nvPr/>
        </p:nvCxnSpPr>
        <p:spPr bwMode="auto">
          <a:xfrm flipH="1" flipV="1">
            <a:off x="2407020" y="2569671"/>
            <a:ext cx="37738" cy="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Gerade Verbindung 74"/>
          <p:cNvCxnSpPr/>
          <p:nvPr/>
        </p:nvCxnSpPr>
        <p:spPr bwMode="auto">
          <a:xfrm>
            <a:off x="2407020" y="2569671"/>
            <a:ext cx="0" cy="5120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6" name="Gerade Verbindung 75"/>
          <p:cNvCxnSpPr/>
          <p:nvPr/>
        </p:nvCxnSpPr>
        <p:spPr bwMode="auto">
          <a:xfrm flipV="1">
            <a:off x="2588346" y="2571660"/>
            <a:ext cx="0" cy="505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7" name="Gerade Verbindung 76"/>
          <p:cNvCxnSpPr/>
          <p:nvPr/>
        </p:nvCxnSpPr>
        <p:spPr bwMode="auto">
          <a:xfrm flipH="1" flipV="1">
            <a:off x="2553705" y="2571660"/>
            <a:ext cx="37738" cy="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8" name="Gerade Verbindung 77"/>
          <p:cNvCxnSpPr/>
          <p:nvPr/>
        </p:nvCxnSpPr>
        <p:spPr bwMode="auto">
          <a:xfrm>
            <a:off x="2553705" y="2571660"/>
            <a:ext cx="0" cy="5120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9" name="Gerade Verbindung 78"/>
          <p:cNvCxnSpPr/>
          <p:nvPr/>
        </p:nvCxnSpPr>
        <p:spPr bwMode="auto">
          <a:xfrm flipH="1">
            <a:off x="2583921" y="3075621"/>
            <a:ext cx="122184" cy="147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Gerade Verbindung 79"/>
          <p:cNvCxnSpPr/>
          <p:nvPr/>
        </p:nvCxnSpPr>
        <p:spPr bwMode="auto">
          <a:xfrm flipV="1">
            <a:off x="2740746" y="2563956"/>
            <a:ext cx="0" cy="505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" name="Gerade Verbindung 80"/>
          <p:cNvCxnSpPr/>
          <p:nvPr/>
        </p:nvCxnSpPr>
        <p:spPr bwMode="auto">
          <a:xfrm flipH="1" flipV="1">
            <a:off x="2706105" y="2563956"/>
            <a:ext cx="37738" cy="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" name="Gerade Verbindung 81"/>
          <p:cNvCxnSpPr/>
          <p:nvPr/>
        </p:nvCxnSpPr>
        <p:spPr bwMode="auto">
          <a:xfrm>
            <a:off x="2706105" y="2563956"/>
            <a:ext cx="0" cy="5120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" name="Gerade Verbindung 82"/>
          <p:cNvCxnSpPr/>
          <p:nvPr/>
        </p:nvCxnSpPr>
        <p:spPr bwMode="auto">
          <a:xfrm flipH="1">
            <a:off x="2435331" y="3079431"/>
            <a:ext cx="122184" cy="147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Gerade Verbindung 83"/>
          <p:cNvCxnSpPr/>
          <p:nvPr/>
        </p:nvCxnSpPr>
        <p:spPr bwMode="auto">
          <a:xfrm flipH="1">
            <a:off x="2734416" y="3073716"/>
            <a:ext cx="122184" cy="1479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Gerade Verbindung 84"/>
          <p:cNvCxnSpPr/>
          <p:nvPr/>
        </p:nvCxnSpPr>
        <p:spPr bwMode="auto">
          <a:xfrm flipV="1">
            <a:off x="4272281" y="2564760"/>
            <a:ext cx="0" cy="505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Gerade Verbindung 85"/>
          <p:cNvCxnSpPr/>
          <p:nvPr/>
        </p:nvCxnSpPr>
        <p:spPr bwMode="auto">
          <a:xfrm flipH="1" flipV="1">
            <a:off x="4237640" y="2564760"/>
            <a:ext cx="37738" cy="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7" name="Gerade Verbindung 86"/>
          <p:cNvCxnSpPr/>
          <p:nvPr/>
        </p:nvCxnSpPr>
        <p:spPr bwMode="auto">
          <a:xfrm>
            <a:off x="4237640" y="2564760"/>
            <a:ext cx="0" cy="5120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Gerade Verbindung 87"/>
          <p:cNvCxnSpPr/>
          <p:nvPr/>
        </p:nvCxnSpPr>
        <p:spPr bwMode="auto">
          <a:xfrm flipV="1">
            <a:off x="4263948" y="3071619"/>
            <a:ext cx="116567" cy="190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9" name="Gerade Verbindung 88"/>
          <p:cNvCxnSpPr/>
          <p:nvPr/>
        </p:nvCxnSpPr>
        <p:spPr bwMode="auto">
          <a:xfrm flipV="1">
            <a:off x="4415156" y="2562855"/>
            <a:ext cx="0" cy="50544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0" name="Gerade Verbindung 89"/>
          <p:cNvCxnSpPr/>
          <p:nvPr/>
        </p:nvCxnSpPr>
        <p:spPr bwMode="auto">
          <a:xfrm flipH="1" flipV="1">
            <a:off x="4380515" y="2562855"/>
            <a:ext cx="37738" cy="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1" name="Gerade Verbindung 90"/>
          <p:cNvCxnSpPr/>
          <p:nvPr/>
        </p:nvCxnSpPr>
        <p:spPr bwMode="auto">
          <a:xfrm>
            <a:off x="4380515" y="2562855"/>
            <a:ext cx="0" cy="5120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2" name="Gerade Verbindung 91"/>
          <p:cNvCxnSpPr/>
          <p:nvPr/>
        </p:nvCxnSpPr>
        <p:spPr bwMode="auto">
          <a:xfrm flipV="1">
            <a:off x="4769486" y="2559045"/>
            <a:ext cx="0" cy="51257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3" name="Gerade Verbindung 92"/>
          <p:cNvCxnSpPr/>
          <p:nvPr/>
        </p:nvCxnSpPr>
        <p:spPr bwMode="auto">
          <a:xfrm flipH="1" flipV="1">
            <a:off x="4734845" y="2559045"/>
            <a:ext cx="37738" cy="1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" name="Gerade Verbindung 93"/>
          <p:cNvCxnSpPr/>
          <p:nvPr/>
        </p:nvCxnSpPr>
        <p:spPr bwMode="auto">
          <a:xfrm>
            <a:off x="4734845" y="2559045"/>
            <a:ext cx="0" cy="51203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5" name="Gerade Verbindung 94"/>
          <p:cNvCxnSpPr/>
          <p:nvPr/>
        </p:nvCxnSpPr>
        <p:spPr bwMode="auto">
          <a:xfrm flipH="1">
            <a:off x="3370752" y="3073525"/>
            <a:ext cx="866889" cy="209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" name="Gerade Verbindung 95"/>
          <p:cNvCxnSpPr/>
          <p:nvPr/>
        </p:nvCxnSpPr>
        <p:spPr bwMode="auto">
          <a:xfrm flipH="1">
            <a:off x="4405111" y="3069714"/>
            <a:ext cx="329734" cy="148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63" name="Gruppieren 362"/>
          <p:cNvGrpSpPr/>
          <p:nvPr/>
        </p:nvGrpSpPr>
        <p:grpSpPr>
          <a:xfrm>
            <a:off x="3191139" y="2785072"/>
            <a:ext cx="8759966" cy="3884288"/>
            <a:chOff x="3312698" y="2785072"/>
            <a:chExt cx="8759966" cy="3884288"/>
          </a:xfrm>
        </p:grpSpPr>
        <p:grpSp>
          <p:nvGrpSpPr>
            <p:cNvPr id="97" name="Gruppieren 96"/>
            <p:cNvGrpSpPr/>
            <p:nvPr/>
          </p:nvGrpSpPr>
          <p:grpSpPr>
            <a:xfrm rot="2307770">
              <a:off x="5561500" y="5657228"/>
              <a:ext cx="3038442" cy="218714"/>
              <a:chOff x="2771578" y="926737"/>
              <a:chExt cx="3038442" cy="218714"/>
            </a:xfrm>
          </p:grpSpPr>
          <p:cxnSp>
            <p:nvCxnSpPr>
              <p:cNvPr id="194" name="Straight Connector 203"/>
              <p:cNvCxnSpPr/>
              <p:nvPr/>
            </p:nvCxnSpPr>
            <p:spPr>
              <a:xfrm flipV="1">
                <a:off x="4894643" y="928642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238"/>
              <p:cNvCxnSpPr/>
              <p:nvPr/>
            </p:nvCxnSpPr>
            <p:spPr>
              <a:xfrm flipV="1">
                <a:off x="4629440" y="926737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239"/>
              <p:cNvCxnSpPr/>
              <p:nvPr/>
            </p:nvCxnSpPr>
            <p:spPr>
              <a:xfrm flipV="1">
                <a:off x="4703860" y="926737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220"/>
              <p:cNvCxnSpPr/>
              <p:nvPr/>
            </p:nvCxnSpPr>
            <p:spPr>
              <a:xfrm flipV="1">
                <a:off x="3457631" y="929427"/>
                <a:ext cx="919" cy="216024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87"/>
              <p:cNvCxnSpPr/>
              <p:nvPr/>
            </p:nvCxnSpPr>
            <p:spPr>
              <a:xfrm flipV="1">
                <a:off x="3930660" y="928642"/>
                <a:ext cx="919" cy="216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88"/>
              <p:cNvCxnSpPr/>
              <p:nvPr/>
            </p:nvCxnSpPr>
            <p:spPr>
              <a:xfrm flipV="1">
                <a:off x="4002786" y="928642"/>
                <a:ext cx="919" cy="216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89"/>
              <p:cNvCxnSpPr/>
              <p:nvPr/>
            </p:nvCxnSpPr>
            <p:spPr>
              <a:xfrm flipV="1">
                <a:off x="4074912" y="928642"/>
                <a:ext cx="919" cy="216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190"/>
              <p:cNvCxnSpPr/>
              <p:nvPr/>
            </p:nvCxnSpPr>
            <p:spPr>
              <a:xfrm flipV="1">
                <a:off x="4147038" y="928642"/>
                <a:ext cx="919" cy="216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198"/>
              <p:cNvCxnSpPr/>
              <p:nvPr/>
            </p:nvCxnSpPr>
            <p:spPr>
              <a:xfrm flipV="1">
                <a:off x="2771578" y="928642"/>
                <a:ext cx="570" cy="216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199"/>
              <p:cNvCxnSpPr/>
              <p:nvPr/>
            </p:nvCxnSpPr>
            <p:spPr>
              <a:xfrm flipV="1">
                <a:off x="2843704" y="928642"/>
                <a:ext cx="570" cy="216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0"/>
              <p:cNvCxnSpPr/>
              <p:nvPr/>
            </p:nvCxnSpPr>
            <p:spPr>
              <a:xfrm flipV="1">
                <a:off x="2915830" y="928642"/>
                <a:ext cx="570" cy="216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29"/>
              <p:cNvCxnSpPr/>
              <p:nvPr/>
            </p:nvCxnSpPr>
            <p:spPr>
              <a:xfrm flipV="1">
                <a:off x="3966723" y="928642"/>
                <a:ext cx="919" cy="216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30"/>
              <p:cNvCxnSpPr/>
              <p:nvPr/>
            </p:nvCxnSpPr>
            <p:spPr>
              <a:xfrm flipV="1">
                <a:off x="4038849" y="928642"/>
                <a:ext cx="919" cy="216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31"/>
              <p:cNvCxnSpPr/>
              <p:nvPr/>
            </p:nvCxnSpPr>
            <p:spPr>
              <a:xfrm flipV="1">
                <a:off x="4110975" y="928642"/>
                <a:ext cx="919" cy="216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32"/>
              <p:cNvCxnSpPr/>
              <p:nvPr/>
            </p:nvCxnSpPr>
            <p:spPr>
              <a:xfrm flipV="1">
                <a:off x="4183101" y="928642"/>
                <a:ext cx="919" cy="216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40"/>
              <p:cNvCxnSpPr/>
              <p:nvPr/>
            </p:nvCxnSpPr>
            <p:spPr>
              <a:xfrm flipV="1">
                <a:off x="2807641" y="928642"/>
                <a:ext cx="570" cy="216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41"/>
              <p:cNvCxnSpPr/>
              <p:nvPr/>
            </p:nvCxnSpPr>
            <p:spPr>
              <a:xfrm flipV="1">
                <a:off x="2879767" y="928642"/>
                <a:ext cx="570" cy="216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180"/>
              <p:cNvCxnSpPr/>
              <p:nvPr/>
            </p:nvCxnSpPr>
            <p:spPr>
              <a:xfrm flipV="1">
                <a:off x="3422279" y="1119241"/>
                <a:ext cx="459" cy="24887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181"/>
              <p:cNvCxnSpPr/>
              <p:nvPr/>
            </p:nvCxnSpPr>
            <p:spPr>
              <a:xfrm flipV="1">
                <a:off x="3494405" y="1117355"/>
                <a:ext cx="919" cy="26773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182"/>
              <p:cNvCxnSpPr/>
              <p:nvPr/>
            </p:nvCxnSpPr>
            <p:spPr>
              <a:xfrm flipV="1">
                <a:off x="3566531" y="1119241"/>
                <a:ext cx="0" cy="24887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183"/>
              <p:cNvCxnSpPr/>
              <p:nvPr/>
            </p:nvCxnSpPr>
            <p:spPr>
              <a:xfrm flipH="1" flipV="1">
                <a:off x="3637738" y="1119241"/>
                <a:ext cx="1" cy="24888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184"/>
              <p:cNvCxnSpPr/>
              <p:nvPr/>
            </p:nvCxnSpPr>
            <p:spPr>
              <a:xfrm flipV="1">
                <a:off x="3714063" y="1119241"/>
                <a:ext cx="0" cy="24888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185"/>
              <p:cNvCxnSpPr/>
              <p:nvPr/>
            </p:nvCxnSpPr>
            <p:spPr>
              <a:xfrm flipV="1">
                <a:off x="3787108" y="1119241"/>
                <a:ext cx="0" cy="2488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186"/>
              <p:cNvCxnSpPr/>
              <p:nvPr/>
            </p:nvCxnSpPr>
            <p:spPr>
              <a:xfrm flipV="1">
                <a:off x="3859234" y="1119241"/>
                <a:ext cx="919" cy="2488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23"/>
              <p:cNvCxnSpPr/>
              <p:nvPr/>
            </p:nvCxnSpPr>
            <p:spPr>
              <a:xfrm flipV="1">
                <a:off x="3530468" y="1119241"/>
                <a:ext cx="919" cy="24887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24"/>
              <p:cNvCxnSpPr/>
              <p:nvPr/>
            </p:nvCxnSpPr>
            <p:spPr>
              <a:xfrm flipV="1">
                <a:off x="3602594" y="1119241"/>
                <a:ext cx="0" cy="2488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25"/>
              <p:cNvCxnSpPr/>
              <p:nvPr/>
            </p:nvCxnSpPr>
            <p:spPr>
              <a:xfrm flipV="1">
                <a:off x="3673801" y="1119241"/>
                <a:ext cx="459" cy="2488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6"/>
              <p:cNvCxnSpPr/>
              <p:nvPr/>
            </p:nvCxnSpPr>
            <p:spPr>
              <a:xfrm flipV="1">
                <a:off x="3750126" y="1119241"/>
                <a:ext cx="0" cy="2488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7"/>
              <p:cNvCxnSpPr/>
              <p:nvPr/>
            </p:nvCxnSpPr>
            <p:spPr>
              <a:xfrm flipV="1">
                <a:off x="3823171" y="1119241"/>
                <a:ext cx="0" cy="2488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8"/>
              <p:cNvCxnSpPr/>
              <p:nvPr/>
            </p:nvCxnSpPr>
            <p:spPr>
              <a:xfrm flipV="1">
                <a:off x="3895297" y="1122930"/>
                <a:ext cx="0" cy="21198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174"/>
              <p:cNvCxnSpPr/>
              <p:nvPr/>
            </p:nvCxnSpPr>
            <p:spPr>
              <a:xfrm flipV="1">
                <a:off x="2989523" y="1122930"/>
                <a:ext cx="919" cy="2119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175"/>
              <p:cNvCxnSpPr/>
              <p:nvPr/>
            </p:nvCxnSpPr>
            <p:spPr>
              <a:xfrm flipV="1">
                <a:off x="3061649" y="1122930"/>
                <a:ext cx="919" cy="2119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176"/>
              <p:cNvCxnSpPr/>
              <p:nvPr/>
            </p:nvCxnSpPr>
            <p:spPr>
              <a:xfrm flipV="1">
                <a:off x="3133775" y="1122930"/>
                <a:ext cx="919" cy="2119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177"/>
              <p:cNvCxnSpPr/>
              <p:nvPr/>
            </p:nvCxnSpPr>
            <p:spPr>
              <a:xfrm flipV="1">
                <a:off x="3205901" y="1122930"/>
                <a:ext cx="0" cy="2119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178"/>
              <p:cNvCxnSpPr/>
              <p:nvPr/>
            </p:nvCxnSpPr>
            <p:spPr>
              <a:xfrm flipV="1">
                <a:off x="3278027" y="1122930"/>
                <a:ext cx="919" cy="2119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179"/>
              <p:cNvCxnSpPr/>
              <p:nvPr/>
            </p:nvCxnSpPr>
            <p:spPr>
              <a:xfrm flipV="1">
                <a:off x="3350153" y="1119241"/>
                <a:ext cx="919" cy="24887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16"/>
              <p:cNvCxnSpPr/>
              <p:nvPr/>
            </p:nvCxnSpPr>
            <p:spPr>
              <a:xfrm flipV="1">
                <a:off x="3025586" y="1119241"/>
                <a:ext cx="919" cy="24887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17"/>
              <p:cNvCxnSpPr/>
              <p:nvPr/>
            </p:nvCxnSpPr>
            <p:spPr>
              <a:xfrm flipV="1">
                <a:off x="3097712" y="1122930"/>
                <a:ext cx="919" cy="2119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18"/>
              <p:cNvCxnSpPr/>
              <p:nvPr/>
            </p:nvCxnSpPr>
            <p:spPr>
              <a:xfrm flipV="1">
                <a:off x="3169838" y="1122930"/>
                <a:ext cx="919" cy="2119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19"/>
              <p:cNvCxnSpPr/>
              <p:nvPr/>
            </p:nvCxnSpPr>
            <p:spPr>
              <a:xfrm flipV="1">
                <a:off x="3241964" y="1122930"/>
                <a:ext cx="919" cy="2119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20"/>
              <p:cNvCxnSpPr/>
              <p:nvPr/>
            </p:nvCxnSpPr>
            <p:spPr>
              <a:xfrm flipV="1">
                <a:off x="3314090" y="1122930"/>
                <a:ext cx="0" cy="2119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221"/>
              <p:cNvCxnSpPr/>
              <p:nvPr/>
            </p:nvCxnSpPr>
            <p:spPr>
              <a:xfrm flipV="1">
                <a:off x="3386216" y="1119241"/>
                <a:ext cx="0" cy="24887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242"/>
              <p:cNvCxnSpPr/>
              <p:nvPr/>
            </p:nvCxnSpPr>
            <p:spPr>
              <a:xfrm flipV="1">
                <a:off x="2952593" y="1122930"/>
                <a:ext cx="570" cy="2119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191"/>
              <p:cNvCxnSpPr/>
              <p:nvPr/>
            </p:nvCxnSpPr>
            <p:spPr>
              <a:xfrm flipV="1">
                <a:off x="4219980" y="111600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192"/>
              <p:cNvCxnSpPr/>
              <p:nvPr/>
            </p:nvCxnSpPr>
            <p:spPr>
              <a:xfrm flipV="1">
                <a:off x="4292106" y="1116006"/>
                <a:ext cx="0" cy="2488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193"/>
              <p:cNvCxnSpPr/>
              <p:nvPr/>
            </p:nvCxnSpPr>
            <p:spPr>
              <a:xfrm flipV="1">
                <a:off x="4363313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194"/>
              <p:cNvCxnSpPr/>
              <p:nvPr/>
            </p:nvCxnSpPr>
            <p:spPr>
              <a:xfrm flipV="1">
                <a:off x="4439638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195"/>
              <p:cNvCxnSpPr/>
              <p:nvPr/>
            </p:nvCxnSpPr>
            <p:spPr>
              <a:xfrm flipV="1">
                <a:off x="4515963" y="111600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196"/>
              <p:cNvCxnSpPr/>
              <p:nvPr/>
            </p:nvCxnSpPr>
            <p:spPr>
              <a:xfrm flipV="1">
                <a:off x="4592288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197"/>
              <p:cNvCxnSpPr/>
              <p:nvPr/>
            </p:nvCxnSpPr>
            <p:spPr>
              <a:xfrm flipH="1" flipV="1">
                <a:off x="4667803" y="1116006"/>
                <a:ext cx="81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01"/>
              <p:cNvCxnSpPr/>
              <p:nvPr/>
            </p:nvCxnSpPr>
            <p:spPr>
              <a:xfrm flipV="1">
                <a:off x="4742279" y="111600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02"/>
              <p:cNvCxnSpPr/>
              <p:nvPr/>
            </p:nvCxnSpPr>
            <p:spPr>
              <a:xfrm flipV="1">
                <a:off x="4818604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04"/>
              <p:cNvCxnSpPr/>
              <p:nvPr/>
            </p:nvCxnSpPr>
            <p:spPr>
              <a:xfrm flipV="1">
                <a:off x="4963775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05"/>
              <p:cNvCxnSpPr/>
              <p:nvPr/>
            </p:nvCxnSpPr>
            <p:spPr>
              <a:xfrm flipV="1">
                <a:off x="5035901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06"/>
              <p:cNvCxnSpPr/>
              <p:nvPr/>
            </p:nvCxnSpPr>
            <p:spPr>
              <a:xfrm flipV="1">
                <a:off x="5108027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07"/>
              <p:cNvCxnSpPr/>
              <p:nvPr/>
            </p:nvCxnSpPr>
            <p:spPr>
              <a:xfrm flipV="1">
                <a:off x="5180153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08"/>
              <p:cNvCxnSpPr/>
              <p:nvPr/>
            </p:nvCxnSpPr>
            <p:spPr>
              <a:xfrm flipV="1">
                <a:off x="5252279" y="111600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09"/>
              <p:cNvCxnSpPr/>
              <p:nvPr/>
            </p:nvCxnSpPr>
            <p:spPr>
              <a:xfrm flipV="1">
                <a:off x="5324405" y="111600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10"/>
              <p:cNvCxnSpPr/>
              <p:nvPr/>
            </p:nvCxnSpPr>
            <p:spPr>
              <a:xfrm flipH="1" flipV="1">
                <a:off x="5396531" y="1116006"/>
                <a:ext cx="1" cy="2488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11"/>
              <p:cNvCxnSpPr/>
              <p:nvPr/>
            </p:nvCxnSpPr>
            <p:spPr>
              <a:xfrm flipV="1">
                <a:off x="5467738" y="1116006"/>
                <a:ext cx="1105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12"/>
              <p:cNvCxnSpPr/>
              <p:nvPr/>
            </p:nvCxnSpPr>
            <p:spPr>
              <a:xfrm flipV="1">
                <a:off x="5544063" y="111600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13"/>
              <p:cNvCxnSpPr/>
              <p:nvPr/>
            </p:nvCxnSpPr>
            <p:spPr>
              <a:xfrm flipV="1">
                <a:off x="5620388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14"/>
              <p:cNvCxnSpPr/>
              <p:nvPr/>
            </p:nvCxnSpPr>
            <p:spPr>
              <a:xfrm flipH="1" flipV="1">
                <a:off x="5696290" y="1116006"/>
                <a:ext cx="423" cy="2488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15"/>
              <p:cNvCxnSpPr/>
              <p:nvPr/>
            </p:nvCxnSpPr>
            <p:spPr>
              <a:xfrm flipV="1">
                <a:off x="5773038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33"/>
              <p:cNvCxnSpPr/>
              <p:nvPr/>
            </p:nvCxnSpPr>
            <p:spPr>
              <a:xfrm flipV="1">
                <a:off x="4256043" y="111600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34"/>
              <p:cNvCxnSpPr/>
              <p:nvPr/>
            </p:nvCxnSpPr>
            <p:spPr>
              <a:xfrm flipV="1">
                <a:off x="4328169" y="111600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35"/>
              <p:cNvCxnSpPr/>
              <p:nvPr/>
            </p:nvCxnSpPr>
            <p:spPr>
              <a:xfrm flipV="1">
                <a:off x="4399376" y="111600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36"/>
              <p:cNvCxnSpPr/>
              <p:nvPr/>
            </p:nvCxnSpPr>
            <p:spPr>
              <a:xfrm flipV="1">
                <a:off x="4475701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37"/>
              <p:cNvCxnSpPr/>
              <p:nvPr/>
            </p:nvCxnSpPr>
            <p:spPr>
              <a:xfrm flipV="1">
                <a:off x="4552026" y="111600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43"/>
              <p:cNvCxnSpPr/>
              <p:nvPr/>
            </p:nvCxnSpPr>
            <p:spPr>
              <a:xfrm flipV="1">
                <a:off x="4778342" y="111600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44"/>
              <p:cNvCxnSpPr/>
              <p:nvPr/>
            </p:nvCxnSpPr>
            <p:spPr>
              <a:xfrm flipV="1">
                <a:off x="4854667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45"/>
              <p:cNvCxnSpPr/>
              <p:nvPr/>
            </p:nvCxnSpPr>
            <p:spPr>
              <a:xfrm flipV="1">
                <a:off x="4927712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46"/>
              <p:cNvCxnSpPr/>
              <p:nvPr/>
            </p:nvCxnSpPr>
            <p:spPr>
              <a:xfrm flipV="1">
                <a:off x="4999838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47"/>
              <p:cNvCxnSpPr/>
              <p:nvPr/>
            </p:nvCxnSpPr>
            <p:spPr>
              <a:xfrm flipV="1">
                <a:off x="5071964" y="1116006"/>
                <a:ext cx="0" cy="2488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48"/>
              <p:cNvCxnSpPr/>
              <p:nvPr/>
            </p:nvCxnSpPr>
            <p:spPr>
              <a:xfrm flipV="1">
                <a:off x="5144090" y="111600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49"/>
              <p:cNvCxnSpPr/>
              <p:nvPr/>
            </p:nvCxnSpPr>
            <p:spPr>
              <a:xfrm flipV="1">
                <a:off x="5216216" y="111600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50"/>
              <p:cNvCxnSpPr/>
              <p:nvPr/>
            </p:nvCxnSpPr>
            <p:spPr>
              <a:xfrm flipV="1">
                <a:off x="5288342" y="111600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51"/>
              <p:cNvCxnSpPr/>
              <p:nvPr/>
            </p:nvCxnSpPr>
            <p:spPr>
              <a:xfrm flipV="1">
                <a:off x="5360468" y="1116006"/>
                <a:ext cx="45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52"/>
              <p:cNvCxnSpPr/>
              <p:nvPr/>
            </p:nvCxnSpPr>
            <p:spPr>
              <a:xfrm flipV="1">
                <a:off x="5432594" y="1116006"/>
                <a:ext cx="0" cy="2488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53"/>
              <p:cNvCxnSpPr/>
              <p:nvPr/>
            </p:nvCxnSpPr>
            <p:spPr>
              <a:xfrm flipH="1" flipV="1">
                <a:off x="5503484" y="1116006"/>
                <a:ext cx="317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54"/>
              <p:cNvCxnSpPr/>
              <p:nvPr/>
            </p:nvCxnSpPr>
            <p:spPr>
              <a:xfrm flipV="1">
                <a:off x="5580126" y="1116006"/>
                <a:ext cx="1201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55"/>
              <p:cNvCxnSpPr/>
              <p:nvPr/>
            </p:nvCxnSpPr>
            <p:spPr>
              <a:xfrm flipV="1">
                <a:off x="5656451" y="1116006"/>
                <a:ext cx="2704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56"/>
              <p:cNvCxnSpPr/>
              <p:nvPr/>
            </p:nvCxnSpPr>
            <p:spPr>
              <a:xfrm flipV="1">
                <a:off x="5732776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57"/>
              <p:cNvCxnSpPr/>
              <p:nvPr/>
            </p:nvCxnSpPr>
            <p:spPr>
              <a:xfrm flipV="1">
                <a:off x="5809101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8" name="Straight Connector 187"/>
            <p:cNvCxnSpPr/>
            <p:nvPr/>
          </p:nvCxnSpPr>
          <p:spPr>
            <a:xfrm rot="2307770" flipV="1">
              <a:off x="6572101" y="5249586"/>
              <a:ext cx="919" cy="21602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187"/>
            <p:cNvCxnSpPr/>
            <p:nvPr/>
          </p:nvCxnSpPr>
          <p:spPr>
            <a:xfrm rot="2307770" flipV="1">
              <a:off x="6631642" y="5297222"/>
              <a:ext cx="919" cy="21602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187"/>
            <p:cNvCxnSpPr/>
            <p:nvPr/>
          </p:nvCxnSpPr>
          <p:spPr>
            <a:xfrm rot="2307770" flipV="1">
              <a:off x="6686405" y="5342461"/>
              <a:ext cx="919" cy="21602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87"/>
            <p:cNvCxnSpPr/>
            <p:nvPr/>
          </p:nvCxnSpPr>
          <p:spPr>
            <a:xfrm rot="2307770" flipV="1">
              <a:off x="6745946" y="5390097"/>
              <a:ext cx="919" cy="21602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Rechteck 101"/>
            <p:cNvSpPr/>
            <p:nvPr/>
          </p:nvSpPr>
          <p:spPr bwMode="auto">
            <a:xfrm>
              <a:off x="10652908" y="3732432"/>
              <a:ext cx="184441" cy="2410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3" name="Rechteck 102"/>
            <p:cNvSpPr/>
            <p:nvPr/>
          </p:nvSpPr>
          <p:spPr bwMode="auto">
            <a:xfrm>
              <a:off x="9935044" y="4749406"/>
              <a:ext cx="184441" cy="2410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4" name="Rechteck 103"/>
            <p:cNvSpPr/>
            <p:nvPr/>
          </p:nvSpPr>
          <p:spPr bwMode="auto">
            <a:xfrm>
              <a:off x="9858130" y="3971720"/>
              <a:ext cx="184441" cy="2410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5" name="Rechteck 104"/>
            <p:cNvSpPr/>
            <p:nvPr/>
          </p:nvSpPr>
          <p:spPr bwMode="auto">
            <a:xfrm>
              <a:off x="9141694" y="3990240"/>
              <a:ext cx="184441" cy="2410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6" name="Rechteck 105"/>
            <p:cNvSpPr/>
            <p:nvPr/>
          </p:nvSpPr>
          <p:spPr bwMode="auto">
            <a:xfrm>
              <a:off x="9047688" y="4426086"/>
              <a:ext cx="184441" cy="2410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7" name="Rechteck 106"/>
            <p:cNvSpPr/>
            <p:nvPr/>
          </p:nvSpPr>
          <p:spPr>
            <a:xfrm>
              <a:off x="11712624" y="2785072"/>
              <a:ext cx="360040" cy="31176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943872" y="4127447"/>
              <a:ext cx="12666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de-DE" b="1" dirty="0" smtClean="0"/>
                <a:t>KS Kickers</a:t>
              </a:r>
              <a:endParaRPr lang="de-DE" b="1" dirty="0"/>
            </a:p>
          </p:txBody>
        </p:sp>
        <p:cxnSp>
          <p:nvCxnSpPr>
            <p:cNvPr id="109" name="Gerade Verbindung 108"/>
            <p:cNvCxnSpPr/>
            <p:nvPr/>
          </p:nvCxnSpPr>
          <p:spPr bwMode="auto">
            <a:xfrm flipV="1">
              <a:off x="3312698" y="4559883"/>
              <a:ext cx="5815626" cy="5000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0" name="Gerade Verbindung 109"/>
            <p:cNvCxnSpPr/>
            <p:nvPr/>
          </p:nvCxnSpPr>
          <p:spPr bwMode="auto">
            <a:xfrm flipV="1">
              <a:off x="7311302" y="4102735"/>
              <a:ext cx="1849945" cy="47018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1" name="Textfeld 70"/>
            <p:cNvSpPr txBox="1"/>
            <p:nvPr/>
          </p:nvSpPr>
          <p:spPr>
            <a:xfrm>
              <a:off x="6542236" y="4114075"/>
              <a:ext cx="11564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de-DE" dirty="0" smtClean="0"/>
                <a:t>KL Kickers</a:t>
              </a:r>
              <a:endParaRPr lang="de-DE" dirty="0"/>
            </a:p>
          </p:txBody>
        </p:sp>
        <p:cxnSp>
          <p:nvCxnSpPr>
            <p:cNvPr id="112" name="Gerade Verbindung 111"/>
            <p:cNvCxnSpPr/>
            <p:nvPr/>
          </p:nvCxnSpPr>
          <p:spPr bwMode="auto">
            <a:xfrm>
              <a:off x="6030343" y="4572919"/>
              <a:ext cx="2337443" cy="186943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3" name="Rechteck 112"/>
            <p:cNvSpPr/>
            <p:nvPr/>
          </p:nvSpPr>
          <p:spPr bwMode="auto">
            <a:xfrm rot="18639660">
              <a:off x="8262608" y="6382834"/>
              <a:ext cx="305306" cy="2677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4" name="Textfeld 73"/>
            <p:cNvSpPr txBox="1"/>
            <p:nvPr/>
          </p:nvSpPr>
          <p:spPr>
            <a:xfrm rot="2207427">
              <a:off x="8256240" y="6309173"/>
              <a:ext cx="3994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de-DE" sz="1000" b="1" dirty="0" smtClean="0"/>
                <a:t>TL</a:t>
              </a:r>
              <a:r>
                <a:rPr lang="de-DE" dirty="0" smtClean="0"/>
                <a:t> </a:t>
              </a:r>
              <a:endParaRPr lang="de-DE" dirty="0"/>
            </a:p>
          </p:txBody>
        </p:sp>
        <p:cxnSp>
          <p:nvCxnSpPr>
            <p:cNvPr id="115" name="Gerade Verbindung 114"/>
            <p:cNvCxnSpPr/>
            <p:nvPr/>
          </p:nvCxnSpPr>
          <p:spPr bwMode="auto">
            <a:xfrm>
              <a:off x="9085083" y="4557722"/>
              <a:ext cx="886658" cy="32996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6" name="Gerade Verbindung 115"/>
            <p:cNvCxnSpPr>
              <a:endCxn id="142" idx="0"/>
            </p:cNvCxnSpPr>
            <p:nvPr/>
          </p:nvCxnSpPr>
          <p:spPr bwMode="auto">
            <a:xfrm>
              <a:off x="9971741" y="4887688"/>
              <a:ext cx="1308836" cy="2321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7" name="Gerade Verbindung mit Pfeil 116"/>
            <p:cNvCxnSpPr/>
            <p:nvPr/>
          </p:nvCxnSpPr>
          <p:spPr bwMode="auto">
            <a:xfrm>
              <a:off x="8976320" y="4559495"/>
              <a:ext cx="2736304" cy="2542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8" name="Gerade Verbindung mit Pfeil 117"/>
            <p:cNvCxnSpPr/>
            <p:nvPr/>
          </p:nvCxnSpPr>
          <p:spPr bwMode="auto">
            <a:xfrm>
              <a:off x="9971741" y="4882543"/>
              <a:ext cx="1740883" cy="62509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19" name="Gerade Verbindung 118"/>
            <p:cNvCxnSpPr/>
            <p:nvPr/>
          </p:nvCxnSpPr>
          <p:spPr bwMode="auto">
            <a:xfrm>
              <a:off x="9161247" y="4103891"/>
              <a:ext cx="751177" cy="1018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20" name="Rechteck 119"/>
            <p:cNvSpPr/>
            <p:nvPr/>
          </p:nvSpPr>
          <p:spPr bwMode="auto">
            <a:xfrm rot="16200000">
              <a:off x="11261796" y="3700618"/>
              <a:ext cx="305306" cy="2677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21" name="Gerade Verbindung mit Pfeil 120"/>
            <p:cNvCxnSpPr/>
            <p:nvPr/>
          </p:nvCxnSpPr>
          <p:spPr>
            <a:xfrm flipV="1">
              <a:off x="9000986" y="3232993"/>
              <a:ext cx="2711638" cy="91139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2" name="Rechteck 121"/>
            <p:cNvSpPr/>
            <p:nvPr/>
          </p:nvSpPr>
          <p:spPr bwMode="auto">
            <a:xfrm>
              <a:off x="7049137" y="4459675"/>
              <a:ext cx="72377" cy="230400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3" name="Rechteck 122"/>
            <p:cNvSpPr/>
            <p:nvPr/>
          </p:nvSpPr>
          <p:spPr bwMode="auto">
            <a:xfrm>
              <a:off x="7162111" y="4459675"/>
              <a:ext cx="73511" cy="230400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4" name="Rechteck 123"/>
            <p:cNvSpPr/>
            <p:nvPr/>
          </p:nvSpPr>
          <p:spPr bwMode="auto">
            <a:xfrm>
              <a:off x="6718370" y="4459675"/>
              <a:ext cx="73548" cy="230400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5" name="Rechteck 124"/>
            <p:cNvSpPr/>
            <p:nvPr/>
          </p:nvSpPr>
          <p:spPr bwMode="auto">
            <a:xfrm>
              <a:off x="6936012" y="4459936"/>
              <a:ext cx="71922" cy="230400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6" name="Rechteck 125"/>
            <p:cNvSpPr/>
            <p:nvPr/>
          </p:nvSpPr>
          <p:spPr bwMode="auto">
            <a:xfrm>
              <a:off x="6830797" y="4460630"/>
              <a:ext cx="73615" cy="230400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7" name="Rechteck 126"/>
            <p:cNvSpPr/>
            <p:nvPr/>
          </p:nvSpPr>
          <p:spPr bwMode="auto">
            <a:xfrm>
              <a:off x="7274197" y="4461471"/>
              <a:ext cx="77689" cy="230400"/>
            </a:xfrm>
            <a:prstGeom prst="rect">
              <a:avLst/>
            </a:prstGeom>
            <a:solidFill>
              <a:srgbClr val="C7FF8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8" name="Rechteck 127"/>
            <p:cNvSpPr/>
            <p:nvPr/>
          </p:nvSpPr>
          <p:spPr bwMode="auto">
            <a:xfrm>
              <a:off x="5752447" y="4456136"/>
              <a:ext cx="68702" cy="230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9" name="Rechteck 128"/>
            <p:cNvSpPr/>
            <p:nvPr/>
          </p:nvSpPr>
          <p:spPr bwMode="auto">
            <a:xfrm>
              <a:off x="5445964" y="4452629"/>
              <a:ext cx="68702" cy="230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0" name="Rechteck 129"/>
            <p:cNvSpPr/>
            <p:nvPr/>
          </p:nvSpPr>
          <p:spPr bwMode="auto">
            <a:xfrm>
              <a:off x="5549200" y="4454241"/>
              <a:ext cx="68702" cy="230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1" name="Rechteck 130"/>
            <p:cNvSpPr/>
            <p:nvPr/>
          </p:nvSpPr>
          <p:spPr bwMode="auto">
            <a:xfrm>
              <a:off x="5235961" y="4454877"/>
              <a:ext cx="68702" cy="230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2" name="Rechteck 131"/>
            <p:cNvSpPr/>
            <p:nvPr/>
          </p:nvSpPr>
          <p:spPr bwMode="auto">
            <a:xfrm>
              <a:off x="5343088" y="4454877"/>
              <a:ext cx="68702" cy="230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3" name="Rechteck 132"/>
            <p:cNvSpPr/>
            <p:nvPr/>
          </p:nvSpPr>
          <p:spPr bwMode="auto">
            <a:xfrm>
              <a:off x="5032714" y="4452803"/>
              <a:ext cx="68702" cy="230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4" name="Rechteck 133"/>
            <p:cNvSpPr/>
            <p:nvPr/>
          </p:nvSpPr>
          <p:spPr bwMode="auto">
            <a:xfrm>
              <a:off x="5135950" y="4456480"/>
              <a:ext cx="68702" cy="230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5" name="Rechteck 134"/>
            <p:cNvSpPr/>
            <p:nvPr/>
          </p:nvSpPr>
          <p:spPr bwMode="auto">
            <a:xfrm>
              <a:off x="5649211" y="4452629"/>
              <a:ext cx="68702" cy="230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6" name="Rechteck 135"/>
            <p:cNvSpPr/>
            <p:nvPr/>
          </p:nvSpPr>
          <p:spPr bwMode="auto">
            <a:xfrm>
              <a:off x="5964411" y="4454585"/>
              <a:ext cx="68702" cy="2304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7" name="Rechteck 136"/>
            <p:cNvSpPr/>
            <p:nvPr/>
          </p:nvSpPr>
          <p:spPr bwMode="auto">
            <a:xfrm>
              <a:off x="5855331" y="4454585"/>
              <a:ext cx="68702" cy="230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38" name="Gerade Verbindung 137"/>
            <p:cNvCxnSpPr/>
            <p:nvPr/>
          </p:nvCxnSpPr>
          <p:spPr bwMode="auto">
            <a:xfrm flipV="1">
              <a:off x="9912424" y="3840758"/>
              <a:ext cx="792088" cy="27332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9" name="Gerade Verbindung mit Pfeil 138"/>
            <p:cNvCxnSpPr/>
            <p:nvPr/>
          </p:nvCxnSpPr>
          <p:spPr bwMode="auto">
            <a:xfrm>
              <a:off x="9898195" y="4129799"/>
              <a:ext cx="1822975" cy="2034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0" name="Gerade Verbindung 139"/>
            <p:cNvCxnSpPr>
              <a:endCxn id="120" idx="0"/>
            </p:cNvCxnSpPr>
            <p:nvPr/>
          </p:nvCxnSpPr>
          <p:spPr bwMode="auto">
            <a:xfrm flipV="1">
              <a:off x="10704512" y="3834491"/>
              <a:ext cx="576065" cy="626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1" name="Gerade Verbindung mit Pfeil 140"/>
            <p:cNvCxnSpPr/>
            <p:nvPr/>
          </p:nvCxnSpPr>
          <p:spPr>
            <a:xfrm flipV="1">
              <a:off x="10688554" y="3504783"/>
              <a:ext cx="1024070" cy="34541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Rechteck 141"/>
            <p:cNvSpPr/>
            <p:nvPr/>
          </p:nvSpPr>
          <p:spPr bwMode="auto">
            <a:xfrm rot="16200000">
              <a:off x="11261796" y="4777025"/>
              <a:ext cx="305306" cy="2677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3" name="Textfeld 77"/>
            <p:cNvSpPr txBox="1"/>
            <p:nvPr/>
          </p:nvSpPr>
          <p:spPr>
            <a:xfrm>
              <a:off x="11208568" y="3695399"/>
              <a:ext cx="4267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de-DE" sz="1000" dirty="0" smtClean="0"/>
                <a:t>T5D</a:t>
              </a:r>
              <a:endParaRPr lang="de-DE" sz="1000" dirty="0"/>
            </a:p>
          </p:txBody>
        </p:sp>
        <p:sp>
          <p:nvSpPr>
            <p:cNvPr id="144" name="Textfeld 75"/>
            <p:cNvSpPr txBox="1"/>
            <p:nvPr/>
          </p:nvSpPr>
          <p:spPr>
            <a:xfrm>
              <a:off x="11213896" y="4775519"/>
              <a:ext cx="4267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de-DE" sz="1000" dirty="0" smtClean="0"/>
                <a:t>T4D</a:t>
              </a:r>
              <a:endParaRPr lang="de-DE" sz="1000" dirty="0"/>
            </a:p>
          </p:txBody>
        </p:sp>
        <p:sp>
          <p:nvSpPr>
            <p:cNvPr id="145" name="Textfeld 144"/>
            <p:cNvSpPr txBox="1"/>
            <p:nvPr/>
          </p:nvSpPr>
          <p:spPr>
            <a:xfrm rot="16200000">
              <a:off x="11467687" y="4214359"/>
              <a:ext cx="84991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 smtClean="0"/>
                <a:t>Experiments</a:t>
              </a:r>
              <a:endParaRPr lang="de-DE" sz="1000" b="1" dirty="0"/>
            </a:p>
          </p:txBody>
        </p:sp>
        <p:grpSp>
          <p:nvGrpSpPr>
            <p:cNvPr id="146" name="Gruppieren 145"/>
            <p:cNvGrpSpPr/>
            <p:nvPr/>
          </p:nvGrpSpPr>
          <p:grpSpPr>
            <a:xfrm rot="20761397">
              <a:off x="8126309" y="4240551"/>
              <a:ext cx="450591" cy="133341"/>
              <a:chOff x="6026397" y="1817367"/>
              <a:chExt cx="450591" cy="133341"/>
            </a:xfrm>
          </p:grpSpPr>
          <p:sp>
            <p:nvSpPr>
              <p:cNvPr id="180" name="Rechteck 179"/>
              <p:cNvSpPr/>
              <p:nvPr/>
            </p:nvSpPr>
            <p:spPr bwMode="auto">
              <a:xfrm>
                <a:off x="6026397" y="1817843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1" name="Rechteck 180"/>
              <p:cNvSpPr/>
              <p:nvPr/>
            </p:nvSpPr>
            <p:spPr bwMode="auto">
              <a:xfrm>
                <a:off x="6027537" y="1884051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2" name="Rechteck 181"/>
              <p:cNvSpPr/>
              <p:nvPr/>
            </p:nvSpPr>
            <p:spPr bwMode="auto">
              <a:xfrm>
                <a:off x="6091808" y="1817367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3" name="Rechteck 182"/>
              <p:cNvSpPr/>
              <p:nvPr/>
            </p:nvSpPr>
            <p:spPr bwMode="auto">
              <a:xfrm>
                <a:off x="6091808" y="1884515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4" name="Rechteck 183"/>
              <p:cNvSpPr/>
              <p:nvPr/>
            </p:nvSpPr>
            <p:spPr bwMode="auto">
              <a:xfrm>
                <a:off x="6154971" y="1817843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5" name="Rechteck 184"/>
              <p:cNvSpPr/>
              <p:nvPr/>
            </p:nvSpPr>
            <p:spPr bwMode="auto">
              <a:xfrm>
                <a:off x="6156111" y="1884051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6" name="Rechteck 185"/>
              <p:cNvSpPr/>
              <p:nvPr/>
            </p:nvSpPr>
            <p:spPr bwMode="auto">
              <a:xfrm>
                <a:off x="6220398" y="1817383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7" name="Rechteck 186"/>
              <p:cNvSpPr/>
              <p:nvPr/>
            </p:nvSpPr>
            <p:spPr bwMode="auto">
              <a:xfrm>
                <a:off x="6220398" y="1884531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8" name="Rechteck 187"/>
              <p:cNvSpPr/>
              <p:nvPr/>
            </p:nvSpPr>
            <p:spPr bwMode="auto">
              <a:xfrm>
                <a:off x="6283561" y="1817859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9" name="Rechteck 188"/>
              <p:cNvSpPr/>
              <p:nvPr/>
            </p:nvSpPr>
            <p:spPr bwMode="auto">
              <a:xfrm>
                <a:off x="6284701" y="1884067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0" name="Rechteck 189"/>
              <p:cNvSpPr/>
              <p:nvPr/>
            </p:nvSpPr>
            <p:spPr bwMode="auto">
              <a:xfrm>
                <a:off x="6348988" y="1817399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1" name="Rechteck 190"/>
              <p:cNvSpPr/>
              <p:nvPr/>
            </p:nvSpPr>
            <p:spPr bwMode="auto">
              <a:xfrm>
                <a:off x="6348988" y="1884547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2" name="Rechteck 191"/>
              <p:cNvSpPr/>
              <p:nvPr/>
            </p:nvSpPr>
            <p:spPr bwMode="auto">
              <a:xfrm>
                <a:off x="6412151" y="1817875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3" name="Rechteck 192"/>
              <p:cNvSpPr/>
              <p:nvPr/>
            </p:nvSpPr>
            <p:spPr bwMode="auto">
              <a:xfrm>
                <a:off x="6413291" y="1884083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47" name="Gruppieren 146"/>
            <p:cNvGrpSpPr/>
            <p:nvPr/>
          </p:nvGrpSpPr>
          <p:grpSpPr>
            <a:xfrm>
              <a:off x="8149990" y="4493245"/>
              <a:ext cx="450591" cy="133341"/>
              <a:chOff x="6026397" y="1817367"/>
              <a:chExt cx="450591" cy="133341"/>
            </a:xfrm>
          </p:grpSpPr>
          <p:sp>
            <p:nvSpPr>
              <p:cNvPr id="166" name="Rechteck 165"/>
              <p:cNvSpPr/>
              <p:nvPr/>
            </p:nvSpPr>
            <p:spPr bwMode="auto">
              <a:xfrm>
                <a:off x="6026397" y="1817843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7" name="Rechteck 166"/>
              <p:cNvSpPr/>
              <p:nvPr/>
            </p:nvSpPr>
            <p:spPr bwMode="auto">
              <a:xfrm>
                <a:off x="6027537" y="1884051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8" name="Rechteck 167"/>
              <p:cNvSpPr/>
              <p:nvPr/>
            </p:nvSpPr>
            <p:spPr bwMode="auto">
              <a:xfrm>
                <a:off x="6091808" y="1817367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9" name="Rechteck 168"/>
              <p:cNvSpPr/>
              <p:nvPr/>
            </p:nvSpPr>
            <p:spPr bwMode="auto">
              <a:xfrm>
                <a:off x="6091808" y="1884515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0" name="Rechteck 169"/>
              <p:cNvSpPr/>
              <p:nvPr/>
            </p:nvSpPr>
            <p:spPr bwMode="auto">
              <a:xfrm>
                <a:off x="6154971" y="1817843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1" name="Rechteck 170"/>
              <p:cNvSpPr/>
              <p:nvPr/>
            </p:nvSpPr>
            <p:spPr bwMode="auto">
              <a:xfrm>
                <a:off x="6156111" y="1884051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2" name="Rechteck 171"/>
              <p:cNvSpPr/>
              <p:nvPr/>
            </p:nvSpPr>
            <p:spPr bwMode="auto">
              <a:xfrm>
                <a:off x="6220398" y="1817383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3" name="Rechteck 172"/>
              <p:cNvSpPr/>
              <p:nvPr/>
            </p:nvSpPr>
            <p:spPr bwMode="auto">
              <a:xfrm>
                <a:off x="6220398" y="1884531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4" name="Rechteck 173"/>
              <p:cNvSpPr/>
              <p:nvPr/>
            </p:nvSpPr>
            <p:spPr bwMode="auto">
              <a:xfrm>
                <a:off x="6283561" y="1817859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5" name="Rechteck 174"/>
              <p:cNvSpPr/>
              <p:nvPr/>
            </p:nvSpPr>
            <p:spPr bwMode="auto">
              <a:xfrm>
                <a:off x="6284701" y="1884067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6" name="Rechteck 175"/>
              <p:cNvSpPr/>
              <p:nvPr/>
            </p:nvSpPr>
            <p:spPr bwMode="auto">
              <a:xfrm>
                <a:off x="6348988" y="1817399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7" name="Rechteck 176"/>
              <p:cNvSpPr/>
              <p:nvPr/>
            </p:nvSpPr>
            <p:spPr bwMode="auto">
              <a:xfrm>
                <a:off x="6348988" y="1884547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8" name="Rechteck 177"/>
              <p:cNvSpPr/>
              <p:nvPr/>
            </p:nvSpPr>
            <p:spPr bwMode="auto">
              <a:xfrm>
                <a:off x="6412151" y="1817875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9" name="Rechteck 178"/>
              <p:cNvSpPr/>
              <p:nvPr/>
            </p:nvSpPr>
            <p:spPr bwMode="auto">
              <a:xfrm>
                <a:off x="6413291" y="1884083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148" name="Gruppieren 147"/>
            <p:cNvGrpSpPr/>
            <p:nvPr/>
          </p:nvGrpSpPr>
          <p:grpSpPr>
            <a:xfrm rot="1254658">
              <a:off x="9346424" y="4667404"/>
              <a:ext cx="450591" cy="133341"/>
              <a:chOff x="6026397" y="1817367"/>
              <a:chExt cx="450591" cy="133341"/>
            </a:xfrm>
          </p:grpSpPr>
          <p:sp>
            <p:nvSpPr>
              <p:cNvPr id="152" name="Rechteck 151"/>
              <p:cNvSpPr/>
              <p:nvPr/>
            </p:nvSpPr>
            <p:spPr bwMode="auto">
              <a:xfrm>
                <a:off x="6026397" y="1817843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3" name="Rechteck 152"/>
              <p:cNvSpPr/>
              <p:nvPr/>
            </p:nvSpPr>
            <p:spPr bwMode="auto">
              <a:xfrm>
                <a:off x="6027537" y="1884051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4" name="Rechteck 153"/>
              <p:cNvSpPr/>
              <p:nvPr/>
            </p:nvSpPr>
            <p:spPr bwMode="auto">
              <a:xfrm>
                <a:off x="6091808" y="1817367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5" name="Rechteck 154"/>
              <p:cNvSpPr/>
              <p:nvPr/>
            </p:nvSpPr>
            <p:spPr bwMode="auto">
              <a:xfrm>
                <a:off x="6091808" y="1884515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6" name="Rechteck 155"/>
              <p:cNvSpPr/>
              <p:nvPr/>
            </p:nvSpPr>
            <p:spPr bwMode="auto">
              <a:xfrm>
                <a:off x="6154971" y="1817843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7" name="Rechteck 156"/>
              <p:cNvSpPr/>
              <p:nvPr/>
            </p:nvSpPr>
            <p:spPr bwMode="auto">
              <a:xfrm>
                <a:off x="6156111" y="1884051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8" name="Rechteck 157"/>
              <p:cNvSpPr/>
              <p:nvPr/>
            </p:nvSpPr>
            <p:spPr bwMode="auto">
              <a:xfrm>
                <a:off x="6220398" y="1817383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9" name="Rechteck 158"/>
              <p:cNvSpPr/>
              <p:nvPr/>
            </p:nvSpPr>
            <p:spPr bwMode="auto">
              <a:xfrm>
                <a:off x="6220398" y="1884531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0" name="Rechteck 159"/>
              <p:cNvSpPr/>
              <p:nvPr/>
            </p:nvSpPr>
            <p:spPr bwMode="auto">
              <a:xfrm>
                <a:off x="6283561" y="1817859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1" name="Rechteck 160"/>
              <p:cNvSpPr/>
              <p:nvPr/>
            </p:nvSpPr>
            <p:spPr bwMode="auto">
              <a:xfrm>
                <a:off x="6284701" y="1884067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2" name="Rechteck 161"/>
              <p:cNvSpPr/>
              <p:nvPr/>
            </p:nvSpPr>
            <p:spPr bwMode="auto">
              <a:xfrm>
                <a:off x="6348988" y="1817399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3" name="Rechteck 162"/>
              <p:cNvSpPr/>
              <p:nvPr/>
            </p:nvSpPr>
            <p:spPr bwMode="auto">
              <a:xfrm>
                <a:off x="6348988" y="1884547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4" name="Rechteck 163"/>
              <p:cNvSpPr/>
              <p:nvPr/>
            </p:nvSpPr>
            <p:spPr bwMode="auto">
              <a:xfrm>
                <a:off x="6412151" y="1817875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5" name="Rechteck 164"/>
              <p:cNvSpPr/>
              <p:nvPr/>
            </p:nvSpPr>
            <p:spPr bwMode="auto">
              <a:xfrm>
                <a:off x="6413291" y="1884083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49" name="Textfeld 148"/>
            <p:cNvSpPr txBox="1"/>
            <p:nvPr/>
          </p:nvSpPr>
          <p:spPr>
            <a:xfrm rot="20751615">
              <a:off x="7989407" y="4011745"/>
              <a:ext cx="6880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/>
                <a:t>SASE2</a:t>
              </a:r>
              <a:endParaRPr lang="de-DE" sz="1200" b="1" dirty="0"/>
            </a:p>
          </p:txBody>
        </p:sp>
        <p:sp>
          <p:nvSpPr>
            <p:cNvPr id="150" name="Textfeld 149"/>
            <p:cNvSpPr txBox="1"/>
            <p:nvPr/>
          </p:nvSpPr>
          <p:spPr>
            <a:xfrm>
              <a:off x="8043628" y="4577786"/>
              <a:ext cx="6880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/>
                <a:t>SASE1</a:t>
              </a:r>
              <a:endParaRPr lang="de-DE" sz="1200" b="1" dirty="0"/>
            </a:p>
          </p:txBody>
        </p:sp>
        <p:sp>
          <p:nvSpPr>
            <p:cNvPr id="151" name="Textfeld 150"/>
            <p:cNvSpPr txBox="1"/>
            <p:nvPr/>
          </p:nvSpPr>
          <p:spPr>
            <a:xfrm rot="1162698">
              <a:off x="9173470" y="4732053"/>
              <a:ext cx="6880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/>
                <a:t>SASE3</a:t>
              </a:r>
              <a:endParaRPr lang="de-DE" sz="1200" b="1" dirty="0"/>
            </a:p>
          </p:txBody>
        </p:sp>
      </p:grpSp>
      <p:sp>
        <p:nvSpPr>
          <p:cNvPr id="364" name="Titel 1"/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kern="0" dirty="0" smtClean="0">
                <a:cs typeface="Arial" charset="0"/>
              </a:rPr>
              <a:t>A Typical Pattern for User 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37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sp>
        <p:nvSpPr>
          <p:cNvPr id="3" name="Fußzeilenplatzhalter 1"/>
          <p:cNvSpPr txBox="1">
            <a:spLocks/>
          </p:cNvSpPr>
          <p:nvPr/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| XFEL Beam Distribution Kicker System | Frank Obier, 16.04.2019</a:t>
            </a:r>
            <a:endParaRPr lang="en-US" dirty="0"/>
          </a:p>
        </p:txBody>
      </p:sp>
      <p:cxnSp>
        <p:nvCxnSpPr>
          <p:cNvPr id="5" name="Gerade Verbindung 4"/>
          <p:cNvCxnSpPr/>
          <p:nvPr/>
        </p:nvCxnSpPr>
        <p:spPr bwMode="auto">
          <a:xfrm>
            <a:off x="3269933" y="2589559"/>
            <a:ext cx="3568308" cy="788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Freihandform 5"/>
          <p:cNvSpPr/>
          <p:nvPr/>
        </p:nvSpPr>
        <p:spPr bwMode="auto">
          <a:xfrm>
            <a:off x="6834007" y="2599824"/>
            <a:ext cx="125807" cy="457211"/>
          </a:xfrm>
          <a:custGeom>
            <a:avLst/>
            <a:gdLst>
              <a:gd name="connsiteX0" fmla="*/ 0 w 125807"/>
              <a:gd name="connsiteY0" fmla="*/ 0 h 457211"/>
              <a:gd name="connsiteX1" fmla="*/ 3069 w 125807"/>
              <a:gd name="connsiteY1" fmla="*/ 46027 h 457211"/>
              <a:gd name="connsiteX2" fmla="*/ 6137 w 125807"/>
              <a:gd name="connsiteY2" fmla="*/ 61369 h 457211"/>
              <a:gd name="connsiteX3" fmla="*/ 9206 w 125807"/>
              <a:gd name="connsiteY3" fmla="*/ 92054 h 457211"/>
              <a:gd name="connsiteX4" fmla="*/ 12274 w 125807"/>
              <a:gd name="connsiteY4" fmla="*/ 131944 h 457211"/>
              <a:gd name="connsiteX5" fmla="*/ 18411 w 125807"/>
              <a:gd name="connsiteY5" fmla="*/ 177970 h 457211"/>
              <a:gd name="connsiteX6" fmla="*/ 24548 w 125807"/>
              <a:gd name="connsiteY6" fmla="*/ 211723 h 457211"/>
              <a:gd name="connsiteX7" fmla="*/ 30685 w 125807"/>
              <a:gd name="connsiteY7" fmla="*/ 325256 h 457211"/>
              <a:gd name="connsiteX8" fmla="*/ 33753 w 125807"/>
              <a:gd name="connsiteY8" fmla="*/ 334462 h 457211"/>
              <a:gd name="connsiteX9" fmla="*/ 39890 w 125807"/>
              <a:gd name="connsiteY9" fmla="*/ 362078 h 457211"/>
              <a:gd name="connsiteX10" fmla="*/ 42959 w 125807"/>
              <a:gd name="connsiteY10" fmla="*/ 371283 h 457211"/>
              <a:gd name="connsiteX11" fmla="*/ 49096 w 125807"/>
              <a:gd name="connsiteY11" fmla="*/ 380489 h 457211"/>
              <a:gd name="connsiteX12" fmla="*/ 55232 w 125807"/>
              <a:gd name="connsiteY12" fmla="*/ 401968 h 457211"/>
              <a:gd name="connsiteX13" fmla="*/ 61369 w 125807"/>
              <a:gd name="connsiteY13" fmla="*/ 411173 h 457211"/>
              <a:gd name="connsiteX14" fmla="*/ 64438 w 125807"/>
              <a:gd name="connsiteY14" fmla="*/ 420378 h 457211"/>
              <a:gd name="connsiteX15" fmla="*/ 76712 w 125807"/>
              <a:gd name="connsiteY15" fmla="*/ 438789 h 457211"/>
              <a:gd name="connsiteX16" fmla="*/ 104328 w 125807"/>
              <a:gd name="connsiteY16" fmla="*/ 447995 h 457211"/>
              <a:gd name="connsiteX17" fmla="*/ 113533 w 125807"/>
              <a:gd name="connsiteY17" fmla="*/ 451063 h 457211"/>
              <a:gd name="connsiteX18" fmla="*/ 125807 w 125807"/>
              <a:gd name="connsiteY18" fmla="*/ 457200 h 457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5807" h="457211">
                <a:moveTo>
                  <a:pt x="0" y="0"/>
                </a:moveTo>
                <a:cubicBezTo>
                  <a:pt x="1023" y="15342"/>
                  <a:pt x="1539" y="30727"/>
                  <a:pt x="3069" y="46027"/>
                </a:cubicBezTo>
                <a:cubicBezTo>
                  <a:pt x="3588" y="51216"/>
                  <a:pt x="5448" y="56199"/>
                  <a:pt x="6137" y="61369"/>
                </a:cubicBezTo>
                <a:cubicBezTo>
                  <a:pt x="7496" y="71558"/>
                  <a:pt x="8315" y="81813"/>
                  <a:pt x="9206" y="92054"/>
                </a:cubicBezTo>
                <a:cubicBezTo>
                  <a:pt x="10361" y="105340"/>
                  <a:pt x="11010" y="118668"/>
                  <a:pt x="12274" y="131944"/>
                </a:cubicBezTo>
                <a:cubicBezTo>
                  <a:pt x="13737" y="147304"/>
                  <a:pt x="16373" y="162680"/>
                  <a:pt x="18411" y="177970"/>
                </a:cubicBezTo>
                <a:cubicBezTo>
                  <a:pt x="22266" y="206883"/>
                  <a:pt x="18720" y="194242"/>
                  <a:pt x="24548" y="211723"/>
                </a:cubicBezTo>
                <a:cubicBezTo>
                  <a:pt x="25317" y="234035"/>
                  <a:pt x="24652" y="292073"/>
                  <a:pt x="30685" y="325256"/>
                </a:cubicBezTo>
                <a:cubicBezTo>
                  <a:pt x="31264" y="328438"/>
                  <a:pt x="32968" y="331324"/>
                  <a:pt x="33753" y="334462"/>
                </a:cubicBezTo>
                <a:cubicBezTo>
                  <a:pt x="40068" y="359721"/>
                  <a:pt x="33602" y="340070"/>
                  <a:pt x="39890" y="362078"/>
                </a:cubicBezTo>
                <a:cubicBezTo>
                  <a:pt x="40779" y="365188"/>
                  <a:pt x="41512" y="368390"/>
                  <a:pt x="42959" y="371283"/>
                </a:cubicBezTo>
                <a:cubicBezTo>
                  <a:pt x="44608" y="374582"/>
                  <a:pt x="47050" y="377420"/>
                  <a:pt x="49096" y="380489"/>
                </a:cubicBezTo>
                <a:cubicBezTo>
                  <a:pt x="50078" y="384418"/>
                  <a:pt x="53032" y="397568"/>
                  <a:pt x="55232" y="401968"/>
                </a:cubicBezTo>
                <a:cubicBezTo>
                  <a:pt x="56881" y="405266"/>
                  <a:pt x="59720" y="407875"/>
                  <a:pt x="61369" y="411173"/>
                </a:cubicBezTo>
                <a:cubicBezTo>
                  <a:pt x="62816" y="414066"/>
                  <a:pt x="62867" y="417551"/>
                  <a:pt x="64438" y="420378"/>
                </a:cubicBezTo>
                <a:cubicBezTo>
                  <a:pt x="68020" y="426825"/>
                  <a:pt x="69715" y="436456"/>
                  <a:pt x="76712" y="438789"/>
                </a:cubicBezTo>
                <a:lnTo>
                  <a:pt x="104328" y="447995"/>
                </a:lnTo>
                <a:lnTo>
                  <a:pt x="113533" y="451063"/>
                </a:lnTo>
                <a:cubicBezTo>
                  <a:pt x="123590" y="457767"/>
                  <a:pt x="119051" y="457200"/>
                  <a:pt x="125807" y="457200"/>
                </a:cubicBezTo>
              </a:path>
            </a:pathLst>
          </a:cu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Freihandform 6"/>
          <p:cNvSpPr/>
          <p:nvPr/>
        </p:nvSpPr>
        <p:spPr bwMode="auto">
          <a:xfrm>
            <a:off x="2885260" y="2589423"/>
            <a:ext cx="405077" cy="473718"/>
          </a:xfrm>
          <a:custGeom>
            <a:avLst/>
            <a:gdLst>
              <a:gd name="connsiteX0" fmla="*/ 0 w 405077"/>
              <a:gd name="connsiteY0" fmla="*/ 470739 h 473718"/>
              <a:gd name="connsiteX1" fmla="*/ 14893 w 405077"/>
              <a:gd name="connsiteY1" fmla="*/ 473718 h 473718"/>
              <a:gd name="connsiteX2" fmla="*/ 71484 w 405077"/>
              <a:gd name="connsiteY2" fmla="*/ 467761 h 473718"/>
              <a:gd name="connsiteX3" fmla="*/ 80420 w 405077"/>
              <a:gd name="connsiteY3" fmla="*/ 461804 h 473718"/>
              <a:gd name="connsiteX4" fmla="*/ 89355 w 405077"/>
              <a:gd name="connsiteY4" fmla="*/ 443933 h 473718"/>
              <a:gd name="connsiteX5" fmla="*/ 95312 w 405077"/>
              <a:gd name="connsiteY5" fmla="*/ 434997 h 473718"/>
              <a:gd name="connsiteX6" fmla="*/ 98291 w 405077"/>
              <a:gd name="connsiteY6" fmla="*/ 426062 h 473718"/>
              <a:gd name="connsiteX7" fmla="*/ 110205 w 405077"/>
              <a:gd name="connsiteY7" fmla="*/ 405212 h 473718"/>
              <a:gd name="connsiteX8" fmla="*/ 122119 w 405077"/>
              <a:gd name="connsiteY8" fmla="*/ 378406 h 473718"/>
              <a:gd name="connsiteX9" fmla="*/ 131054 w 405077"/>
              <a:gd name="connsiteY9" fmla="*/ 357556 h 473718"/>
              <a:gd name="connsiteX10" fmla="*/ 142968 w 405077"/>
              <a:gd name="connsiteY10" fmla="*/ 339685 h 473718"/>
              <a:gd name="connsiteX11" fmla="*/ 148925 w 405077"/>
              <a:gd name="connsiteY11" fmla="*/ 330750 h 473718"/>
              <a:gd name="connsiteX12" fmla="*/ 151904 w 405077"/>
              <a:gd name="connsiteY12" fmla="*/ 321814 h 473718"/>
              <a:gd name="connsiteX13" fmla="*/ 160839 w 405077"/>
              <a:gd name="connsiteY13" fmla="*/ 315857 h 473718"/>
              <a:gd name="connsiteX14" fmla="*/ 169775 w 405077"/>
              <a:gd name="connsiteY14" fmla="*/ 297986 h 473718"/>
              <a:gd name="connsiteX15" fmla="*/ 172753 w 405077"/>
              <a:gd name="connsiteY15" fmla="*/ 289051 h 473718"/>
              <a:gd name="connsiteX16" fmla="*/ 178710 w 405077"/>
              <a:gd name="connsiteY16" fmla="*/ 280115 h 473718"/>
              <a:gd name="connsiteX17" fmla="*/ 187646 w 405077"/>
              <a:gd name="connsiteY17" fmla="*/ 262244 h 473718"/>
              <a:gd name="connsiteX18" fmla="*/ 199560 w 405077"/>
              <a:gd name="connsiteY18" fmla="*/ 238416 h 473718"/>
              <a:gd name="connsiteX19" fmla="*/ 208495 w 405077"/>
              <a:gd name="connsiteY19" fmla="*/ 211610 h 473718"/>
              <a:gd name="connsiteX20" fmla="*/ 211474 w 405077"/>
              <a:gd name="connsiteY20" fmla="*/ 202674 h 473718"/>
              <a:gd name="connsiteX21" fmla="*/ 220409 w 405077"/>
              <a:gd name="connsiteY21" fmla="*/ 196717 h 473718"/>
              <a:gd name="connsiteX22" fmla="*/ 226366 w 405077"/>
              <a:gd name="connsiteY22" fmla="*/ 184803 h 473718"/>
              <a:gd name="connsiteX23" fmla="*/ 232323 w 405077"/>
              <a:gd name="connsiteY23" fmla="*/ 175868 h 473718"/>
              <a:gd name="connsiteX24" fmla="*/ 241259 w 405077"/>
              <a:gd name="connsiteY24" fmla="*/ 157997 h 473718"/>
              <a:gd name="connsiteX25" fmla="*/ 244237 w 405077"/>
              <a:gd name="connsiteY25" fmla="*/ 149061 h 473718"/>
              <a:gd name="connsiteX26" fmla="*/ 256151 w 405077"/>
              <a:gd name="connsiteY26" fmla="*/ 131190 h 473718"/>
              <a:gd name="connsiteX27" fmla="*/ 259130 w 405077"/>
              <a:gd name="connsiteY27" fmla="*/ 122255 h 473718"/>
              <a:gd name="connsiteX28" fmla="*/ 262109 w 405077"/>
              <a:gd name="connsiteY28" fmla="*/ 110341 h 473718"/>
              <a:gd name="connsiteX29" fmla="*/ 271044 w 405077"/>
              <a:gd name="connsiteY29" fmla="*/ 98427 h 473718"/>
              <a:gd name="connsiteX30" fmla="*/ 282958 w 405077"/>
              <a:gd name="connsiteY30" fmla="*/ 80556 h 473718"/>
              <a:gd name="connsiteX31" fmla="*/ 288915 w 405077"/>
              <a:gd name="connsiteY31" fmla="*/ 71620 h 473718"/>
              <a:gd name="connsiteX32" fmla="*/ 297851 w 405077"/>
              <a:gd name="connsiteY32" fmla="*/ 65663 h 473718"/>
              <a:gd name="connsiteX33" fmla="*/ 312743 w 405077"/>
              <a:gd name="connsiteY33" fmla="*/ 47792 h 473718"/>
              <a:gd name="connsiteX34" fmla="*/ 321679 w 405077"/>
              <a:gd name="connsiteY34" fmla="*/ 41835 h 473718"/>
              <a:gd name="connsiteX35" fmla="*/ 345507 w 405077"/>
              <a:gd name="connsiteY35" fmla="*/ 20986 h 473718"/>
              <a:gd name="connsiteX36" fmla="*/ 354442 w 405077"/>
              <a:gd name="connsiteY36" fmla="*/ 15029 h 473718"/>
              <a:gd name="connsiteX37" fmla="*/ 363378 w 405077"/>
              <a:gd name="connsiteY37" fmla="*/ 12050 h 473718"/>
              <a:gd name="connsiteX38" fmla="*/ 372313 w 405077"/>
              <a:gd name="connsiteY38" fmla="*/ 6093 h 473718"/>
              <a:gd name="connsiteX39" fmla="*/ 405077 w 405077"/>
              <a:gd name="connsiteY39" fmla="*/ 136 h 473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05077" h="473718">
                <a:moveTo>
                  <a:pt x="0" y="470739"/>
                </a:moveTo>
                <a:cubicBezTo>
                  <a:pt x="4964" y="471732"/>
                  <a:pt x="9830" y="473718"/>
                  <a:pt x="14893" y="473718"/>
                </a:cubicBezTo>
                <a:cubicBezTo>
                  <a:pt x="50647" y="473718"/>
                  <a:pt x="48658" y="473467"/>
                  <a:pt x="71484" y="467761"/>
                </a:cubicBezTo>
                <a:cubicBezTo>
                  <a:pt x="74463" y="465775"/>
                  <a:pt x="77889" y="464335"/>
                  <a:pt x="80420" y="461804"/>
                </a:cubicBezTo>
                <a:cubicBezTo>
                  <a:pt x="88956" y="453268"/>
                  <a:pt x="84510" y="453623"/>
                  <a:pt x="89355" y="443933"/>
                </a:cubicBezTo>
                <a:cubicBezTo>
                  <a:pt x="90956" y="440731"/>
                  <a:pt x="93711" y="438199"/>
                  <a:pt x="95312" y="434997"/>
                </a:cubicBezTo>
                <a:cubicBezTo>
                  <a:pt x="96716" y="432189"/>
                  <a:pt x="97054" y="428948"/>
                  <a:pt x="98291" y="426062"/>
                </a:cubicBezTo>
                <a:cubicBezTo>
                  <a:pt x="102826" y="415480"/>
                  <a:pt x="104222" y="414187"/>
                  <a:pt x="110205" y="405212"/>
                </a:cubicBezTo>
                <a:cubicBezTo>
                  <a:pt x="117294" y="383945"/>
                  <a:pt x="112679" y="392566"/>
                  <a:pt x="122119" y="378406"/>
                </a:cubicBezTo>
                <a:cubicBezTo>
                  <a:pt x="125200" y="369161"/>
                  <a:pt x="125532" y="366759"/>
                  <a:pt x="131054" y="357556"/>
                </a:cubicBezTo>
                <a:cubicBezTo>
                  <a:pt x="134737" y="351417"/>
                  <a:pt x="138997" y="345642"/>
                  <a:pt x="142968" y="339685"/>
                </a:cubicBezTo>
                <a:cubicBezTo>
                  <a:pt x="144954" y="336707"/>
                  <a:pt x="147793" y="334146"/>
                  <a:pt x="148925" y="330750"/>
                </a:cubicBezTo>
                <a:cubicBezTo>
                  <a:pt x="149918" y="327771"/>
                  <a:pt x="149943" y="324266"/>
                  <a:pt x="151904" y="321814"/>
                </a:cubicBezTo>
                <a:cubicBezTo>
                  <a:pt x="154140" y="319019"/>
                  <a:pt x="157861" y="317843"/>
                  <a:pt x="160839" y="315857"/>
                </a:cubicBezTo>
                <a:cubicBezTo>
                  <a:pt x="168329" y="293392"/>
                  <a:pt x="158224" y="321089"/>
                  <a:pt x="169775" y="297986"/>
                </a:cubicBezTo>
                <a:cubicBezTo>
                  <a:pt x="171179" y="295178"/>
                  <a:pt x="171349" y="291859"/>
                  <a:pt x="172753" y="289051"/>
                </a:cubicBezTo>
                <a:cubicBezTo>
                  <a:pt x="174354" y="285849"/>
                  <a:pt x="177109" y="283317"/>
                  <a:pt x="178710" y="280115"/>
                </a:cubicBezTo>
                <a:cubicBezTo>
                  <a:pt x="191042" y="255451"/>
                  <a:pt x="170573" y="287854"/>
                  <a:pt x="187646" y="262244"/>
                </a:cubicBezTo>
                <a:cubicBezTo>
                  <a:pt x="194958" y="232991"/>
                  <a:pt x="184372" y="268791"/>
                  <a:pt x="199560" y="238416"/>
                </a:cubicBezTo>
                <a:cubicBezTo>
                  <a:pt x="199563" y="238409"/>
                  <a:pt x="207005" y="216081"/>
                  <a:pt x="208495" y="211610"/>
                </a:cubicBezTo>
                <a:cubicBezTo>
                  <a:pt x="209488" y="208631"/>
                  <a:pt x="208862" y="204416"/>
                  <a:pt x="211474" y="202674"/>
                </a:cubicBezTo>
                <a:lnTo>
                  <a:pt x="220409" y="196717"/>
                </a:lnTo>
                <a:cubicBezTo>
                  <a:pt x="222395" y="192746"/>
                  <a:pt x="224163" y="188658"/>
                  <a:pt x="226366" y="184803"/>
                </a:cubicBezTo>
                <a:cubicBezTo>
                  <a:pt x="228142" y="181695"/>
                  <a:pt x="230722" y="179070"/>
                  <a:pt x="232323" y="175868"/>
                </a:cubicBezTo>
                <a:cubicBezTo>
                  <a:pt x="244655" y="151206"/>
                  <a:pt x="224188" y="183602"/>
                  <a:pt x="241259" y="157997"/>
                </a:cubicBezTo>
                <a:cubicBezTo>
                  <a:pt x="242252" y="155018"/>
                  <a:pt x="242712" y="151806"/>
                  <a:pt x="244237" y="149061"/>
                </a:cubicBezTo>
                <a:cubicBezTo>
                  <a:pt x="247714" y="142802"/>
                  <a:pt x="253887" y="137982"/>
                  <a:pt x="256151" y="131190"/>
                </a:cubicBezTo>
                <a:cubicBezTo>
                  <a:pt x="257144" y="128212"/>
                  <a:pt x="258267" y="125274"/>
                  <a:pt x="259130" y="122255"/>
                </a:cubicBezTo>
                <a:cubicBezTo>
                  <a:pt x="260255" y="118319"/>
                  <a:pt x="260278" y="114002"/>
                  <a:pt x="262109" y="110341"/>
                </a:cubicBezTo>
                <a:cubicBezTo>
                  <a:pt x="264329" y="105901"/>
                  <a:pt x="268197" y="102494"/>
                  <a:pt x="271044" y="98427"/>
                </a:cubicBezTo>
                <a:cubicBezTo>
                  <a:pt x="275150" y="92562"/>
                  <a:pt x="278987" y="86513"/>
                  <a:pt x="282958" y="80556"/>
                </a:cubicBezTo>
                <a:cubicBezTo>
                  <a:pt x="284944" y="77577"/>
                  <a:pt x="285936" y="73606"/>
                  <a:pt x="288915" y="71620"/>
                </a:cubicBezTo>
                <a:cubicBezTo>
                  <a:pt x="291894" y="69634"/>
                  <a:pt x="295101" y="67955"/>
                  <a:pt x="297851" y="65663"/>
                </a:cubicBezTo>
                <a:cubicBezTo>
                  <a:pt x="327124" y="41269"/>
                  <a:pt x="289315" y="71220"/>
                  <a:pt x="312743" y="47792"/>
                </a:cubicBezTo>
                <a:cubicBezTo>
                  <a:pt x="315274" y="45261"/>
                  <a:pt x="318700" y="43821"/>
                  <a:pt x="321679" y="41835"/>
                </a:cubicBezTo>
                <a:cubicBezTo>
                  <a:pt x="331608" y="26943"/>
                  <a:pt x="324657" y="34886"/>
                  <a:pt x="345507" y="20986"/>
                </a:cubicBezTo>
                <a:cubicBezTo>
                  <a:pt x="348485" y="19000"/>
                  <a:pt x="351046" y="16161"/>
                  <a:pt x="354442" y="15029"/>
                </a:cubicBezTo>
                <a:cubicBezTo>
                  <a:pt x="357421" y="14036"/>
                  <a:pt x="360570" y="13454"/>
                  <a:pt x="363378" y="12050"/>
                </a:cubicBezTo>
                <a:cubicBezTo>
                  <a:pt x="366580" y="10449"/>
                  <a:pt x="369042" y="7547"/>
                  <a:pt x="372313" y="6093"/>
                </a:cubicBezTo>
                <a:cubicBezTo>
                  <a:pt x="389248" y="-1434"/>
                  <a:pt x="388368" y="136"/>
                  <a:pt x="405077" y="136"/>
                </a:cubicBezTo>
              </a:path>
            </a:pathLst>
          </a:cu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Gerade Verbindung 7"/>
          <p:cNvCxnSpPr/>
          <p:nvPr/>
        </p:nvCxnSpPr>
        <p:spPr bwMode="auto">
          <a:xfrm>
            <a:off x="6959814" y="3057035"/>
            <a:ext cx="19737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Gerade Verbindung 8"/>
          <p:cNvCxnSpPr/>
          <p:nvPr/>
        </p:nvCxnSpPr>
        <p:spPr bwMode="auto">
          <a:xfrm flipH="1" flipV="1">
            <a:off x="413672" y="3057035"/>
            <a:ext cx="2513976" cy="312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feld 42"/>
          <p:cNvSpPr txBox="1"/>
          <p:nvPr/>
        </p:nvSpPr>
        <p:spPr>
          <a:xfrm>
            <a:off x="263352" y="2659152"/>
            <a:ext cx="2320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B050"/>
                </a:solidFill>
              </a:rPr>
              <a:t>Pulse current KL Kicker</a:t>
            </a:r>
            <a:endParaRPr lang="en-US" dirty="0">
              <a:solidFill>
                <a:srgbClr val="00B050"/>
              </a:solidFill>
            </a:endParaRPr>
          </a:p>
        </p:txBody>
      </p:sp>
      <p:cxnSp>
        <p:nvCxnSpPr>
          <p:cNvPr id="16" name="Straight Arrow Connector 60"/>
          <p:cNvCxnSpPr/>
          <p:nvPr/>
        </p:nvCxnSpPr>
        <p:spPr>
          <a:xfrm>
            <a:off x="350880" y="2485179"/>
            <a:ext cx="6579941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270"/>
          <p:cNvGrpSpPr/>
          <p:nvPr/>
        </p:nvGrpSpPr>
        <p:grpSpPr>
          <a:xfrm>
            <a:off x="946700" y="1333051"/>
            <a:ext cx="1227701" cy="1152128"/>
            <a:chOff x="1254827" y="1556792"/>
            <a:chExt cx="1227701" cy="1152128"/>
          </a:xfrm>
        </p:grpSpPr>
        <p:cxnSp>
          <p:nvCxnSpPr>
            <p:cNvPr id="408" name="Straight Connector 73"/>
            <p:cNvCxnSpPr/>
            <p:nvPr/>
          </p:nvCxnSpPr>
          <p:spPr>
            <a:xfrm flipV="1">
              <a:off x="1328565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74"/>
            <p:cNvCxnSpPr/>
            <p:nvPr/>
          </p:nvCxnSpPr>
          <p:spPr>
            <a:xfrm flipV="1">
              <a:off x="1472581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Straight Connector 75"/>
            <p:cNvCxnSpPr/>
            <p:nvPr/>
          </p:nvCxnSpPr>
          <p:spPr>
            <a:xfrm flipV="1">
              <a:off x="1616597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Straight Connector 76"/>
            <p:cNvCxnSpPr/>
            <p:nvPr/>
          </p:nvCxnSpPr>
          <p:spPr>
            <a:xfrm flipV="1">
              <a:off x="1760613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Straight Connector 77"/>
            <p:cNvCxnSpPr/>
            <p:nvPr/>
          </p:nvCxnSpPr>
          <p:spPr>
            <a:xfrm flipV="1">
              <a:off x="1904629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78"/>
            <p:cNvCxnSpPr/>
            <p:nvPr/>
          </p:nvCxnSpPr>
          <p:spPr>
            <a:xfrm flipV="1">
              <a:off x="2048645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Straight Connector 79"/>
            <p:cNvCxnSpPr/>
            <p:nvPr/>
          </p:nvCxnSpPr>
          <p:spPr>
            <a:xfrm flipV="1">
              <a:off x="2192661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Straight Connector 80"/>
            <p:cNvCxnSpPr/>
            <p:nvPr/>
          </p:nvCxnSpPr>
          <p:spPr>
            <a:xfrm flipV="1">
              <a:off x="2336677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Straight Connector 81"/>
            <p:cNvCxnSpPr/>
            <p:nvPr/>
          </p:nvCxnSpPr>
          <p:spPr>
            <a:xfrm flipV="1">
              <a:off x="2480693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Straight Connector 130"/>
            <p:cNvCxnSpPr/>
            <p:nvPr/>
          </p:nvCxnSpPr>
          <p:spPr>
            <a:xfrm flipV="1">
              <a:off x="1400573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131"/>
            <p:cNvCxnSpPr/>
            <p:nvPr/>
          </p:nvCxnSpPr>
          <p:spPr>
            <a:xfrm flipV="1">
              <a:off x="1544589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Straight Connector 132"/>
            <p:cNvCxnSpPr/>
            <p:nvPr/>
          </p:nvCxnSpPr>
          <p:spPr>
            <a:xfrm flipV="1">
              <a:off x="1688605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0" name="Straight Connector 133"/>
            <p:cNvCxnSpPr/>
            <p:nvPr/>
          </p:nvCxnSpPr>
          <p:spPr>
            <a:xfrm flipV="1">
              <a:off x="1832621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1" name="Straight Connector 134"/>
            <p:cNvCxnSpPr/>
            <p:nvPr/>
          </p:nvCxnSpPr>
          <p:spPr>
            <a:xfrm flipV="1">
              <a:off x="1976637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Straight Connector 135"/>
            <p:cNvCxnSpPr/>
            <p:nvPr/>
          </p:nvCxnSpPr>
          <p:spPr>
            <a:xfrm flipV="1">
              <a:off x="2120653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137"/>
            <p:cNvCxnSpPr/>
            <p:nvPr/>
          </p:nvCxnSpPr>
          <p:spPr>
            <a:xfrm flipV="1">
              <a:off x="2408685" y="1556792"/>
              <a:ext cx="1835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Straight Connector 156"/>
            <p:cNvCxnSpPr/>
            <p:nvPr/>
          </p:nvCxnSpPr>
          <p:spPr>
            <a:xfrm flipV="1">
              <a:off x="1254827" y="1556792"/>
              <a:ext cx="1139" cy="1152128"/>
            </a:xfrm>
            <a:prstGeom prst="line">
              <a:avLst/>
            </a:prstGeom>
            <a:ln w="28575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272"/>
          <p:cNvGrpSpPr/>
          <p:nvPr/>
        </p:nvGrpSpPr>
        <p:grpSpPr>
          <a:xfrm>
            <a:off x="2244574" y="1333051"/>
            <a:ext cx="586283" cy="1152128"/>
            <a:chOff x="2552701" y="1556792"/>
            <a:chExt cx="586283" cy="1152128"/>
          </a:xfrm>
        </p:grpSpPr>
        <p:cxnSp>
          <p:nvCxnSpPr>
            <p:cNvPr id="403" name="Straight Connector 138"/>
            <p:cNvCxnSpPr/>
            <p:nvPr/>
          </p:nvCxnSpPr>
          <p:spPr>
            <a:xfrm flipV="1">
              <a:off x="2552701" y="1556792"/>
              <a:ext cx="1835" cy="115212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139"/>
            <p:cNvCxnSpPr/>
            <p:nvPr/>
          </p:nvCxnSpPr>
          <p:spPr>
            <a:xfrm flipV="1">
              <a:off x="2694882" y="1556792"/>
              <a:ext cx="1835" cy="115212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140"/>
            <p:cNvCxnSpPr/>
            <p:nvPr/>
          </p:nvCxnSpPr>
          <p:spPr>
            <a:xfrm flipV="1">
              <a:off x="2847282" y="1556792"/>
              <a:ext cx="1835" cy="115212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141"/>
            <p:cNvCxnSpPr/>
            <p:nvPr/>
          </p:nvCxnSpPr>
          <p:spPr>
            <a:xfrm flipV="1">
              <a:off x="2993133" y="1556792"/>
              <a:ext cx="1835" cy="115212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142"/>
            <p:cNvCxnSpPr/>
            <p:nvPr/>
          </p:nvCxnSpPr>
          <p:spPr>
            <a:xfrm flipV="1">
              <a:off x="3137149" y="1556792"/>
              <a:ext cx="1835" cy="1152128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268"/>
          <p:cNvGrpSpPr/>
          <p:nvPr/>
        </p:nvGrpSpPr>
        <p:grpSpPr>
          <a:xfrm>
            <a:off x="3477094" y="1333051"/>
            <a:ext cx="3174875" cy="1152128"/>
            <a:chOff x="3785221" y="1556792"/>
            <a:chExt cx="3174875" cy="1152128"/>
          </a:xfrm>
        </p:grpSpPr>
        <p:cxnSp>
          <p:nvCxnSpPr>
            <p:cNvPr id="362" name="Straight Connector 103"/>
            <p:cNvCxnSpPr/>
            <p:nvPr/>
          </p:nvCxnSpPr>
          <p:spPr>
            <a:xfrm flipV="1">
              <a:off x="3785221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104"/>
            <p:cNvCxnSpPr/>
            <p:nvPr/>
          </p:nvCxnSpPr>
          <p:spPr>
            <a:xfrm flipV="1">
              <a:off x="3929237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105"/>
            <p:cNvCxnSpPr/>
            <p:nvPr/>
          </p:nvCxnSpPr>
          <p:spPr>
            <a:xfrm flipV="1">
              <a:off x="4071418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106"/>
            <p:cNvCxnSpPr/>
            <p:nvPr/>
          </p:nvCxnSpPr>
          <p:spPr>
            <a:xfrm flipV="1">
              <a:off x="4223818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107"/>
            <p:cNvCxnSpPr/>
            <p:nvPr/>
          </p:nvCxnSpPr>
          <p:spPr>
            <a:xfrm flipV="1">
              <a:off x="4376218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108"/>
            <p:cNvCxnSpPr/>
            <p:nvPr/>
          </p:nvCxnSpPr>
          <p:spPr>
            <a:xfrm flipV="1">
              <a:off x="4528618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109"/>
            <p:cNvCxnSpPr/>
            <p:nvPr/>
          </p:nvCxnSpPr>
          <p:spPr>
            <a:xfrm flipV="1">
              <a:off x="4681018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113"/>
            <p:cNvCxnSpPr/>
            <p:nvPr/>
          </p:nvCxnSpPr>
          <p:spPr>
            <a:xfrm flipV="1">
              <a:off x="4828109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114"/>
            <p:cNvCxnSpPr/>
            <p:nvPr/>
          </p:nvCxnSpPr>
          <p:spPr>
            <a:xfrm flipV="1">
              <a:off x="4980509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116"/>
            <p:cNvCxnSpPr/>
            <p:nvPr/>
          </p:nvCxnSpPr>
          <p:spPr>
            <a:xfrm flipV="1">
              <a:off x="5270376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Straight Connector 117"/>
            <p:cNvCxnSpPr/>
            <p:nvPr/>
          </p:nvCxnSpPr>
          <p:spPr>
            <a:xfrm flipV="1">
              <a:off x="5414392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Straight Connector 118"/>
            <p:cNvCxnSpPr/>
            <p:nvPr/>
          </p:nvCxnSpPr>
          <p:spPr>
            <a:xfrm flipV="1">
              <a:off x="5558408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Straight Connector 119"/>
            <p:cNvCxnSpPr/>
            <p:nvPr/>
          </p:nvCxnSpPr>
          <p:spPr>
            <a:xfrm flipV="1">
              <a:off x="5702424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5" name="Straight Connector 120"/>
            <p:cNvCxnSpPr/>
            <p:nvPr/>
          </p:nvCxnSpPr>
          <p:spPr>
            <a:xfrm flipV="1">
              <a:off x="5846440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6" name="Straight Connector 121"/>
            <p:cNvCxnSpPr/>
            <p:nvPr/>
          </p:nvCxnSpPr>
          <p:spPr>
            <a:xfrm flipV="1">
              <a:off x="5990456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122"/>
            <p:cNvCxnSpPr/>
            <p:nvPr/>
          </p:nvCxnSpPr>
          <p:spPr>
            <a:xfrm flipV="1">
              <a:off x="6134472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Straight Connector 123"/>
            <p:cNvCxnSpPr/>
            <p:nvPr/>
          </p:nvCxnSpPr>
          <p:spPr>
            <a:xfrm flipV="1">
              <a:off x="6276653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Straight Connector 124"/>
            <p:cNvCxnSpPr/>
            <p:nvPr/>
          </p:nvCxnSpPr>
          <p:spPr>
            <a:xfrm flipV="1">
              <a:off x="6429053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Straight Connector 125"/>
            <p:cNvCxnSpPr/>
            <p:nvPr/>
          </p:nvCxnSpPr>
          <p:spPr>
            <a:xfrm flipV="1">
              <a:off x="6581453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126"/>
            <p:cNvCxnSpPr/>
            <p:nvPr/>
          </p:nvCxnSpPr>
          <p:spPr>
            <a:xfrm flipV="1">
              <a:off x="6733853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127"/>
            <p:cNvCxnSpPr/>
            <p:nvPr/>
          </p:nvCxnSpPr>
          <p:spPr>
            <a:xfrm flipV="1">
              <a:off x="6886253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147"/>
            <p:cNvCxnSpPr/>
            <p:nvPr/>
          </p:nvCxnSpPr>
          <p:spPr>
            <a:xfrm flipV="1">
              <a:off x="3857229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148"/>
            <p:cNvCxnSpPr/>
            <p:nvPr/>
          </p:nvCxnSpPr>
          <p:spPr>
            <a:xfrm flipV="1">
              <a:off x="4001245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149"/>
            <p:cNvCxnSpPr/>
            <p:nvPr/>
          </p:nvCxnSpPr>
          <p:spPr>
            <a:xfrm flipV="1">
              <a:off x="4143426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150"/>
            <p:cNvCxnSpPr/>
            <p:nvPr/>
          </p:nvCxnSpPr>
          <p:spPr>
            <a:xfrm flipV="1">
              <a:off x="4295826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151"/>
            <p:cNvCxnSpPr/>
            <p:nvPr/>
          </p:nvCxnSpPr>
          <p:spPr>
            <a:xfrm flipV="1">
              <a:off x="4448226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157"/>
            <p:cNvCxnSpPr/>
            <p:nvPr/>
          </p:nvCxnSpPr>
          <p:spPr>
            <a:xfrm flipV="1">
              <a:off x="4900117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Straight Connector 158"/>
            <p:cNvCxnSpPr/>
            <p:nvPr/>
          </p:nvCxnSpPr>
          <p:spPr>
            <a:xfrm flipV="1">
              <a:off x="5052517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0" name="Straight Connector 159"/>
            <p:cNvCxnSpPr/>
            <p:nvPr/>
          </p:nvCxnSpPr>
          <p:spPr>
            <a:xfrm flipV="1">
              <a:off x="5198368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1" name="Straight Connector 160"/>
            <p:cNvCxnSpPr/>
            <p:nvPr/>
          </p:nvCxnSpPr>
          <p:spPr>
            <a:xfrm flipV="1">
              <a:off x="5342384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161"/>
            <p:cNvCxnSpPr/>
            <p:nvPr/>
          </p:nvCxnSpPr>
          <p:spPr>
            <a:xfrm flipV="1">
              <a:off x="5486400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Straight Connector 162"/>
            <p:cNvCxnSpPr/>
            <p:nvPr/>
          </p:nvCxnSpPr>
          <p:spPr>
            <a:xfrm flipV="1">
              <a:off x="5630416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Straight Connector 163"/>
            <p:cNvCxnSpPr/>
            <p:nvPr/>
          </p:nvCxnSpPr>
          <p:spPr>
            <a:xfrm flipV="1">
              <a:off x="5774432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Straight Connector 164"/>
            <p:cNvCxnSpPr/>
            <p:nvPr/>
          </p:nvCxnSpPr>
          <p:spPr>
            <a:xfrm flipV="1">
              <a:off x="5918448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Straight Connector 165"/>
            <p:cNvCxnSpPr/>
            <p:nvPr/>
          </p:nvCxnSpPr>
          <p:spPr>
            <a:xfrm flipV="1">
              <a:off x="6062464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Straight Connector 166"/>
            <p:cNvCxnSpPr/>
            <p:nvPr/>
          </p:nvCxnSpPr>
          <p:spPr>
            <a:xfrm flipV="1">
              <a:off x="6206480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167"/>
            <p:cNvCxnSpPr/>
            <p:nvPr/>
          </p:nvCxnSpPr>
          <p:spPr>
            <a:xfrm flipV="1">
              <a:off x="6348661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Straight Connector 168"/>
            <p:cNvCxnSpPr/>
            <p:nvPr/>
          </p:nvCxnSpPr>
          <p:spPr>
            <a:xfrm flipV="1">
              <a:off x="6501061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Straight Connector 169"/>
            <p:cNvCxnSpPr/>
            <p:nvPr/>
          </p:nvCxnSpPr>
          <p:spPr>
            <a:xfrm flipV="1">
              <a:off x="6653461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Straight Connector 170"/>
            <p:cNvCxnSpPr/>
            <p:nvPr/>
          </p:nvCxnSpPr>
          <p:spPr>
            <a:xfrm flipV="1">
              <a:off x="6805861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171"/>
            <p:cNvCxnSpPr/>
            <p:nvPr/>
          </p:nvCxnSpPr>
          <p:spPr>
            <a:xfrm flipV="1">
              <a:off x="6958261" y="1556792"/>
              <a:ext cx="1835" cy="115212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0" name="Gruppieren 579"/>
          <p:cNvGrpSpPr/>
          <p:nvPr/>
        </p:nvGrpSpPr>
        <p:grpSpPr>
          <a:xfrm>
            <a:off x="3143672" y="2785072"/>
            <a:ext cx="8794286" cy="3884288"/>
            <a:chOff x="3206370" y="2785072"/>
            <a:chExt cx="8794286" cy="3884288"/>
          </a:xfrm>
        </p:grpSpPr>
        <p:cxnSp>
          <p:nvCxnSpPr>
            <p:cNvPr id="11" name="Gerade Verbindung mit Pfeil 10"/>
            <p:cNvCxnSpPr/>
            <p:nvPr/>
          </p:nvCxnSpPr>
          <p:spPr bwMode="auto">
            <a:xfrm>
              <a:off x="8904312" y="4559495"/>
              <a:ext cx="2736304" cy="2542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lg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Gerade Verbindung mit Pfeil 11"/>
            <p:cNvCxnSpPr/>
            <p:nvPr/>
          </p:nvCxnSpPr>
          <p:spPr bwMode="auto">
            <a:xfrm>
              <a:off x="9899733" y="4882543"/>
              <a:ext cx="1740883" cy="62509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lg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Gerade Verbindung mit Pfeil 12"/>
            <p:cNvCxnSpPr/>
            <p:nvPr/>
          </p:nvCxnSpPr>
          <p:spPr>
            <a:xfrm flipV="1">
              <a:off x="8928978" y="3232993"/>
              <a:ext cx="2711638" cy="911392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/>
            <p:nvPr/>
          </p:nvCxnSpPr>
          <p:spPr bwMode="auto">
            <a:xfrm>
              <a:off x="9817641" y="4121253"/>
              <a:ext cx="1822975" cy="20349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C000"/>
              </a:solidFill>
              <a:prstDash val="lgDash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5" name="Gerade Verbindung mit Pfeil 14"/>
            <p:cNvCxnSpPr/>
            <p:nvPr/>
          </p:nvCxnSpPr>
          <p:spPr>
            <a:xfrm flipV="1">
              <a:off x="10616546" y="3504783"/>
              <a:ext cx="1024070" cy="345412"/>
            </a:xfrm>
            <a:prstGeom prst="straightConnector1">
              <a:avLst/>
            </a:prstGeom>
            <a:ln w="19050">
              <a:solidFill>
                <a:srgbClr val="FFC000"/>
              </a:solidFill>
              <a:prstDash val="lg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" name="Gruppieren 19"/>
            <p:cNvGrpSpPr/>
            <p:nvPr/>
          </p:nvGrpSpPr>
          <p:grpSpPr>
            <a:xfrm rot="20489204">
              <a:off x="8431998" y="3368812"/>
              <a:ext cx="3037626" cy="216025"/>
              <a:chOff x="926909" y="5775763"/>
              <a:chExt cx="3037626" cy="216025"/>
            </a:xfrm>
          </p:grpSpPr>
          <p:cxnSp>
            <p:nvCxnSpPr>
              <p:cNvPr id="278" name="Straight Connector 180"/>
              <p:cNvCxnSpPr/>
              <p:nvPr/>
            </p:nvCxnSpPr>
            <p:spPr>
              <a:xfrm flipV="1">
                <a:off x="1576910" y="5966900"/>
                <a:ext cx="459" cy="24887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9" name="Straight Connector 181"/>
              <p:cNvCxnSpPr/>
              <p:nvPr/>
            </p:nvCxnSpPr>
            <p:spPr>
              <a:xfrm flipV="1">
                <a:off x="1649036" y="5965014"/>
                <a:ext cx="919" cy="26773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Connector 182"/>
              <p:cNvCxnSpPr/>
              <p:nvPr/>
            </p:nvCxnSpPr>
            <p:spPr>
              <a:xfrm flipV="1">
                <a:off x="1721162" y="5966900"/>
                <a:ext cx="0" cy="24887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Connector 183"/>
              <p:cNvCxnSpPr/>
              <p:nvPr/>
            </p:nvCxnSpPr>
            <p:spPr>
              <a:xfrm flipH="1" flipV="1">
                <a:off x="1792369" y="5966900"/>
                <a:ext cx="1" cy="24888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Connector 184"/>
              <p:cNvCxnSpPr/>
              <p:nvPr/>
            </p:nvCxnSpPr>
            <p:spPr>
              <a:xfrm flipV="1">
                <a:off x="1868694" y="5966900"/>
                <a:ext cx="0" cy="24888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3" name="Straight Connector 185"/>
              <p:cNvCxnSpPr/>
              <p:nvPr/>
            </p:nvCxnSpPr>
            <p:spPr>
              <a:xfrm flipV="1">
                <a:off x="1941739" y="5966900"/>
                <a:ext cx="0" cy="2488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186"/>
              <p:cNvCxnSpPr/>
              <p:nvPr/>
            </p:nvCxnSpPr>
            <p:spPr>
              <a:xfrm flipV="1">
                <a:off x="2013865" y="5966900"/>
                <a:ext cx="919" cy="2488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Connector 187"/>
              <p:cNvCxnSpPr/>
              <p:nvPr/>
            </p:nvCxnSpPr>
            <p:spPr>
              <a:xfrm flipV="1">
                <a:off x="2085991" y="5966900"/>
                <a:ext cx="0" cy="248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Connector 188"/>
              <p:cNvCxnSpPr/>
              <p:nvPr/>
            </p:nvCxnSpPr>
            <p:spPr>
              <a:xfrm flipV="1">
                <a:off x="2158117" y="5966900"/>
                <a:ext cx="0" cy="248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7" name="Straight Connector 189"/>
              <p:cNvCxnSpPr/>
              <p:nvPr/>
            </p:nvCxnSpPr>
            <p:spPr>
              <a:xfrm flipV="1">
                <a:off x="2230243" y="5966900"/>
                <a:ext cx="0" cy="248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8" name="Straight Connector 190"/>
              <p:cNvCxnSpPr/>
              <p:nvPr/>
            </p:nvCxnSpPr>
            <p:spPr>
              <a:xfrm flipV="1">
                <a:off x="2302369" y="5966900"/>
                <a:ext cx="0" cy="248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9" name="Straight Connector 191"/>
              <p:cNvCxnSpPr/>
              <p:nvPr/>
            </p:nvCxnSpPr>
            <p:spPr>
              <a:xfrm flipV="1">
                <a:off x="2374495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0" name="Straight Connector 192"/>
              <p:cNvCxnSpPr/>
              <p:nvPr/>
            </p:nvCxnSpPr>
            <p:spPr>
              <a:xfrm flipV="1">
                <a:off x="2446621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1" name="Straight Connector 193"/>
              <p:cNvCxnSpPr/>
              <p:nvPr/>
            </p:nvCxnSpPr>
            <p:spPr>
              <a:xfrm flipV="1">
                <a:off x="2517828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Straight Connector 194"/>
              <p:cNvCxnSpPr/>
              <p:nvPr/>
            </p:nvCxnSpPr>
            <p:spPr>
              <a:xfrm flipV="1">
                <a:off x="2594153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Straight Connector 195"/>
              <p:cNvCxnSpPr/>
              <p:nvPr/>
            </p:nvCxnSpPr>
            <p:spPr>
              <a:xfrm flipV="1">
                <a:off x="2670478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Straight Connector 196"/>
              <p:cNvCxnSpPr/>
              <p:nvPr/>
            </p:nvCxnSpPr>
            <p:spPr>
              <a:xfrm flipV="1">
                <a:off x="2746803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Straight Connector 197"/>
              <p:cNvCxnSpPr/>
              <p:nvPr/>
            </p:nvCxnSpPr>
            <p:spPr>
              <a:xfrm flipV="1">
                <a:off x="2823128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Straight Connector 198"/>
              <p:cNvCxnSpPr/>
              <p:nvPr/>
            </p:nvCxnSpPr>
            <p:spPr>
              <a:xfrm flipV="1">
                <a:off x="926909" y="5966900"/>
                <a:ext cx="0" cy="248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Straight Connector 199"/>
              <p:cNvCxnSpPr/>
              <p:nvPr/>
            </p:nvCxnSpPr>
            <p:spPr>
              <a:xfrm flipV="1">
                <a:off x="999035" y="5966900"/>
                <a:ext cx="570" cy="248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Straight Connector 201"/>
              <p:cNvCxnSpPr/>
              <p:nvPr/>
            </p:nvCxnSpPr>
            <p:spPr>
              <a:xfrm flipV="1">
                <a:off x="2896794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Straight Connector 202"/>
              <p:cNvCxnSpPr/>
              <p:nvPr/>
            </p:nvCxnSpPr>
            <p:spPr>
              <a:xfrm flipV="1">
                <a:off x="2973119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Straight Connector 203"/>
              <p:cNvCxnSpPr/>
              <p:nvPr/>
            </p:nvCxnSpPr>
            <p:spPr>
              <a:xfrm flipV="1">
                <a:off x="3046164" y="5966900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Straight Connector 204"/>
              <p:cNvCxnSpPr/>
              <p:nvPr/>
            </p:nvCxnSpPr>
            <p:spPr>
              <a:xfrm flipV="1">
                <a:off x="3118290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Straight Connector 205"/>
              <p:cNvCxnSpPr/>
              <p:nvPr/>
            </p:nvCxnSpPr>
            <p:spPr>
              <a:xfrm flipV="1">
                <a:off x="3190416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Straight Connector 206"/>
              <p:cNvCxnSpPr/>
              <p:nvPr/>
            </p:nvCxnSpPr>
            <p:spPr>
              <a:xfrm flipV="1">
                <a:off x="3262542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Straight Connector 207"/>
              <p:cNvCxnSpPr/>
              <p:nvPr/>
            </p:nvCxnSpPr>
            <p:spPr>
              <a:xfrm flipV="1">
                <a:off x="3334668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Straight Connector 208"/>
              <p:cNvCxnSpPr/>
              <p:nvPr/>
            </p:nvCxnSpPr>
            <p:spPr>
              <a:xfrm flipV="1">
                <a:off x="3406794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Straight Connector 209"/>
              <p:cNvCxnSpPr/>
              <p:nvPr/>
            </p:nvCxnSpPr>
            <p:spPr>
              <a:xfrm flipV="1">
                <a:off x="3478920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Straight Connector 210"/>
              <p:cNvCxnSpPr/>
              <p:nvPr/>
            </p:nvCxnSpPr>
            <p:spPr>
              <a:xfrm flipV="1">
                <a:off x="3551046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Straight Connector 211"/>
              <p:cNvCxnSpPr/>
              <p:nvPr/>
            </p:nvCxnSpPr>
            <p:spPr>
              <a:xfrm flipV="1">
                <a:off x="3622253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9" name="Straight Connector 212"/>
              <p:cNvCxnSpPr/>
              <p:nvPr/>
            </p:nvCxnSpPr>
            <p:spPr>
              <a:xfrm flipV="1">
                <a:off x="3698578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213"/>
              <p:cNvCxnSpPr/>
              <p:nvPr/>
            </p:nvCxnSpPr>
            <p:spPr>
              <a:xfrm flipV="1">
                <a:off x="3774903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Straight Connector 214"/>
              <p:cNvCxnSpPr/>
              <p:nvPr/>
            </p:nvCxnSpPr>
            <p:spPr>
              <a:xfrm flipV="1">
                <a:off x="3851228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215"/>
              <p:cNvCxnSpPr/>
              <p:nvPr/>
            </p:nvCxnSpPr>
            <p:spPr>
              <a:xfrm flipV="1">
                <a:off x="3927553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222"/>
              <p:cNvCxnSpPr/>
              <p:nvPr/>
            </p:nvCxnSpPr>
            <p:spPr>
              <a:xfrm flipV="1">
                <a:off x="1612973" y="5966900"/>
                <a:ext cx="0" cy="24887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4" name="Straight Connector 223"/>
              <p:cNvCxnSpPr/>
              <p:nvPr/>
            </p:nvCxnSpPr>
            <p:spPr>
              <a:xfrm flipV="1">
                <a:off x="1685099" y="5966900"/>
                <a:ext cx="919" cy="24887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Connector 224"/>
              <p:cNvCxnSpPr/>
              <p:nvPr/>
            </p:nvCxnSpPr>
            <p:spPr>
              <a:xfrm flipV="1">
                <a:off x="1757225" y="5966900"/>
                <a:ext cx="0" cy="2488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6" name="Straight Connector 225"/>
              <p:cNvCxnSpPr/>
              <p:nvPr/>
            </p:nvCxnSpPr>
            <p:spPr>
              <a:xfrm flipV="1">
                <a:off x="1828432" y="5966900"/>
                <a:ext cx="459" cy="2488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7" name="Straight Connector 226"/>
              <p:cNvCxnSpPr/>
              <p:nvPr/>
            </p:nvCxnSpPr>
            <p:spPr>
              <a:xfrm flipV="1">
                <a:off x="1904757" y="5966900"/>
                <a:ext cx="0" cy="2488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227"/>
              <p:cNvCxnSpPr/>
              <p:nvPr/>
            </p:nvCxnSpPr>
            <p:spPr>
              <a:xfrm flipV="1">
                <a:off x="1977802" y="5966900"/>
                <a:ext cx="0" cy="2488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228"/>
              <p:cNvCxnSpPr/>
              <p:nvPr/>
            </p:nvCxnSpPr>
            <p:spPr>
              <a:xfrm flipV="1">
                <a:off x="2049928" y="5970589"/>
                <a:ext cx="0" cy="21198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0" name="Straight Connector 229"/>
              <p:cNvCxnSpPr/>
              <p:nvPr/>
            </p:nvCxnSpPr>
            <p:spPr>
              <a:xfrm flipV="1">
                <a:off x="2122054" y="5966900"/>
                <a:ext cx="919" cy="248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1" name="Straight Connector 230"/>
              <p:cNvCxnSpPr/>
              <p:nvPr/>
            </p:nvCxnSpPr>
            <p:spPr>
              <a:xfrm flipV="1">
                <a:off x="2194180" y="5966900"/>
                <a:ext cx="919" cy="248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2" name="Straight Connector 231"/>
              <p:cNvCxnSpPr/>
              <p:nvPr/>
            </p:nvCxnSpPr>
            <p:spPr>
              <a:xfrm flipV="1">
                <a:off x="2266306" y="5966900"/>
                <a:ext cx="919" cy="248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3" name="Straight Connector 232"/>
              <p:cNvCxnSpPr/>
              <p:nvPr/>
            </p:nvCxnSpPr>
            <p:spPr>
              <a:xfrm flipV="1">
                <a:off x="2338432" y="5966900"/>
                <a:ext cx="919" cy="248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4" name="Straight Connector 233"/>
              <p:cNvCxnSpPr/>
              <p:nvPr/>
            </p:nvCxnSpPr>
            <p:spPr>
              <a:xfrm flipV="1">
                <a:off x="2410558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5" name="Straight Connector 234"/>
              <p:cNvCxnSpPr/>
              <p:nvPr/>
            </p:nvCxnSpPr>
            <p:spPr>
              <a:xfrm flipV="1">
                <a:off x="2482684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6" name="Straight Connector 235"/>
              <p:cNvCxnSpPr/>
              <p:nvPr/>
            </p:nvCxnSpPr>
            <p:spPr>
              <a:xfrm flipV="1">
                <a:off x="2553891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7" name="Straight Connector 236"/>
              <p:cNvCxnSpPr/>
              <p:nvPr/>
            </p:nvCxnSpPr>
            <p:spPr>
              <a:xfrm flipV="1">
                <a:off x="2630216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8" name="Straight Connector 237"/>
              <p:cNvCxnSpPr/>
              <p:nvPr/>
            </p:nvCxnSpPr>
            <p:spPr>
              <a:xfrm flipV="1">
                <a:off x="2706541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9" name="Straight Connector 238"/>
              <p:cNvCxnSpPr/>
              <p:nvPr/>
            </p:nvCxnSpPr>
            <p:spPr>
              <a:xfrm flipV="1">
                <a:off x="2782866" y="5966900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0" name="Straight Connector 239"/>
              <p:cNvCxnSpPr/>
              <p:nvPr/>
            </p:nvCxnSpPr>
            <p:spPr>
              <a:xfrm flipV="1">
                <a:off x="2859191" y="5966900"/>
                <a:ext cx="0" cy="2488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1" name="Straight Connector 240"/>
              <p:cNvCxnSpPr/>
              <p:nvPr/>
            </p:nvCxnSpPr>
            <p:spPr>
              <a:xfrm flipV="1">
                <a:off x="962972" y="5966900"/>
                <a:ext cx="285" cy="248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2" name="Straight Connector 241"/>
              <p:cNvCxnSpPr/>
              <p:nvPr/>
            </p:nvCxnSpPr>
            <p:spPr>
              <a:xfrm flipV="1">
                <a:off x="1035098" y="5966900"/>
                <a:ext cx="0" cy="248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3" name="Straight Connector 174"/>
              <p:cNvCxnSpPr/>
              <p:nvPr/>
            </p:nvCxnSpPr>
            <p:spPr>
              <a:xfrm flipV="1">
                <a:off x="1144154" y="5970589"/>
                <a:ext cx="919" cy="2119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4" name="Straight Connector 175"/>
              <p:cNvCxnSpPr/>
              <p:nvPr/>
            </p:nvCxnSpPr>
            <p:spPr>
              <a:xfrm flipV="1">
                <a:off x="1216280" y="5970589"/>
                <a:ext cx="919" cy="2119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5" name="Straight Connector 176"/>
              <p:cNvCxnSpPr/>
              <p:nvPr/>
            </p:nvCxnSpPr>
            <p:spPr>
              <a:xfrm flipV="1">
                <a:off x="1288406" y="5970589"/>
                <a:ext cx="919" cy="2119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6" name="Straight Connector 177"/>
              <p:cNvCxnSpPr/>
              <p:nvPr/>
            </p:nvCxnSpPr>
            <p:spPr>
              <a:xfrm flipV="1">
                <a:off x="1360532" y="5970589"/>
                <a:ext cx="0" cy="2119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7" name="Straight Connector 178"/>
              <p:cNvCxnSpPr/>
              <p:nvPr/>
            </p:nvCxnSpPr>
            <p:spPr>
              <a:xfrm flipV="1">
                <a:off x="1432658" y="5970589"/>
                <a:ext cx="919" cy="2119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8" name="Straight Connector 179"/>
              <p:cNvCxnSpPr/>
              <p:nvPr/>
            </p:nvCxnSpPr>
            <p:spPr>
              <a:xfrm flipV="1">
                <a:off x="1504784" y="5966900"/>
                <a:ext cx="919" cy="24887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9" name="Straight Connector 200"/>
              <p:cNvCxnSpPr/>
              <p:nvPr/>
            </p:nvCxnSpPr>
            <p:spPr>
              <a:xfrm flipV="1">
                <a:off x="1071161" y="5966900"/>
                <a:ext cx="810" cy="248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0" name="Straight Connector 216"/>
              <p:cNvCxnSpPr/>
              <p:nvPr/>
            </p:nvCxnSpPr>
            <p:spPr>
              <a:xfrm flipV="1">
                <a:off x="1180217" y="5966900"/>
                <a:ext cx="919" cy="24887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1" name="Straight Connector 217"/>
              <p:cNvCxnSpPr/>
              <p:nvPr/>
            </p:nvCxnSpPr>
            <p:spPr>
              <a:xfrm flipV="1">
                <a:off x="1252343" y="5970589"/>
                <a:ext cx="919" cy="2119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2" name="Straight Connector 218"/>
              <p:cNvCxnSpPr/>
              <p:nvPr/>
            </p:nvCxnSpPr>
            <p:spPr>
              <a:xfrm flipV="1">
                <a:off x="1324469" y="5970589"/>
                <a:ext cx="919" cy="2119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3" name="Straight Connector 219"/>
              <p:cNvCxnSpPr/>
              <p:nvPr/>
            </p:nvCxnSpPr>
            <p:spPr>
              <a:xfrm flipV="1">
                <a:off x="1396595" y="5970589"/>
                <a:ext cx="919" cy="2119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4" name="Straight Connector 220"/>
              <p:cNvCxnSpPr/>
              <p:nvPr/>
            </p:nvCxnSpPr>
            <p:spPr>
              <a:xfrm flipV="1">
                <a:off x="1468721" y="5970589"/>
                <a:ext cx="0" cy="2119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5" name="Straight Connector 221"/>
              <p:cNvCxnSpPr/>
              <p:nvPr/>
            </p:nvCxnSpPr>
            <p:spPr>
              <a:xfrm flipV="1">
                <a:off x="1540847" y="5966900"/>
                <a:ext cx="0" cy="24887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6" name="Straight Connector 242"/>
              <p:cNvCxnSpPr/>
              <p:nvPr/>
            </p:nvCxnSpPr>
            <p:spPr>
              <a:xfrm flipV="1">
                <a:off x="1107224" y="5970589"/>
                <a:ext cx="570" cy="2119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7" name="Straight Connector 243"/>
              <p:cNvCxnSpPr/>
              <p:nvPr/>
            </p:nvCxnSpPr>
            <p:spPr>
              <a:xfrm flipV="1">
                <a:off x="2932857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8" name="Straight Connector 244"/>
              <p:cNvCxnSpPr/>
              <p:nvPr/>
            </p:nvCxnSpPr>
            <p:spPr>
              <a:xfrm flipV="1">
                <a:off x="3009182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9" name="Straight Connector 245"/>
              <p:cNvCxnSpPr/>
              <p:nvPr/>
            </p:nvCxnSpPr>
            <p:spPr>
              <a:xfrm flipV="1">
                <a:off x="3082227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0" name="Straight Connector 246"/>
              <p:cNvCxnSpPr/>
              <p:nvPr/>
            </p:nvCxnSpPr>
            <p:spPr>
              <a:xfrm flipV="1">
                <a:off x="3154353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1" name="Straight Connector 247"/>
              <p:cNvCxnSpPr/>
              <p:nvPr/>
            </p:nvCxnSpPr>
            <p:spPr>
              <a:xfrm flipV="1">
                <a:off x="3226479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2" name="Straight Connector 248"/>
              <p:cNvCxnSpPr/>
              <p:nvPr/>
            </p:nvCxnSpPr>
            <p:spPr>
              <a:xfrm flipV="1">
                <a:off x="3298605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3" name="Straight Connector 249"/>
              <p:cNvCxnSpPr/>
              <p:nvPr/>
            </p:nvCxnSpPr>
            <p:spPr>
              <a:xfrm flipV="1">
                <a:off x="3370731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4" name="Straight Connector 250"/>
              <p:cNvCxnSpPr/>
              <p:nvPr/>
            </p:nvCxnSpPr>
            <p:spPr>
              <a:xfrm flipV="1">
                <a:off x="3442857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5" name="Straight Connector 251"/>
              <p:cNvCxnSpPr/>
              <p:nvPr/>
            </p:nvCxnSpPr>
            <p:spPr>
              <a:xfrm flipV="1">
                <a:off x="3514983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6" name="Straight Connector 252"/>
              <p:cNvCxnSpPr/>
              <p:nvPr/>
            </p:nvCxnSpPr>
            <p:spPr>
              <a:xfrm flipV="1">
                <a:off x="3587109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7" name="Straight Connector 253"/>
              <p:cNvCxnSpPr/>
              <p:nvPr/>
            </p:nvCxnSpPr>
            <p:spPr>
              <a:xfrm flipV="1">
                <a:off x="3658316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8" name="Straight Connector 254"/>
              <p:cNvCxnSpPr/>
              <p:nvPr/>
            </p:nvCxnSpPr>
            <p:spPr>
              <a:xfrm flipV="1">
                <a:off x="3734641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9" name="Straight Connector 255"/>
              <p:cNvCxnSpPr/>
              <p:nvPr/>
            </p:nvCxnSpPr>
            <p:spPr>
              <a:xfrm flipV="1">
                <a:off x="3810966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0" name="Straight Connector 256"/>
              <p:cNvCxnSpPr/>
              <p:nvPr/>
            </p:nvCxnSpPr>
            <p:spPr>
              <a:xfrm flipV="1">
                <a:off x="3887291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1" name="Straight Connector 257"/>
              <p:cNvCxnSpPr/>
              <p:nvPr/>
            </p:nvCxnSpPr>
            <p:spPr>
              <a:xfrm flipV="1">
                <a:off x="3963616" y="5775763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Gruppieren 20"/>
            <p:cNvGrpSpPr/>
            <p:nvPr/>
          </p:nvGrpSpPr>
          <p:grpSpPr>
            <a:xfrm rot="1290765">
              <a:off x="8421694" y="5221988"/>
              <a:ext cx="3037626" cy="216025"/>
              <a:chOff x="505376" y="6356879"/>
              <a:chExt cx="3037626" cy="216025"/>
            </a:xfrm>
          </p:grpSpPr>
          <p:cxnSp>
            <p:nvCxnSpPr>
              <p:cNvPr id="194" name="Straight Connector 191"/>
              <p:cNvCxnSpPr/>
              <p:nvPr/>
            </p:nvCxnSpPr>
            <p:spPr>
              <a:xfrm flipV="1">
                <a:off x="1952962" y="654801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2"/>
              <p:cNvCxnSpPr/>
              <p:nvPr/>
            </p:nvCxnSpPr>
            <p:spPr>
              <a:xfrm flipV="1">
                <a:off x="2025088" y="6548016"/>
                <a:ext cx="0" cy="2488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3"/>
              <p:cNvCxnSpPr/>
              <p:nvPr/>
            </p:nvCxnSpPr>
            <p:spPr>
              <a:xfrm flipV="1">
                <a:off x="2096295" y="654801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4"/>
              <p:cNvCxnSpPr/>
              <p:nvPr/>
            </p:nvCxnSpPr>
            <p:spPr>
              <a:xfrm flipV="1">
                <a:off x="2172620" y="654801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5"/>
              <p:cNvCxnSpPr/>
              <p:nvPr/>
            </p:nvCxnSpPr>
            <p:spPr>
              <a:xfrm flipV="1">
                <a:off x="2248945" y="654801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6"/>
              <p:cNvCxnSpPr/>
              <p:nvPr/>
            </p:nvCxnSpPr>
            <p:spPr>
              <a:xfrm flipV="1">
                <a:off x="2325270" y="654801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7"/>
              <p:cNvCxnSpPr/>
              <p:nvPr/>
            </p:nvCxnSpPr>
            <p:spPr>
              <a:xfrm flipH="1" flipV="1">
                <a:off x="2400785" y="6548016"/>
                <a:ext cx="81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1"/>
              <p:cNvCxnSpPr/>
              <p:nvPr/>
            </p:nvCxnSpPr>
            <p:spPr>
              <a:xfrm flipV="1">
                <a:off x="2475261" y="654801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Straight Connector 202"/>
              <p:cNvCxnSpPr/>
              <p:nvPr/>
            </p:nvCxnSpPr>
            <p:spPr>
              <a:xfrm flipV="1">
                <a:off x="2551586" y="654801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Straight Connector 203"/>
              <p:cNvCxnSpPr/>
              <p:nvPr/>
            </p:nvCxnSpPr>
            <p:spPr>
              <a:xfrm flipV="1">
                <a:off x="2624631" y="654801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4" name="Straight Connector 204"/>
              <p:cNvCxnSpPr/>
              <p:nvPr/>
            </p:nvCxnSpPr>
            <p:spPr>
              <a:xfrm flipV="1">
                <a:off x="2696757" y="654801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Straight Connector 205"/>
              <p:cNvCxnSpPr/>
              <p:nvPr/>
            </p:nvCxnSpPr>
            <p:spPr>
              <a:xfrm flipV="1">
                <a:off x="2768883" y="654801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Straight Connector 206"/>
              <p:cNvCxnSpPr/>
              <p:nvPr/>
            </p:nvCxnSpPr>
            <p:spPr>
              <a:xfrm flipV="1">
                <a:off x="2841009" y="654801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Connector 207"/>
              <p:cNvCxnSpPr/>
              <p:nvPr/>
            </p:nvCxnSpPr>
            <p:spPr>
              <a:xfrm flipV="1">
                <a:off x="2913135" y="654801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Connector 208"/>
              <p:cNvCxnSpPr/>
              <p:nvPr/>
            </p:nvCxnSpPr>
            <p:spPr>
              <a:xfrm flipV="1">
                <a:off x="2985261" y="654801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9"/>
              <p:cNvCxnSpPr/>
              <p:nvPr/>
            </p:nvCxnSpPr>
            <p:spPr>
              <a:xfrm flipV="1">
                <a:off x="3057387" y="654801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10"/>
              <p:cNvCxnSpPr/>
              <p:nvPr/>
            </p:nvCxnSpPr>
            <p:spPr>
              <a:xfrm flipH="1" flipV="1">
                <a:off x="3129513" y="6548016"/>
                <a:ext cx="1" cy="2488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1"/>
              <p:cNvCxnSpPr/>
              <p:nvPr/>
            </p:nvCxnSpPr>
            <p:spPr>
              <a:xfrm flipV="1">
                <a:off x="3200720" y="6548016"/>
                <a:ext cx="1105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2"/>
              <p:cNvCxnSpPr/>
              <p:nvPr/>
            </p:nvCxnSpPr>
            <p:spPr>
              <a:xfrm flipV="1">
                <a:off x="3277045" y="654801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3"/>
              <p:cNvCxnSpPr/>
              <p:nvPr/>
            </p:nvCxnSpPr>
            <p:spPr>
              <a:xfrm flipV="1">
                <a:off x="3353370" y="654801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4"/>
              <p:cNvCxnSpPr/>
              <p:nvPr/>
            </p:nvCxnSpPr>
            <p:spPr>
              <a:xfrm flipH="1" flipV="1">
                <a:off x="3429272" y="6548016"/>
                <a:ext cx="423" cy="2488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5"/>
              <p:cNvCxnSpPr/>
              <p:nvPr/>
            </p:nvCxnSpPr>
            <p:spPr>
              <a:xfrm flipV="1">
                <a:off x="3506020" y="654801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33"/>
              <p:cNvCxnSpPr/>
              <p:nvPr/>
            </p:nvCxnSpPr>
            <p:spPr>
              <a:xfrm flipV="1">
                <a:off x="1989025" y="654801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34"/>
              <p:cNvCxnSpPr/>
              <p:nvPr/>
            </p:nvCxnSpPr>
            <p:spPr>
              <a:xfrm flipV="1">
                <a:off x="2061151" y="654801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35"/>
              <p:cNvCxnSpPr/>
              <p:nvPr/>
            </p:nvCxnSpPr>
            <p:spPr>
              <a:xfrm flipV="1">
                <a:off x="2132358" y="654801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Straight Connector 236"/>
              <p:cNvCxnSpPr/>
              <p:nvPr/>
            </p:nvCxnSpPr>
            <p:spPr>
              <a:xfrm flipV="1">
                <a:off x="2208683" y="654801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37"/>
              <p:cNvCxnSpPr/>
              <p:nvPr/>
            </p:nvCxnSpPr>
            <p:spPr>
              <a:xfrm flipV="1">
                <a:off x="2285008" y="654801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38"/>
              <p:cNvCxnSpPr/>
              <p:nvPr/>
            </p:nvCxnSpPr>
            <p:spPr>
              <a:xfrm flipV="1">
                <a:off x="2361333" y="654801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39"/>
              <p:cNvCxnSpPr/>
              <p:nvPr/>
            </p:nvCxnSpPr>
            <p:spPr>
              <a:xfrm flipV="1">
                <a:off x="2437658" y="6548016"/>
                <a:ext cx="0" cy="2488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174"/>
              <p:cNvCxnSpPr/>
              <p:nvPr/>
            </p:nvCxnSpPr>
            <p:spPr>
              <a:xfrm flipV="1">
                <a:off x="722621" y="6356879"/>
                <a:ext cx="919" cy="216024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175"/>
              <p:cNvCxnSpPr/>
              <p:nvPr/>
            </p:nvCxnSpPr>
            <p:spPr>
              <a:xfrm flipV="1">
                <a:off x="794747" y="6356879"/>
                <a:ext cx="919" cy="216024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176"/>
              <p:cNvCxnSpPr/>
              <p:nvPr/>
            </p:nvCxnSpPr>
            <p:spPr>
              <a:xfrm flipV="1">
                <a:off x="866873" y="6356879"/>
                <a:ext cx="919" cy="216024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177"/>
              <p:cNvCxnSpPr/>
              <p:nvPr/>
            </p:nvCxnSpPr>
            <p:spPr>
              <a:xfrm flipV="1">
                <a:off x="938999" y="6356879"/>
                <a:ext cx="919" cy="216024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178"/>
              <p:cNvCxnSpPr/>
              <p:nvPr/>
            </p:nvCxnSpPr>
            <p:spPr>
              <a:xfrm flipV="1">
                <a:off x="1011125" y="6356879"/>
                <a:ext cx="919" cy="216024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179"/>
              <p:cNvCxnSpPr/>
              <p:nvPr/>
            </p:nvCxnSpPr>
            <p:spPr>
              <a:xfrm flipV="1">
                <a:off x="1083251" y="6356879"/>
                <a:ext cx="919" cy="216024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180"/>
              <p:cNvCxnSpPr/>
              <p:nvPr/>
            </p:nvCxnSpPr>
            <p:spPr>
              <a:xfrm flipV="1">
                <a:off x="1155377" y="6356879"/>
                <a:ext cx="919" cy="216024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181"/>
              <p:cNvCxnSpPr/>
              <p:nvPr/>
            </p:nvCxnSpPr>
            <p:spPr>
              <a:xfrm flipV="1">
                <a:off x="1227503" y="6356879"/>
                <a:ext cx="919" cy="216024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182"/>
              <p:cNvCxnSpPr/>
              <p:nvPr/>
            </p:nvCxnSpPr>
            <p:spPr>
              <a:xfrm flipV="1">
                <a:off x="1299629" y="6356879"/>
                <a:ext cx="919" cy="216024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183"/>
              <p:cNvCxnSpPr/>
              <p:nvPr/>
            </p:nvCxnSpPr>
            <p:spPr>
              <a:xfrm flipH="1" flipV="1">
                <a:off x="1370836" y="6548016"/>
                <a:ext cx="1" cy="24888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184"/>
              <p:cNvCxnSpPr/>
              <p:nvPr/>
            </p:nvCxnSpPr>
            <p:spPr>
              <a:xfrm flipV="1">
                <a:off x="1447161" y="6548016"/>
                <a:ext cx="0" cy="24888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185"/>
              <p:cNvCxnSpPr/>
              <p:nvPr/>
            </p:nvCxnSpPr>
            <p:spPr>
              <a:xfrm flipV="1">
                <a:off x="1520206" y="6548016"/>
                <a:ext cx="0" cy="2488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Straight Connector 186"/>
              <p:cNvCxnSpPr/>
              <p:nvPr/>
            </p:nvCxnSpPr>
            <p:spPr>
              <a:xfrm flipV="1">
                <a:off x="1592332" y="6548016"/>
                <a:ext cx="919" cy="2488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Straight Connector 187"/>
              <p:cNvCxnSpPr/>
              <p:nvPr/>
            </p:nvCxnSpPr>
            <p:spPr>
              <a:xfrm flipV="1">
                <a:off x="1664458" y="6548016"/>
                <a:ext cx="0" cy="248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7" name="Straight Connector 188"/>
              <p:cNvCxnSpPr/>
              <p:nvPr/>
            </p:nvCxnSpPr>
            <p:spPr>
              <a:xfrm flipV="1">
                <a:off x="1736584" y="6548016"/>
                <a:ext cx="0" cy="248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8" name="Straight Connector 189"/>
              <p:cNvCxnSpPr/>
              <p:nvPr/>
            </p:nvCxnSpPr>
            <p:spPr>
              <a:xfrm flipV="1">
                <a:off x="1808710" y="6548016"/>
                <a:ext cx="0" cy="248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9" name="Straight Connector 190"/>
              <p:cNvCxnSpPr/>
              <p:nvPr/>
            </p:nvCxnSpPr>
            <p:spPr>
              <a:xfrm flipV="1">
                <a:off x="1880836" y="6548016"/>
                <a:ext cx="0" cy="248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0" name="Straight Connector 198"/>
              <p:cNvCxnSpPr/>
              <p:nvPr/>
            </p:nvCxnSpPr>
            <p:spPr>
              <a:xfrm flipV="1">
                <a:off x="505376" y="6548016"/>
                <a:ext cx="0" cy="248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Straight Connector 199"/>
              <p:cNvCxnSpPr/>
              <p:nvPr/>
            </p:nvCxnSpPr>
            <p:spPr>
              <a:xfrm flipV="1">
                <a:off x="577502" y="6548016"/>
                <a:ext cx="570" cy="248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Straight Connector 200"/>
              <p:cNvCxnSpPr/>
              <p:nvPr/>
            </p:nvCxnSpPr>
            <p:spPr>
              <a:xfrm flipV="1">
                <a:off x="649628" y="6548016"/>
                <a:ext cx="810" cy="248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Straight Connector 216"/>
              <p:cNvCxnSpPr/>
              <p:nvPr/>
            </p:nvCxnSpPr>
            <p:spPr>
              <a:xfrm flipV="1">
                <a:off x="758684" y="6356879"/>
                <a:ext cx="919" cy="216024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Straight Connector 217"/>
              <p:cNvCxnSpPr/>
              <p:nvPr/>
            </p:nvCxnSpPr>
            <p:spPr>
              <a:xfrm flipV="1">
                <a:off x="830810" y="6356879"/>
                <a:ext cx="919" cy="216024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Straight Connector 218"/>
              <p:cNvCxnSpPr/>
              <p:nvPr/>
            </p:nvCxnSpPr>
            <p:spPr>
              <a:xfrm flipV="1">
                <a:off x="902936" y="6356879"/>
                <a:ext cx="919" cy="216024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Straight Connector 219"/>
              <p:cNvCxnSpPr/>
              <p:nvPr/>
            </p:nvCxnSpPr>
            <p:spPr>
              <a:xfrm flipV="1">
                <a:off x="975062" y="6356879"/>
                <a:ext cx="919" cy="216024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20"/>
              <p:cNvCxnSpPr/>
              <p:nvPr/>
            </p:nvCxnSpPr>
            <p:spPr>
              <a:xfrm flipV="1">
                <a:off x="1047188" y="6356879"/>
                <a:ext cx="919" cy="216024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21"/>
              <p:cNvCxnSpPr/>
              <p:nvPr/>
            </p:nvCxnSpPr>
            <p:spPr>
              <a:xfrm flipV="1">
                <a:off x="1119314" y="6356879"/>
                <a:ext cx="919" cy="216024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Straight Connector 222"/>
              <p:cNvCxnSpPr/>
              <p:nvPr/>
            </p:nvCxnSpPr>
            <p:spPr>
              <a:xfrm flipV="1">
                <a:off x="1191440" y="6548016"/>
                <a:ext cx="0" cy="24887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Straight Connector 223"/>
              <p:cNvCxnSpPr/>
              <p:nvPr/>
            </p:nvCxnSpPr>
            <p:spPr>
              <a:xfrm flipV="1">
                <a:off x="1263566" y="6356879"/>
                <a:ext cx="919" cy="216024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Straight Connector 224"/>
              <p:cNvCxnSpPr/>
              <p:nvPr/>
            </p:nvCxnSpPr>
            <p:spPr>
              <a:xfrm flipV="1">
                <a:off x="1335692" y="6356879"/>
                <a:ext cx="919" cy="216024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Straight Connector 225"/>
              <p:cNvCxnSpPr/>
              <p:nvPr/>
            </p:nvCxnSpPr>
            <p:spPr>
              <a:xfrm flipV="1">
                <a:off x="1406899" y="6356879"/>
                <a:ext cx="919" cy="216024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Straight Connector 226"/>
              <p:cNvCxnSpPr/>
              <p:nvPr/>
            </p:nvCxnSpPr>
            <p:spPr>
              <a:xfrm flipV="1">
                <a:off x="1483224" y="6356879"/>
                <a:ext cx="919" cy="216024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Straight Connector 227"/>
              <p:cNvCxnSpPr/>
              <p:nvPr/>
            </p:nvCxnSpPr>
            <p:spPr>
              <a:xfrm flipV="1">
                <a:off x="1556269" y="6356879"/>
                <a:ext cx="919" cy="216024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Straight Connector 228"/>
              <p:cNvCxnSpPr/>
              <p:nvPr/>
            </p:nvCxnSpPr>
            <p:spPr>
              <a:xfrm flipV="1">
                <a:off x="1628395" y="6356879"/>
                <a:ext cx="919" cy="216024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Straight Connector 229"/>
              <p:cNvCxnSpPr/>
              <p:nvPr/>
            </p:nvCxnSpPr>
            <p:spPr>
              <a:xfrm flipV="1">
                <a:off x="1700521" y="6548016"/>
                <a:ext cx="919" cy="248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Straight Connector 230"/>
              <p:cNvCxnSpPr/>
              <p:nvPr/>
            </p:nvCxnSpPr>
            <p:spPr>
              <a:xfrm flipV="1">
                <a:off x="1772647" y="6548016"/>
                <a:ext cx="919" cy="248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Straight Connector 231"/>
              <p:cNvCxnSpPr/>
              <p:nvPr/>
            </p:nvCxnSpPr>
            <p:spPr>
              <a:xfrm flipV="1">
                <a:off x="1844773" y="6548016"/>
                <a:ext cx="919" cy="248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Straight Connector 232"/>
              <p:cNvCxnSpPr/>
              <p:nvPr/>
            </p:nvCxnSpPr>
            <p:spPr>
              <a:xfrm flipV="1">
                <a:off x="1916899" y="6548016"/>
                <a:ext cx="919" cy="248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Straight Connector 240"/>
              <p:cNvCxnSpPr/>
              <p:nvPr/>
            </p:nvCxnSpPr>
            <p:spPr>
              <a:xfrm flipV="1">
                <a:off x="541439" y="6548016"/>
                <a:ext cx="285" cy="24887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Straight Connector 241"/>
              <p:cNvCxnSpPr/>
              <p:nvPr/>
            </p:nvCxnSpPr>
            <p:spPr>
              <a:xfrm flipV="1">
                <a:off x="613565" y="6548016"/>
                <a:ext cx="0" cy="248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Straight Connector 242"/>
              <p:cNvCxnSpPr/>
              <p:nvPr/>
            </p:nvCxnSpPr>
            <p:spPr>
              <a:xfrm flipV="1">
                <a:off x="685691" y="6356879"/>
                <a:ext cx="570" cy="216024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Straight Connector 243"/>
              <p:cNvCxnSpPr/>
              <p:nvPr/>
            </p:nvCxnSpPr>
            <p:spPr>
              <a:xfrm flipV="1">
                <a:off x="2511324" y="654801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Straight Connector 244"/>
              <p:cNvCxnSpPr/>
              <p:nvPr/>
            </p:nvCxnSpPr>
            <p:spPr>
              <a:xfrm flipV="1">
                <a:off x="2587649" y="654801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Straight Connector 245"/>
              <p:cNvCxnSpPr/>
              <p:nvPr/>
            </p:nvCxnSpPr>
            <p:spPr>
              <a:xfrm flipV="1">
                <a:off x="2660694" y="654801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Straight Connector 246"/>
              <p:cNvCxnSpPr/>
              <p:nvPr/>
            </p:nvCxnSpPr>
            <p:spPr>
              <a:xfrm flipV="1">
                <a:off x="2732820" y="654801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Straight Connector 247"/>
              <p:cNvCxnSpPr/>
              <p:nvPr/>
            </p:nvCxnSpPr>
            <p:spPr>
              <a:xfrm flipV="1">
                <a:off x="2804946" y="6548016"/>
                <a:ext cx="0" cy="2488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Straight Connector 248"/>
              <p:cNvCxnSpPr/>
              <p:nvPr/>
            </p:nvCxnSpPr>
            <p:spPr>
              <a:xfrm flipV="1">
                <a:off x="2877072" y="654801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9" name="Straight Connector 249"/>
              <p:cNvCxnSpPr/>
              <p:nvPr/>
            </p:nvCxnSpPr>
            <p:spPr>
              <a:xfrm flipV="1">
                <a:off x="2949198" y="654801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0" name="Straight Connector 250"/>
              <p:cNvCxnSpPr/>
              <p:nvPr/>
            </p:nvCxnSpPr>
            <p:spPr>
              <a:xfrm flipV="1">
                <a:off x="3021324" y="654801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1" name="Straight Connector 251"/>
              <p:cNvCxnSpPr/>
              <p:nvPr/>
            </p:nvCxnSpPr>
            <p:spPr>
              <a:xfrm flipV="1">
                <a:off x="3093450" y="6548016"/>
                <a:ext cx="45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2" name="Straight Connector 252"/>
              <p:cNvCxnSpPr/>
              <p:nvPr/>
            </p:nvCxnSpPr>
            <p:spPr>
              <a:xfrm flipV="1">
                <a:off x="3165576" y="6548016"/>
                <a:ext cx="0" cy="2488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3" name="Straight Connector 253"/>
              <p:cNvCxnSpPr/>
              <p:nvPr/>
            </p:nvCxnSpPr>
            <p:spPr>
              <a:xfrm flipH="1" flipV="1">
                <a:off x="3236466" y="6548016"/>
                <a:ext cx="317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54"/>
              <p:cNvCxnSpPr/>
              <p:nvPr/>
            </p:nvCxnSpPr>
            <p:spPr>
              <a:xfrm flipV="1">
                <a:off x="3313108" y="6548016"/>
                <a:ext cx="1201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55"/>
              <p:cNvCxnSpPr/>
              <p:nvPr/>
            </p:nvCxnSpPr>
            <p:spPr>
              <a:xfrm flipV="1">
                <a:off x="3389433" y="6548016"/>
                <a:ext cx="2704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56"/>
              <p:cNvCxnSpPr/>
              <p:nvPr/>
            </p:nvCxnSpPr>
            <p:spPr>
              <a:xfrm flipV="1">
                <a:off x="3465758" y="654801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57"/>
              <p:cNvCxnSpPr/>
              <p:nvPr/>
            </p:nvCxnSpPr>
            <p:spPr>
              <a:xfrm flipV="1">
                <a:off x="3542083" y="654801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Gruppieren 21"/>
            <p:cNvGrpSpPr/>
            <p:nvPr/>
          </p:nvGrpSpPr>
          <p:grpSpPr>
            <a:xfrm rot="2307770">
              <a:off x="5489492" y="5657228"/>
              <a:ext cx="3038442" cy="218714"/>
              <a:chOff x="2771578" y="926737"/>
              <a:chExt cx="3038442" cy="218714"/>
            </a:xfrm>
          </p:grpSpPr>
          <p:cxnSp>
            <p:nvCxnSpPr>
              <p:cNvPr id="110" name="Straight Connector 203"/>
              <p:cNvCxnSpPr/>
              <p:nvPr/>
            </p:nvCxnSpPr>
            <p:spPr>
              <a:xfrm flipV="1">
                <a:off x="4894643" y="928642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238"/>
              <p:cNvCxnSpPr/>
              <p:nvPr/>
            </p:nvCxnSpPr>
            <p:spPr>
              <a:xfrm flipV="1">
                <a:off x="4629440" y="926737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239"/>
              <p:cNvCxnSpPr/>
              <p:nvPr/>
            </p:nvCxnSpPr>
            <p:spPr>
              <a:xfrm flipV="1">
                <a:off x="4703860" y="926737"/>
                <a:ext cx="919" cy="216024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220"/>
              <p:cNvCxnSpPr/>
              <p:nvPr/>
            </p:nvCxnSpPr>
            <p:spPr>
              <a:xfrm flipV="1">
                <a:off x="3457631" y="929427"/>
                <a:ext cx="919" cy="216024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87"/>
              <p:cNvCxnSpPr/>
              <p:nvPr/>
            </p:nvCxnSpPr>
            <p:spPr>
              <a:xfrm flipV="1">
                <a:off x="3930660" y="928642"/>
                <a:ext cx="919" cy="216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88"/>
              <p:cNvCxnSpPr/>
              <p:nvPr/>
            </p:nvCxnSpPr>
            <p:spPr>
              <a:xfrm flipV="1">
                <a:off x="4002786" y="928642"/>
                <a:ext cx="919" cy="216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89"/>
              <p:cNvCxnSpPr/>
              <p:nvPr/>
            </p:nvCxnSpPr>
            <p:spPr>
              <a:xfrm flipV="1">
                <a:off x="4074912" y="928642"/>
                <a:ext cx="919" cy="216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90"/>
              <p:cNvCxnSpPr/>
              <p:nvPr/>
            </p:nvCxnSpPr>
            <p:spPr>
              <a:xfrm flipV="1">
                <a:off x="4147038" y="928642"/>
                <a:ext cx="919" cy="216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98"/>
              <p:cNvCxnSpPr/>
              <p:nvPr/>
            </p:nvCxnSpPr>
            <p:spPr>
              <a:xfrm flipV="1">
                <a:off x="2771578" y="928642"/>
                <a:ext cx="570" cy="216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99"/>
              <p:cNvCxnSpPr/>
              <p:nvPr/>
            </p:nvCxnSpPr>
            <p:spPr>
              <a:xfrm flipV="1">
                <a:off x="2843704" y="928642"/>
                <a:ext cx="570" cy="216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200"/>
              <p:cNvCxnSpPr/>
              <p:nvPr/>
            </p:nvCxnSpPr>
            <p:spPr>
              <a:xfrm flipV="1">
                <a:off x="2915830" y="928642"/>
                <a:ext cx="570" cy="216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Straight Connector 229"/>
              <p:cNvCxnSpPr/>
              <p:nvPr/>
            </p:nvCxnSpPr>
            <p:spPr>
              <a:xfrm flipV="1">
                <a:off x="3966723" y="928642"/>
                <a:ext cx="919" cy="216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Connector 230"/>
              <p:cNvCxnSpPr/>
              <p:nvPr/>
            </p:nvCxnSpPr>
            <p:spPr>
              <a:xfrm flipV="1">
                <a:off x="4038849" y="928642"/>
                <a:ext cx="919" cy="216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231"/>
              <p:cNvCxnSpPr/>
              <p:nvPr/>
            </p:nvCxnSpPr>
            <p:spPr>
              <a:xfrm flipV="1">
                <a:off x="4110975" y="928642"/>
                <a:ext cx="919" cy="216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232"/>
              <p:cNvCxnSpPr/>
              <p:nvPr/>
            </p:nvCxnSpPr>
            <p:spPr>
              <a:xfrm flipV="1">
                <a:off x="4183101" y="928642"/>
                <a:ext cx="919" cy="216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240"/>
              <p:cNvCxnSpPr/>
              <p:nvPr/>
            </p:nvCxnSpPr>
            <p:spPr>
              <a:xfrm flipV="1">
                <a:off x="2807641" y="928642"/>
                <a:ext cx="570" cy="216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241"/>
              <p:cNvCxnSpPr/>
              <p:nvPr/>
            </p:nvCxnSpPr>
            <p:spPr>
              <a:xfrm flipV="1">
                <a:off x="2879767" y="928642"/>
                <a:ext cx="570" cy="21602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80"/>
              <p:cNvCxnSpPr/>
              <p:nvPr/>
            </p:nvCxnSpPr>
            <p:spPr>
              <a:xfrm flipV="1">
                <a:off x="3422279" y="1119241"/>
                <a:ext cx="459" cy="24887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81"/>
              <p:cNvCxnSpPr/>
              <p:nvPr/>
            </p:nvCxnSpPr>
            <p:spPr>
              <a:xfrm flipV="1">
                <a:off x="3494405" y="1117355"/>
                <a:ext cx="919" cy="26773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82"/>
              <p:cNvCxnSpPr/>
              <p:nvPr/>
            </p:nvCxnSpPr>
            <p:spPr>
              <a:xfrm flipV="1">
                <a:off x="3566531" y="1119241"/>
                <a:ext cx="0" cy="24887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83"/>
              <p:cNvCxnSpPr/>
              <p:nvPr/>
            </p:nvCxnSpPr>
            <p:spPr>
              <a:xfrm flipH="1" flipV="1">
                <a:off x="3637738" y="1119241"/>
                <a:ext cx="1" cy="24888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84"/>
              <p:cNvCxnSpPr/>
              <p:nvPr/>
            </p:nvCxnSpPr>
            <p:spPr>
              <a:xfrm flipV="1">
                <a:off x="3714063" y="1119241"/>
                <a:ext cx="0" cy="24888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85"/>
              <p:cNvCxnSpPr/>
              <p:nvPr/>
            </p:nvCxnSpPr>
            <p:spPr>
              <a:xfrm flipV="1">
                <a:off x="3787108" y="1119241"/>
                <a:ext cx="0" cy="2488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86"/>
              <p:cNvCxnSpPr/>
              <p:nvPr/>
            </p:nvCxnSpPr>
            <p:spPr>
              <a:xfrm flipV="1">
                <a:off x="3859234" y="1119241"/>
                <a:ext cx="919" cy="2488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223"/>
              <p:cNvCxnSpPr/>
              <p:nvPr/>
            </p:nvCxnSpPr>
            <p:spPr>
              <a:xfrm flipV="1">
                <a:off x="3530468" y="1119241"/>
                <a:ext cx="919" cy="24887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Connector 224"/>
              <p:cNvCxnSpPr/>
              <p:nvPr/>
            </p:nvCxnSpPr>
            <p:spPr>
              <a:xfrm flipV="1">
                <a:off x="3602594" y="1119241"/>
                <a:ext cx="0" cy="2488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225"/>
              <p:cNvCxnSpPr/>
              <p:nvPr/>
            </p:nvCxnSpPr>
            <p:spPr>
              <a:xfrm flipV="1">
                <a:off x="3673801" y="1119241"/>
                <a:ext cx="459" cy="2488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226"/>
              <p:cNvCxnSpPr/>
              <p:nvPr/>
            </p:nvCxnSpPr>
            <p:spPr>
              <a:xfrm flipV="1">
                <a:off x="3750126" y="1119241"/>
                <a:ext cx="0" cy="2488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227"/>
              <p:cNvCxnSpPr/>
              <p:nvPr/>
            </p:nvCxnSpPr>
            <p:spPr>
              <a:xfrm flipV="1">
                <a:off x="3823171" y="1119241"/>
                <a:ext cx="0" cy="24887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228"/>
              <p:cNvCxnSpPr/>
              <p:nvPr/>
            </p:nvCxnSpPr>
            <p:spPr>
              <a:xfrm flipV="1">
                <a:off x="3895297" y="1122930"/>
                <a:ext cx="0" cy="21198"/>
              </a:xfrm>
              <a:prstGeom prst="lin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74"/>
              <p:cNvCxnSpPr/>
              <p:nvPr/>
            </p:nvCxnSpPr>
            <p:spPr>
              <a:xfrm flipV="1">
                <a:off x="2989523" y="1122930"/>
                <a:ext cx="919" cy="2119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75"/>
              <p:cNvCxnSpPr/>
              <p:nvPr/>
            </p:nvCxnSpPr>
            <p:spPr>
              <a:xfrm flipV="1">
                <a:off x="3061649" y="1122930"/>
                <a:ext cx="919" cy="2119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76"/>
              <p:cNvCxnSpPr/>
              <p:nvPr/>
            </p:nvCxnSpPr>
            <p:spPr>
              <a:xfrm flipV="1">
                <a:off x="3133775" y="1122930"/>
                <a:ext cx="919" cy="2119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Straight Connector 177"/>
              <p:cNvCxnSpPr/>
              <p:nvPr/>
            </p:nvCxnSpPr>
            <p:spPr>
              <a:xfrm flipV="1">
                <a:off x="3205901" y="1122930"/>
                <a:ext cx="0" cy="2119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78"/>
              <p:cNvCxnSpPr/>
              <p:nvPr/>
            </p:nvCxnSpPr>
            <p:spPr>
              <a:xfrm flipV="1">
                <a:off x="3278027" y="1122930"/>
                <a:ext cx="919" cy="2119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79"/>
              <p:cNvCxnSpPr/>
              <p:nvPr/>
            </p:nvCxnSpPr>
            <p:spPr>
              <a:xfrm flipV="1">
                <a:off x="3350153" y="1119241"/>
                <a:ext cx="919" cy="24887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216"/>
              <p:cNvCxnSpPr/>
              <p:nvPr/>
            </p:nvCxnSpPr>
            <p:spPr>
              <a:xfrm flipV="1">
                <a:off x="3025586" y="1119241"/>
                <a:ext cx="919" cy="24887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217"/>
              <p:cNvCxnSpPr/>
              <p:nvPr/>
            </p:nvCxnSpPr>
            <p:spPr>
              <a:xfrm flipV="1">
                <a:off x="3097712" y="1122930"/>
                <a:ext cx="919" cy="2119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218"/>
              <p:cNvCxnSpPr/>
              <p:nvPr/>
            </p:nvCxnSpPr>
            <p:spPr>
              <a:xfrm flipV="1">
                <a:off x="3169838" y="1122930"/>
                <a:ext cx="919" cy="2119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219"/>
              <p:cNvCxnSpPr/>
              <p:nvPr/>
            </p:nvCxnSpPr>
            <p:spPr>
              <a:xfrm flipV="1">
                <a:off x="3241964" y="1122930"/>
                <a:ext cx="919" cy="2119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Connector 220"/>
              <p:cNvCxnSpPr/>
              <p:nvPr/>
            </p:nvCxnSpPr>
            <p:spPr>
              <a:xfrm flipV="1">
                <a:off x="3314090" y="1122930"/>
                <a:ext cx="0" cy="2119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Connector 221"/>
              <p:cNvCxnSpPr/>
              <p:nvPr/>
            </p:nvCxnSpPr>
            <p:spPr>
              <a:xfrm flipV="1">
                <a:off x="3386216" y="1119241"/>
                <a:ext cx="0" cy="24887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242"/>
              <p:cNvCxnSpPr/>
              <p:nvPr/>
            </p:nvCxnSpPr>
            <p:spPr>
              <a:xfrm flipV="1">
                <a:off x="2952593" y="1122930"/>
                <a:ext cx="570" cy="21198"/>
              </a:xfrm>
              <a:prstGeom prst="line">
                <a:avLst/>
              </a:prstGeom>
              <a:ln w="2857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91"/>
              <p:cNvCxnSpPr/>
              <p:nvPr/>
            </p:nvCxnSpPr>
            <p:spPr>
              <a:xfrm flipV="1">
                <a:off x="4219980" y="111600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92"/>
              <p:cNvCxnSpPr/>
              <p:nvPr/>
            </p:nvCxnSpPr>
            <p:spPr>
              <a:xfrm flipV="1">
                <a:off x="4292106" y="1116006"/>
                <a:ext cx="0" cy="2488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93"/>
              <p:cNvCxnSpPr/>
              <p:nvPr/>
            </p:nvCxnSpPr>
            <p:spPr>
              <a:xfrm flipV="1">
                <a:off x="4363313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94"/>
              <p:cNvCxnSpPr/>
              <p:nvPr/>
            </p:nvCxnSpPr>
            <p:spPr>
              <a:xfrm flipV="1">
                <a:off x="4439638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95"/>
              <p:cNvCxnSpPr/>
              <p:nvPr/>
            </p:nvCxnSpPr>
            <p:spPr>
              <a:xfrm flipV="1">
                <a:off x="4515963" y="111600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96"/>
              <p:cNvCxnSpPr/>
              <p:nvPr/>
            </p:nvCxnSpPr>
            <p:spPr>
              <a:xfrm flipV="1">
                <a:off x="4592288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97"/>
              <p:cNvCxnSpPr/>
              <p:nvPr/>
            </p:nvCxnSpPr>
            <p:spPr>
              <a:xfrm flipH="1" flipV="1">
                <a:off x="4667803" y="1116006"/>
                <a:ext cx="81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201"/>
              <p:cNvCxnSpPr/>
              <p:nvPr/>
            </p:nvCxnSpPr>
            <p:spPr>
              <a:xfrm flipV="1">
                <a:off x="4742279" y="111600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202"/>
              <p:cNvCxnSpPr/>
              <p:nvPr/>
            </p:nvCxnSpPr>
            <p:spPr>
              <a:xfrm flipV="1">
                <a:off x="4818604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204"/>
              <p:cNvCxnSpPr/>
              <p:nvPr/>
            </p:nvCxnSpPr>
            <p:spPr>
              <a:xfrm flipV="1">
                <a:off x="4963775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205"/>
              <p:cNvCxnSpPr/>
              <p:nvPr/>
            </p:nvCxnSpPr>
            <p:spPr>
              <a:xfrm flipV="1">
                <a:off x="5035901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206"/>
              <p:cNvCxnSpPr/>
              <p:nvPr/>
            </p:nvCxnSpPr>
            <p:spPr>
              <a:xfrm flipV="1">
                <a:off x="5108027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Connector 207"/>
              <p:cNvCxnSpPr/>
              <p:nvPr/>
            </p:nvCxnSpPr>
            <p:spPr>
              <a:xfrm flipV="1">
                <a:off x="5180153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208"/>
              <p:cNvCxnSpPr/>
              <p:nvPr/>
            </p:nvCxnSpPr>
            <p:spPr>
              <a:xfrm flipV="1">
                <a:off x="5252279" y="111600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209"/>
              <p:cNvCxnSpPr/>
              <p:nvPr/>
            </p:nvCxnSpPr>
            <p:spPr>
              <a:xfrm flipV="1">
                <a:off x="5324405" y="111600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210"/>
              <p:cNvCxnSpPr/>
              <p:nvPr/>
            </p:nvCxnSpPr>
            <p:spPr>
              <a:xfrm flipH="1" flipV="1">
                <a:off x="5396531" y="1116006"/>
                <a:ext cx="1" cy="2488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211"/>
              <p:cNvCxnSpPr/>
              <p:nvPr/>
            </p:nvCxnSpPr>
            <p:spPr>
              <a:xfrm flipV="1">
                <a:off x="5467738" y="1116006"/>
                <a:ext cx="1105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212"/>
              <p:cNvCxnSpPr/>
              <p:nvPr/>
            </p:nvCxnSpPr>
            <p:spPr>
              <a:xfrm flipV="1">
                <a:off x="5544063" y="111600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213"/>
              <p:cNvCxnSpPr/>
              <p:nvPr/>
            </p:nvCxnSpPr>
            <p:spPr>
              <a:xfrm flipV="1">
                <a:off x="5620388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214"/>
              <p:cNvCxnSpPr/>
              <p:nvPr/>
            </p:nvCxnSpPr>
            <p:spPr>
              <a:xfrm flipH="1" flipV="1">
                <a:off x="5696290" y="1116006"/>
                <a:ext cx="423" cy="2488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215"/>
              <p:cNvCxnSpPr/>
              <p:nvPr/>
            </p:nvCxnSpPr>
            <p:spPr>
              <a:xfrm flipV="1">
                <a:off x="5773038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Straight Connector 233"/>
              <p:cNvCxnSpPr/>
              <p:nvPr/>
            </p:nvCxnSpPr>
            <p:spPr>
              <a:xfrm flipV="1">
                <a:off x="4256043" y="111600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Connector 234"/>
              <p:cNvCxnSpPr/>
              <p:nvPr/>
            </p:nvCxnSpPr>
            <p:spPr>
              <a:xfrm flipV="1">
                <a:off x="4328169" y="111600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Connector 235"/>
              <p:cNvCxnSpPr/>
              <p:nvPr/>
            </p:nvCxnSpPr>
            <p:spPr>
              <a:xfrm flipV="1">
                <a:off x="4399376" y="111600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236"/>
              <p:cNvCxnSpPr/>
              <p:nvPr/>
            </p:nvCxnSpPr>
            <p:spPr>
              <a:xfrm flipV="1">
                <a:off x="4475701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237"/>
              <p:cNvCxnSpPr/>
              <p:nvPr/>
            </p:nvCxnSpPr>
            <p:spPr>
              <a:xfrm flipV="1">
                <a:off x="4552026" y="111600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243"/>
              <p:cNvCxnSpPr/>
              <p:nvPr/>
            </p:nvCxnSpPr>
            <p:spPr>
              <a:xfrm flipV="1">
                <a:off x="4778342" y="111600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244"/>
              <p:cNvCxnSpPr/>
              <p:nvPr/>
            </p:nvCxnSpPr>
            <p:spPr>
              <a:xfrm flipV="1">
                <a:off x="4854667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245"/>
              <p:cNvCxnSpPr/>
              <p:nvPr/>
            </p:nvCxnSpPr>
            <p:spPr>
              <a:xfrm flipV="1">
                <a:off x="4927712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246"/>
              <p:cNvCxnSpPr/>
              <p:nvPr/>
            </p:nvCxnSpPr>
            <p:spPr>
              <a:xfrm flipV="1">
                <a:off x="4999838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247"/>
              <p:cNvCxnSpPr/>
              <p:nvPr/>
            </p:nvCxnSpPr>
            <p:spPr>
              <a:xfrm flipV="1">
                <a:off x="5071964" y="1116006"/>
                <a:ext cx="0" cy="2488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248"/>
              <p:cNvCxnSpPr/>
              <p:nvPr/>
            </p:nvCxnSpPr>
            <p:spPr>
              <a:xfrm flipV="1">
                <a:off x="5144090" y="111600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Straight Connector 249"/>
              <p:cNvCxnSpPr/>
              <p:nvPr/>
            </p:nvCxnSpPr>
            <p:spPr>
              <a:xfrm flipV="1">
                <a:off x="5216216" y="111600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Straight Connector 250"/>
              <p:cNvCxnSpPr/>
              <p:nvPr/>
            </p:nvCxnSpPr>
            <p:spPr>
              <a:xfrm flipV="1">
                <a:off x="5288342" y="1116006"/>
                <a:ext cx="0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Straight Connector 251"/>
              <p:cNvCxnSpPr/>
              <p:nvPr/>
            </p:nvCxnSpPr>
            <p:spPr>
              <a:xfrm flipV="1">
                <a:off x="5360468" y="1116006"/>
                <a:ext cx="45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8" name="Straight Connector 252"/>
              <p:cNvCxnSpPr/>
              <p:nvPr/>
            </p:nvCxnSpPr>
            <p:spPr>
              <a:xfrm flipV="1">
                <a:off x="5432594" y="1116006"/>
                <a:ext cx="0" cy="24888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Straight Connector 253"/>
              <p:cNvCxnSpPr/>
              <p:nvPr/>
            </p:nvCxnSpPr>
            <p:spPr>
              <a:xfrm flipH="1" flipV="1">
                <a:off x="5503484" y="1116006"/>
                <a:ext cx="317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254"/>
              <p:cNvCxnSpPr/>
              <p:nvPr/>
            </p:nvCxnSpPr>
            <p:spPr>
              <a:xfrm flipV="1">
                <a:off x="5580126" y="1116006"/>
                <a:ext cx="1201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Straight Connector 255"/>
              <p:cNvCxnSpPr/>
              <p:nvPr/>
            </p:nvCxnSpPr>
            <p:spPr>
              <a:xfrm flipV="1">
                <a:off x="5656451" y="1116006"/>
                <a:ext cx="2704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256"/>
              <p:cNvCxnSpPr/>
              <p:nvPr/>
            </p:nvCxnSpPr>
            <p:spPr>
              <a:xfrm flipV="1">
                <a:off x="5732776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257"/>
              <p:cNvCxnSpPr/>
              <p:nvPr/>
            </p:nvCxnSpPr>
            <p:spPr>
              <a:xfrm flipV="1">
                <a:off x="5809101" y="1116006"/>
                <a:ext cx="919" cy="24887"/>
              </a:xfrm>
              <a:prstGeom prst="line">
                <a:avLst/>
              </a:prstGeom>
              <a:ln w="28575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Rechteck 22"/>
            <p:cNvSpPr/>
            <p:nvPr/>
          </p:nvSpPr>
          <p:spPr bwMode="auto">
            <a:xfrm>
              <a:off x="10580900" y="3732432"/>
              <a:ext cx="184441" cy="2410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9863036" y="4749406"/>
              <a:ext cx="184441" cy="2410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Rechteck 24"/>
            <p:cNvSpPr/>
            <p:nvPr/>
          </p:nvSpPr>
          <p:spPr bwMode="auto">
            <a:xfrm>
              <a:off x="9786122" y="3971720"/>
              <a:ext cx="184441" cy="2410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Rechteck 25"/>
            <p:cNvSpPr/>
            <p:nvPr/>
          </p:nvSpPr>
          <p:spPr bwMode="auto">
            <a:xfrm>
              <a:off x="9069686" y="3990240"/>
              <a:ext cx="184441" cy="2410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7" name="Rechteck 26"/>
            <p:cNvSpPr/>
            <p:nvPr/>
          </p:nvSpPr>
          <p:spPr bwMode="auto">
            <a:xfrm>
              <a:off x="8975680" y="4426086"/>
              <a:ext cx="184441" cy="241066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8" name="Rechteck 27"/>
            <p:cNvSpPr/>
            <p:nvPr/>
          </p:nvSpPr>
          <p:spPr>
            <a:xfrm>
              <a:off x="11640616" y="2785072"/>
              <a:ext cx="360040" cy="311768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4871864" y="4127447"/>
              <a:ext cx="11865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de-DE" dirty="0" smtClean="0"/>
                <a:t>KS Kickers</a:t>
              </a:r>
              <a:endParaRPr lang="de-DE" dirty="0"/>
            </a:p>
          </p:txBody>
        </p:sp>
        <p:cxnSp>
          <p:nvCxnSpPr>
            <p:cNvPr id="30" name="Gerade Verbindung 29"/>
            <p:cNvCxnSpPr/>
            <p:nvPr/>
          </p:nvCxnSpPr>
          <p:spPr bwMode="auto">
            <a:xfrm flipV="1">
              <a:off x="3206370" y="4559916"/>
              <a:ext cx="5815626" cy="5000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Gerade Verbindung 30"/>
            <p:cNvCxnSpPr/>
            <p:nvPr/>
          </p:nvCxnSpPr>
          <p:spPr bwMode="auto">
            <a:xfrm flipV="1">
              <a:off x="7239294" y="4102735"/>
              <a:ext cx="1849945" cy="47018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Textfeld 70"/>
            <p:cNvSpPr txBox="1"/>
            <p:nvPr/>
          </p:nvSpPr>
          <p:spPr>
            <a:xfrm>
              <a:off x="6470228" y="4114075"/>
              <a:ext cx="12517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de-DE" b="1" dirty="0" smtClean="0"/>
                <a:t>KL Kickers</a:t>
              </a:r>
              <a:endParaRPr lang="de-DE" b="1" dirty="0"/>
            </a:p>
          </p:txBody>
        </p:sp>
        <p:cxnSp>
          <p:nvCxnSpPr>
            <p:cNvPr id="33" name="Gerade Verbindung 32"/>
            <p:cNvCxnSpPr/>
            <p:nvPr/>
          </p:nvCxnSpPr>
          <p:spPr bwMode="auto">
            <a:xfrm>
              <a:off x="5958335" y="4572919"/>
              <a:ext cx="2337443" cy="1869433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4" name="Rechteck 33"/>
            <p:cNvSpPr/>
            <p:nvPr/>
          </p:nvSpPr>
          <p:spPr bwMode="auto">
            <a:xfrm rot="18639660">
              <a:off x="8190600" y="6382834"/>
              <a:ext cx="305306" cy="2677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6" name="Gerade Verbindung 35"/>
            <p:cNvCxnSpPr/>
            <p:nvPr/>
          </p:nvCxnSpPr>
          <p:spPr bwMode="auto">
            <a:xfrm>
              <a:off x="9013075" y="4557722"/>
              <a:ext cx="886658" cy="32996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 Verbindung 36"/>
            <p:cNvCxnSpPr>
              <a:endCxn id="58" idx="0"/>
            </p:cNvCxnSpPr>
            <p:nvPr/>
          </p:nvCxnSpPr>
          <p:spPr bwMode="auto">
            <a:xfrm>
              <a:off x="9899733" y="4887688"/>
              <a:ext cx="1308836" cy="2321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8" name="Gerade Verbindung 37"/>
            <p:cNvCxnSpPr/>
            <p:nvPr/>
          </p:nvCxnSpPr>
          <p:spPr bwMode="auto">
            <a:xfrm>
              <a:off x="9089239" y="4103891"/>
              <a:ext cx="751177" cy="1018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9" name="Rechteck 38"/>
            <p:cNvSpPr/>
            <p:nvPr/>
          </p:nvSpPr>
          <p:spPr bwMode="auto">
            <a:xfrm rot="16200000">
              <a:off x="11189788" y="3700618"/>
              <a:ext cx="305306" cy="2677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Rechteck 39"/>
            <p:cNvSpPr/>
            <p:nvPr/>
          </p:nvSpPr>
          <p:spPr bwMode="auto">
            <a:xfrm>
              <a:off x="6977129" y="4459675"/>
              <a:ext cx="72377" cy="230400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1" name="Rechteck 40"/>
            <p:cNvSpPr/>
            <p:nvPr/>
          </p:nvSpPr>
          <p:spPr bwMode="auto">
            <a:xfrm>
              <a:off x="7090103" y="4459675"/>
              <a:ext cx="73511" cy="230400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2" name="Rechteck 41"/>
            <p:cNvSpPr/>
            <p:nvPr/>
          </p:nvSpPr>
          <p:spPr bwMode="auto">
            <a:xfrm>
              <a:off x="6646362" y="4459675"/>
              <a:ext cx="73548" cy="230400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3" name="Rechteck 42"/>
            <p:cNvSpPr/>
            <p:nvPr/>
          </p:nvSpPr>
          <p:spPr bwMode="auto">
            <a:xfrm>
              <a:off x="6864004" y="4459936"/>
              <a:ext cx="71922" cy="230400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4" name="Rechteck 43"/>
            <p:cNvSpPr/>
            <p:nvPr/>
          </p:nvSpPr>
          <p:spPr bwMode="auto">
            <a:xfrm>
              <a:off x="6758789" y="4460630"/>
              <a:ext cx="73615" cy="230400"/>
            </a:xfrm>
            <a:prstGeom prst="rect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5" name="Rechteck 44"/>
            <p:cNvSpPr/>
            <p:nvPr/>
          </p:nvSpPr>
          <p:spPr bwMode="auto">
            <a:xfrm>
              <a:off x="7202189" y="4461471"/>
              <a:ext cx="77689" cy="230400"/>
            </a:xfrm>
            <a:prstGeom prst="rect">
              <a:avLst/>
            </a:prstGeom>
            <a:solidFill>
              <a:srgbClr val="C7FF8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6" name="Rechteck 45"/>
            <p:cNvSpPr/>
            <p:nvPr/>
          </p:nvSpPr>
          <p:spPr bwMode="auto">
            <a:xfrm>
              <a:off x="5680439" y="4456136"/>
              <a:ext cx="68702" cy="230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Rechteck 46"/>
            <p:cNvSpPr/>
            <p:nvPr/>
          </p:nvSpPr>
          <p:spPr bwMode="auto">
            <a:xfrm>
              <a:off x="5373956" y="4452629"/>
              <a:ext cx="68702" cy="230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8" name="Rechteck 47"/>
            <p:cNvSpPr/>
            <p:nvPr/>
          </p:nvSpPr>
          <p:spPr bwMode="auto">
            <a:xfrm>
              <a:off x="5477192" y="4454241"/>
              <a:ext cx="68702" cy="230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Rechteck 48"/>
            <p:cNvSpPr/>
            <p:nvPr/>
          </p:nvSpPr>
          <p:spPr bwMode="auto">
            <a:xfrm>
              <a:off x="5163953" y="4454877"/>
              <a:ext cx="68702" cy="230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0" name="Rechteck 49"/>
            <p:cNvSpPr/>
            <p:nvPr/>
          </p:nvSpPr>
          <p:spPr bwMode="auto">
            <a:xfrm>
              <a:off x="5271080" y="4454877"/>
              <a:ext cx="68702" cy="230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1" name="Rechteck 50"/>
            <p:cNvSpPr/>
            <p:nvPr/>
          </p:nvSpPr>
          <p:spPr bwMode="auto">
            <a:xfrm>
              <a:off x="4960706" y="4452803"/>
              <a:ext cx="68702" cy="230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2" name="Rechteck 51"/>
            <p:cNvSpPr/>
            <p:nvPr/>
          </p:nvSpPr>
          <p:spPr bwMode="auto">
            <a:xfrm>
              <a:off x="5063942" y="4456480"/>
              <a:ext cx="68702" cy="230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Rechteck 52"/>
            <p:cNvSpPr/>
            <p:nvPr/>
          </p:nvSpPr>
          <p:spPr bwMode="auto">
            <a:xfrm>
              <a:off x="5577203" y="4452629"/>
              <a:ext cx="68702" cy="230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Rechteck 53"/>
            <p:cNvSpPr/>
            <p:nvPr/>
          </p:nvSpPr>
          <p:spPr bwMode="auto">
            <a:xfrm>
              <a:off x="5892403" y="4454585"/>
              <a:ext cx="68702" cy="2304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Rechteck 54"/>
            <p:cNvSpPr/>
            <p:nvPr/>
          </p:nvSpPr>
          <p:spPr bwMode="auto">
            <a:xfrm>
              <a:off x="5783323" y="4454585"/>
              <a:ext cx="68702" cy="2304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56" name="Gerade Verbindung 55"/>
            <p:cNvCxnSpPr/>
            <p:nvPr/>
          </p:nvCxnSpPr>
          <p:spPr bwMode="auto">
            <a:xfrm flipV="1">
              <a:off x="9840416" y="3840758"/>
              <a:ext cx="792088" cy="27332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7" name="Gerade Verbindung 56"/>
            <p:cNvCxnSpPr>
              <a:endCxn id="39" idx="0"/>
            </p:cNvCxnSpPr>
            <p:nvPr/>
          </p:nvCxnSpPr>
          <p:spPr bwMode="auto">
            <a:xfrm flipV="1">
              <a:off x="10632504" y="3834491"/>
              <a:ext cx="576065" cy="626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8" name="Rechteck 57"/>
            <p:cNvSpPr/>
            <p:nvPr/>
          </p:nvSpPr>
          <p:spPr bwMode="auto">
            <a:xfrm rot="16200000">
              <a:off x="11189788" y="4777025"/>
              <a:ext cx="305306" cy="26774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Textfeld 77"/>
            <p:cNvSpPr txBox="1"/>
            <p:nvPr/>
          </p:nvSpPr>
          <p:spPr>
            <a:xfrm>
              <a:off x="11136560" y="3695399"/>
              <a:ext cx="4267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de-DE" sz="1000" dirty="0" smtClean="0"/>
                <a:t>T5D</a:t>
              </a:r>
              <a:endParaRPr lang="de-DE" sz="1000" dirty="0"/>
            </a:p>
          </p:txBody>
        </p:sp>
        <p:sp>
          <p:nvSpPr>
            <p:cNvPr id="60" name="Textfeld 75"/>
            <p:cNvSpPr txBox="1"/>
            <p:nvPr/>
          </p:nvSpPr>
          <p:spPr>
            <a:xfrm>
              <a:off x="11141888" y="4775519"/>
              <a:ext cx="4267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600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de-DE" sz="1000" dirty="0" smtClean="0"/>
                <a:t>T4D</a:t>
              </a:r>
              <a:endParaRPr lang="de-DE" sz="1000" dirty="0"/>
            </a:p>
          </p:txBody>
        </p:sp>
        <p:sp>
          <p:nvSpPr>
            <p:cNvPr id="61" name="Textfeld 60"/>
            <p:cNvSpPr txBox="1"/>
            <p:nvPr/>
          </p:nvSpPr>
          <p:spPr>
            <a:xfrm rot="16200000">
              <a:off x="11395679" y="4214359"/>
              <a:ext cx="84991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b="1" dirty="0" smtClean="0"/>
                <a:t>Experiments</a:t>
              </a:r>
              <a:endParaRPr lang="de-DE" sz="1000" b="1" dirty="0"/>
            </a:p>
          </p:txBody>
        </p:sp>
        <p:grpSp>
          <p:nvGrpSpPr>
            <p:cNvPr id="62" name="Gruppieren 61"/>
            <p:cNvGrpSpPr/>
            <p:nvPr/>
          </p:nvGrpSpPr>
          <p:grpSpPr>
            <a:xfrm rot="20761397">
              <a:off x="8054301" y="4240551"/>
              <a:ext cx="450591" cy="133341"/>
              <a:chOff x="6026397" y="1817367"/>
              <a:chExt cx="450591" cy="133341"/>
            </a:xfrm>
          </p:grpSpPr>
          <p:sp>
            <p:nvSpPr>
              <p:cNvPr id="96" name="Rechteck 95"/>
              <p:cNvSpPr/>
              <p:nvPr/>
            </p:nvSpPr>
            <p:spPr bwMode="auto">
              <a:xfrm>
                <a:off x="6026397" y="1817843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7" name="Rechteck 96"/>
              <p:cNvSpPr/>
              <p:nvPr/>
            </p:nvSpPr>
            <p:spPr bwMode="auto">
              <a:xfrm>
                <a:off x="6027537" y="1884051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8" name="Rechteck 97"/>
              <p:cNvSpPr/>
              <p:nvPr/>
            </p:nvSpPr>
            <p:spPr bwMode="auto">
              <a:xfrm>
                <a:off x="6091808" y="1817367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9" name="Rechteck 98"/>
              <p:cNvSpPr/>
              <p:nvPr/>
            </p:nvSpPr>
            <p:spPr bwMode="auto">
              <a:xfrm>
                <a:off x="6091808" y="1884515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0" name="Rechteck 99"/>
              <p:cNvSpPr/>
              <p:nvPr/>
            </p:nvSpPr>
            <p:spPr bwMode="auto">
              <a:xfrm>
                <a:off x="6154971" y="1817843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1" name="Rechteck 100"/>
              <p:cNvSpPr/>
              <p:nvPr/>
            </p:nvSpPr>
            <p:spPr bwMode="auto">
              <a:xfrm>
                <a:off x="6156111" y="1884051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2" name="Rechteck 101"/>
              <p:cNvSpPr/>
              <p:nvPr/>
            </p:nvSpPr>
            <p:spPr bwMode="auto">
              <a:xfrm>
                <a:off x="6220398" y="1817383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3" name="Rechteck 102"/>
              <p:cNvSpPr/>
              <p:nvPr/>
            </p:nvSpPr>
            <p:spPr bwMode="auto">
              <a:xfrm>
                <a:off x="6220398" y="1884531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4" name="Rechteck 103"/>
              <p:cNvSpPr/>
              <p:nvPr/>
            </p:nvSpPr>
            <p:spPr bwMode="auto">
              <a:xfrm>
                <a:off x="6283561" y="1817859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5" name="Rechteck 104"/>
              <p:cNvSpPr/>
              <p:nvPr/>
            </p:nvSpPr>
            <p:spPr bwMode="auto">
              <a:xfrm>
                <a:off x="6284701" y="1884067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6" name="Rechteck 105"/>
              <p:cNvSpPr/>
              <p:nvPr/>
            </p:nvSpPr>
            <p:spPr bwMode="auto">
              <a:xfrm>
                <a:off x="6348988" y="1817399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7" name="Rechteck 106"/>
              <p:cNvSpPr/>
              <p:nvPr/>
            </p:nvSpPr>
            <p:spPr bwMode="auto">
              <a:xfrm>
                <a:off x="6348988" y="1884547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8" name="Rechteck 107"/>
              <p:cNvSpPr/>
              <p:nvPr/>
            </p:nvSpPr>
            <p:spPr bwMode="auto">
              <a:xfrm>
                <a:off x="6412151" y="1817875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9" name="Rechteck 108"/>
              <p:cNvSpPr/>
              <p:nvPr/>
            </p:nvSpPr>
            <p:spPr bwMode="auto">
              <a:xfrm>
                <a:off x="6413291" y="1884083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3" name="Gruppieren 62"/>
            <p:cNvGrpSpPr/>
            <p:nvPr/>
          </p:nvGrpSpPr>
          <p:grpSpPr>
            <a:xfrm>
              <a:off x="8077982" y="4493245"/>
              <a:ext cx="450591" cy="133341"/>
              <a:chOff x="6026397" y="1817367"/>
              <a:chExt cx="450591" cy="133341"/>
            </a:xfrm>
          </p:grpSpPr>
          <p:sp>
            <p:nvSpPr>
              <p:cNvPr id="82" name="Rechteck 81"/>
              <p:cNvSpPr/>
              <p:nvPr/>
            </p:nvSpPr>
            <p:spPr bwMode="auto">
              <a:xfrm>
                <a:off x="6026397" y="1817843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3" name="Rechteck 82"/>
              <p:cNvSpPr/>
              <p:nvPr/>
            </p:nvSpPr>
            <p:spPr bwMode="auto">
              <a:xfrm>
                <a:off x="6027537" y="1884051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4" name="Rechteck 83"/>
              <p:cNvSpPr/>
              <p:nvPr/>
            </p:nvSpPr>
            <p:spPr bwMode="auto">
              <a:xfrm>
                <a:off x="6091808" y="1817367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5" name="Rechteck 84"/>
              <p:cNvSpPr/>
              <p:nvPr/>
            </p:nvSpPr>
            <p:spPr bwMode="auto">
              <a:xfrm>
                <a:off x="6091808" y="1884515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6" name="Rechteck 85"/>
              <p:cNvSpPr/>
              <p:nvPr/>
            </p:nvSpPr>
            <p:spPr bwMode="auto">
              <a:xfrm>
                <a:off x="6154971" y="1817843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7" name="Rechteck 86"/>
              <p:cNvSpPr/>
              <p:nvPr/>
            </p:nvSpPr>
            <p:spPr bwMode="auto">
              <a:xfrm>
                <a:off x="6156111" y="1884051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8" name="Rechteck 87"/>
              <p:cNvSpPr/>
              <p:nvPr/>
            </p:nvSpPr>
            <p:spPr bwMode="auto">
              <a:xfrm>
                <a:off x="6220398" y="1817383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9" name="Rechteck 88"/>
              <p:cNvSpPr/>
              <p:nvPr/>
            </p:nvSpPr>
            <p:spPr bwMode="auto">
              <a:xfrm>
                <a:off x="6220398" y="1884531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0" name="Rechteck 89"/>
              <p:cNvSpPr/>
              <p:nvPr/>
            </p:nvSpPr>
            <p:spPr bwMode="auto">
              <a:xfrm>
                <a:off x="6283561" y="1817859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1" name="Rechteck 90"/>
              <p:cNvSpPr/>
              <p:nvPr/>
            </p:nvSpPr>
            <p:spPr bwMode="auto">
              <a:xfrm>
                <a:off x="6284701" y="1884067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2" name="Rechteck 91"/>
              <p:cNvSpPr/>
              <p:nvPr/>
            </p:nvSpPr>
            <p:spPr bwMode="auto">
              <a:xfrm>
                <a:off x="6348988" y="1817399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3" name="Rechteck 92"/>
              <p:cNvSpPr/>
              <p:nvPr/>
            </p:nvSpPr>
            <p:spPr bwMode="auto">
              <a:xfrm>
                <a:off x="6348988" y="1884547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4" name="Rechteck 93"/>
              <p:cNvSpPr/>
              <p:nvPr/>
            </p:nvSpPr>
            <p:spPr bwMode="auto">
              <a:xfrm>
                <a:off x="6412151" y="1817875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5" name="Rechteck 94"/>
              <p:cNvSpPr/>
              <p:nvPr/>
            </p:nvSpPr>
            <p:spPr bwMode="auto">
              <a:xfrm>
                <a:off x="6413291" y="1884083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4" name="Gruppieren 63"/>
            <p:cNvGrpSpPr/>
            <p:nvPr/>
          </p:nvGrpSpPr>
          <p:grpSpPr>
            <a:xfrm rot="1254658">
              <a:off x="9274416" y="4667404"/>
              <a:ext cx="450591" cy="133341"/>
              <a:chOff x="6026397" y="1817367"/>
              <a:chExt cx="450591" cy="133341"/>
            </a:xfrm>
          </p:grpSpPr>
          <p:sp>
            <p:nvSpPr>
              <p:cNvPr id="68" name="Rechteck 67"/>
              <p:cNvSpPr/>
              <p:nvPr/>
            </p:nvSpPr>
            <p:spPr bwMode="auto">
              <a:xfrm>
                <a:off x="6026397" y="1817843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9" name="Rechteck 68"/>
              <p:cNvSpPr/>
              <p:nvPr/>
            </p:nvSpPr>
            <p:spPr bwMode="auto">
              <a:xfrm>
                <a:off x="6027537" y="1884051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0" name="Rechteck 69"/>
              <p:cNvSpPr/>
              <p:nvPr/>
            </p:nvSpPr>
            <p:spPr bwMode="auto">
              <a:xfrm>
                <a:off x="6091808" y="1817367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1" name="Rechteck 70"/>
              <p:cNvSpPr/>
              <p:nvPr/>
            </p:nvSpPr>
            <p:spPr bwMode="auto">
              <a:xfrm>
                <a:off x="6091808" y="1884515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2" name="Rechteck 71"/>
              <p:cNvSpPr/>
              <p:nvPr/>
            </p:nvSpPr>
            <p:spPr bwMode="auto">
              <a:xfrm>
                <a:off x="6154971" y="1817843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3" name="Rechteck 72"/>
              <p:cNvSpPr/>
              <p:nvPr/>
            </p:nvSpPr>
            <p:spPr bwMode="auto">
              <a:xfrm>
                <a:off x="6156111" y="1884051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4" name="Rechteck 73"/>
              <p:cNvSpPr/>
              <p:nvPr/>
            </p:nvSpPr>
            <p:spPr bwMode="auto">
              <a:xfrm>
                <a:off x="6220398" y="1817383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5" name="Rechteck 74"/>
              <p:cNvSpPr/>
              <p:nvPr/>
            </p:nvSpPr>
            <p:spPr bwMode="auto">
              <a:xfrm>
                <a:off x="6220398" y="1884531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6" name="Rechteck 75"/>
              <p:cNvSpPr/>
              <p:nvPr/>
            </p:nvSpPr>
            <p:spPr bwMode="auto">
              <a:xfrm>
                <a:off x="6283561" y="1817859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7" name="Rechteck 76"/>
              <p:cNvSpPr/>
              <p:nvPr/>
            </p:nvSpPr>
            <p:spPr bwMode="auto">
              <a:xfrm>
                <a:off x="6284701" y="1884067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8" name="Rechteck 77"/>
              <p:cNvSpPr/>
              <p:nvPr/>
            </p:nvSpPr>
            <p:spPr bwMode="auto">
              <a:xfrm>
                <a:off x="6348988" y="1817399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9" name="Rechteck 78"/>
              <p:cNvSpPr/>
              <p:nvPr/>
            </p:nvSpPr>
            <p:spPr bwMode="auto">
              <a:xfrm>
                <a:off x="6348988" y="1884547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0" name="Rechteck 79"/>
              <p:cNvSpPr/>
              <p:nvPr/>
            </p:nvSpPr>
            <p:spPr bwMode="auto">
              <a:xfrm>
                <a:off x="6412151" y="1817875"/>
                <a:ext cx="63697" cy="66161"/>
              </a:xfrm>
              <a:prstGeom prst="rect">
                <a:avLst/>
              </a:prstGeom>
              <a:solidFill>
                <a:srgbClr val="FF00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1" name="Rechteck 80"/>
              <p:cNvSpPr/>
              <p:nvPr/>
            </p:nvSpPr>
            <p:spPr bwMode="auto">
              <a:xfrm>
                <a:off x="6413291" y="1884083"/>
                <a:ext cx="63697" cy="66161"/>
              </a:xfrm>
              <a:prstGeom prst="rect">
                <a:avLst/>
              </a:prstGeom>
              <a:solidFill>
                <a:srgbClr val="00B0F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65" name="Textfeld 64"/>
            <p:cNvSpPr txBox="1"/>
            <p:nvPr/>
          </p:nvSpPr>
          <p:spPr>
            <a:xfrm rot="20751615">
              <a:off x="7917399" y="4011745"/>
              <a:ext cx="6880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/>
                <a:t>SASE2</a:t>
              </a:r>
              <a:endParaRPr lang="de-DE" sz="1200" b="1" dirty="0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7971620" y="4577786"/>
              <a:ext cx="6880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/>
                <a:t>SASE1</a:t>
              </a:r>
              <a:endParaRPr lang="de-DE" sz="1200" b="1" dirty="0"/>
            </a:p>
          </p:txBody>
        </p:sp>
        <p:sp>
          <p:nvSpPr>
            <p:cNvPr id="67" name="Textfeld 66"/>
            <p:cNvSpPr txBox="1"/>
            <p:nvPr/>
          </p:nvSpPr>
          <p:spPr>
            <a:xfrm rot="1162698">
              <a:off x="9101462" y="4732053"/>
              <a:ext cx="68800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 smtClean="0"/>
                <a:t>SASE3</a:t>
              </a:r>
              <a:endParaRPr lang="de-DE" sz="1200" b="1" dirty="0"/>
            </a:p>
          </p:txBody>
        </p:sp>
      </p:grpSp>
      <p:sp>
        <p:nvSpPr>
          <p:cNvPr id="35" name="Textfeld 73"/>
          <p:cNvSpPr txBox="1"/>
          <p:nvPr/>
        </p:nvSpPr>
        <p:spPr>
          <a:xfrm rot="2454790">
            <a:off x="8102284" y="6326767"/>
            <a:ext cx="399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GB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de-DE" sz="1000" b="1" dirty="0" smtClean="0"/>
              <a:t>TL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581" name="Titel 1"/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kern="0" dirty="0" smtClean="0">
                <a:cs typeface="Arial" charset="0"/>
              </a:rPr>
              <a:t>A Typical Pattern for User 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41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160" y="1067716"/>
            <a:ext cx="10058400" cy="5385620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kern="0" dirty="0" smtClean="0">
                <a:cs typeface="Arial" charset="0"/>
              </a:rPr>
              <a:t>A Typical User Pattern form 15.04.2019</a:t>
            </a:r>
            <a:endParaRPr lang="en-US" dirty="0"/>
          </a:p>
        </p:txBody>
      </p:sp>
      <p:sp>
        <p:nvSpPr>
          <p:cNvPr id="6" name="Rechteck 5"/>
          <p:cNvSpPr/>
          <p:nvPr/>
        </p:nvSpPr>
        <p:spPr>
          <a:xfrm>
            <a:off x="8544272" y="5805264"/>
            <a:ext cx="576064" cy="1440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9264352" y="4797152"/>
            <a:ext cx="576064" cy="1440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10416480" y="5957664"/>
            <a:ext cx="576064" cy="1440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7680176" y="4995835"/>
            <a:ext cx="576064" cy="1440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390523" y="4966871"/>
            <a:ext cx="576064" cy="1440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3503712" y="4941168"/>
            <a:ext cx="576064" cy="1440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2567608" y="4941168"/>
            <a:ext cx="576064" cy="1440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1919536" y="5373216"/>
            <a:ext cx="576064" cy="1440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45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36" y="1124744"/>
            <a:ext cx="10058400" cy="5254466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kern="0" dirty="0" smtClean="0">
                <a:cs typeface="Arial" charset="0"/>
              </a:rPr>
              <a:t>A Typical User Pattern form 15.04.2019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9192344" y="5877272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bunch train with 556 bunches</a:t>
            </a:r>
          </a:p>
        </p:txBody>
      </p:sp>
    </p:spTree>
    <p:extLst>
      <p:ext uri="{BB962C8B-B14F-4D97-AF65-F5344CB8AC3E}">
        <p14:creationId xmlns:p14="http://schemas.microsoft.com/office/powerpoint/2010/main" val="275227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smtClean="0"/>
              <a:t>| XFEL Beam Distribution Kicker System | Frank Obier, 16.04.2019</a:t>
            </a:r>
            <a:endParaRPr lang="en-US" noProof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36" y="1124744"/>
            <a:ext cx="10058400" cy="5255834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kern="0" dirty="0" smtClean="0">
                <a:cs typeface="Arial" charset="0"/>
              </a:rPr>
              <a:t>A Typical User Pattern form 15.04.2019</a:t>
            </a:r>
            <a:endParaRPr lang="en-US" dirty="0"/>
          </a:p>
        </p:txBody>
      </p:sp>
      <p:sp>
        <p:nvSpPr>
          <p:cNvPr id="6" name="Textfeld 5"/>
          <p:cNvSpPr txBox="1"/>
          <p:nvPr/>
        </p:nvSpPr>
        <p:spPr>
          <a:xfrm>
            <a:off x="9194953" y="5877272"/>
            <a:ext cx="28777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504 bunches go to the Dump </a:t>
            </a:r>
          </a:p>
        </p:txBody>
      </p:sp>
    </p:spTree>
    <p:extLst>
      <p:ext uri="{BB962C8B-B14F-4D97-AF65-F5344CB8AC3E}">
        <p14:creationId xmlns:p14="http://schemas.microsoft.com/office/powerpoint/2010/main" val="387216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 smtClean="0"/>
              <a:t>| XFEL Beam Distribution Kicker System | Frank Obier, 16.04.2019</a:t>
            </a:r>
            <a:endParaRPr lang="en-US" noProof="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136" y="1154108"/>
            <a:ext cx="10058400" cy="5227220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kern="0" dirty="0" smtClean="0">
                <a:cs typeface="Arial" charset="0"/>
              </a:rPr>
              <a:t>A Typical User Pattern form 15.04.2019</a:t>
            </a:r>
            <a:endParaRPr lang="en-US" dirty="0"/>
          </a:p>
        </p:txBody>
      </p:sp>
      <p:sp>
        <p:nvSpPr>
          <p:cNvPr id="5" name="Textfeld 4"/>
          <p:cNvSpPr txBox="1"/>
          <p:nvPr/>
        </p:nvSpPr>
        <p:spPr>
          <a:xfrm>
            <a:off x="3647728" y="6330806"/>
            <a:ext cx="16578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1 bunch for SASE 2 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6240016" y="6309320"/>
            <a:ext cx="1912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29 bunches for SASE 1 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8516855" y="6309320"/>
            <a:ext cx="19127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22 bunches for SASE 3 </a:t>
            </a:r>
          </a:p>
        </p:txBody>
      </p:sp>
      <p:sp>
        <p:nvSpPr>
          <p:cNvPr id="8" name="Rechteck 7"/>
          <p:cNvSpPr/>
          <p:nvPr/>
        </p:nvSpPr>
        <p:spPr>
          <a:xfrm>
            <a:off x="10488488" y="4798893"/>
            <a:ext cx="1656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kicked  bunches  to</a:t>
            </a:r>
            <a:br>
              <a:rPr lang="en-US" sz="1200" b="1" dirty="0"/>
            </a:br>
            <a:r>
              <a:rPr lang="en-US" sz="1200" b="1" dirty="0"/>
              <a:t>suppress lasing</a:t>
            </a:r>
            <a:br>
              <a:rPr lang="en-US" sz="1200" b="1" dirty="0"/>
            </a:br>
            <a:r>
              <a:rPr lang="en-US" sz="1200" b="1" dirty="0"/>
              <a:t>in SASE1</a:t>
            </a:r>
          </a:p>
        </p:txBody>
      </p:sp>
      <p:cxnSp>
        <p:nvCxnSpPr>
          <p:cNvPr id="10" name="Gerade Verbindung mit Pfeil 9"/>
          <p:cNvCxnSpPr/>
          <p:nvPr/>
        </p:nvCxnSpPr>
        <p:spPr>
          <a:xfrm flipH="1">
            <a:off x="9120336" y="5122058"/>
            <a:ext cx="1584176" cy="107142"/>
          </a:xfrm>
          <a:prstGeom prst="straightConnector1">
            <a:avLst/>
          </a:prstGeom>
          <a:ln w="95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90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Y_PowerPoint_16x9_en-1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xmlns="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DESY_PowerPoint_16x9_en-1</Template>
  <TotalTime>0</TotalTime>
  <Words>1191</Words>
  <Application>Microsoft Office PowerPoint</Application>
  <PresentationFormat>Benutzerdefiniert</PresentationFormat>
  <Paragraphs>326</Paragraphs>
  <Slides>32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32</vt:i4>
      </vt:variant>
    </vt:vector>
  </HeadingPairs>
  <TitlesOfParts>
    <vt:vector size="33" baseType="lpstr">
      <vt:lpstr>DESY_PowerPoint_16x9_en-1</vt:lpstr>
      <vt:lpstr>XFEL Beam Distribution Kicker System </vt:lpstr>
      <vt:lpstr>Layout of Accelerator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Overlay of 1500 pulses with a spacing of  1MHz  </vt:lpstr>
      <vt:lpstr>Beam Distribution Kicker (KL) </vt:lpstr>
      <vt:lpstr>XFEL Installation Area of the Beam Distribution Kicker </vt:lpstr>
      <vt:lpstr>PowerPoint-Präsentation</vt:lpstr>
      <vt:lpstr>Rise and fall Time of the Pulse Current </vt:lpstr>
      <vt:lpstr>PowerPoint-Präsentation</vt:lpstr>
      <vt:lpstr>PowerPoint-Präsentation</vt:lpstr>
      <vt:lpstr>PowerPoint-Präsentation</vt:lpstr>
      <vt:lpstr>PowerPoint-Präsentation</vt:lpstr>
      <vt:lpstr>Thank you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DESY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Obier, Frank</dc:creator>
  <cp:lastModifiedBy>Huening, Markus</cp:lastModifiedBy>
  <cp:revision>36</cp:revision>
  <dcterms:created xsi:type="dcterms:W3CDTF">2019-04-12T05:06:38Z</dcterms:created>
  <dcterms:modified xsi:type="dcterms:W3CDTF">2019-04-15T14:03:41Z</dcterms:modified>
</cp:coreProperties>
</file>