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4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5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6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7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8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9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0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82" r:id="rId2"/>
    <p:sldMasterId id="2147483701" r:id="rId3"/>
    <p:sldMasterId id="2147483722" r:id="rId4"/>
    <p:sldMasterId id="2147483743" r:id="rId5"/>
    <p:sldMasterId id="2147483764" r:id="rId6"/>
    <p:sldMasterId id="2147483783" r:id="rId7"/>
    <p:sldMasterId id="2147483804" r:id="rId8"/>
    <p:sldMasterId id="2147483825" r:id="rId9"/>
    <p:sldMasterId id="2147483844" r:id="rId10"/>
    <p:sldMasterId id="2147483863" r:id="rId11"/>
  </p:sldMasterIdLst>
  <p:notesMasterIdLst>
    <p:notesMasterId r:id="rId45"/>
  </p:notesMasterIdLst>
  <p:handoutMasterIdLst>
    <p:handoutMasterId r:id="rId46"/>
  </p:handoutMasterIdLst>
  <p:sldIdLst>
    <p:sldId id="268" r:id="rId12"/>
    <p:sldId id="266" r:id="rId13"/>
    <p:sldId id="293" r:id="rId14"/>
    <p:sldId id="284" r:id="rId15"/>
    <p:sldId id="285" r:id="rId16"/>
    <p:sldId id="286" r:id="rId17"/>
    <p:sldId id="287" r:id="rId18"/>
    <p:sldId id="311" r:id="rId19"/>
    <p:sldId id="308" r:id="rId20"/>
    <p:sldId id="291" r:id="rId21"/>
    <p:sldId id="269" r:id="rId22"/>
    <p:sldId id="292" r:id="rId23"/>
    <p:sldId id="312" r:id="rId24"/>
    <p:sldId id="288" r:id="rId25"/>
    <p:sldId id="310" r:id="rId26"/>
    <p:sldId id="295" r:id="rId27"/>
    <p:sldId id="299" r:id="rId28"/>
    <p:sldId id="304" r:id="rId29"/>
    <p:sldId id="296" r:id="rId30"/>
    <p:sldId id="300" r:id="rId31"/>
    <p:sldId id="305" r:id="rId32"/>
    <p:sldId id="307" r:id="rId33"/>
    <p:sldId id="306" r:id="rId34"/>
    <p:sldId id="309" r:id="rId35"/>
    <p:sldId id="301" r:id="rId36"/>
    <p:sldId id="316" r:id="rId37"/>
    <p:sldId id="317" r:id="rId38"/>
    <p:sldId id="294" r:id="rId39"/>
    <p:sldId id="303" r:id="rId40"/>
    <p:sldId id="290" r:id="rId41"/>
    <p:sldId id="263" r:id="rId42"/>
    <p:sldId id="276" r:id="rId43"/>
    <p:sldId id="278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913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41" autoAdjust="0"/>
    <p:restoredTop sz="94672" autoAdjust="0"/>
  </p:normalViewPr>
  <p:slideViewPr>
    <p:cSldViewPr showGuides="1">
      <p:cViewPr>
        <p:scale>
          <a:sx n="134" d="100"/>
          <a:sy n="134" d="100"/>
        </p:scale>
        <p:origin x="1188" y="-48"/>
      </p:cViewPr>
      <p:guideLst>
        <p:guide orient="horz" pos="913"/>
        <p:guide pos="2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480" y="72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E6C4-5F43-4FF9-96D4-21B8157BE639}" type="datetimeFigureOut">
              <a:rPr lang="de-DE" smtClean="0"/>
              <a:t>16.04.2019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8B182-0F75-451D-B88B-ABD1C205B43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BD367-6A7A-405A-BFB1-15817186491F}" type="datetimeFigureOut">
              <a:rPr lang="de-DE" smtClean="0"/>
              <a:t>16.04.2019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41318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B5255-5329-45F9-87F3-A2F9FB4734D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E2F381-D355-6E4B-9F2A-E14AD05ADE7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6420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7112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0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0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0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1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de-CH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 smtClean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CH" noProof="0" smtClean="0"/>
              <a:t>Click to edit Master text styles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A7BDDAEA-9330-49C2-BDC0-9EC5B72658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1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LUXE beam line considerations | Florian Burkart 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 smtClean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CH" noProof="0" smtClean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CH" noProof="0" smtClean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 smtClean="0"/>
              <a:t>Drag picture to placeholder or click icon to add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474637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9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9684615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477089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90" y="1406429"/>
            <a:ext cx="5616575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9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9"/>
            <a:ext cx="5616575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372526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9"/>
            <a:ext cx="3708400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9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4" y="1406429"/>
            <a:ext cx="3673475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4" y="1406429"/>
            <a:ext cx="3708399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5203893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9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90" y="1406427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90" y="3963533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auf Platzhalter ziehen oder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9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auf Platzhalter ziehen oder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6799936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9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90" y="1406427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90" y="3963533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="" xmlns:a16="http://schemas.microsoft.com/office/drawing/2014/main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38" y="1449388"/>
            <a:ext cx="5616575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="" xmlns:a16="http://schemas.microsoft.com/office/drawing/2014/main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38" y="4005263"/>
            <a:ext cx="5616575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4317926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9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7524751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7524751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3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auf Platzhalter ziehen oder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3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auf Platzhalter ziehen oder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2837615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9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7524751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7524751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="" xmlns:a16="http://schemas.microsoft.com/office/drawing/2014/main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4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="" xmlns:a16="http://schemas.microsoft.com/office/drawing/2014/main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4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0443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9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3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auf Platzhalter ziehen oder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4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auf Platzhalter ziehen oder durch Klicken auf Symbol hinzufügen</a:t>
            </a:r>
            <a:endParaRPr lang="en-US" noProof="0"/>
          </a:p>
        </p:txBody>
      </p:sp>
      <p:sp>
        <p:nvSpPr>
          <p:cNvPr id="12" name="Bildplatzhalter 6">
            <a:extLst>
              <a:ext uri="{FF2B5EF4-FFF2-40B4-BE49-F238E27FC236}">
                <a16:creationId xmlns="" xmlns:a16="http://schemas.microsoft.com/office/drawing/2014/main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3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auf Platzhalter ziehen oder durch Klicken auf Symbol hinzufügen</a:t>
            </a:r>
            <a:endParaRPr lang="en-US" noProof="0"/>
          </a:p>
        </p:txBody>
      </p:sp>
      <p:sp>
        <p:nvSpPr>
          <p:cNvPr id="13" name="Bildplatzhalter 6">
            <a:extLst>
              <a:ext uri="{FF2B5EF4-FFF2-40B4-BE49-F238E27FC236}">
                <a16:creationId xmlns="" xmlns:a16="http://schemas.microsoft.com/office/drawing/2014/main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3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auf Platzhalter ziehen oder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3114925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9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91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auf Platzhalter ziehen oder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48253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LUXE beam line considerations | Florian Burkart 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 smtClean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CH" noProof="0" smtClean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CH" noProof="0" smtClean="0"/>
              <a:t>Click to 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="" xmlns:a16="http://schemas.microsoft.com/office/drawing/2014/main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2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="" xmlns:a16="http://schemas.microsoft.com/office/drawing/2014/main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2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681098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9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90" y="1449391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auf Platzhalter ziehen oder durch Klicken auf Symbol hinzufügen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38" y="1449391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auf Platzhalter ziehen oder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3815464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9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90" y="1449391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auf Platzhalter ziehen oder durch Klicken auf Symbol hinzufügen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4" y="1449391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auf Platzhalter ziehen oder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6616410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9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5483412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50568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A208E4DA-F01F-4DA4-AFAC-53CEEC220C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781" y="4587296"/>
            <a:ext cx="598825" cy="18511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2955C6E6-DAFB-471E-9050-E05D2B8F3D0D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>
                <a:solidFill>
                  <a:prstClr val="black"/>
                </a:solidFill>
              </a:rPr>
              <a:t>Contact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="" xmlns:a16="http://schemas.microsoft.com/office/drawing/2014/main" id="{3F6E932F-91BF-4BB6-A060-480141891B9A}"/>
              </a:ext>
            </a:extLst>
          </p:cNvPr>
          <p:cNvSpPr/>
          <p:nvPr userDrawn="1"/>
        </p:nvSpPr>
        <p:spPr>
          <a:xfrm>
            <a:off x="395289" y="4516741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>
                <a:tab pos="715963" algn="l"/>
              </a:tabLst>
            </a:pPr>
            <a:r>
              <a:rPr lang="de-DE" dirty="0">
                <a:solidFill>
                  <a:prstClr val="black"/>
                </a:solidFill>
              </a:rPr>
              <a:t>	Deutsches </a:t>
            </a:r>
          </a:p>
          <a:p>
            <a:pPr>
              <a:lnSpc>
                <a:spcPct val="120000"/>
              </a:lnSpc>
            </a:pPr>
            <a:r>
              <a:rPr lang="de-DE" dirty="0">
                <a:solidFill>
                  <a:prstClr val="black"/>
                </a:solidFill>
              </a:rPr>
              <a:t>Elektronen-Synchrotron</a:t>
            </a:r>
          </a:p>
          <a:p>
            <a:pPr>
              <a:lnSpc>
                <a:spcPct val="120000"/>
              </a:lnSpc>
            </a:pPr>
            <a:endParaRPr lang="de-DE" dirty="0">
              <a:solidFill>
                <a:prstClr val="black"/>
              </a:solidFill>
            </a:endParaRPr>
          </a:p>
          <a:p>
            <a:pPr>
              <a:lnSpc>
                <a:spcPct val="120000"/>
              </a:lnSpc>
            </a:pPr>
            <a:r>
              <a:rPr lang="de-DE" dirty="0">
                <a:solidFill>
                  <a:prstClr val="black"/>
                </a:solidFill>
              </a:rPr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="" xmlns:a16="http://schemas.microsoft.com/office/drawing/2014/main" id="{79C784CF-EB19-427C-881F-56D046C30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2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7910937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94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94" y="233502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9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CH" noProof="0"/>
              <a:t>Click to edit Master text styles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038" y="5669852"/>
            <a:ext cx="793751" cy="7941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A7BDDAEA-9330-49C2-BDC0-9EC5B72658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9" y="6261924"/>
            <a:ext cx="2168483" cy="16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27145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94" y="349615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94" y="233502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9" y="409679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CH" noProof="0"/>
              <a:t>Click to edit Master text styles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25629FEB-7EDF-4566-BF2D-9E9B8D44D5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9" y="6261924"/>
            <a:ext cx="2168483" cy="1606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338F9ECC-B605-4D88-9A7C-3D46425084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038" y="5669852"/>
            <a:ext cx="793751" cy="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91129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94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CH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9130180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94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de-CH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0463208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3819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LUXE beam line considerations | Florian Burkart 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 smtClean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de-CH" noProof="0" smtClean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de-CH" noProof="0" smtClean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2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3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12" name="Bildplatzhalter 6">
            <a:extLst>
              <a:ext uri="{FF2B5EF4-FFF2-40B4-BE49-F238E27FC236}">
                <a16:creationId xmlns="" xmlns:a16="http://schemas.microsoft.com/office/drawing/2014/main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13" name="Bildplatzhalter 6">
            <a:extLst>
              <a:ext uri="{FF2B5EF4-FFF2-40B4-BE49-F238E27FC236}">
                <a16:creationId xmlns="" xmlns:a16="http://schemas.microsoft.com/office/drawing/2014/main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 smtClean="0"/>
              <a:t>Drag picture to placeholder or click icon to add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5302987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95" y="1406433"/>
            <a:ext cx="5616575" cy="5010249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45" y="1406433"/>
            <a:ext cx="5616575" cy="5010249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216416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33"/>
            <a:ext cx="3708400" cy="5010249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5" y="1406433"/>
            <a:ext cx="3673475" cy="5010249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9" y="1406433"/>
            <a:ext cx="3708399" cy="5010249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008577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95" y="1406427"/>
            <a:ext cx="5616575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95" y="3963533"/>
            <a:ext cx="5616575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9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8986668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95" y="1406427"/>
            <a:ext cx="5616575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95" y="3963533"/>
            <a:ext cx="5616575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="" xmlns:a16="http://schemas.microsoft.com/office/drawing/2014/main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43" y="1449388"/>
            <a:ext cx="5616575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="" xmlns:a16="http://schemas.microsoft.com/office/drawing/2014/main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43" y="4005263"/>
            <a:ext cx="5616575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916359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94" y="1406427"/>
            <a:ext cx="7524751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94" y="3963533"/>
            <a:ext cx="7524751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8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8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9470109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94" y="1406427"/>
            <a:ext cx="7524751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94" y="3963533"/>
            <a:ext cx="7524751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="" xmlns:a16="http://schemas.microsoft.com/office/drawing/2014/main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9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="" xmlns:a16="http://schemas.microsoft.com/office/drawing/2014/main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9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2319983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5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5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  <p:sp>
        <p:nvSpPr>
          <p:cNvPr id="12" name="Bildplatzhalter 6">
            <a:extLst>
              <a:ext uri="{FF2B5EF4-FFF2-40B4-BE49-F238E27FC236}">
                <a16:creationId xmlns="" xmlns:a16="http://schemas.microsoft.com/office/drawing/2014/main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8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  <p:sp>
        <p:nvSpPr>
          <p:cNvPr id="13" name="Bildplatzhalter 6">
            <a:extLst>
              <a:ext uri="{FF2B5EF4-FFF2-40B4-BE49-F238E27FC236}">
                <a16:creationId xmlns="" xmlns:a16="http://schemas.microsoft.com/office/drawing/2014/main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8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6578896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94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5217987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95" y="1449394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43" y="1449394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7968661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95" y="1449394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4" y="1449394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210526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LUXE beam line considerations | Florian Burkart 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 smtClean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 smtClean="0"/>
              <a:t>Drag picture to placeholder or click icon to add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9694325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345569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26478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A208E4DA-F01F-4DA4-AFAC-53CEEC220C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786" y="4587296"/>
            <a:ext cx="598825" cy="18511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2955C6E6-DAFB-471E-9050-E05D2B8F3D0D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>
                <a:solidFill>
                  <a:prstClr val="black"/>
                </a:solidFill>
              </a:rPr>
              <a:t>Contact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="" xmlns:a16="http://schemas.microsoft.com/office/drawing/2014/main" id="{3F6E932F-91BF-4BB6-A060-480141891B9A}"/>
              </a:ext>
            </a:extLst>
          </p:cNvPr>
          <p:cNvSpPr/>
          <p:nvPr userDrawn="1"/>
        </p:nvSpPr>
        <p:spPr>
          <a:xfrm>
            <a:off x="395290" y="451674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>
                <a:tab pos="715963" algn="l"/>
              </a:tabLst>
            </a:pPr>
            <a:r>
              <a:rPr lang="de-DE" dirty="0">
                <a:solidFill>
                  <a:prstClr val="black"/>
                </a:solidFill>
              </a:rPr>
              <a:t>	Deutsches </a:t>
            </a:r>
          </a:p>
          <a:p>
            <a:pPr>
              <a:lnSpc>
                <a:spcPct val="120000"/>
              </a:lnSpc>
            </a:pPr>
            <a:r>
              <a:rPr lang="de-DE" dirty="0">
                <a:solidFill>
                  <a:prstClr val="black"/>
                </a:solidFill>
              </a:rPr>
              <a:t>Elektronen-Synchrotron</a:t>
            </a:r>
          </a:p>
          <a:p>
            <a:pPr>
              <a:lnSpc>
                <a:spcPct val="120000"/>
              </a:lnSpc>
            </a:pPr>
            <a:endParaRPr lang="de-DE" dirty="0">
              <a:solidFill>
                <a:prstClr val="black"/>
              </a:solidFill>
            </a:endParaRPr>
          </a:p>
          <a:p>
            <a:pPr>
              <a:lnSpc>
                <a:spcPct val="120000"/>
              </a:lnSpc>
            </a:pPr>
            <a:r>
              <a:rPr lang="de-DE" dirty="0">
                <a:solidFill>
                  <a:prstClr val="black"/>
                </a:solidFill>
              </a:rPr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="" xmlns:a16="http://schemas.microsoft.com/office/drawing/2014/main" id="{79C784CF-EB19-427C-881F-56D046C30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2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de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435930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A1E25C-5EB0-D947-B991-83559977DC1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69287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/>
                </a:solidFill>
              </a:rPr>
              <a:t>| LUXE beam line considerations | Florian Burkart 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128B861-0ABA-4E50-8968-551F5D49746F}" type="slidenum">
              <a:rPr lang="de-DE" smtClean="0">
                <a:solidFill>
                  <a:prstClr val="black"/>
                </a:solidFill>
              </a:rPr>
              <a:pPr/>
              <a:t>‹#›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58081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94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94" y="233502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9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CH" noProof="0"/>
              <a:t>Click to edit Master text styles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038" y="5669852"/>
            <a:ext cx="793751" cy="7941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A7BDDAEA-9330-49C2-BDC0-9EC5B72658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9" y="6261924"/>
            <a:ext cx="2168483" cy="16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26239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94" y="349615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94" y="233502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9" y="409679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CH" noProof="0"/>
              <a:t>Click to edit Master text styles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25629FEB-7EDF-4566-BF2D-9E9B8D44D5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9" y="6261924"/>
            <a:ext cx="2168483" cy="1606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338F9ECC-B605-4D88-9A7C-3D46425084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038" y="5669852"/>
            <a:ext cx="793751" cy="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7765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94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CH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4194270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94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de-CH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0037860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49020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LUXE beam line considerations | Florian Burkart 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 smtClean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561657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37" y="1449389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 smtClean="0"/>
              <a:t>Drag picture to placeholder or click icon to add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7535287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95" y="1406433"/>
            <a:ext cx="5616575" cy="5010249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45" y="1406433"/>
            <a:ext cx="5616575" cy="5010249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246312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33"/>
            <a:ext cx="3708400" cy="5010249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5" y="1406433"/>
            <a:ext cx="3673475" cy="5010249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9" y="1406433"/>
            <a:ext cx="3708399" cy="5010249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543118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95" y="1406427"/>
            <a:ext cx="5616575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95" y="3963533"/>
            <a:ext cx="5616575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9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826115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95" y="1406427"/>
            <a:ext cx="5616575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95" y="3963533"/>
            <a:ext cx="5616575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="" xmlns:a16="http://schemas.microsoft.com/office/drawing/2014/main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43" y="1449388"/>
            <a:ext cx="5616575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="" xmlns:a16="http://schemas.microsoft.com/office/drawing/2014/main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43" y="4005263"/>
            <a:ext cx="5616575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193890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94" y="1406427"/>
            <a:ext cx="7524751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94" y="3963533"/>
            <a:ext cx="7524751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8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8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7003898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94" y="1406427"/>
            <a:ext cx="7524751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94" y="3963533"/>
            <a:ext cx="7524751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="" xmlns:a16="http://schemas.microsoft.com/office/drawing/2014/main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9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="" xmlns:a16="http://schemas.microsoft.com/office/drawing/2014/main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9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1805310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5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5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  <p:sp>
        <p:nvSpPr>
          <p:cNvPr id="12" name="Bildplatzhalter 6">
            <a:extLst>
              <a:ext uri="{FF2B5EF4-FFF2-40B4-BE49-F238E27FC236}">
                <a16:creationId xmlns="" xmlns:a16="http://schemas.microsoft.com/office/drawing/2014/main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8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  <p:sp>
        <p:nvSpPr>
          <p:cNvPr id="13" name="Bildplatzhalter 6">
            <a:extLst>
              <a:ext uri="{FF2B5EF4-FFF2-40B4-BE49-F238E27FC236}">
                <a16:creationId xmlns="" xmlns:a16="http://schemas.microsoft.com/office/drawing/2014/main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8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5531212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94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9342189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95" y="1449394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43" y="1449394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6778254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95" y="1449394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4" y="1449394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97237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LUXE beam line considerations | Florian Burkart 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 smtClean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3" y="1449389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 smtClean="0"/>
              <a:t>Drag picture to placeholder or click icon to add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4142565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552025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80401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A208E4DA-F01F-4DA4-AFAC-53CEEC220C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786" y="4587296"/>
            <a:ext cx="598825" cy="18511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2955C6E6-DAFB-471E-9050-E05D2B8F3D0D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>
                <a:solidFill>
                  <a:prstClr val="black"/>
                </a:solidFill>
              </a:rPr>
              <a:t>Contact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="" xmlns:a16="http://schemas.microsoft.com/office/drawing/2014/main" id="{3F6E932F-91BF-4BB6-A060-480141891B9A}"/>
              </a:ext>
            </a:extLst>
          </p:cNvPr>
          <p:cNvSpPr/>
          <p:nvPr userDrawn="1"/>
        </p:nvSpPr>
        <p:spPr>
          <a:xfrm>
            <a:off x="395290" y="451674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>
                <a:tab pos="715963" algn="l"/>
              </a:tabLst>
            </a:pPr>
            <a:r>
              <a:rPr lang="de-DE" dirty="0">
                <a:solidFill>
                  <a:prstClr val="black"/>
                </a:solidFill>
              </a:rPr>
              <a:t>	Deutsches </a:t>
            </a:r>
          </a:p>
          <a:p>
            <a:pPr>
              <a:lnSpc>
                <a:spcPct val="120000"/>
              </a:lnSpc>
            </a:pPr>
            <a:r>
              <a:rPr lang="de-DE" dirty="0">
                <a:solidFill>
                  <a:prstClr val="black"/>
                </a:solidFill>
              </a:rPr>
              <a:t>Elektronen-Synchrotron</a:t>
            </a:r>
          </a:p>
          <a:p>
            <a:pPr>
              <a:lnSpc>
                <a:spcPct val="120000"/>
              </a:lnSpc>
            </a:pPr>
            <a:endParaRPr lang="de-DE" dirty="0">
              <a:solidFill>
                <a:prstClr val="black"/>
              </a:solidFill>
            </a:endParaRPr>
          </a:p>
          <a:p>
            <a:pPr>
              <a:lnSpc>
                <a:spcPct val="120000"/>
              </a:lnSpc>
            </a:pPr>
            <a:r>
              <a:rPr lang="de-DE" dirty="0">
                <a:solidFill>
                  <a:prstClr val="black"/>
                </a:solidFill>
              </a:rPr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="" xmlns:a16="http://schemas.microsoft.com/office/drawing/2014/main" id="{79C784CF-EB19-427C-881F-56D046C30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2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de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847188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A1E25C-5EB0-D947-B991-83559977DC1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79478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/>
                </a:solidFill>
              </a:rPr>
              <a:t>| LUXE beam line considerations | Florian Burkart 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128B861-0ABA-4E50-8968-551F5D49746F}" type="slidenum">
              <a:rPr lang="de-DE" smtClean="0">
                <a:solidFill>
                  <a:prstClr val="black"/>
                </a:solidFill>
              </a:rPr>
              <a:pPr/>
              <a:t>‹#›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96304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94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94" y="233502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9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CH" noProof="0"/>
              <a:t>Click to edit Master text styles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038" y="5669852"/>
            <a:ext cx="793751" cy="7941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A7BDDAEA-9330-49C2-BDC0-9EC5B72658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9" y="6261924"/>
            <a:ext cx="2168483" cy="16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3666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94" y="349615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94" y="233502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9" y="409679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CH" noProof="0"/>
              <a:t>Click to edit Master text styles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25629FEB-7EDF-4566-BF2D-9E9B8D44D5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9" y="6261924"/>
            <a:ext cx="2168483" cy="1606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338F9ECC-B605-4D88-9A7C-3D46425084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038" y="5669852"/>
            <a:ext cx="793751" cy="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3696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94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CH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8049833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94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de-CH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6863847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6664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 smtClean="0"/>
              <a:t>Click to edit Master title style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LUXE beam line considerations | Florian Burkart </a:t>
            </a:r>
            <a:endParaRPr lang="en-US" noProof="0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229763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95" y="1406433"/>
            <a:ext cx="5616575" cy="5010249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45" y="1406433"/>
            <a:ext cx="5616575" cy="5010249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078028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33"/>
            <a:ext cx="3708400" cy="5010249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5" y="1406433"/>
            <a:ext cx="3673475" cy="5010249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9" y="1406433"/>
            <a:ext cx="3708399" cy="5010249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25448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95" y="1406427"/>
            <a:ext cx="5616575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95" y="3963533"/>
            <a:ext cx="5616575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9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1686911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95" y="1406427"/>
            <a:ext cx="5616575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95" y="3963533"/>
            <a:ext cx="5616575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xmlns="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43" y="1449388"/>
            <a:ext cx="5616575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xmlns="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43" y="4005263"/>
            <a:ext cx="5616575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3057879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94" y="1406427"/>
            <a:ext cx="7524751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94" y="3963533"/>
            <a:ext cx="7524751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8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8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1530182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94" y="1406427"/>
            <a:ext cx="7524751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94" y="3963533"/>
            <a:ext cx="7524751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xmlns="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9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xmlns="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9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350424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5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5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xmlns="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8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xmlns="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8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4165591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94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3634535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95" y="1449394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43" y="1449394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6487265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95" y="1449394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4" y="1449394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29370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LUXE beam line considerations | Florian Burkart 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5989467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128312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46296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A208E4DA-F01F-4DA4-AFAC-53CEEC220C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786" y="4587296"/>
            <a:ext cx="598825" cy="18511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2955C6E6-DAFB-471E-9050-E05D2B8F3D0D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>
                <a:solidFill>
                  <a:prstClr val="black"/>
                </a:solidFill>
              </a:rPr>
              <a:t>Contact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3F6E932F-91BF-4BB6-A060-480141891B9A}"/>
              </a:ext>
            </a:extLst>
          </p:cNvPr>
          <p:cNvSpPr/>
          <p:nvPr userDrawn="1"/>
        </p:nvSpPr>
        <p:spPr>
          <a:xfrm>
            <a:off x="395290" y="451674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>
                <a:tab pos="715963" algn="l"/>
              </a:tabLst>
            </a:pPr>
            <a:r>
              <a:rPr lang="de-DE" dirty="0">
                <a:solidFill>
                  <a:prstClr val="black"/>
                </a:solidFill>
              </a:rPr>
              <a:t>	Deutsches </a:t>
            </a:r>
          </a:p>
          <a:p>
            <a:pPr>
              <a:lnSpc>
                <a:spcPct val="120000"/>
              </a:lnSpc>
            </a:pPr>
            <a:r>
              <a:rPr lang="de-DE" dirty="0">
                <a:solidFill>
                  <a:prstClr val="black"/>
                </a:solidFill>
              </a:rPr>
              <a:t>Elektronen-Synchrotron</a:t>
            </a:r>
          </a:p>
          <a:p>
            <a:pPr>
              <a:lnSpc>
                <a:spcPct val="120000"/>
              </a:lnSpc>
            </a:pPr>
            <a:endParaRPr lang="de-DE" dirty="0">
              <a:solidFill>
                <a:prstClr val="black"/>
              </a:solidFill>
            </a:endParaRPr>
          </a:p>
          <a:p>
            <a:pPr>
              <a:lnSpc>
                <a:spcPct val="120000"/>
              </a:lnSpc>
            </a:pPr>
            <a:r>
              <a:rPr lang="de-DE" dirty="0">
                <a:solidFill>
                  <a:prstClr val="black"/>
                </a:solidFill>
              </a:rPr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xmlns="" id="{79C784CF-EB19-427C-881F-56D046C30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2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de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066635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9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de-DE" noProof="0" smtClean="0"/>
              <a:t>Mastertitelformat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9" y="2335016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 smtClean="0"/>
              <a:t>Master-Untertitelformat bearbeiten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2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noProof="0" smtClean="0"/>
              <a:t>Mastertextformat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033" y="5669844"/>
            <a:ext cx="793751" cy="7941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A7BDDAEA-9330-49C2-BDC0-9EC5B72658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6261916"/>
            <a:ext cx="2168483" cy="16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21833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3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auf Platzhalter ziehen oder durch Klicken auf Symbol hinzufügen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9" y="349614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 smtClean="0"/>
              <a:t>Mastertitelformat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9" y="2335016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 smtClean="0"/>
              <a:t>Master-Untertitelformat bearbeiten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7" y="4096782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noProof="0" smtClean="0"/>
              <a:t>Mastertextformat bearbeiten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25629FEB-7EDF-4566-BF2D-9E9B8D44D5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6261916"/>
            <a:ext cx="2168483" cy="1606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338F9ECC-B605-4D88-9A7C-3D46425084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033" y="5669844"/>
            <a:ext cx="793751" cy="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78619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9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 smtClean="0"/>
              <a:t>Mastertitelformat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1341661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9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de-DE" noProof="0" smtClean="0"/>
              <a:t>Mastertitelformat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9607922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Mastertitelformat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noProof="0" smtClean="0"/>
              <a:t>Mastertextformat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Arial"/>
              </a:rPr>
              <a:t>| LUXE beam line | F. Burkart</a:t>
            </a: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4361200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Mastertitelformat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90" y="1406429"/>
            <a:ext cx="5616575" cy="5010249"/>
          </a:xfrm>
        </p:spPr>
        <p:txBody>
          <a:bodyPr/>
          <a:lstStyle/>
          <a:p>
            <a:pPr lvl="0"/>
            <a:r>
              <a:rPr lang="de-DE" noProof="0" smtClean="0"/>
              <a:t>Mastertextformat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Arial"/>
              </a:rPr>
              <a:t>| LUXE beam line | F. Burkart</a:t>
            </a: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9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Mastertextformat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9"/>
            <a:ext cx="5616575" cy="5010249"/>
          </a:xfrm>
        </p:spPr>
        <p:txBody>
          <a:bodyPr/>
          <a:lstStyle/>
          <a:p>
            <a:pPr lvl="0"/>
            <a:r>
              <a:rPr lang="de-DE" noProof="0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7657434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Mastertitelformat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9"/>
            <a:ext cx="3708400" cy="5010249"/>
          </a:xfrm>
        </p:spPr>
        <p:txBody>
          <a:bodyPr/>
          <a:lstStyle/>
          <a:p>
            <a:pPr lvl="0"/>
            <a:r>
              <a:rPr lang="de-DE" noProof="0" smtClean="0"/>
              <a:t>Mastertextformat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Arial"/>
              </a:rPr>
              <a:t>| LUXE beam line | F. Burkart</a:t>
            </a: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9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Mastertextformat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4" y="1406429"/>
            <a:ext cx="3673475" cy="5010249"/>
          </a:xfrm>
        </p:spPr>
        <p:txBody>
          <a:bodyPr/>
          <a:lstStyle/>
          <a:p>
            <a:pPr lvl="0"/>
            <a:r>
              <a:rPr lang="de-DE" noProof="0" smtClean="0"/>
              <a:t>Mastertextformat bearbeiten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4" y="1406429"/>
            <a:ext cx="3708399" cy="5010249"/>
          </a:xfrm>
        </p:spPr>
        <p:txBody>
          <a:bodyPr/>
          <a:lstStyle/>
          <a:p>
            <a:pPr lvl="0"/>
            <a:r>
              <a:rPr lang="de-DE" noProof="0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40885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A208E4DA-F01F-4DA4-AFAC-53CEEC220C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779" y="4587296"/>
            <a:ext cx="598825" cy="18511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2955C6E6-DAFB-471E-9050-E05D2B8F3D0D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/>
              <a:t>Contact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="" xmlns:a16="http://schemas.microsoft.com/office/drawing/2014/main" id="{3F6E932F-91BF-4BB6-A060-480141891B9A}"/>
              </a:ext>
            </a:extLst>
          </p:cNvPr>
          <p:cNvSpPr/>
          <p:nvPr userDrawn="1"/>
        </p:nvSpPr>
        <p:spPr>
          <a:xfrm>
            <a:off x="395288" y="451673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>
                <a:tab pos="715963" algn="l"/>
              </a:tabLst>
            </a:pPr>
            <a:r>
              <a:rPr lang="de-DE" dirty="0"/>
              <a:t>	Deutsches </a:t>
            </a:r>
          </a:p>
          <a:p>
            <a:pPr>
              <a:lnSpc>
                <a:spcPct val="120000"/>
              </a:lnSpc>
            </a:pPr>
            <a:r>
              <a:rPr lang="de-DE" dirty="0"/>
              <a:t>Elektronen-Synchrotron</a:t>
            </a:r>
          </a:p>
          <a:p>
            <a:pPr>
              <a:lnSpc>
                <a:spcPct val="120000"/>
              </a:lnSpc>
            </a:pPr>
            <a:endParaRPr lang="de-DE" dirty="0"/>
          </a:p>
          <a:p>
            <a:pPr>
              <a:lnSpc>
                <a:spcPct val="120000"/>
              </a:lnSpc>
            </a:pPr>
            <a:r>
              <a:rPr lang="de-DE" dirty="0"/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="" xmlns:a16="http://schemas.microsoft.com/office/drawing/2014/main" id="{79C784CF-EB19-427C-881F-56D046C30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de-CH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307973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Arial"/>
              </a:rPr>
              <a:t>| LUXE beam line | F. Burkart</a:t>
            </a: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9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90" y="1406427"/>
            <a:ext cx="5616575" cy="2454374"/>
          </a:xfrm>
        </p:spPr>
        <p:txBody>
          <a:bodyPr/>
          <a:lstStyle/>
          <a:p>
            <a:pPr lvl="0"/>
            <a:r>
              <a:rPr lang="de-DE" noProof="0" smtClean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90" y="3963533"/>
            <a:ext cx="5616575" cy="2454374"/>
          </a:xfrm>
        </p:spPr>
        <p:txBody>
          <a:bodyPr/>
          <a:lstStyle/>
          <a:p>
            <a:pPr lvl="0"/>
            <a:r>
              <a:rPr lang="de-DE" noProof="0" smtClean="0"/>
              <a:t>Mastertextformat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auf Platzhalter ziehen oder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9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auf Platzhalter ziehen oder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8630027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Arial"/>
              </a:rPr>
              <a:t>| LUXE beam line | F. Burkart</a:t>
            </a: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9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90" y="1406427"/>
            <a:ext cx="5616575" cy="2454374"/>
          </a:xfrm>
        </p:spPr>
        <p:txBody>
          <a:bodyPr/>
          <a:lstStyle/>
          <a:p>
            <a:pPr lvl="0"/>
            <a:r>
              <a:rPr lang="de-DE" noProof="0" smtClean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90" y="3963533"/>
            <a:ext cx="5616575" cy="2454374"/>
          </a:xfrm>
        </p:spPr>
        <p:txBody>
          <a:bodyPr/>
          <a:lstStyle/>
          <a:p>
            <a:pPr lvl="0"/>
            <a:r>
              <a:rPr lang="de-DE" noProof="0" smtClean="0"/>
              <a:t>Mastertextformat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="" xmlns:a16="http://schemas.microsoft.com/office/drawing/2014/main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38" y="1449388"/>
            <a:ext cx="5616575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="" xmlns:a16="http://schemas.microsoft.com/office/drawing/2014/main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38" y="4005263"/>
            <a:ext cx="5616575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0237657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Arial"/>
              </a:rPr>
              <a:t>| LUXE beam line | F. Burkart</a:t>
            </a: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9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7524751" cy="2454374"/>
          </a:xfrm>
        </p:spPr>
        <p:txBody>
          <a:bodyPr/>
          <a:lstStyle/>
          <a:p>
            <a:pPr lvl="0"/>
            <a:r>
              <a:rPr lang="de-DE" noProof="0" smtClean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7524751" cy="2454374"/>
          </a:xfrm>
        </p:spPr>
        <p:txBody>
          <a:bodyPr/>
          <a:lstStyle/>
          <a:p>
            <a:pPr lvl="0"/>
            <a:r>
              <a:rPr lang="de-DE" noProof="0" smtClean="0"/>
              <a:t>Mastertextformat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3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auf Platzhalter ziehen oder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3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auf Platzhalter ziehen oder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0148995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Arial"/>
              </a:rPr>
              <a:t>| LUXE beam line | F. Burkart</a:t>
            </a: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9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7524751" cy="2454374"/>
          </a:xfrm>
        </p:spPr>
        <p:txBody>
          <a:bodyPr/>
          <a:lstStyle/>
          <a:p>
            <a:pPr lvl="0"/>
            <a:r>
              <a:rPr lang="de-DE" noProof="0" smtClean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7524751" cy="2454374"/>
          </a:xfrm>
        </p:spPr>
        <p:txBody>
          <a:bodyPr/>
          <a:lstStyle/>
          <a:p>
            <a:pPr lvl="0"/>
            <a:r>
              <a:rPr lang="de-DE" noProof="0" smtClean="0"/>
              <a:t>Mastertextformat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="" xmlns:a16="http://schemas.microsoft.com/office/drawing/2014/main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4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="" xmlns:a16="http://schemas.microsoft.com/office/drawing/2014/main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4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527583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Arial"/>
              </a:rPr>
              <a:t>| LUXE beam line | F. Burkart</a:t>
            </a: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9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de-DE" noProof="0" smtClean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de-DE" noProof="0" smtClean="0"/>
              <a:t>Mastertextformat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3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auf Platzhalter ziehen oder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4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auf Platzhalter ziehen oder durch Klicken auf Symbol hinzufügen</a:t>
            </a:r>
            <a:endParaRPr lang="en-US" noProof="0"/>
          </a:p>
        </p:txBody>
      </p:sp>
      <p:sp>
        <p:nvSpPr>
          <p:cNvPr id="12" name="Bildplatzhalter 6">
            <a:extLst>
              <a:ext uri="{FF2B5EF4-FFF2-40B4-BE49-F238E27FC236}">
                <a16:creationId xmlns="" xmlns:a16="http://schemas.microsoft.com/office/drawing/2014/main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3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auf Platzhalter ziehen oder durch Klicken auf Symbol hinzufügen</a:t>
            </a:r>
            <a:endParaRPr lang="en-US" noProof="0"/>
          </a:p>
        </p:txBody>
      </p:sp>
      <p:sp>
        <p:nvSpPr>
          <p:cNvPr id="13" name="Bildplatzhalter 6">
            <a:extLst>
              <a:ext uri="{FF2B5EF4-FFF2-40B4-BE49-F238E27FC236}">
                <a16:creationId xmlns="" xmlns:a16="http://schemas.microsoft.com/office/drawing/2014/main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3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auf Platzhalter ziehen oder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3687712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Arial"/>
              </a:rPr>
              <a:t>| LUXE beam line | F. Burkart</a:t>
            </a: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9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Mastertextformat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91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auf Platzhalter ziehen oder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7025155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Arial"/>
              </a:rPr>
              <a:t>| LUXE beam line | F. Burkart</a:t>
            </a: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9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Mastertextformat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90" y="1449391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auf Platzhalter ziehen oder durch Klicken auf Symbol hinzufügen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38" y="1449391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auf Platzhalter ziehen oder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3461838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Arial"/>
              </a:rPr>
              <a:t>| LUXE beam line | F. Burkart</a:t>
            </a: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9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Mastertextformat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90" y="1449391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auf Platzhalter ziehen oder durch Klicken auf Symbol hinzufügen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4" y="1449391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auf Platzhalter ziehen oder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4508536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Mastertitelformat bearbeiten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Arial"/>
              </a:rPr>
              <a:t>| LUXE beam line | F. Burkart</a:t>
            </a: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9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5257562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Arial"/>
              </a:rPr>
              <a:t>| LUXE beam line | F. Burkart</a:t>
            </a:r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69539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94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94" y="233502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9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CH" noProof="0"/>
              <a:t>Click to edit Master text styles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038" y="5669852"/>
            <a:ext cx="793751" cy="7941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A7BDDAEA-9330-49C2-BDC0-9EC5B72658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9" y="6261924"/>
            <a:ext cx="2168483" cy="16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1429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A208E4DA-F01F-4DA4-AFAC-53CEEC220C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781" y="4587296"/>
            <a:ext cx="598825" cy="18511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2955C6E6-DAFB-471E-9050-E05D2B8F3D0D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>
                <a:solidFill>
                  <a:prstClr val="black"/>
                </a:solidFill>
                <a:latin typeface="Arial"/>
              </a:rPr>
              <a:t>Contact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="" xmlns:a16="http://schemas.microsoft.com/office/drawing/2014/main" id="{3F6E932F-91BF-4BB6-A060-480141891B9A}"/>
              </a:ext>
            </a:extLst>
          </p:cNvPr>
          <p:cNvSpPr/>
          <p:nvPr userDrawn="1"/>
        </p:nvSpPr>
        <p:spPr>
          <a:xfrm>
            <a:off x="395289" y="4516741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>
                <a:tab pos="715963" algn="l"/>
              </a:tabLst>
            </a:pPr>
            <a:r>
              <a:rPr lang="de-DE" dirty="0">
                <a:solidFill>
                  <a:prstClr val="black"/>
                </a:solidFill>
                <a:latin typeface="Arial"/>
              </a:rPr>
              <a:t>	Deutsches </a:t>
            </a:r>
          </a:p>
          <a:p>
            <a:pPr>
              <a:lnSpc>
                <a:spcPct val="120000"/>
              </a:lnSpc>
            </a:pPr>
            <a:r>
              <a:rPr lang="de-DE" dirty="0">
                <a:solidFill>
                  <a:prstClr val="black"/>
                </a:solidFill>
                <a:latin typeface="Arial"/>
              </a:rPr>
              <a:t>Elektronen-Synchrotron</a:t>
            </a:r>
          </a:p>
          <a:p>
            <a:pPr>
              <a:lnSpc>
                <a:spcPct val="120000"/>
              </a:lnSpc>
            </a:pPr>
            <a:endParaRPr lang="de-DE" dirty="0">
              <a:solidFill>
                <a:prstClr val="black"/>
              </a:solidFill>
              <a:latin typeface="Arial"/>
            </a:endParaRPr>
          </a:p>
          <a:p>
            <a:pPr>
              <a:lnSpc>
                <a:spcPct val="120000"/>
              </a:lnSpc>
            </a:pPr>
            <a:r>
              <a:rPr lang="de-DE" dirty="0">
                <a:solidFill>
                  <a:prstClr val="black"/>
                </a:solidFill>
                <a:latin typeface="Arial"/>
              </a:rPr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="" xmlns:a16="http://schemas.microsoft.com/office/drawing/2014/main" id="{79C784CF-EB19-427C-881F-56D046C30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2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4824917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9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de-DE" noProof="0" smtClean="0"/>
              <a:t>Mastertitelformat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9" y="2335016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 smtClean="0"/>
              <a:t>Master-Untertitelformat bearbeiten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2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noProof="0" smtClean="0"/>
              <a:t>Mastertextformat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033" y="5669844"/>
            <a:ext cx="793751" cy="7941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A7BDDAEA-9330-49C2-BDC0-9EC5B72658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6261916"/>
            <a:ext cx="2168483" cy="16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70593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3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auf Platzhalter ziehen oder durch Klicken auf Symbol hinzufügen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9" y="349614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 smtClean="0"/>
              <a:t>Mastertitelformat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9" y="2335016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 smtClean="0"/>
              <a:t>Master-Untertitelformat bearbeiten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7" y="4096782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noProof="0" smtClean="0"/>
              <a:t>Mastertextformat bearbeiten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25629FEB-7EDF-4566-BF2D-9E9B8D44D5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6261916"/>
            <a:ext cx="2168483" cy="1606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338F9ECC-B605-4D88-9A7C-3D46425084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033" y="5669844"/>
            <a:ext cx="793751" cy="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42606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9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 smtClean="0"/>
              <a:t>Mastertitelformat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6290775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9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de-DE" noProof="0" smtClean="0"/>
              <a:t>Mastertitelformat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3815608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Mastertitelformat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noProof="0" smtClean="0"/>
              <a:t>Mastertextformat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Arial"/>
              </a:rPr>
              <a:t>| LUXE beam line | F. Burkart</a:t>
            </a: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4097310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Mastertitelformat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90" y="1406429"/>
            <a:ext cx="5616575" cy="5010249"/>
          </a:xfrm>
        </p:spPr>
        <p:txBody>
          <a:bodyPr/>
          <a:lstStyle/>
          <a:p>
            <a:pPr lvl="0"/>
            <a:r>
              <a:rPr lang="de-DE" noProof="0" smtClean="0"/>
              <a:t>Mastertextformat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Arial"/>
              </a:rPr>
              <a:t>| LUXE beam line | F. Burkart</a:t>
            </a: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9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Mastertextformat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9"/>
            <a:ext cx="5616575" cy="5010249"/>
          </a:xfrm>
        </p:spPr>
        <p:txBody>
          <a:bodyPr/>
          <a:lstStyle/>
          <a:p>
            <a:pPr lvl="0"/>
            <a:r>
              <a:rPr lang="de-DE" noProof="0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1793982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Mastertitelformat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9"/>
            <a:ext cx="3708400" cy="5010249"/>
          </a:xfrm>
        </p:spPr>
        <p:txBody>
          <a:bodyPr/>
          <a:lstStyle/>
          <a:p>
            <a:pPr lvl="0"/>
            <a:r>
              <a:rPr lang="de-DE" noProof="0" smtClean="0"/>
              <a:t>Mastertextformat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Arial"/>
              </a:rPr>
              <a:t>| LUXE beam line | F. Burkart</a:t>
            </a: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9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Mastertextformat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4" y="1406429"/>
            <a:ext cx="3673475" cy="5010249"/>
          </a:xfrm>
        </p:spPr>
        <p:txBody>
          <a:bodyPr/>
          <a:lstStyle/>
          <a:p>
            <a:pPr lvl="0"/>
            <a:r>
              <a:rPr lang="de-DE" noProof="0" smtClean="0"/>
              <a:t>Mastertextformat bearbeiten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4" y="1406429"/>
            <a:ext cx="3708399" cy="5010249"/>
          </a:xfrm>
        </p:spPr>
        <p:txBody>
          <a:bodyPr/>
          <a:lstStyle/>
          <a:p>
            <a:pPr lvl="0"/>
            <a:r>
              <a:rPr lang="de-DE" noProof="0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179628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Arial"/>
              </a:rPr>
              <a:t>| LUXE beam line | F. Burkart</a:t>
            </a: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9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90" y="1406427"/>
            <a:ext cx="5616575" cy="2454374"/>
          </a:xfrm>
        </p:spPr>
        <p:txBody>
          <a:bodyPr/>
          <a:lstStyle/>
          <a:p>
            <a:pPr lvl="0"/>
            <a:r>
              <a:rPr lang="de-DE" noProof="0" smtClean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90" y="3963533"/>
            <a:ext cx="5616575" cy="2454374"/>
          </a:xfrm>
        </p:spPr>
        <p:txBody>
          <a:bodyPr/>
          <a:lstStyle/>
          <a:p>
            <a:pPr lvl="0"/>
            <a:r>
              <a:rPr lang="de-DE" noProof="0" smtClean="0"/>
              <a:t>Mastertextformat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auf Platzhalter ziehen oder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9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auf Platzhalter ziehen oder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3471581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Arial"/>
              </a:rPr>
              <a:t>| LUXE beam line | F. Burkart</a:t>
            </a: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9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90" y="1406427"/>
            <a:ext cx="5616575" cy="2454374"/>
          </a:xfrm>
        </p:spPr>
        <p:txBody>
          <a:bodyPr/>
          <a:lstStyle/>
          <a:p>
            <a:pPr lvl="0"/>
            <a:r>
              <a:rPr lang="de-DE" noProof="0" smtClean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90" y="3963533"/>
            <a:ext cx="5616575" cy="2454374"/>
          </a:xfrm>
        </p:spPr>
        <p:txBody>
          <a:bodyPr/>
          <a:lstStyle/>
          <a:p>
            <a:pPr lvl="0"/>
            <a:r>
              <a:rPr lang="de-DE" noProof="0" smtClean="0"/>
              <a:t>Mastertextformat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="" xmlns:a16="http://schemas.microsoft.com/office/drawing/2014/main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38" y="1449388"/>
            <a:ext cx="5616575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="" xmlns:a16="http://schemas.microsoft.com/office/drawing/2014/main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38" y="4005263"/>
            <a:ext cx="5616575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78280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CH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 smtClean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CH" noProof="0" smtClean="0"/>
              <a:t>Click to edit Master text styles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25629FEB-7EDF-4566-BF2D-9E9B8D44D5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338F9ECC-B605-4D88-9A7C-3D46425084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561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94" y="349615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94" y="233502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9" y="409679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CH" noProof="0"/>
              <a:t>Click to edit Master text styles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25629FEB-7EDF-4566-BF2D-9E9B8D44D5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9" y="6261924"/>
            <a:ext cx="2168483" cy="1606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338F9ECC-B605-4D88-9A7C-3D46425084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038" y="5669852"/>
            <a:ext cx="793751" cy="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5712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Arial"/>
              </a:rPr>
              <a:t>| LUXE beam line | F. Burkart</a:t>
            </a: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9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7524751" cy="2454374"/>
          </a:xfrm>
        </p:spPr>
        <p:txBody>
          <a:bodyPr/>
          <a:lstStyle/>
          <a:p>
            <a:pPr lvl="0"/>
            <a:r>
              <a:rPr lang="de-DE" noProof="0" smtClean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7524751" cy="2454374"/>
          </a:xfrm>
        </p:spPr>
        <p:txBody>
          <a:bodyPr/>
          <a:lstStyle/>
          <a:p>
            <a:pPr lvl="0"/>
            <a:r>
              <a:rPr lang="de-DE" noProof="0" smtClean="0"/>
              <a:t>Mastertextformat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3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auf Platzhalter ziehen oder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3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auf Platzhalter ziehen oder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4133875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Arial"/>
              </a:rPr>
              <a:t>| LUXE beam line | F. Burkart</a:t>
            </a: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9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7524751" cy="2454374"/>
          </a:xfrm>
        </p:spPr>
        <p:txBody>
          <a:bodyPr/>
          <a:lstStyle/>
          <a:p>
            <a:pPr lvl="0"/>
            <a:r>
              <a:rPr lang="de-DE" noProof="0" smtClean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7524751" cy="2454374"/>
          </a:xfrm>
        </p:spPr>
        <p:txBody>
          <a:bodyPr/>
          <a:lstStyle/>
          <a:p>
            <a:pPr lvl="0"/>
            <a:r>
              <a:rPr lang="de-DE" noProof="0" smtClean="0"/>
              <a:t>Mastertextformat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="" xmlns:a16="http://schemas.microsoft.com/office/drawing/2014/main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4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="" xmlns:a16="http://schemas.microsoft.com/office/drawing/2014/main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4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777721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Arial"/>
              </a:rPr>
              <a:t>| LUXE beam line | F. Burkart</a:t>
            </a: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9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de-DE" noProof="0" smtClean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de-DE" noProof="0" smtClean="0"/>
              <a:t>Mastertextformat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3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auf Platzhalter ziehen oder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4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auf Platzhalter ziehen oder durch Klicken auf Symbol hinzufügen</a:t>
            </a:r>
            <a:endParaRPr lang="en-US" noProof="0"/>
          </a:p>
        </p:txBody>
      </p:sp>
      <p:sp>
        <p:nvSpPr>
          <p:cNvPr id="12" name="Bildplatzhalter 6">
            <a:extLst>
              <a:ext uri="{FF2B5EF4-FFF2-40B4-BE49-F238E27FC236}">
                <a16:creationId xmlns="" xmlns:a16="http://schemas.microsoft.com/office/drawing/2014/main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3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auf Platzhalter ziehen oder durch Klicken auf Symbol hinzufügen</a:t>
            </a:r>
            <a:endParaRPr lang="en-US" noProof="0"/>
          </a:p>
        </p:txBody>
      </p:sp>
      <p:sp>
        <p:nvSpPr>
          <p:cNvPr id="13" name="Bildplatzhalter 6">
            <a:extLst>
              <a:ext uri="{FF2B5EF4-FFF2-40B4-BE49-F238E27FC236}">
                <a16:creationId xmlns="" xmlns:a16="http://schemas.microsoft.com/office/drawing/2014/main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3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auf Platzhalter ziehen oder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5682674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Arial"/>
              </a:rPr>
              <a:t>| LUXE beam line | F. Burkart</a:t>
            </a: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9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Mastertextformat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91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auf Platzhalter ziehen oder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9548961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Arial"/>
              </a:rPr>
              <a:t>| LUXE beam line | F. Burkart</a:t>
            </a: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9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Mastertextformat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90" y="1449391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auf Platzhalter ziehen oder durch Klicken auf Symbol hinzufügen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38" y="1449391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auf Platzhalter ziehen oder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6361744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Arial"/>
              </a:rPr>
              <a:t>| LUXE beam line | F. Burkart</a:t>
            </a: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9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Mastertextformat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90" y="1449391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auf Platzhalter ziehen oder durch Klicken auf Symbol hinzufügen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4" y="1449391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auf Platzhalter ziehen oder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2294963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Mastertitelformat bearbeiten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Arial"/>
              </a:rPr>
              <a:t>| LUXE beam line | F. Burkart</a:t>
            </a: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9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1175090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Arial"/>
              </a:rPr>
              <a:t>| LUXE beam line | F. Burkart</a:t>
            </a:r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567255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A208E4DA-F01F-4DA4-AFAC-53CEEC220C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781" y="4587296"/>
            <a:ext cx="598825" cy="18511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2955C6E6-DAFB-471E-9050-E05D2B8F3D0D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>
                <a:solidFill>
                  <a:prstClr val="black"/>
                </a:solidFill>
                <a:latin typeface="Arial"/>
              </a:rPr>
              <a:t>Contact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="" xmlns:a16="http://schemas.microsoft.com/office/drawing/2014/main" id="{3F6E932F-91BF-4BB6-A060-480141891B9A}"/>
              </a:ext>
            </a:extLst>
          </p:cNvPr>
          <p:cNvSpPr/>
          <p:nvPr userDrawn="1"/>
        </p:nvSpPr>
        <p:spPr>
          <a:xfrm>
            <a:off x="395289" y="4516741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>
                <a:tab pos="715963" algn="l"/>
              </a:tabLst>
            </a:pPr>
            <a:r>
              <a:rPr lang="de-DE" dirty="0">
                <a:solidFill>
                  <a:prstClr val="black"/>
                </a:solidFill>
                <a:latin typeface="Arial"/>
              </a:rPr>
              <a:t>	Deutsches </a:t>
            </a:r>
          </a:p>
          <a:p>
            <a:pPr>
              <a:lnSpc>
                <a:spcPct val="120000"/>
              </a:lnSpc>
            </a:pPr>
            <a:r>
              <a:rPr lang="de-DE" dirty="0">
                <a:solidFill>
                  <a:prstClr val="black"/>
                </a:solidFill>
                <a:latin typeface="Arial"/>
              </a:rPr>
              <a:t>Elektronen-Synchrotron</a:t>
            </a:r>
          </a:p>
          <a:p>
            <a:pPr>
              <a:lnSpc>
                <a:spcPct val="120000"/>
              </a:lnSpc>
            </a:pPr>
            <a:endParaRPr lang="de-DE" dirty="0">
              <a:solidFill>
                <a:prstClr val="black"/>
              </a:solidFill>
              <a:latin typeface="Arial"/>
            </a:endParaRPr>
          </a:p>
          <a:p>
            <a:pPr>
              <a:lnSpc>
                <a:spcPct val="120000"/>
              </a:lnSpc>
            </a:pPr>
            <a:r>
              <a:rPr lang="de-DE" dirty="0">
                <a:solidFill>
                  <a:prstClr val="black"/>
                </a:solidFill>
                <a:latin typeface="Arial"/>
              </a:rPr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="" xmlns:a16="http://schemas.microsoft.com/office/drawing/2014/main" id="{79C784CF-EB19-427C-881F-56D046C30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2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522002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94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CH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554117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94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de-CH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96667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80361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95" y="1406433"/>
            <a:ext cx="5616575" cy="5010249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45" y="1406433"/>
            <a:ext cx="5616575" cy="5010249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98860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33"/>
            <a:ext cx="3708400" cy="5010249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5" y="1406433"/>
            <a:ext cx="3673475" cy="5010249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9" y="1406433"/>
            <a:ext cx="3708399" cy="5010249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82915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95" y="1406427"/>
            <a:ext cx="5616575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95" y="3963533"/>
            <a:ext cx="5616575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9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605457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95" y="1406427"/>
            <a:ext cx="5616575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95" y="3963533"/>
            <a:ext cx="5616575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xmlns="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43" y="1449388"/>
            <a:ext cx="5616575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xmlns="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43" y="4005263"/>
            <a:ext cx="5616575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92572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94" y="1406427"/>
            <a:ext cx="7524751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94" y="3963533"/>
            <a:ext cx="7524751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8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8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458376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94" y="1406427"/>
            <a:ext cx="7524751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94" y="3963533"/>
            <a:ext cx="7524751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xmlns="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9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xmlns="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9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8959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CH" noProof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75798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5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5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xmlns="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8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xmlns="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8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70868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94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249591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95" y="1449394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43" y="1449394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143772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95" y="1449394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4" y="1449394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72127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90155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3915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A208E4DA-F01F-4DA4-AFAC-53CEEC220C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786" y="4587296"/>
            <a:ext cx="598825" cy="18511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2955C6E6-DAFB-471E-9050-E05D2B8F3D0D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>
                <a:solidFill>
                  <a:prstClr val="black"/>
                </a:solidFill>
              </a:rPr>
              <a:t>Contact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3F6E932F-91BF-4BB6-A060-480141891B9A}"/>
              </a:ext>
            </a:extLst>
          </p:cNvPr>
          <p:cNvSpPr/>
          <p:nvPr userDrawn="1"/>
        </p:nvSpPr>
        <p:spPr>
          <a:xfrm>
            <a:off x="395290" y="451674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>
                <a:tab pos="715963" algn="l"/>
              </a:tabLst>
            </a:pPr>
            <a:r>
              <a:rPr lang="de-DE" dirty="0">
                <a:solidFill>
                  <a:prstClr val="black"/>
                </a:solidFill>
              </a:rPr>
              <a:t>	Deutsches </a:t>
            </a:r>
          </a:p>
          <a:p>
            <a:pPr>
              <a:lnSpc>
                <a:spcPct val="120000"/>
              </a:lnSpc>
            </a:pPr>
            <a:r>
              <a:rPr lang="de-DE" dirty="0">
                <a:solidFill>
                  <a:prstClr val="black"/>
                </a:solidFill>
              </a:rPr>
              <a:t>Elektronen-Synchrotron</a:t>
            </a:r>
          </a:p>
          <a:p>
            <a:pPr>
              <a:lnSpc>
                <a:spcPct val="120000"/>
              </a:lnSpc>
            </a:pPr>
            <a:endParaRPr lang="de-DE" dirty="0">
              <a:solidFill>
                <a:prstClr val="black"/>
              </a:solidFill>
            </a:endParaRPr>
          </a:p>
          <a:p>
            <a:pPr>
              <a:lnSpc>
                <a:spcPct val="120000"/>
              </a:lnSpc>
            </a:pPr>
            <a:r>
              <a:rPr lang="de-DE" dirty="0">
                <a:solidFill>
                  <a:prstClr val="black"/>
                </a:solidFill>
              </a:rPr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xmlns="" id="{79C784CF-EB19-427C-881F-56D046C30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2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de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46150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94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94" y="233502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9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CH" noProof="0"/>
              <a:t>Click to edit Master text styles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038" y="5669852"/>
            <a:ext cx="793751" cy="7941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A7BDDAEA-9330-49C2-BDC0-9EC5B72658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9" y="6261924"/>
            <a:ext cx="2168483" cy="16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6421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94" y="349615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94" y="233502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9" y="409679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CH" noProof="0"/>
              <a:t>Click to edit Master text styles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25629FEB-7EDF-4566-BF2D-9E9B8D44D5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9" y="6261924"/>
            <a:ext cx="2168483" cy="1606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338F9ECC-B605-4D88-9A7C-3D46425084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038" y="5669852"/>
            <a:ext cx="793751" cy="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296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94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CH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31454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de-CH" noProof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02395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94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de-CH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353320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35587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95" y="1406433"/>
            <a:ext cx="5616575" cy="5010249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45" y="1406433"/>
            <a:ext cx="5616575" cy="5010249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89846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33"/>
            <a:ext cx="3708400" cy="5010249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5" y="1406433"/>
            <a:ext cx="3673475" cy="5010249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9" y="1406433"/>
            <a:ext cx="3708399" cy="5010249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38041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95" y="1406427"/>
            <a:ext cx="5616575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95" y="3963533"/>
            <a:ext cx="5616575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9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941153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95" y="1406427"/>
            <a:ext cx="5616575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95" y="3963533"/>
            <a:ext cx="5616575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="" xmlns:a16="http://schemas.microsoft.com/office/drawing/2014/main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43" y="1449388"/>
            <a:ext cx="5616575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="" xmlns:a16="http://schemas.microsoft.com/office/drawing/2014/main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43" y="4005263"/>
            <a:ext cx="5616575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027684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94" y="1406427"/>
            <a:ext cx="7524751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94" y="3963533"/>
            <a:ext cx="7524751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8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8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31593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94" y="1406427"/>
            <a:ext cx="7524751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94" y="3963533"/>
            <a:ext cx="7524751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="" xmlns:a16="http://schemas.microsoft.com/office/drawing/2014/main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9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="" xmlns:a16="http://schemas.microsoft.com/office/drawing/2014/main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9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53034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5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5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  <p:sp>
        <p:nvSpPr>
          <p:cNvPr id="12" name="Bildplatzhalter 6">
            <a:extLst>
              <a:ext uri="{FF2B5EF4-FFF2-40B4-BE49-F238E27FC236}">
                <a16:creationId xmlns="" xmlns:a16="http://schemas.microsoft.com/office/drawing/2014/main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8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  <p:sp>
        <p:nvSpPr>
          <p:cNvPr id="13" name="Bildplatzhalter 6">
            <a:extLst>
              <a:ext uri="{FF2B5EF4-FFF2-40B4-BE49-F238E27FC236}">
                <a16:creationId xmlns="" xmlns:a16="http://schemas.microsoft.com/office/drawing/2014/main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8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428415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94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37515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 noProof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LUXE beam line considerations | Florian Burkart 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34084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95" y="1449394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43" y="1449394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608705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95" y="1449394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4" y="1449394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927870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81980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4498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A208E4DA-F01F-4DA4-AFAC-53CEEC220C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786" y="4587296"/>
            <a:ext cx="598825" cy="18511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2955C6E6-DAFB-471E-9050-E05D2B8F3D0D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>
                <a:solidFill>
                  <a:prstClr val="black"/>
                </a:solidFill>
              </a:rPr>
              <a:t>Contact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="" xmlns:a16="http://schemas.microsoft.com/office/drawing/2014/main" id="{3F6E932F-91BF-4BB6-A060-480141891B9A}"/>
              </a:ext>
            </a:extLst>
          </p:cNvPr>
          <p:cNvSpPr/>
          <p:nvPr userDrawn="1"/>
        </p:nvSpPr>
        <p:spPr>
          <a:xfrm>
            <a:off x="395290" y="451674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>
                <a:tab pos="715963" algn="l"/>
              </a:tabLst>
            </a:pPr>
            <a:r>
              <a:rPr lang="de-DE" dirty="0">
                <a:solidFill>
                  <a:prstClr val="black"/>
                </a:solidFill>
              </a:rPr>
              <a:t>	Deutsches </a:t>
            </a:r>
          </a:p>
          <a:p>
            <a:pPr>
              <a:lnSpc>
                <a:spcPct val="120000"/>
              </a:lnSpc>
            </a:pPr>
            <a:r>
              <a:rPr lang="de-DE" dirty="0">
                <a:solidFill>
                  <a:prstClr val="black"/>
                </a:solidFill>
              </a:rPr>
              <a:t>Elektronen-Synchrotron</a:t>
            </a:r>
          </a:p>
          <a:p>
            <a:pPr>
              <a:lnSpc>
                <a:spcPct val="120000"/>
              </a:lnSpc>
            </a:pPr>
            <a:endParaRPr lang="de-DE" dirty="0">
              <a:solidFill>
                <a:prstClr val="black"/>
              </a:solidFill>
            </a:endParaRPr>
          </a:p>
          <a:p>
            <a:pPr>
              <a:lnSpc>
                <a:spcPct val="120000"/>
              </a:lnSpc>
            </a:pPr>
            <a:r>
              <a:rPr lang="de-DE" dirty="0">
                <a:solidFill>
                  <a:prstClr val="black"/>
                </a:solidFill>
              </a:rPr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="" xmlns:a16="http://schemas.microsoft.com/office/drawing/2014/main" id="{79C784CF-EB19-427C-881F-56D046C30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2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de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96796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A1E25C-5EB0-D947-B991-83559977DC1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4802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/>
                </a:solidFill>
              </a:rPr>
              <a:t>| LUXE beam line considerations | Florian Burkart 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128B861-0ABA-4E50-8968-551F5D49746F}" type="slidenum">
              <a:rPr lang="de-DE" smtClean="0">
                <a:solidFill>
                  <a:prstClr val="black"/>
                </a:solidFill>
              </a:rPr>
              <a:pPr/>
              <a:t>‹#›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0310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94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94" y="233502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9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CH" noProof="0"/>
              <a:t>Click to edit Master text styles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038" y="5669852"/>
            <a:ext cx="793751" cy="7941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A7BDDAEA-9330-49C2-BDC0-9EC5B72658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9" y="6261924"/>
            <a:ext cx="2168483" cy="16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757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94" y="349615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94" y="233502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9" y="409679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CH" noProof="0"/>
              <a:t>Click to edit Master text styles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25629FEB-7EDF-4566-BF2D-9E9B8D44D5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9" y="6261924"/>
            <a:ext cx="2168483" cy="1606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338F9ECC-B605-4D88-9A7C-3D46425084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038" y="5669852"/>
            <a:ext cx="793751" cy="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8984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94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CH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24500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de-CH" noProof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LUXE beam line considerations | Florian Burkart 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 smtClean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de-CH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87154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94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de-CH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198177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310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95" y="1406433"/>
            <a:ext cx="5616575" cy="5010249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45" y="1406433"/>
            <a:ext cx="5616575" cy="5010249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84860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33"/>
            <a:ext cx="3708400" cy="5010249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5" y="1406433"/>
            <a:ext cx="3673475" cy="5010249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9" y="1406433"/>
            <a:ext cx="3708399" cy="5010249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1813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95" y="1406427"/>
            <a:ext cx="5616575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95" y="3963533"/>
            <a:ext cx="5616575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9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987105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95" y="1406427"/>
            <a:ext cx="5616575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95" y="3963533"/>
            <a:ext cx="5616575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="" xmlns:a16="http://schemas.microsoft.com/office/drawing/2014/main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43" y="1449388"/>
            <a:ext cx="5616575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="" xmlns:a16="http://schemas.microsoft.com/office/drawing/2014/main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43" y="4005263"/>
            <a:ext cx="5616575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73139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94" y="1406427"/>
            <a:ext cx="7524751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94" y="3963533"/>
            <a:ext cx="7524751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8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8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306919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94" y="1406427"/>
            <a:ext cx="7524751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94" y="3963533"/>
            <a:ext cx="7524751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="" xmlns:a16="http://schemas.microsoft.com/office/drawing/2014/main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9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="" xmlns:a16="http://schemas.microsoft.com/office/drawing/2014/main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9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911980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5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5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  <p:sp>
        <p:nvSpPr>
          <p:cNvPr id="12" name="Bildplatzhalter 6">
            <a:extLst>
              <a:ext uri="{FF2B5EF4-FFF2-40B4-BE49-F238E27FC236}">
                <a16:creationId xmlns="" xmlns:a16="http://schemas.microsoft.com/office/drawing/2014/main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8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  <p:sp>
        <p:nvSpPr>
          <p:cNvPr id="13" name="Bildplatzhalter 6">
            <a:extLst>
              <a:ext uri="{FF2B5EF4-FFF2-40B4-BE49-F238E27FC236}">
                <a16:creationId xmlns="" xmlns:a16="http://schemas.microsoft.com/office/drawing/2014/main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8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350049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94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91450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3708400" cy="5010249"/>
          </a:xfrm>
        </p:spPr>
        <p:txBody>
          <a:bodyPr/>
          <a:lstStyle/>
          <a:p>
            <a:pPr lvl="0"/>
            <a:r>
              <a:rPr lang="de-CH" noProof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LUXE beam line considerations | Florian Burkart 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 smtClean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3" y="1406427"/>
            <a:ext cx="3673475" cy="5010249"/>
          </a:xfrm>
        </p:spPr>
        <p:txBody>
          <a:bodyPr/>
          <a:lstStyle/>
          <a:p>
            <a:pPr lvl="0"/>
            <a:r>
              <a:rPr lang="de-CH" noProof="0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2" y="1406427"/>
            <a:ext cx="3708399" cy="5010249"/>
          </a:xfrm>
        </p:spPr>
        <p:txBody>
          <a:bodyPr/>
          <a:lstStyle/>
          <a:p>
            <a:pPr lvl="0"/>
            <a:r>
              <a:rPr lang="de-CH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480244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95" y="1449394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43" y="1449394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70030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95" y="1449394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4" y="1449394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972074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31690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14488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A208E4DA-F01F-4DA4-AFAC-53CEEC220C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786" y="4587296"/>
            <a:ext cx="598825" cy="18511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2955C6E6-DAFB-471E-9050-E05D2B8F3D0D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>
                <a:solidFill>
                  <a:prstClr val="black"/>
                </a:solidFill>
              </a:rPr>
              <a:t>Contact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="" xmlns:a16="http://schemas.microsoft.com/office/drawing/2014/main" id="{3F6E932F-91BF-4BB6-A060-480141891B9A}"/>
              </a:ext>
            </a:extLst>
          </p:cNvPr>
          <p:cNvSpPr/>
          <p:nvPr userDrawn="1"/>
        </p:nvSpPr>
        <p:spPr>
          <a:xfrm>
            <a:off x="395290" y="451674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>
                <a:tab pos="715963" algn="l"/>
              </a:tabLst>
            </a:pPr>
            <a:r>
              <a:rPr lang="de-DE" dirty="0">
                <a:solidFill>
                  <a:prstClr val="black"/>
                </a:solidFill>
              </a:rPr>
              <a:t>	Deutsches </a:t>
            </a:r>
          </a:p>
          <a:p>
            <a:pPr>
              <a:lnSpc>
                <a:spcPct val="120000"/>
              </a:lnSpc>
            </a:pPr>
            <a:r>
              <a:rPr lang="de-DE" dirty="0">
                <a:solidFill>
                  <a:prstClr val="black"/>
                </a:solidFill>
              </a:rPr>
              <a:t>Elektronen-Synchrotron</a:t>
            </a:r>
          </a:p>
          <a:p>
            <a:pPr>
              <a:lnSpc>
                <a:spcPct val="120000"/>
              </a:lnSpc>
            </a:pPr>
            <a:endParaRPr lang="de-DE" dirty="0">
              <a:solidFill>
                <a:prstClr val="black"/>
              </a:solidFill>
            </a:endParaRPr>
          </a:p>
          <a:p>
            <a:pPr>
              <a:lnSpc>
                <a:spcPct val="120000"/>
              </a:lnSpc>
            </a:pPr>
            <a:r>
              <a:rPr lang="de-DE" dirty="0">
                <a:solidFill>
                  <a:prstClr val="black"/>
                </a:solidFill>
              </a:rPr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="" xmlns:a16="http://schemas.microsoft.com/office/drawing/2014/main" id="{79C784CF-EB19-427C-881F-56D046C30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2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de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461105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A1E25C-5EB0-D947-B991-83559977DC1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92923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/>
                </a:solidFill>
              </a:rPr>
              <a:t>| LUXE beam line considerations | Florian Burkart 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128B861-0ABA-4E50-8968-551F5D49746F}" type="slidenum">
              <a:rPr lang="de-DE" smtClean="0">
                <a:solidFill>
                  <a:prstClr val="black"/>
                </a:solidFill>
              </a:rPr>
              <a:pPr/>
              <a:t>‹#›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2904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94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94" y="233502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9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CH" noProof="0"/>
              <a:t>Click to edit Master text styles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038" y="5669852"/>
            <a:ext cx="793751" cy="7941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A7BDDAEA-9330-49C2-BDC0-9EC5B72658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9" y="6261924"/>
            <a:ext cx="2168483" cy="16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07792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94" y="349615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94" y="233502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9" y="409679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CH" noProof="0"/>
              <a:t>Click to edit Master text styles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25629FEB-7EDF-4566-BF2D-9E9B8D44D5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9" y="6261924"/>
            <a:ext cx="2168483" cy="1606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338F9ECC-B605-4D88-9A7C-3D46425084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038" y="5669852"/>
            <a:ext cx="793751" cy="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0006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94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CH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91079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LUXE beam line considerations | Florian Burkart 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 smtClean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de-CH" noProof="0" smtClean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de-CH" noProof="0" smtClean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8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 smtClean="0"/>
              <a:t>Drag picture to placeholder or click icon to add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7116033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94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de-CH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434356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241777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95" y="1406433"/>
            <a:ext cx="5616575" cy="5010249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45" y="1406433"/>
            <a:ext cx="5616575" cy="5010249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37736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33"/>
            <a:ext cx="3708400" cy="5010249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5" y="1406433"/>
            <a:ext cx="3673475" cy="5010249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9" y="1406433"/>
            <a:ext cx="3708399" cy="5010249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15727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95" y="1406427"/>
            <a:ext cx="5616575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95" y="3963533"/>
            <a:ext cx="5616575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9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2271336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95" y="1406427"/>
            <a:ext cx="5616575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95" y="3963533"/>
            <a:ext cx="5616575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="" xmlns:a16="http://schemas.microsoft.com/office/drawing/2014/main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43" y="1449388"/>
            <a:ext cx="5616575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="" xmlns:a16="http://schemas.microsoft.com/office/drawing/2014/main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43" y="4005263"/>
            <a:ext cx="5616575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905810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94" y="1406427"/>
            <a:ext cx="7524751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94" y="3963533"/>
            <a:ext cx="7524751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8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8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1499449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94" y="1406427"/>
            <a:ext cx="7524751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94" y="3963533"/>
            <a:ext cx="7524751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="" xmlns:a16="http://schemas.microsoft.com/office/drawing/2014/main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9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="" xmlns:a16="http://schemas.microsoft.com/office/drawing/2014/main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9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34745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5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5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  <p:sp>
        <p:nvSpPr>
          <p:cNvPr id="12" name="Bildplatzhalter 6">
            <a:extLst>
              <a:ext uri="{FF2B5EF4-FFF2-40B4-BE49-F238E27FC236}">
                <a16:creationId xmlns="" xmlns:a16="http://schemas.microsoft.com/office/drawing/2014/main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8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  <p:sp>
        <p:nvSpPr>
          <p:cNvPr id="13" name="Bildplatzhalter 6">
            <a:extLst>
              <a:ext uri="{FF2B5EF4-FFF2-40B4-BE49-F238E27FC236}">
                <a16:creationId xmlns="" xmlns:a16="http://schemas.microsoft.com/office/drawing/2014/main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8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3643655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94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3666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LUXE beam line considerations | Florian Burkart 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 smtClean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de-CH" noProof="0" smtClean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de-CH" noProof="0" smtClean="0"/>
              <a:t>Click to 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="" xmlns:a16="http://schemas.microsoft.com/office/drawing/2014/main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38" y="1449388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="" xmlns:a16="http://schemas.microsoft.com/office/drawing/2014/main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38" y="4005263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8788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95" y="1449394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43" y="1449394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7866856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95" y="1449394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4" y="1449394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Drag picture to placeholder or click icon to add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0513036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4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CH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364506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27895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A208E4DA-F01F-4DA4-AFAC-53CEEC220C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786" y="4587296"/>
            <a:ext cx="598825" cy="18511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2955C6E6-DAFB-471E-9050-E05D2B8F3D0D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>
                <a:solidFill>
                  <a:prstClr val="black"/>
                </a:solidFill>
              </a:rPr>
              <a:t>Contact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="" xmlns:a16="http://schemas.microsoft.com/office/drawing/2014/main" id="{3F6E932F-91BF-4BB6-A060-480141891B9A}"/>
              </a:ext>
            </a:extLst>
          </p:cNvPr>
          <p:cNvSpPr/>
          <p:nvPr userDrawn="1"/>
        </p:nvSpPr>
        <p:spPr>
          <a:xfrm>
            <a:off x="395290" y="451674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>
                <a:tab pos="715963" algn="l"/>
              </a:tabLst>
            </a:pPr>
            <a:r>
              <a:rPr lang="de-DE" dirty="0">
                <a:solidFill>
                  <a:prstClr val="black"/>
                </a:solidFill>
              </a:rPr>
              <a:t>	Deutsches </a:t>
            </a:r>
          </a:p>
          <a:p>
            <a:pPr>
              <a:lnSpc>
                <a:spcPct val="120000"/>
              </a:lnSpc>
            </a:pPr>
            <a:r>
              <a:rPr lang="de-DE" dirty="0">
                <a:solidFill>
                  <a:prstClr val="black"/>
                </a:solidFill>
              </a:rPr>
              <a:t>Elektronen-Synchrotron</a:t>
            </a:r>
          </a:p>
          <a:p>
            <a:pPr>
              <a:lnSpc>
                <a:spcPct val="120000"/>
              </a:lnSpc>
            </a:pPr>
            <a:endParaRPr lang="de-DE" dirty="0">
              <a:solidFill>
                <a:prstClr val="black"/>
              </a:solidFill>
            </a:endParaRPr>
          </a:p>
          <a:p>
            <a:pPr>
              <a:lnSpc>
                <a:spcPct val="120000"/>
              </a:lnSpc>
            </a:pPr>
            <a:r>
              <a:rPr lang="de-DE" dirty="0">
                <a:solidFill>
                  <a:prstClr val="black"/>
                </a:solidFill>
              </a:rPr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="" xmlns:a16="http://schemas.microsoft.com/office/drawing/2014/main" id="{79C784CF-EB19-427C-881F-56D046C30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2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de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487692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A1E25C-5EB0-D947-B991-83559977DC1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30307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/>
                </a:solidFill>
              </a:rPr>
              <a:t>| LUXE beam line considerations | Florian Burkart 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128B861-0ABA-4E50-8968-551F5D49746F}" type="slidenum">
              <a:rPr lang="de-DE" smtClean="0">
                <a:solidFill>
                  <a:prstClr val="black"/>
                </a:solidFill>
              </a:rPr>
              <a:pPr/>
              <a:t>‹#›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2932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9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9" y="2335016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2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033" y="5669844"/>
            <a:ext cx="793751" cy="7941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A7BDDAEA-9330-49C2-BDC0-9EC5B72658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6261916"/>
            <a:ext cx="2168483" cy="16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7938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3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auf Platzhalter ziehen oder durch Klicken auf Symbol hinzufügen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9" y="349614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9" y="2335016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7" y="4096782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25629FEB-7EDF-4566-BF2D-9E9B8D44D5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6261916"/>
            <a:ext cx="2168483" cy="1606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338F9ECC-B605-4D88-9A7C-3D46425084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033" y="5669844"/>
            <a:ext cx="793751" cy="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22492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9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50179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13" Type="http://schemas.openxmlformats.org/officeDocument/2006/relationships/slideLayout" Target="../slideLayouts/slideLayout185.xml"/><Relationship Id="rId18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slideLayout" Target="../slideLayouts/slideLayout184.xml"/><Relationship Id="rId17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74.xml"/><Relationship Id="rId16" Type="http://schemas.openxmlformats.org/officeDocument/2006/relationships/slideLayout" Target="../slideLayouts/slideLayout188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5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82.xml"/><Relationship Id="rId19" Type="http://schemas.openxmlformats.org/officeDocument/2006/relationships/theme" Target="../theme/theme10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Relationship Id="rId14" Type="http://schemas.openxmlformats.org/officeDocument/2006/relationships/slideLayout" Target="../slideLayouts/slideLayout18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13" Type="http://schemas.openxmlformats.org/officeDocument/2006/relationships/slideLayout" Target="../slideLayouts/slideLayout203.xml"/><Relationship Id="rId18" Type="http://schemas.openxmlformats.org/officeDocument/2006/relationships/slideLayout" Target="../slideLayouts/slideLayout208.xml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slideLayout" Target="../slideLayouts/slideLayout202.xml"/><Relationship Id="rId17" Type="http://schemas.openxmlformats.org/officeDocument/2006/relationships/slideLayout" Target="../slideLayouts/slideLayout207.xml"/><Relationship Id="rId2" Type="http://schemas.openxmlformats.org/officeDocument/2006/relationships/slideLayout" Target="../slideLayouts/slideLayout192.xml"/><Relationship Id="rId16" Type="http://schemas.openxmlformats.org/officeDocument/2006/relationships/slideLayout" Target="../slideLayouts/slideLayout20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5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200.xml"/><Relationship Id="rId19" Type="http://schemas.openxmlformats.org/officeDocument/2006/relationships/theme" Target="../theme/theme11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Relationship Id="rId14" Type="http://schemas.openxmlformats.org/officeDocument/2006/relationships/slideLayout" Target="../slideLayouts/slideLayout20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9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image" Target="../media/image1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79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slideLayout" Target="../slideLayouts/slideLayout96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Relationship Id="rId22" Type="http://schemas.openxmlformats.org/officeDocument/2006/relationships/image" Target="../media/image1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1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112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06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1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17.xml"/><Relationship Id="rId21" Type="http://schemas.openxmlformats.org/officeDocument/2006/relationships/theme" Target="../theme/theme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17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16.xml"/><Relationship Id="rId16" Type="http://schemas.openxmlformats.org/officeDocument/2006/relationships/slideLayout" Target="../slideLayouts/slideLayout130.xml"/><Relationship Id="rId20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24.xml"/><Relationship Id="rId19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8.xml"/><Relationship Id="rId22" Type="http://schemas.openxmlformats.org/officeDocument/2006/relationships/image" Target="../media/image1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1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37.xml"/><Relationship Id="rId21" Type="http://schemas.openxmlformats.org/officeDocument/2006/relationships/theme" Target="../theme/theme8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17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50.xml"/><Relationship Id="rId20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44.xml"/><Relationship Id="rId19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8.xml"/><Relationship Id="rId22" Type="http://schemas.openxmlformats.org/officeDocument/2006/relationships/image" Target="../media/image1.emf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slideLayout" Target="../slideLayouts/slideLayout167.xml"/><Relationship Id="rId18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17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56.xml"/><Relationship Id="rId16" Type="http://schemas.openxmlformats.org/officeDocument/2006/relationships/slideLayout" Target="../slideLayouts/slideLayout170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5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64.xml"/><Relationship Id="rId19" Type="http://schemas.openxmlformats.org/officeDocument/2006/relationships/theme" Target="../theme/theme9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slideLayout" Target="../slideLayouts/slideLayout1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1578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| LUXE beam line considerations | Florian Burkart 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10848528" y="658080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1" noProof="0" dirty="0"/>
              <a:t>Page </a:t>
            </a:r>
            <a:fld id="{0427E4B2-AC28-443E-BE04-5CD55098A90B}" type="slidenum">
              <a:rPr lang="en-US" sz="1000" b="1" noProof="0" smtClean="0"/>
              <a:pPr algn="r"/>
              <a:t>‹#›</a:t>
            </a:fld>
            <a:endParaRPr lang="en-US" sz="1000" b="1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A7829311-53B7-4C59-9288-3343CCC381F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112" y="6614019"/>
            <a:ext cx="325552" cy="10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9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80" r:id="rId4"/>
    <p:sldLayoutId id="2147483662" r:id="rId5"/>
    <p:sldLayoutId id="2147483668" r:id="rId6"/>
    <p:sldLayoutId id="2147483673" r:id="rId7"/>
    <p:sldLayoutId id="2147483670" r:id="rId8"/>
    <p:sldLayoutId id="2147483678" r:id="rId9"/>
    <p:sldLayoutId id="2147483674" r:id="rId10"/>
    <p:sldLayoutId id="2147483679" r:id="rId11"/>
    <p:sldLayoutId id="2147483675" r:id="rId12"/>
    <p:sldLayoutId id="2147483669" r:id="rId13"/>
    <p:sldLayoutId id="2147483676" r:id="rId14"/>
    <p:sldLayoutId id="2147483677" r:id="rId15"/>
    <p:sldLayoutId id="2147483666" r:id="rId16"/>
    <p:sldLayoutId id="2147483667" r:id="rId17"/>
    <p:sldLayoutId id="2147483681" r:id="rId1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406429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1580" y="6580802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  <a:latin typeface="Arial"/>
              </a:rPr>
              <a:t>| LUXE beam line | F. Burkart</a:t>
            </a: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0848528" y="6580802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1" dirty="0">
                <a:solidFill>
                  <a:prstClr val="black"/>
                </a:solidFill>
                <a:latin typeface="Arial"/>
              </a:rPr>
              <a:t>Page </a:t>
            </a:r>
            <a:fld id="{0427E4B2-AC28-443E-BE04-5CD55098A90B}" type="slidenum">
              <a:rPr lang="en-US" sz="1000" b="1">
                <a:solidFill>
                  <a:prstClr val="black"/>
                </a:solidFill>
                <a:latin typeface="Arial"/>
              </a:rPr>
              <a:pPr algn="r"/>
              <a:t>‹#›</a:t>
            </a:fld>
            <a:endParaRPr lang="en-US" sz="1000" b="1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A7829311-53B7-4C59-9288-3343CCC381F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112" y="6614021"/>
            <a:ext cx="325552" cy="10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014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  <p:sldLayoutId id="2147483858" r:id="rId14"/>
    <p:sldLayoutId id="2147483859" r:id="rId15"/>
    <p:sldLayoutId id="2147483860" r:id="rId16"/>
    <p:sldLayoutId id="2147483861" r:id="rId17"/>
    <p:sldLayoutId id="2147483862" r:id="rId1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406429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1580" y="6580802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  <a:latin typeface="Arial"/>
              </a:rPr>
              <a:t>| LUXE beam line | F. Burkart</a:t>
            </a: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0848528" y="6580802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1" dirty="0">
                <a:solidFill>
                  <a:prstClr val="black"/>
                </a:solidFill>
                <a:latin typeface="Arial"/>
              </a:rPr>
              <a:t>Page </a:t>
            </a:r>
            <a:fld id="{0427E4B2-AC28-443E-BE04-5CD55098A90B}" type="slidenum">
              <a:rPr lang="en-US" sz="1000" b="1">
                <a:solidFill>
                  <a:prstClr val="black"/>
                </a:solidFill>
                <a:latin typeface="Arial"/>
              </a:rPr>
              <a:pPr algn="r"/>
              <a:t>‹#›</a:t>
            </a:fld>
            <a:endParaRPr lang="en-US" sz="1000" b="1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A7829311-53B7-4C59-9288-3343CCC381F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112" y="6614021"/>
            <a:ext cx="325552" cy="10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255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  <p:sldLayoutId id="2147483877" r:id="rId14"/>
    <p:sldLayoutId id="2147483878" r:id="rId15"/>
    <p:sldLayoutId id="2147483879" r:id="rId16"/>
    <p:sldLayoutId id="2147483880" r:id="rId17"/>
    <p:sldLayoutId id="2147483881" r:id="rId1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94" y="1406433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1585" y="658081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0848528" y="658081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1" dirty="0">
                <a:solidFill>
                  <a:prstClr val="black"/>
                </a:solidFill>
              </a:rPr>
              <a:t>Page </a:t>
            </a:r>
            <a:fld id="{0427E4B2-AC28-443E-BE04-5CD55098A90B}" type="slidenum">
              <a:rPr lang="en-US" sz="1000" b="1" smtClean="0">
                <a:solidFill>
                  <a:prstClr val="black"/>
                </a:solidFill>
              </a:rPr>
              <a:pPr algn="r"/>
              <a:t>‹#›</a:t>
            </a:fld>
            <a:endParaRPr lang="en-US" sz="1000" b="1" dirty="0">
              <a:solidFill>
                <a:prstClr val="black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A7829311-53B7-4C59-9288-3343CCC381F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112" y="6614029"/>
            <a:ext cx="325552" cy="10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809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94" y="1406433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1585" y="658081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0848528" y="658081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1" dirty="0">
                <a:solidFill>
                  <a:prstClr val="black"/>
                </a:solidFill>
              </a:rPr>
              <a:t>Page </a:t>
            </a:r>
            <a:fld id="{0427E4B2-AC28-443E-BE04-5CD55098A90B}" type="slidenum">
              <a:rPr lang="en-US" sz="1000" b="1" smtClean="0">
                <a:solidFill>
                  <a:prstClr val="black"/>
                </a:solidFill>
              </a:rPr>
              <a:pPr algn="r"/>
              <a:t>‹#›</a:t>
            </a:fld>
            <a:endParaRPr lang="en-US" sz="1000" b="1" dirty="0">
              <a:solidFill>
                <a:prstClr val="black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A7829311-53B7-4C59-9288-3343CCC381F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112" y="6614029"/>
            <a:ext cx="325552" cy="10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106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94" y="1406433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1585" y="658081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0848528" y="658081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1" dirty="0">
                <a:solidFill>
                  <a:prstClr val="black"/>
                </a:solidFill>
              </a:rPr>
              <a:t>Page </a:t>
            </a:r>
            <a:fld id="{0427E4B2-AC28-443E-BE04-5CD55098A90B}" type="slidenum">
              <a:rPr lang="en-US" sz="1000" b="1" smtClean="0">
                <a:solidFill>
                  <a:prstClr val="black"/>
                </a:solidFill>
              </a:rPr>
              <a:pPr algn="r"/>
              <a:t>‹#›</a:t>
            </a:fld>
            <a:endParaRPr lang="en-US" sz="1000" b="1" dirty="0">
              <a:solidFill>
                <a:prstClr val="black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A7829311-53B7-4C59-9288-3343CCC381F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112" y="6614029"/>
            <a:ext cx="325552" cy="10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90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742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94" y="1406433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1585" y="658081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0848528" y="658081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1" dirty="0">
                <a:solidFill>
                  <a:prstClr val="black"/>
                </a:solidFill>
              </a:rPr>
              <a:t>Page </a:t>
            </a:r>
            <a:fld id="{0427E4B2-AC28-443E-BE04-5CD55098A90B}" type="slidenum">
              <a:rPr lang="en-US" sz="1000" b="1" smtClean="0">
                <a:solidFill>
                  <a:prstClr val="black"/>
                </a:solidFill>
              </a:rPr>
              <a:pPr algn="r"/>
              <a:t>‹#›</a:t>
            </a:fld>
            <a:endParaRPr lang="en-US" sz="1000" b="1" dirty="0">
              <a:solidFill>
                <a:prstClr val="black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A7829311-53B7-4C59-9288-3343CCC381F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112" y="6614029"/>
            <a:ext cx="325552" cy="10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05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  <p:sldLayoutId id="2147483762" r:id="rId19"/>
    <p:sldLayoutId id="2147483763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406429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1580" y="6580802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0848528" y="6580802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1" dirty="0">
                <a:solidFill>
                  <a:prstClr val="black"/>
                </a:solidFill>
              </a:rPr>
              <a:t>Page </a:t>
            </a:r>
            <a:fld id="{0427E4B2-AC28-443E-BE04-5CD55098A90B}" type="slidenum">
              <a:rPr lang="en-US" sz="1000" b="1">
                <a:solidFill>
                  <a:prstClr val="black"/>
                </a:solidFill>
              </a:rPr>
              <a:pPr algn="r"/>
              <a:t>‹#›</a:t>
            </a:fld>
            <a:endParaRPr lang="en-US" sz="1000" b="1" dirty="0">
              <a:solidFill>
                <a:prstClr val="black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A7829311-53B7-4C59-9288-3343CCC381F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112" y="6614021"/>
            <a:ext cx="325552" cy="10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772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  <p:sldLayoutId id="2147483781" r:id="rId17"/>
    <p:sldLayoutId id="2147483782" r:id="rId1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94" y="1406433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1585" y="658081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0848528" y="658081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1" dirty="0">
                <a:solidFill>
                  <a:prstClr val="black"/>
                </a:solidFill>
              </a:rPr>
              <a:t>Page </a:t>
            </a:r>
            <a:fld id="{0427E4B2-AC28-443E-BE04-5CD55098A90B}" type="slidenum">
              <a:rPr lang="en-US" sz="1000" b="1" smtClean="0">
                <a:solidFill>
                  <a:prstClr val="black"/>
                </a:solidFill>
              </a:rPr>
              <a:pPr algn="r"/>
              <a:t>‹#›</a:t>
            </a:fld>
            <a:endParaRPr lang="en-US" sz="1000" b="1" dirty="0">
              <a:solidFill>
                <a:prstClr val="black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A7829311-53B7-4C59-9288-3343CCC381F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112" y="6614029"/>
            <a:ext cx="325552" cy="10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034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  <p:sldLayoutId id="2147483797" r:id="rId14"/>
    <p:sldLayoutId id="2147483798" r:id="rId15"/>
    <p:sldLayoutId id="2147483799" r:id="rId16"/>
    <p:sldLayoutId id="2147483800" r:id="rId17"/>
    <p:sldLayoutId id="2147483801" r:id="rId18"/>
    <p:sldLayoutId id="2147483802" r:id="rId19"/>
    <p:sldLayoutId id="2147483803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94" y="1406433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1585" y="658081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0848528" y="658081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1" dirty="0">
                <a:solidFill>
                  <a:prstClr val="black"/>
                </a:solidFill>
              </a:rPr>
              <a:t>Page </a:t>
            </a:r>
            <a:fld id="{0427E4B2-AC28-443E-BE04-5CD55098A90B}" type="slidenum">
              <a:rPr lang="en-US" sz="1000" b="1" smtClean="0">
                <a:solidFill>
                  <a:prstClr val="black"/>
                </a:solidFill>
              </a:rPr>
              <a:pPr algn="r"/>
              <a:t>‹#›</a:t>
            </a:fld>
            <a:endParaRPr lang="en-US" sz="1000" b="1" dirty="0">
              <a:solidFill>
                <a:prstClr val="black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A7829311-53B7-4C59-9288-3343CCC381F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112" y="6614029"/>
            <a:ext cx="325552" cy="10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611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  <p:sldLayoutId id="2147483822" r:id="rId18"/>
    <p:sldLayoutId id="2147483823" r:id="rId19"/>
    <p:sldLayoutId id="2147483824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94" y="1406433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1585" y="658081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0848528" y="658081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1" dirty="0">
                <a:solidFill>
                  <a:prstClr val="black"/>
                </a:solidFill>
              </a:rPr>
              <a:t>Page </a:t>
            </a:r>
            <a:fld id="{0427E4B2-AC28-443E-BE04-5CD55098A90B}" type="slidenum">
              <a:rPr lang="en-US" sz="1000" b="1" smtClean="0">
                <a:solidFill>
                  <a:prstClr val="black"/>
                </a:solidFill>
              </a:rPr>
              <a:pPr algn="r"/>
              <a:t>‹#›</a:t>
            </a:fld>
            <a:endParaRPr lang="en-US" sz="1000" b="1" dirty="0">
              <a:solidFill>
                <a:prstClr val="black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A7829311-53B7-4C59-9288-3343CCC381F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112" y="6614029"/>
            <a:ext cx="325552" cy="10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500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  <p:sldLayoutId id="2147483838" r:id="rId13"/>
    <p:sldLayoutId id="2147483839" r:id="rId14"/>
    <p:sldLayoutId id="2147483840" r:id="rId15"/>
    <p:sldLayoutId id="2147483841" r:id="rId16"/>
    <p:sldLayoutId id="2147483842" r:id="rId17"/>
    <p:sldLayoutId id="2147483843" r:id="rId1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5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5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6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 smtClean="0"/>
              <a:t>LUXE</a:t>
            </a:r>
            <a:br>
              <a:rPr lang="en-US" sz="5400" dirty="0" smtClean="0"/>
            </a:br>
            <a:r>
              <a:rPr lang="en-US" sz="5400" dirty="0" smtClean="0"/>
              <a:t>beam line design considerations</a:t>
            </a:r>
            <a:endParaRPr lang="en-US" sz="54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Florian Burkart (MPY1)</a:t>
            </a:r>
          </a:p>
          <a:p>
            <a:r>
              <a:rPr lang="en-US" dirty="0" smtClean="0"/>
              <a:t>LUXE workshop</a:t>
            </a:r>
            <a:endParaRPr lang="en-US" dirty="0"/>
          </a:p>
          <a:p>
            <a:r>
              <a:rPr lang="en-US" dirty="0" smtClean="0"/>
              <a:t>Hamburg, 16.04.2019</a:t>
            </a:r>
            <a:endParaRPr lang="en-US" dirty="0"/>
          </a:p>
        </p:txBody>
      </p:sp>
      <p:pic>
        <p:nvPicPr>
          <p:cNvPr id="8" name="Picture 5" descr="pasted-image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55840" y="5877272"/>
            <a:ext cx="2729052" cy="832806"/>
          </a:xfrm>
          <a:prstGeom prst="rect">
            <a:avLst/>
          </a:prstGeom>
          <a:solidFill>
            <a:schemeClr val="bg1"/>
          </a:solidFill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val="86296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919536" y="1688608"/>
            <a:ext cx="10245642" cy="4746596"/>
            <a:chOff x="1127448" y="1772816"/>
            <a:chExt cx="10501987" cy="4806404"/>
          </a:xfrm>
        </p:grpSpPr>
        <p:pic>
          <p:nvPicPr>
            <p:cNvPr id="9" name="Picture 8" descr="Bildschirmfoto 2019-04-14 um 13.32.57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27448" y="1772816"/>
              <a:ext cx="10501987" cy="480640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602034" y="1832624"/>
              <a:ext cx="621758" cy="36933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1E5</a:t>
              </a:r>
            </a:p>
            <a:p>
              <a:pPr algn="r"/>
              <a:endParaRPr lang="en-US" sz="3200" dirty="0" smtClean="0"/>
            </a:p>
            <a:p>
              <a:pPr algn="r"/>
              <a:r>
                <a:rPr lang="en-US" sz="1400" dirty="0" smtClean="0"/>
                <a:t>1E4</a:t>
              </a:r>
            </a:p>
            <a:p>
              <a:pPr algn="r"/>
              <a:endParaRPr lang="en-US" sz="3200" dirty="0" smtClean="0"/>
            </a:p>
            <a:p>
              <a:pPr algn="r"/>
              <a:r>
                <a:rPr lang="en-US" sz="1400" dirty="0" smtClean="0"/>
                <a:t>1E3</a:t>
              </a:r>
            </a:p>
            <a:p>
              <a:pPr algn="r"/>
              <a:endParaRPr lang="en-US" sz="2800" dirty="0" smtClean="0"/>
            </a:p>
            <a:p>
              <a:pPr algn="r"/>
              <a:r>
                <a:rPr lang="en-US" sz="1400" dirty="0" smtClean="0"/>
                <a:t>100</a:t>
              </a:r>
            </a:p>
            <a:p>
              <a:pPr algn="r"/>
              <a:endParaRPr lang="en-US" sz="3000" dirty="0" smtClean="0"/>
            </a:p>
            <a:p>
              <a:pPr algn="r"/>
              <a:r>
                <a:rPr lang="en-US" sz="1400" dirty="0" smtClean="0"/>
                <a:t>10</a:t>
              </a:r>
            </a:p>
            <a:p>
              <a:pPr algn="r"/>
              <a:endParaRPr lang="en-US" sz="2800" dirty="0" smtClean="0"/>
            </a:p>
            <a:p>
              <a:pPr algn="r"/>
              <a:r>
                <a:rPr lang="en-US" sz="1400" dirty="0"/>
                <a:t>1</a:t>
              </a:r>
              <a:endParaRPr lang="en-US" sz="1400" dirty="0" smtClean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Photoconverter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a 17.5 </a:t>
            </a:r>
            <a:r>
              <a:rPr lang="de-DE" dirty="0" err="1" smtClean="0"/>
              <a:t>GeV</a:t>
            </a:r>
            <a:r>
              <a:rPr lang="de-DE" dirty="0" smtClean="0"/>
              <a:t> </a:t>
            </a:r>
            <a:r>
              <a:rPr lang="de-DE" dirty="0" err="1" smtClean="0"/>
              <a:t>electron</a:t>
            </a:r>
            <a:r>
              <a:rPr lang="de-DE" dirty="0" smtClean="0"/>
              <a:t> beam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352" y="1268761"/>
            <a:ext cx="11376025" cy="504055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de-DE" dirty="0" err="1"/>
              <a:t>tol</a:t>
            </a:r>
            <a:r>
              <a:rPr lang="de-DE" dirty="0"/>
              <a:t>(</a:t>
            </a:r>
            <a:r>
              <a:rPr lang="de-DE" dirty="0" err="1"/>
              <a:t>dQ</a:t>
            </a:r>
            <a:r>
              <a:rPr lang="de-DE" dirty="0"/>
              <a:t>/</a:t>
            </a:r>
            <a:r>
              <a:rPr lang="de-DE" dirty="0" err="1" smtClean="0"/>
              <a:t>dm</a:t>
            </a:r>
            <a:r>
              <a:rPr lang="de-DE" dirty="0" smtClean="0"/>
              <a:t>): tolerable </a:t>
            </a:r>
            <a:r>
              <a:rPr lang="de-DE" dirty="0" err="1" smtClean="0"/>
              <a:t>instantaneous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deposition</a:t>
            </a:r>
            <a:r>
              <a:rPr lang="de-DE" dirty="0" smtClean="0"/>
              <a:t> per pulse: </a:t>
            </a:r>
            <a:r>
              <a:rPr lang="de-DE" dirty="0"/>
              <a:t>~24J/</a:t>
            </a:r>
            <a:r>
              <a:rPr lang="de-DE" dirty="0" err="1" smtClean="0"/>
              <a:t>g</a:t>
            </a:r>
            <a:r>
              <a:rPr lang="de-DE" dirty="0" smtClean="0"/>
              <a:t> (Tungsten), </a:t>
            </a:r>
            <a:r>
              <a:rPr lang="de-DE" dirty="0" err="1" smtClean="0"/>
              <a:t>including</a:t>
            </a:r>
            <a:r>
              <a:rPr lang="de-DE" dirty="0" smtClean="0"/>
              <a:t> stress in </a:t>
            </a:r>
            <a:r>
              <a:rPr lang="de-DE" dirty="0" err="1" smtClean="0"/>
              <a:t>the</a:t>
            </a:r>
            <a:r>
              <a:rPr lang="de-DE" dirty="0" smtClean="0"/>
              <a:t> material.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lnSpc>
                <a:spcPct val="100000"/>
              </a:lnSpc>
              <a:buNone/>
            </a:pPr>
            <a:endParaRPr lang="de-DE" sz="1600" dirty="0" smtClean="0"/>
          </a:p>
          <a:p>
            <a:pPr marL="0" indent="0">
              <a:lnSpc>
                <a:spcPct val="100000"/>
              </a:lnSpc>
              <a:buNone/>
            </a:pPr>
            <a:endParaRPr lang="de-DE" sz="1600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de-DE" sz="1600" b="1" dirty="0" smtClean="0"/>
              <a:t>Limit</a:t>
            </a:r>
            <a:r>
              <a:rPr lang="de-DE" sz="1600" b="1" dirty="0"/>
              <a:t> </a:t>
            </a:r>
            <a:r>
              <a:rPr lang="de-DE" sz="1600" b="1" dirty="0" smtClean="0"/>
              <a:t>at 1nC</a:t>
            </a:r>
            <a:r>
              <a:rPr lang="de-DE" sz="1600" dirty="0" smtClean="0"/>
              <a:t>: </a:t>
            </a:r>
            <a:r>
              <a:rPr lang="de-DE" sz="1600" dirty="0" err="1" smtClean="0"/>
              <a:t>the</a:t>
            </a:r>
            <a:r>
              <a:rPr lang="de-DE" sz="1600" dirty="0" smtClean="0"/>
              <a:t> beam </a:t>
            </a:r>
            <a:r>
              <a:rPr lang="de-DE" sz="1600" dirty="0" smtClean="0">
                <a:latin typeface="Symbol" charset="2"/>
                <a:cs typeface="Symbol" charset="2"/>
              </a:rPr>
              <a:t>s</a:t>
            </a:r>
            <a:r>
              <a:rPr lang="de-DE" sz="1600" dirty="0" smtClean="0"/>
              <a:t> at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foil</a:t>
            </a:r>
            <a:r>
              <a:rPr lang="de-DE" sz="1600" dirty="0" smtClean="0"/>
              <a:t> </a:t>
            </a:r>
            <a:r>
              <a:rPr lang="de-DE" sz="1600" dirty="0" err="1" smtClean="0"/>
              <a:t>should</a:t>
            </a:r>
            <a:r>
              <a:rPr lang="de-DE" sz="1600" dirty="0" smtClean="0"/>
              <a:t> </a:t>
            </a:r>
            <a:r>
              <a:rPr lang="de-DE" sz="1600" dirty="0" err="1" smtClean="0"/>
              <a:t>be</a:t>
            </a:r>
            <a:r>
              <a:rPr lang="de-DE" sz="1600" dirty="0" smtClean="0"/>
              <a:t> </a:t>
            </a:r>
            <a:r>
              <a:rPr lang="de-DE" sz="1600" dirty="0"/>
              <a:t>&gt;</a:t>
            </a:r>
            <a:r>
              <a:rPr lang="de-DE" sz="1600" dirty="0" smtClean="0"/>
              <a:t>40µm,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 smtClean="0"/>
              <a:t>deposited </a:t>
            </a:r>
            <a:r>
              <a:rPr lang="en-US" sz="1600" dirty="0"/>
              <a:t>heat of 1 bunch is mostly smeared out before </a:t>
            </a:r>
            <a:endParaRPr lang="en-US" sz="1600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 smtClean="0"/>
              <a:t>the next bunch </a:t>
            </a:r>
            <a:r>
              <a:rPr lang="en-US" sz="1600" dirty="0"/>
              <a:t>arrives 100ms later (10Hz)</a:t>
            </a:r>
            <a:r>
              <a:rPr lang="de-DE" sz="1600" dirty="0" smtClean="0"/>
              <a:t>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35µm Tungsten </a:t>
            </a:r>
            <a:r>
              <a:rPr lang="de-DE" dirty="0" err="1" smtClean="0"/>
              <a:t>Foil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6" name="TextBox 5"/>
          <p:cNvSpPr txBox="1"/>
          <p:nvPr/>
        </p:nvSpPr>
        <p:spPr>
          <a:xfrm>
            <a:off x="10370037" y="188640"/>
            <a:ext cx="1677062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Michael Schmitz</a:t>
            </a:r>
            <a:endParaRPr lang="de-DE" sz="1600" dirty="0" err="1" smtClean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0272464" y="4365104"/>
            <a:ext cx="0" cy="936104"/>
          </a:xfrm>
          <a:prstGeom prst="line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056440" y="5373216"/>
            <a:ext cx="412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186172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600" dirty="0" smtClean="0"/>
              <a:t>What has changed in the last 8 months?</a:t>
            </a:r>
            <a:endParaRPr lang="en-US" sz="4600" dirty="0"/>
          </a:p>
        </p:txBody>
      </p:sp>
    </p:spTree>
    <p:extLst>
      <p:ext uri="{BB962C8B-B14F-4D97-AF65-F5344CB8AC3E}">
        <p14:creationId xmlns:p14="http://schemas.microsoft.com/office/powerpoint/2010/main" val="23692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032C6730-CECB-E446-B901-F066DAB7B1F6}"/>
              </a:ext>
            </a:extLst>
          </p:cNvPr>
          <p:cNvGrpSpPr>
            <a:grpSpLocks noChangeAspect="1"/>
          </p:cNvGrpSpPr>
          <p:nvPr/>
        </p:nvGrpSpPr>
        <p:grpSpPr>
          <a:xfrm>
            <a:off x="407987" y="1224931"/>
            <a:ext cx="11764049" cy="4436317"/>
            <a:chOff x="279332" y="2931797"/>
            <a:chExt cx="7941224" cy="2994699"/>
          </a:xfrm>
        </p:grpSpPr>
        <p:grpSp>
          <p:nvGrpSpPr>
            <p:cNvPr id="36" name="Group 35">
              <a:extLst>
                <a:ext uri="{FF2B5EF4-FFF2-40B4-BE49-F238E27FC236}">
                  <a16:creationId xmlns="" xmlns:a16="http://schemas.microsoft.com/office/drawing/2014/main" id="{87FB51A3-C5D9-1542-AAA7-3708818F441D}"/>
                </a:ext>
              </a:extLst>
            </p:cNvPr>
            <p:cNvGrpSpPr/>
            <p:nvPr/>
          </p:nvGrpSpPr>
          <p:grpSpPr>
            <a:xfrm rot="20700000">
              <a:off x="1262458" y="4161681"/>
              <a:ext cx="6297621" cy="92150"/>
              <a:chOff x="1960593" y="2892274"/>
              <a:chExt cx="6297621" cy="92150"/>
            </a:xfrm>
          </p:grpSpPr>
          <p:sp>
            <p:nvSpPr>
              <p:cNvPr id="164" name="Rectangle 163">
                <a:extLst>
                  <a:ext uri="{FF2B5EF4-FFF2-40B4-BE49-F238E27FC236}">
                    <a16:creationId xmlns="" xmlns:a16="http://schemas.microsoft.com/office/drawing/2014/main" id="{175C7063-2871-7247-88AB-B9579DAC0D4C}"/>
                  </a:ext>
                </a:extLst>
              </p:cNvPr>
              <p:cNvSpPr/>
              <p:nvPr/>
            </p:nvSpPr>
            <p:spPr bwMode="auto">
              <a:xfrm>
                <a:off x="1960593" y="2897126"/>
                <a:ext cx="6297621" cy="82446"/>
              </a:xfrm>
              <a:prstGeom prst="rect">
                <a:avLst/>
              </a:prstGeom>
              <a:solidFill>
                <a:schemeClr val="accent2"/>
              </a:solidFill>
              <a:ln w="2857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 dirty="0">
                  <a:solidFill>
                    <a:srgbClr val="261748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="" xmlns:a16="http://schemas.microsoft.com/office/drawing/2014/main" id="{CD1130CF-0FFE-CE4F-8D26-C0C5228F278B}"/>
                  </a:ext>
                </a:extLst>
              </p:cNvPr>
              <p:cNvSpPr/>
              <p:nvPr/>
            </p:nvSpPr>
            <p:spPr bwMode="auto">
              <a:xfrm>
                <a:off x="1960593" y="2897126"/>
                <a:ext cx="1656000" cy="82446"/>
              </a:xfrm>
              <a:prstGeom prst="rect">
                <a:avLst/>
              </a:prstGeom>
              <a:solidFill>
                <a:srgbClr val="251555"/>
              </a:solidFill>
              <a:ln w="2857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 dirty="0">
                  <a:solidFill>
                    <a:srgbClr val="261748"/>
                  </a:solidFill>
                </a:endParaRPr>
              </a:p>
            </p:txBody>
          </p:sp>
          <p:grpSp>
            <p:nvGrpSpPr>
              <p:cNvPr id="166" name="Group 165">
                <a:extLst>
                  <a:ext uri="{FF2B5EF4-FFF2-40B4-BE49-F238E27FC236}">
                    <a16:creationId xmlns="" xmlns:a16="http://schemas.microsoft.com/office/drawing/2014/main" id="{0E099D22-4361-F34B-BFF5-6D4A1DC087D6}"/>
                  </a:ext>
                </a:extLst>
              </p:cNvPr>
              <p:cNvGrpSpPr/>
              <p:nvPr/>
            </p:nvGrpSpPr>
            <p:grpSpPr>
              <a:xfrm>
                <a:off x="2780500" y="2892274"/>
                <a:ext cx="955702" cy="92150"/>
                <a:chOff x="2799570" y="2608603"/>
                <a:chExt cx="955702" cy="92150"/>
              </a:xfrm>
            </p:grpSpPr>
            <p:sp>
              <p:nvSpPr>
                <p:cNvPr id="168" name="Rectangle 167">
                  <a:extLst>
                    <a:ext uri="{FF2B5EF4-FFF2-40B4-BE49-F238E27FC236}">
                      <a16:creationId xmlns="" xmlns:a16="http://schemas.microsoft.com/office/drawing/2014/main" id="{66741753-C311-FD42-A8BC-04E9FFAA9268}"/>
                    </a:ext>
                  </a:extLst>
                </p:cNvPr>
                <p:cNvSpPr/>
                <p:nvPr/>
              </p:nvSpPr>
              <p:spPr bwMode="auto">
                <a:xfrm>
                  <a:off x="2799570" y="2613455"/>
                  <a:ext cx="955702" cy="82446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indent="-34290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</a:pPr>
                  <a:endParaRPr lang="en-US" sz="900" dirty="0">
                    <a:solidFill>
                      <a:srgbClr val="261748"/>
                    </a:solidFill>
                  </a:endParaRPr>
                </a:p>
              </p:txBody>
            </p:sp>
            <p:grpSp>
              <p:nvGrpSpPr>
                <p:cNvPr id="169" name="Group 168">
                  <a:extLst>
                    <a:ext uri="{FF2B5EF4-FFF2-40B4-BE49-F238E27FC236}">
                      <a16:creationId xmlns="" xmlns:a16="http://schemas.microsoft.com/office/drawing/2014/main" id="{DAA0C93A-65E0-2D42-B7E7-F1CC9FEF75E3}"/>
                    </a:ext>
                  </a:extLst>
                </p:cNvPr>
                <p:cNvGrpSpPr/>
                <p:nvPr/>
              </p:nvGrpSpPr>
              <p:grpSpPr>
                <a:xfrm>
                  <a:off x="2822192" y="2608603"/>
                  <a:ext cx="910458" cy="92150"/>
                  <a:chOff x="2792213" y="2628565"/>
                  <a:chExt cx="910458" cy="92150"/>
                </a:xfrm>
              </p:grpSpPr>
              <p:cxnSp>
                <p:nvCxnSpPr>
                  <p:cNvPr id="170" name="Straight Connector 169">
                    <a:extLst>
                      <a:ext uri="{FF2B5EF4-FFF2-40B4-BE49-F238E27FC236}">
                        <a16:creationId xmlns="" xmlns:a16="http://schemas.microsoft.com/office/drawing/2014/main" id="{0B70F96E-1FC8-A444-AD18-E50F339564EF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2792213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71" name="Straight Connector 170">
                    <a:extLst>
                      <a:ext uri="{FF2B5EF4-FFF2-40B4-BE49-F238E27FC236}">
                        <a16:creationId xmlns="" xmlns:a16="http://schemas.microsoft.com/office/drawing/2014/main" id="{4C8257FB-4366-1B46-AD94-51ABCB7401C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2849117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72" name="Straight Connector 171">
                    <a:extLst>
                      <a:ext uri="{FF2B5EF4-FFF2-40B4-BE49-F238E27FC236}">
                        <a16:creationId xmlns="" xmlns:a16="http://schemas.microsoft.com/office/drawing/2014/main" id="{94641ABD-0388-114B-9E2F-4EF27D428E2C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2906020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73" name="Straight Connector 172">
                    <a:extLst>
                      <a:ext uri="{FF2B5EF4-FFF2-40B4-BE49-F238E27FC236}">
                        <a16:creationId xmlns="" xmlns:a16="http://schemas.microsoft.com/office/drawing/2014/main" id="{FE6E3FCB-8E35-3F4E-847D-DBE5921F4861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2962924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74" name="Straight Connector 173">
                    <a:extLst>
                      <a:ext uri="{FF2B5EF4-FFF2-40B4-BE49-F238E27FC236}">
                        <a16:creationId xmlns="" xmlns:a16="http://schemas.microsoft.com/office/drawing/2014/main" id="{CABD624F-181C-2943-801F-3C8FBF9C00A0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019827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75" name="Straight Connector 174">
                    <a:extLst>
                      <a:ext uri="{FF2B5EF4-FFF2-40B4-BE49-F238E27FC236}">
                        <a16:creationId xmlns="" xmlns:a16="http://schemas.microsoft.com/office/drawing/2014/main" id="{ABD5C5A5-FB71-2545-8417-17EB6AFF3F3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076731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76" name="Straight Connector 175">
                    <a:extLst>
                      <a:ext uri="{FF2B5EF4-FFF2-40B4-BE49-F238E27FC236}">
                        <a16:creationId xmlns="" xmlns:a16="http://schemas.microsoft.com/office/drawing/2014/main" id="{02F22C14-1F32-2E42-94B5-EC6678D8D4F0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133635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77" name="Straight Connector 176">
                    <a:extLst>
                      <a:ext uri="{FF2B5EF4-FFF2-40B4-BE49-F238E27FC236}">
                        <a16:creationId xmlns="" xmlns:a16="http://schemas.microsoft.com/office/drawing/2014/main" id="{3D9C2909-1AD5-7145-85B9-D774949F7CC5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190538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78" name="Straight Connector 177">
                    <a:extLst>
                      <a:ext uri="{FF2B5EF4-FFF2-40B4-BE49-F238E27FC236}">
                        <a16:creationId xmlns="" xmlns:a16="http://schemas.microsoft.com/office/drawing/2014/main" id="{AB734AD8-9EC3-B84A-964C-B0810F5A4886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247442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79" name="Straight Connector 178">
                    <a:extLst>
                      <a:ext uri="{FF2B5EF4-FFF2-40B4-BE49-F238E27FC236}">
                        <a16:creationId xmlns="" xmlns:a16="http://schemas.microsoft.com/office/drawing/2014/main" id="{16F7362F-6101-2548-BE10-ABE9259EBEFF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304345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80" name="Straight Connector 179">
                    <a:extLst>
                      <a:ext uri="{FF2B5EF4-FFF2-40B4-BE49-F238E27FC236}">
                        <a16:creationId xmlns="" xmlns:a16="http://schemas.microsoft.com/office/drawing/2014/main" id="{8F10D6B5-8B5B-9A43-9328-EB0776B1F6C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361249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81" name="Straight Connector 180">
                    <a:extLst>
                      <a:ext uri="{FF2B5EF4-FFF2-40B4-BE49-F238E27FC236}">
                        <a16:creationId xmlns="" xmlns:a16="http://schemas.microsoft.com/office/drawing/2014/main" id="{D549924F-4450-D746-B94F-55C8F52D651A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418153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82" name="Straight Connector 181">
                    <a:extLst>
                      <a:ext uri="{FF2B5EF4-FFF2-40B4-BE49-F238E27FC236}">
                        <a16:creationId xmlns="" xmlns:a16="http://schemas.microsoft.com/office/drawing/2014/main" id="{E929551F-9CE0-F943-B6E9-A842A7E026B8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475056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83" name="Straight Connector 182">
                    <a:extLst>
                      <a:ext uri="{FF2B5EF4-FFF2-40B4-BE49-F238E27FC236}">
                        <a16:creationId xmlns="" xmlns:a16="http://schemas.microsoft.com/office/drawing/2014/main" id="{7D4F5CE7-0321-FD42-B3C0-916CBFB393E6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531960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84" name="Straight Connector 183">
                    <a:extLst>
                      <a:ext uri="{FF2B5EF4-FFF2-40B4-BE49-F238E27FC236}">
                        <a16:creationId xmlns="" xmlns:a16="http://schemas.microsoft.com/office/drawing/2014/main" id="{22CFA1C6-B8A1-A647-8337-4D9399D41A0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588863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85" name="Straight Connector 184">
                    <a:extLst>
                      <a:ext uri="{FF2B5EF4-FFF2-40B4-BE49-F238E27FC236}">
                        <a16:creationId xmlns="" xmlns:a16="http://schemas.microsoft.com/office/drawing/2014/main" id="{57C4C8FD-6209-684C-96AF-9619608337F6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645767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86" name="Straight Connector 185">
                    <a:extLst>
                      <a:ext uri="{FF2B5EF4-FFF2-40B4-BE49-F238E27FC236}">
                        <a16:creationId xmlns="" xmlns:a16="http://schemas.microsoft.com/office/drawing/2014/main" id="{6FC34803-BB77-CD47-B419-8F4A7D95F3A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702671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  <p:sp>
            <p:nvSpPr>
              <p:cNvPr id="167" name="Rectangle 166">
                <a:extLst>
                  <a:ext uri="{FF2B5EF4-FFF2-40B4-BE49-F238E27FC236}">
                    <a16:creationId xmlns="" xmlns:a16="http://schemas.microsoft.com/office/drawing/2014/main" id="{DDA0C248-C692-E34F-901E-B7D75D90B179}"/>
                  </a:ext>
                </a:extLst>
              </p:cNvPr>
              <p:cNvSpPr/>
              <p:nvPr/>
            </p:nvSpPr>
            <p:spPr bwMode="auto">
              <a:xfrm>
                <a:off x="3753919" y="2935637"/>
                <a:ext cx="252000" cy="36000"/>
              </a:xfrm>
              <a:prstGeom prst="rect">
                <a:avLst/>
              </a:prstGeom>
              <a:solidFill>
                <a:srgbClr val="251555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 dirty="0">
                  <a:solidFill>
                    <a:srgbClr val="261748"/>
                  </a:solidFill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="" xmlns:a16="http://schemas.microsoft.com/office/drawing/2014/main" id="{5B6D892E-2CC0-384D-90B8-A491CFE09CE6}"/>
                </a:ext>
              </a:extLst>
            </p:cNvPr>
            <p:cNvGrpSpPr/>
            <p:nvPr/>
          </p:nvGrpSpPr>
          <p:grpSpPr>
            <a:xfrm>
              <a:off x="633600" y="4971398"/>
              <a:ext cx="6644362" cy="92150"/>
              <a:chOff x="633600" y="4843336"/>
              <a:chExt cx="6644362" cy="92150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="" xmlns:a16="http://schemas.microsoft.com/office/drawing/2014/main" id="{06B70DB4-0C90-8343-AF46-43A0CEBE4978}"/>
                  </a:ext>
                </a:extLst>
              </p:cNvPr>
              <p:cNvSpPr/>
              <p:nvPr/>
            </p:nvSpPr>
            <p:spPr bwMode="auto">
              <a:xfrm>
                <a:off x="1697962" y="4848188"/>
                <a:ext cx="5580000" cy="82446"/>
              </a:xfrm>
              <a:prstGeom prst="rect">
                <a:avLst/>
              </a:prstGeom>
              <a:solidFill>
                <a:schemeClr val="accent2"/>
              </a:solidFill>
              <a:ln w="2857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 dirty="0">
                  <a:solidFill>
                    <a:srgbClr val="261748"/>
                  </a:solidFill>
                </a:endParaRPr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="" xmlns:a16="http://schemas.microsoft.com/office/drawing/2014/main" id="{D4ADB5FF-8940-4845-969D-F973FF5EC55C}"/>
                  </a:ext>
                </a:extLst>
              </p:cNvPr>
              <p:cNvSpPr/>
              <p:nvPr/>
            </p:nvSpPr>
            <p:spPr bwMode="auto">
              <a:xfrm>
                <a:off x="633600" y="4848188"/>
                <a:ext cx="2736000" cy="82446"/>
              </a:xfrm>
              <a:prstGeom prst="rect">
                <a:avLst/>
              </a:prstGeom>
              <a:solidFill>
                <a:srgbClr val="251555"/>
              </a:solidFill>
              <a:ln w="2857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 dirty="0">
                  <a:solidFill>
                    <a:srgbClr val="261748"/>
                  </a:solidFill>
                </a:endParaRPr>
              </a:p>
            </p:txBody>
          </p:sp>
          <p:grpSp>
            <p:nvGrpSpPr>
              <p:cNvPr id="143" name="Group 142">
                <a:extLst>
                  <a:ext uri="{FF2B5EF4-FFF2-40B4-BE49-F238E27FC236}">
                    <a16:creationId xmlns="" xmlns:a16="http://schemas.microsoft.com/office/drawing/2014/main" id="{5D7E9038-745F-D94C-A525-3CF50E81F09A}"/>
                  </a:ext>
                </a:extLst>
              </p:cNvPr>
              <p:cNvGrpSpPr/>
              <p:nvPr/>
            </p:nvGrpSpPr>
            <p:grpSpPr>
              <a:xfrm>
                <a:off x="3378879" y="4843336"/>
                <a:ext cx="955702" cy="92150"/>
                <a:chOff x="2799570" y="2608603"/>
                <a:chExt cx="955702" cy="92150"/>
              </a:xfrm>
            </p:grpSpPr>
            <p:sp>
              <p:nvSpPr>
                <p:cNvPr id="145" name="Rectangle 144">
                  <a:extLst>
                    <a:ext uri="{FF2B5EF4-FFF2-40B4-BE49-F238E27FC236}">
                      <a16:creationId xmlns="" xmlns:a16="http://schemas.microsoft.com/office/drawing/2014/main" id="{8AC4F236-09D1-374D-86CD-61DE5092B60B}"/>
                    </a:ext>
                  </a:extLst>
                </p:cNvPr>
                <p:cNvSpPr/>
                <p:nvPr/>
              </p:nvSpPr>
              <p:spPr bwMode="auto">
                <a:xfrm>
                  <a:off x="2799570" y="2613455"/>
                  <a:ext cx="955702" cy="82446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indent="-34290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</a:pPr>
                  <a:endParaRPr lang="en-US" sz="900" dirty="0">
                    <a:solidFill>
                      <a:srgbClr val="261748"/>
                    </a:solidFill>
                  </a:endParaRPr>
                </a:p>
              </p:txBody>
            </p:sp>
            <p:grpSp>
              <p:nvGrpSpPr>
                <p:cNvPr id="146" name="Group 145">
                  <a:extLst>
                    <a:ext uri="{FF2B5EF4-FFF2-40B4-BE49-F238E27FC236}">
                      <a16:creationId xmlns="" xmlns:a16="http://schemas.microsoft.com/office/drawing/2014/main" id="{E86EA443-953B-B44C-A9A2-C8F1927AA8C9}"/>
                    </a:ext>
                  </a:extLst>
                </p:cNvPr>
                <p:cNvGrpSpPr/>
                <p:nvPr/>
              </p:nvGrpSpPr>
              <p:grpSpPr>
                <a:xfrm>
                  <a:off x="2822192" y="2608603"/>
                  <a:ext cx="910458" cy="92150"/>
                  <a:chOff x="2792213" y="2628565"/>
                  <a:chExt cx="910458" cy="92150"/>
                </a:xfrm>
              </p:grpSpPr>
              <p:cxnSp>
                <p:nvCxnSpPr>
                  <p:cNvPr id="147" name="Straight Connector 146">
                    <a:extLst>
                      <a:ext uri="{FF2B5EF4-FFF2-40B4-BE49-F238E27FC236}">
                        <a16:creationId xmlns="" xmlns:a16="http://schemas.microsoft.com/office/drawing/2014/main" id="{995577C3-1992-A846-80B1-8135EACAE3A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2792213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48" name="Straight Connector 147">
                    <a:extLst>
                      <a:ext uri="{FF2B5EF4-FFF2-40B4-BE49-F238E27FC236}">
                        <a16:creationId xmlns="" xmlns:a16="http://schemas.microsoft.com/office/drawing/2014/main" id="{31D09439-D9B2-BC48-B92E-5F2EC2B4D464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2849117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49" name="Straight Connector 148">
                    <a:extLst>
                      <a:ext uri="{FF2B5EF4-FFF2-40B4-BE49-F238E27FC236}">
                        <a16:creationId xmlns="" xmlns:a16="http://schemas.microsoft.com/office/drawing/2014/main" id="{C8AE922C-9FE3-524E-A9D8-9301BDBEB1A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2906020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50" name="Straight Connector 149">
                    <a:extLst>
                      <a:ext uri="{FF2B5EF4-FFF2-40B4-BE49-F238E27FC236}">
                        <a16:creationId xmlns="" xmlns:a16="http://schemas.microsoft.com/office/drawing/2014/main" id="{977328DD-1C88-A94B-A56A-003A9453E5A5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2962924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51" name="Straight Connector 150">
                    <a:extLst>
                      <a:ext uri="{FF2B5EF4-FFF2-40B4-BE49-F238E27FC236}">
                        <a16:creationId xmlns="" xmlns:a16="http://schemas.microsoft.com/office/drawing/2014/main" id="{290ABA87-0847-624A-9E43-34F166D7650C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019827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52" name="Straight Connector 151">
                    <a:extLst>
                      <a:ext uri="{FF2B5EF4-FFF2-40B4-BE49-F238E27FC236}">
                        <a16:creationId xmlns="" xmlns:a16="http://schemas.microsoft.com/office/drawing/2014/main" id="{6B347758-9D88-DC41-95E5-EFF1F5A13D6B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076731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53" name="Straight Connector 152">
                    <a:extLst>
                      <a:ext uri="{FF2B5EF4-FFF2-40B4-BE49-F238E27FC236}">
                        <a16:creationId xmlns="" xmlns:a16="http://schemas.microsoft.com/office/drawing/2014/main" id="{D9739334-B551-024F-81A9-D8B9922F8C0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133635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54" name="Straight Connector 153">
                    <a:extLst>
                      <a:ext uri="{FF2B5EF4-FFF2-40B4-BE49-F238E27FC236}">
                        <a16:creationId xmlns="" xmlns:a16="http://schemas.microsoft.com/office/drawing/2014/main" id="{E5F1CF68-2B12-BF46-B728-9DC5D14D654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190538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55" name="Straight Connector 154">
                    <a:extLst>
                      <a:ext uri="{FF2B5EF4-FFF2-40B4-BE49-F238E27FC236}">
                        <a16:creationId xmlns="" xmlns:a16="http://schemas.microsoft.com/office/drawing/2014/main" id="{E5843BCB-C981-4145-8E56-251B06B7CFD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247442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56" name="Straight Connector 155">
                    <a:extLst>
                      <a:ext uri="{FF2B5EF4-FFF2-40B4-BE49-F238E27FC236}">
                        <a16:creationId xmlns="" xmlns:a16="http://schemas.microsoft.com/office/drawing/2014/main" id="{20D01BAE-A372-824D-86B9-EDAFA7E7847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304345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57" name="Straight Connector 156">
                    <a:extLst>
                      <a:ext uri="{FF2B5EF4-FFF2-40B4-BE49-F238E27FC236}">
                        <a16:creationId xmlns="" xmlns:a16="http://schemas.microsoft.com/office/drawing/2014/main" id="{9D68C7F2-7874-7941-8B48-1915C98BACB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361249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58" name="Straight Connector 157">
                    <a:extLst>
                      <a:ext uri="{FF2B5EF4-FFF2-40B4-BE49-F238E27FC236}">
                        <a16:creationId xmlns="" xmlns:a16="http://schemas.microsoft.com/office/drawing/2014/main" id="{EAC91C7C-1FC8-8740-875C-D9157A4CA54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418153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59" name="Straight Connector 158">
                    <a:extLst>
                      <a:ext uri="{FF2B5EF4-FFF2-40B4-BE49-F238E27FC236}">
                        <a16:creationId xmlns="" xmlns:a16="http://schemas.microsoft.com/office/drawing/2014/main" id="{ABE0628E-C4D2-AE46-9400-915CE058D54F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475056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60" name="Straight Connector 159">
                    <a:extLst>
                      <a:ext uri="{FF2B5EF4-FFF2-40B4-BE49-F238E27FC236}">
                        <a16:creationId xmlns="" xmlns:a16="http://schemas.microsoft.com/office/drawing/2014/main" id="{F12A3638-354B-1A4A-8498-74335AA7A978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531960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61" name="Straight Connector 160">
                    <a:extLst>
                      <a:ext uri="{FF2B5EF4-FFF2-40B4-BE49-F238E27FC236}">
                        <a16:creationId xmlns="" xmlns:a16="http://schemas.microsoft.com/office/drawing/2014/main" id="{0C3D5DD5-35CA-9A4C-AC47-D4A0F10B7C9A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588863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62" name="Straight Connector 161">
                    <a:extLst>
                      <a:ext uri="{FF2B5EF4-FFF2-40B4-BE49-F238E27FC236}">
                        <a16:creationId xmlns="" xmlns:a16="http://schemas.microsoft.com/office/drawing/2014/main" id="{99DBA9A8-4C66-CF4F-A7B1-7312CC9887F2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645767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63" name="Straight Connector 162">
                    <a:extLst>
                      <a:ext uri="{FF2B5EF4-FFF2-40B4-BE49-F238E27FC236}">
                        <a16:creationId xmlns="" xmlns:a16="http://schemas.microsoft.com/office/drawing/2014/main" id="{06FD2C81-24CC-7B4E-98E9-A1A4F26F183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702671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  <p:sp>
            <p:nvSpPr>
              <p:cNvPr id="144" name="Rectangle 143">
                <a:extLst>
                  <a:ext uri="{FF2B5EF4-FFF2-40B4-BE49-F238E27FC236}">
                    <a16:creationId xmlns="" xmlns:a16="http://schemas.microsoft.com/office/drawing/2014/main" id="{05D81413-D9C5-374A-B224-5DA2DC021D39}"/>
                  </a:ext>
                </a:extLst>
              </p:cNvPr>
              <p:cNvSpPr/>
              <p:nvPr/>
            </p:nvSpPr>
            <p:spPr bwMode="auto">
              <a:xfrm>
                <a:off x="4352298" y="4886699"/>
                <a:ext cx="972000" cy="36000"/>
              </a:xfrm>
              <a:prstGeom prst="rect">
                <a:avLst/>
              </a:prstGeom>
              <a:solidFill>
                <a:srgbClr val="251555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 dirty="0">
                  <a:solidFill>
                    <a:srgbClr val="261748"/>
                  </a:solidFill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="" xmlns:a16="http://schemas.microsoft.com/office/drawing/2014/main" id="{4C5D0BB4-529F-1340-BAF0-06D9D0FAD51B}"/>
                </a:ext>
              </a:extLst>
            </p:cNvPr>
            <p:cNvGrpSpPr/>
            <p:nvPr/>
          </p:nvGrpSpPr>
          <p:grpSpPr>
            <a:xfrm rot="960000">
              <a:off x="5265027" y="5253410"/>
              <a:ext cx="1980000" cy="92150"/>
              <a:chOff x="5317492" y="5238170"/>
              <a:chExt cx="1980000" cy="92150"/>
            </a:xfrm>
          </p:grpSpPr>
          <p:sp>
            <p:nvSpPr>
              <p:cNvPr id="125" name="Rectangle 124">
                <a:extLst>
                  <a:ext uri="{FF2B5EF4-FFF2-40B4-BE49-F238E27FC236}">
                    <a16:creationId xmlns="" xmlns:a16="http://schemas.microsoft.com/office/drawing/2014/main" id="{1E45DB1D-E075-FB4E-B9DF-CCD2ACE5338B}"/>
                  </a:ext>
                </a:extLst>
              </p:cNvPr>
              <p:cNvSpPr/>
              <p:nvPr/>
            </p:nvSpPr>
            <p:spPr bwMode="auto">
              <a:xfrm>
                <a:off x="5317492" y="5243022"/>
                <a:ext cx="1980000" cy="82446"/>
              </a:xfrm>
              <a:prstGeom prst="rect">
                <a:avLst/>
              </a:prstGeom>
              <a:solidFill>
                <a:schemeClr val="accent2"/>
              </a:solidFill>
              <a:ln w="2857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 dirty="0">
                  <a:solidFill>
                    <a:srgbClr val="261748"/>
                  </a:solidFill>
                </a:endParaRP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="" xmlns:a16="http://schemas.microsoft.com/office/drawing/2014/main" id="{AA255DD9-10C1-784E-A289-0CCE9A36ECB0}"/>
                  </a:ext>
                </a:extLst>
              </p:cNvPr>
              <p:cNvSpPr/>
              <p:nvPr/>
            </p:nvSpPr>
            <p:spPr bwMode="auto">
              <a:xfrm>
                <a:off x="5317492" y="5243022"/>
                <a:ext cx="504000" cy="82446"/>
              </a:xfrm>
              <a:prstGeom prst="rect">
                <a:avLst/>
              </a:prstGeom>
              <a:solidFill>
                <a:srgbClr val="251555"/>
              </a:solidFill>
              <a:ln w="2857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 dirty="0">
                  <a:solidFill>
                    <a:srgbClr val="261748"/>
                  </a:solidFill>
                </a:endParaRPr>
              </a:p>
            </p:txBody>
          </p:sp>
          <p:grpSp>
            <p:nvGrpSpPr>
              <p:cNvPr id="127" name="Group 126">
                <a:extLst>
                  <a:ext uri="{FF2B5EF4-FFF2-40B4-BE49-F238E27FC236}">
                    <a16:creationId xmlns="" xmlns:a16="http://schemas.microsoft.com/office/drawing/2014/main" id="{5169B3EB-FB2F-4646-8DF8-014468FDEC69}"/>
                  </a:ext>
                </a:extLst>
              </p:cNvPr>
              <p:cNvGrpSpPr/>
              <p:nvPr/>
            </p:nvGrpSpPr>
            <p:grpSpPr>
              <a:xfrm>
                <a:off x="5840775" y="5238170"/>
                <a:ext cx="622800" cy="92150"/>
                <a:chOff x="2471164" y="2450130"/>
                <a:chExt cx="622800" cy="92150"/>
              </a:xfrm>
            </p:grpSpPr>
            <p:sp>
              <p:nvSpPr>
                <p:cNvPr id="129" name="Rectangle 128">
                  <a:extLst>
                    <a:ext uri="{FF2B5EF4-FFF2-40B4-BE49-F238E27FC236}">
                      <a16:creationId xmlns="" xmlns:a16="http://schemas.microsoft.com/office/drawing/2014/main" id="{744584BE-5ADF-224A-A9C3-15AD6436F69E}"/>
                    </a:ext>
                  </a:extLst>
                </p:cNvPr>
                <p:cNvSpPr/>
                <p:nvPr/>
              </p:nvSpPr>
              <p:spPr bwMode="auto">
                <a:xfrm>
                  <a:off x="2471164" y="2454982"/>
                  <a:ext cx="622800" cy="82446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indent="-34290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</a:pPr>
                  <a:endParaRPr lang="en-US" sz="900" dirty="0">
                    <a:solidFill>
                      <a:srgbClr val="261748"/>
                    </a:solidFill>
                  </a:endParaRPr>
                </a:p>
              </p:txBody>
            </p:sp>
            <p:cxnSp>
              <p:nvCxnSpPr>
                <p:cNvPr id="130" name="Straight Connector 129">
                  <a:extLst>
                    <a:ext uri="{FF2B5EF4-FFF2-40B4-BE49-F238E27FC236}">
                      <a16:creationId xmlns="" xmlns:a16="http://schemas.microsoft.com/office/drawing/2014/main" id="{D37C3BAE-6729-3944-A02A-0237362DE40C}"/>
                    </a:ext>
                  </a:extLst>
                </p:cNvPr>
                <p:cNvCxnSpPr/>
                <p:nvPr/>
              </p:nvCxnSpPr>
              <p:spPr bwMode="auto">
                <a:xfrm>
                  <a:off x="2493786" y="2450130"/>
                  <a:ext cx="0" cy="9215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251555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="" xmlns:a16="http://schemas.microsoft.com/office/drawing/2014/main" id="{BA4AECDA-33D5-AB4C-9401-33FC13A39536}"/>
                    </a:ext>
                  </a:extLst>
                </p:cNvPr>
                <p:cNvCxnSpPr/>
                <p:nvPr/>
              </p:nvCxnSpPr>
              <p:spPr bwMode="auto">
                <a:xfrm>
                  <a:off x="2550690" y="2450130"/>
                  <a:ext cx="0" cy="9215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251555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32" name="Straight Connector 131">
                  <a:extLst>
                    <a:ext uri="{FF2B5EF4-FFF2-40B4-BE49-F238E27FC236}">
                      <a16:creationId xmlns="" xmlns:a16="http://schemas.microsoft.com/office/drawing/2014/main" id="{171A92F3-0F87-4A4F-B144-C372D03B9B71}"/>
                    </a:ext>
                  </a:extLst>
                </p:cNvPr>
                <p:cNvCxnSpPr/>
                <p:nvPr/>
              </p:nvCxnSpPr>
              <p:spPr bwMode="auto">
                <a:xfrm>
                  <a:off x="2607593" y="2450130"/>
                  <a:ext cx="0" cy="9215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251555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="" xmlns:a16="http://schemas.microsoft.com/office/drawing/2014/main" id="{238643E2-72BB-CD4F-952C-EF88BD2D146E}"/>
                    </a:ext>
                  </a:extLst>
                </p:cNvPr>
                <p:cNvCxnSpPr/>
                <p:nvPr/>
              </p:nvCxnSpPr>
              <p:spPr bwMode="auto">
                <a:xfrm>
                  <a:off x="2664497" y="2450130"/>
                  <a:ext cx="0" cy="9215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251555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34" name="Straight Connector 133">
                  <a:extLst>
                    <a:ext uri="{FF2B5EF4-FFF2-40B4-BE49-F238E27FC236}">
                      <a16:creationId xmlns="" xmlns:a16="http://schemas.microsoft.com/office/drawing/2014/main" id="{8F4D2FBD-DAB6-9E4C-9B03-23E49FD18B8C}"/>
                    </a:ext>
                  </a:extLst>
                </p:cNvPr>
                <p:cNvCxnSpPr/>
                <p:nvPr/>
              </p:nvCxnSpPr>
              <p:spPr bwMode="auto">
                <a:xfrm>
                  <a:off x="2721400" y="2450130"/>
                  <a:ext cx="0" cy="9215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251555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="" xmlns:a16="http://schemas.microsoft.com/office/drawing/2014/main" id="{8C4CFC65-702A-5F40-837F-4D31BEE705FB}"/>
                    </a:ext>
                  </a:extLst>
                </p:cNvPr>
                <p:cNvCxnSpPr/>
                <p:nvPr/>
              </p:nvCxnSpPr>
              <p:spPr bwMode="auto">
                <a:xfrm>
                  <a:off x="2778304" y="2450130"/>
                  <a:ext cx="0" cy="9215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251555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36" name="Straight Connector 135">
                  <a:extLst>
                    <a:ext uri="{FF2B5EF4-FFF2-40B4-BE49-F238E27FC236}">
                      <a16:creationId xmlns="" xmlns:a16="http://schemas.microsoft.com/office/drawing/2014/main" id="{A16075ED-A34B-724E-92B5-CE56A47EAF35}"/>
                    </a:ext>
                  </a:extLst>
                </p:cNvPr>
                <p:cNvCxnSpPr/>
                <p:nvPr/>
              </p:nvCxnSpPr>
              <p:spPr bwMode="auto">
                <a:xfrm>
                  <a:off x="2835208" y="2450130"/>
                  <a:ext cx="0" cy="9215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251555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="" xmlns:a16="http://schemas.microsoft.com/office/drawing/2014/main" id="{D5BBF92E-367A-A142-A33A-E44E22759647}"/>
                    </a:ext>
                  </a:extLst>
                </p:cNvPr>
                <p:cNvCxnSpPr/>
                <p:nvPr/>
              </p:nvCxnSpPr>
              <p:spPr bwMode="auto">
                <a:xfrm>
                  <a:off x="2892111" y="2450130"/>
                  <a:ext cx="0" cy="9215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251555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38" name="Straight Connector 137">
                  <a:extLst>
                    <a:ext uri="{FF2B5EF4-FFF2-40B4-BE49-F238E27FC236}">
                      <a16:creationId xmlns="" xmlns:a16="http://schemas.microsoft.com/office/drawing/2014/main" id="{5D053B20-0358-D044-9CA0-568CC52E6F17}"/>
                    </a:ext>
                  </a:extLst>
                </p:cNvPr>
                <p:cNvCxnSpPr/>
                <p:nvPr/>
              </p:nvCxnSpPr>
              <p:spPr bwMode="auto">
                <a:xfrm>
                  <a:off x="2949015" y="2450130"/>
                  <a:ext cx="0" cy="9215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251555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="" xmlns:a16="http://schemas.microsoft.com/office/drawing/2014/main" id="{142E8D5B-1DE9-874C-9ECF-1D4FF251A7C8}"/>
                    </a:ext>
                  </a:extLst>
                </p:cNvPr>
                <p:cNvCxnSpPr/>
                <p:nvPr/>
              </p:nvCxnSpPr>
              <p:spPr bwMode="auto">
                <a:xfrm>
                  <a:off x="3005918" y="2450130"/>
                  <a:ext cx="0" cy="9215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251555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="" xmlns:a16="http://schemas.microsoft.com/office/drawing/2014/main" id="{D70B5300-D9A9-744C-BAD1-C4383BA70001}"/>
                    </a:ext>
                  </a:extLst>
                </p:cNvPr>
                <p:cNvCxnSpPr/>
                <p:nvPr/>
              </p:nvCxnSpPr>
              <p:spPr bwMode="auto">
                <a:xfrm>
                  <a:off x="3062822" y="2450130"/>
                  <a:ext cx="0" cy="9215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251555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128" name="Rectangle 127">
                <a:extLst>
                  <a:ext uri="{FF2B5EF4-FFF2-40B4-BE49-F238E27FC236}">
                    <a16:creationId xmlns="" xmlns:a16="http://schemas.microsoft.com/office/drawing/2014/main" id="{76C6DC03-BBD7-C645-9E74-3000F662B6FD}"/>
                  </a:ext>
                </a:extLst>
              </p:cNvPr>
              <p:cNvSpPr/>
              <p:nvPr/>
            </p:nvSpPr>
            <p:spPr bwMode="auto">
              <a:xfrm>
                <a:off x="6476938" y="5256436"/>
                <a:ext cx="144000" cy="36000"/>
              </a:xfrm>
              <a:prstGeom prst="rect">
                <a:avLst/>
              </a:prstGeom>
              <a:solidFill>
                <a:srgbClr val="251555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 dirty="0">
                  <a:solidFill>
                    <a:srgbClr val="261748"/>
                  </a:solidFill>
                </a:endParaRP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="" xmlns:a16="http://schemas.microsoft.com/office/drawing/2014/main" id="{739DCEFB-DFE5-2B42-98C0-4AB6E3630279}"/>
                </a:ext>
              </a:extLst>
            </p:cNvPr>
            <p:cNvGrpSpPr/>
            <p:nvPr/>
          </p:nvGrpSpPr>
          <p:grpSpPr>
            <a:xfrm>
              <a:off x="3377476" y="4440902"/>
              <a:ext cx="3924000" cy="82446"/>
              <a:chOff x="1431561" y="2651648"/>
              <a:chExt cx="3924000" cy="82446"/>
            </a:xfrm>
          </p:grpSpPr>
          <p:sp>
            <p:nvSpPr>
              <p:cNvPr id="123" name="Rectangle 122">
                <a:extLst>
                  <a:ext uri="{FF2B5EF4-FFF2-40B4-BE49-F238E27FC236}">
                    <a16:creationId xmlns="" xmlns:a16="http://schemas.microsoft.com/office/drawing/2014/main" id="{612A1DD0-33B3-A342-BD1D-5865BAC18885}"/>
                  </a:ext>
                </a:extLst>
              </p:cNvPr>
              <p:cNvSpPr/>
              <p:nvPr/>
            </p:nvSpPr>
            <p:spPr bwMode="auto">
              <a:xfrm>
                <a:off x="1431561" y="2651648"/>
                <a:ext cx="3924000" cy="82446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2857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 dirty="0">
                  <a:solidFill>
                    <a:srgbClr val="261748"/>
                  </a:solidFill>
                </a:endParaRPr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="" xmlns:a16="http://schemas.microsoft.com/office/drawing/2014/main" id="{F1A296F2-892D-4A43-A0D9-333722DF247A}"/>
                  </a:ext>
                </a:extLst>
              </p:cNvPr>
              <p:cNvSpPr/>
              <p:nvPr/>
            </p:nvSpPr>
            <p:spPr bwMode="auto">
              <a:xfrm>
                <a:off x="1431561" y="2651648"/>
                <a:ext cx="2052000" cy="82446"/>
              </a:xfrm>
              <a:prstGeom prst="rect">
                <a:avLst/>
              </a:prstGeom>
              <a:solidFill>
                <a:srgbClr val="251555"/>
              </a:solidFill>
              <a:ln w="2857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 dirty="0">
                  <a:solidFill>
                    <a:srgbClr val="261748"/>
                  </a:solidFill>
                </a:endParaRPr>
              </a:p>
            </p:txBody>
          </p:sp>
        </p:grpSp>
        <p:sp>
          <p:nvSpPr>
            <p:cNvPr id="40" name="Rectangle 39">
              <a:extLst>
                <a:ext uri="{FF2B5EF4-FFF2-40B4-BE49-F238E27FC236}">
                  <a16:creationId xmlns="" xmlns:a16="http://schemas.microsoft.com/office/drawing/2014/main" id="{E1AAB0C9-0E70-8E47-B0FE-549F798D3234}"/>
                </a:ext>
              </a:extLst>
            </p:cNvPr>
            <p:cNvSpPr/>
            <p:nvPr/>
          </p:nvSpPr>
          <p:spPr bwMode="auto">
            <a:xfrm>
              <a:off x="6549007" y="5344882"/>
              <a:ext cx="540000" cy="82446"/>
            </a:xfrm>
            <a:prstGeom prst="rect">
              <a:avLst/>
            </a:prstGeom>
            <a:solidFill>
              <a:srgbClr val="251555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 dirty="0">
                <a:solidFill>
                  <a:srgbClr val="261748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="" xmlns:a16="http://schemas.microsoft.com/office/drawing/2014/main" id="{287D62FE-7E51-F648-95D1-AE01932DD2C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504776" y="5329808"/>
              <a:ext cx="103010" cy="108000"/>
            </a:xfrm>
            <a:prstGeom prst="ellipse">
              <a:avLst/>
            </a:prstGeom>
            <a:solidFill>
              <a:srgbClr val="251555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 dirty="0">
                <a:solidFill>
                  <a:srgbClr val="261748"/>
                </a:solidFill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="" xmlns:a16="http://schemas.microsoft.com/office/drawing/2014/main" id="{C9F6E230-3F57-F34A-B310-8F57CBC45BF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241228" y="4966255"/>
              <a:ext cx="103010" cy="108000"/>
            </a:xfrm>
            <a:prstGeom prst="ellipse">
              <a:avLst/>
            </a:prstGeom>
            <a:solidFill>
              <a:srgbClr val="251555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 dirty="0">
                <a:solidFill>
                  <a:srgbClr val="261748"/>
                </a:solidFill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="" xmlns:a16="http://schemas.microsoft.com/office/drawing/2014/main" id="{D0B633CC-B292-B84F-A866-4D889D39131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32578" y="4430823"/>
              <a:ext cx="103010" cy="108000"/>
            </a:xfrm>
            <a:prstGeom prst="ellipse">
              <a:avLst/>
            </a:prstGeom>
            <a:solidFill>
              <a:srgbClr val="251555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 dirty="0">
                <a:solidFill>
                  <a:srgbClr val="261748"/>
                </a:solidFill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="" xmlns:a16="http://schemas.microsoft.com/office/drawing/2014/main" id="{8FA8F398-9F99-6141-8986-14246FF58086}"/>
                </a:ext>
              </a:extLst>
            </p:cNvPr>
            <p:cNvGrpSpPr/>
            <p:nvPr/>
          </p:nvGrpSpPr>
          <p:grpSpPr>
            <a:xfrm>
              <a:off x="7192555" y="5410178"/>
              <a:ext cx="270899" cy="277157"/>
              <a:chOff x="7198414" y="5410178"/>
              <a:chExt cx="270899" cy="277157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="" xmlns:a16="http://schemas.microsoft.com/office/drawing/2014/main" id="{55C45702-3C01-C54B-9C04-63E678D2FA34}"/>
                  </a:ext>
                </a:extLst>
              </p:cNvPr>
              <p:cNvSpPr/>
              <p:nvPr/>
            </p:nvSpPr>
            <p:spPr bwMode="auto">
              <a:xfrm>
                <a:off x="7198414" y="5546156"/>
                <a:ext cx="270899" cy="141179"/>
              </a:xfrm>
              <a:prstGeom prst="rect">
                <a:avLst/>
              </a:prstGeom>
              <a:solidFill>
                <a:srgbClr val="FD930A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 dirty="0">
                  <a:solidFill>
                    <a:srgbClr val="261748"/>
                  </a:solidFill>
                </a:endParaRPr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="" xmlns:a16="http://schemas.microsoft.com/office/drawing/2014/main" id="{B59B7869-58AB-314B-95E8-1E07AA64920A}"/>
                  </a:ext>
                </a:extLst>
              </p:cNvPr>
              <p:cNvSpPr/>
              <p:nvPr/>
            </p:nvSpPr>
            <p:spPr bwMode="auto">
              <a:xfrm>
                <a:off x="7198414" y="5410178"/>
                <a:ext cx="270899" cy="141179"/>
              </a:xfrm>
              <a:prstGeom prst="rect">
                <a:avLst/>
              </a:prstGeom>
              <a:solidFill>
                <a:srgbClr val="FD930A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 dirty="0">
                  <a:solidFill>
                    <a:srgbClr val="261748"/>
                  </a:solidFill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="" xmlns:a16="http://schemas.microsoft.com/office/drawing/2014/main" id="{EAEB3DDA-C8B3-6741-975A-EB66DDA693B0}"/>
                </a:ext>
              </a:extLst>
            </p:cNvPr>
            <p:cNvGrpSpPr/>
            <p:nvPr/>
          </p:nvGrpSpPr>
          <p:grpSpPr>
            <a:xfrm>
              <a:off x="7192555" y="4871313"/>
              <a:ext cx="270899" cy="277157"/>
              <a:chOff x="7198414" y="5410178"/>
              <a:chExt cx="270899" cy="277157"/>
            </a:xfrm>
          </p:grpSpPr>
          <p:sp>
            <p:nvSpPr>
              <p:cNvPr id="119" name="Rectangle 118">
                <a:extLst>
                  <a:ext uri="{FF2B5EF4-FFF2-40B4-BE49-F238E27FC236}">
                    <a16:creationId xmlns="" xmlns:a16="http://schemas.microsoft.com/office/drawing/2014/main" id="{73142168-3651-3245-B7A5-C68901FE3A01}"/>
                  </a:ext>
                </a:extLst>
              </p:cNvPr>
              <p:cNvSpPr/>
              <p:nvPr/>
            </p:nvSpPr>
            <p:spPr bwMode="auto">
              <a:xfrm>
                <a:off x="7198414" y="5546156"/>
                <a:ext cx="270899" cy="141179"/>
              </a:xfrm>
              <a:prstGeom prst="rect">
                <a:avLst/>
              </a:prstGeom>
              <a:solidFill>
                <a:srgbClr val="FD930A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 dirty="0">
                  <a:solidFill>
                    <a:srgbClr val="261748"/>
                  </a:solidFill>
                </a:endParaRPr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="" xmlns:a16="http://schemas.microsoft.com/office/drawing/2014/main" id="{ED392DCD-4525-8547-9777-3C826AF10F33}"/>
                  </a:ext>
                </a:extLst>
              </p:cNvPr>
              <p:cNvSpPr/>
              <p:nvPr/>
            </p:nvSpPr>
            <p:spPr bwMode="auto">
              <a:xfrm>
                <a:off x="7198414" y="5410178"/>
                <a:ext cx="270899" cy="141179"/>
              </a:xfrm>
              <a:prstGeom prst="rect">
                <a:avLst/>
              </a:prstGeom>
              <a:solidFill>
                <a:srgbClr val="FD930A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 dirty="0">
                  <a:solidFill>
                    <a:srgbClr val="261748"/>
                  </a:solidFill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="" xmlns:a16="http://schemas.microsoft.com/office/drawing/2014/main" id="{39990697-1BFB-5A49-B4C0-C08AC521C54E}"/>
                </a:ext>
              </a:extLst>
            </p:cNvPr>
            <p:cNvGrpSpPr/>
            <p:nvPr/>
          </p:nvGrpSpPr>
          <p:grpSpPr>
            <a:xfrm>
              <a:off x="7192555" y="4344455"/>
              <a:ext cx="270899" cy="277157"/>
              <a:chOff x="7198414" y="5410178"/>
              <a:chExt cx="270899" cy="277157"/>
            </a:xfrm>
            <a:solidFill>
              <a:schemeClr val="bg1">
                <a:lumMod val="50000"/>
              </a:schemeClr>
            </a:solidFill>
          </p:grpSpPr>
          <p:sp>
            <p:nvSpPr>
              <p:cNvPr id="117" name="Rectangle 116">
                <a:extLst>
                  <a:ext uri="{FF2B5EF4-FFF2-40B4-BE49-F238E27FC236}">
                    <a16:creationId xmlns="" xmlns:a16="http://schemas.microsoft.com/office/drawing/2014/main" id="{D84CE4BE-F4C8-CD41-B7A8-45135CB77058}"/>
                  </a:ext>
                </a:extLst>
              </p:cNvPr>
              <p:cNvSpPr/>
              <p:nvPr/>
            </p:nvSpPr>
            <p:spPr bwMode="auto">
              <a:xfrm>
                <a:off x="7198414" y="5546156"/>
                <a:ext cx="270899" cy="141179"/>
              </a:xfrm>
              <a:prstGeom prst="rect">
                <a:avLst/>
              </a:prstGeom>
              <a:grp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 dirty="0">
                  <a:solidFill>
                    <a:srgbClr val="261748"/>
                  </a:solidFill>
                </a:endParaRPr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="" xmlns:a16="http://schemas.microsoft.com/office/drawing/2014/main" id="{314F3050-9459-F342-B121-CAA1A2BE5589}"/>
                  </a:ext>
                </a:extLst>
              </p:cNvPr>
              <p:cNvSpPr/>
              <p:nvPr/>
            </p:nvSpPr>
            <p:spPr bwMode="auto">
              <a:xfrm>
                <a:off x="7198414" y="5410178"/>
                <a:ext cx="270899" cy="141179"/>
              </a:xfrm>
              <a:prstGeom prst="rect">
                <a:avLst/>
              </a:prstGeom>
              <a:grp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 dirty="0">
                  <a:solidFill>
                    <a:srgbClr val="261748"/>
                  </a:solidFill>
                </a:endParaRP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="" xmlns:a16="http://schemas.microsoft.com/office/drawing/2014/main" id="{4A020F35-EC13-0940-8ADE-08EE45A49B06}"/>
                </a:ext>
              </a:extLst>
            </p:cNvPr>
            <p:cNvGrpSpPr/>
            <p:nvPr/>
          </p:nvGrpSpPr>
          <p:grpSpPr>
            <a:xfrm>
              <a:off x="7192555" y="3309215"/>
              <a:ext cx="270899" cy="277157"/>
              <a:chOff x="7198414" y="5410178"/>
              <a:chExt cx="270899" cy="277157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="" xmlns:a16="http://schemas.microsoft.com/office/drawing/2014/main" id="{BEE7EF79-E039-6E43-A346-B2A54DE48BF0}"/>
                  </a:ext>
                </a:extLst>
              </p:cNvPr>
              <p:cNvSpPr/>
              <p:nvPr/>
            </p:nvSpPr>
            <p:spPr bwMode="auto">
              <a:xfrm>
                <a:off x="7198414" y="5546156"/>
                <a:ext cx="270899" cy="141179"/>
              </a:xfrm>
              <a:prstGeom prst="rect">
                <a:avLst/>
              </a:prstGeom>
              <a:solidFill>
                <a:srgbClr val="FD930A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 dirty="0">
                  <a:solidFill>
                    <a:srgbClr val="261748"/>
                  </a:solidFill>
                </a:endParaRPr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="" xmlns:a16="http://schemas.microsoft.com/office/drawing/2014/main" id="{17FB6123-4214-D54E-AF69-87FACDD7ED1D}"/>
                  </a:ext>
                </a:extLst>
              </p:cNvPr>
              <p:cNvSpPr/>
              <p:nvPr/>
            </p:nvSpPr>
            <p:spPr bwMode="auto">
              <a:xfrm>
                <a:off x="7198414" y="5410178"/>
                <a:ext cx="270899" cy="141179"/>
              </a:xfrm>
              <a:prstGeom prst="rect">
                <a:avLst/>
              </a:prstGeom>
              <a:solidFill>
                <a:srgbClr val="FD930A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 dirty="0">
                  <a:solidFill>
                    <a:srgbClr val="261748"/>
                  </a:solidFill>
                </a:endParaRPr>
              </a:p>
            </p:txBody>
          </p:sp>
        </p:grpSp>
        <p:sp>
          <p:nvSpPr>
            <p:cNvPr id="48" name="Rectangle 47">
              <a:extLst>
                <a:ext uri="{FF2B5EF4-FFF2-40B4-BE49-F238E27FC236}">
                  <a16:creationId xmlns="" xmlns:a16="http://schemas.microsoft.com/office/drawing/2014/main" id="{28E173A6-2D33-D64A-BEE5-647647CF2D04}"/>
                </a:ext>
              </a:extLst>
            </p:cNvPr>
            <p:cNvSpPr/>
            <p:nvPr/>
          </p:nvSpPr>
          <p:spPr bwMode="auto">
            <a:xfrm>
              <a:off x="7058575" y="5315516"/>
              <a:ext cx="72000" cy="141179"/>
            </a:xfrm>
            <a:prstGeom prst="rect">
              <a:avLst/>
            </a:prstGeom>
            <a:solidFill>
              <a:srgbClr val="251555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 dirty="0">
                <a:solidFill>
                  <a:srgbClr val="261748"/>
                </a:solidFill>
              </a:endParaRP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="" xmlns:a16="http://schemas.microsoft.com/office/drawing/2014/main" id="{9C7A4344-AE30-6B46-A506-9FBF7822E7AC}"/>
                </a:ext>
              </a:extLst>
            </p:cNvPr>
            <p:cNvGrpSpPr/>
            <p:nvPr/>
          </p:nvGrpSpPr>
          <p:grpSpPr>
            <a:xfrm>
              <a:off x="5341594" y="3862533"/>
              <a:ext cx="2121860" cy="405636"/>
              <a:chOff x="5341594" y="3862533"/>
              <a:chExt cx="2121860" cy="405636"/>
            </a:xfrm>
          </p:grpSpPr>
          <p:grpSp>
            <p:nvGrpSpPr>
              <p:cNvPr id="105" name="Group 104">
                <a:extLst>
                  <a:ext uri="{FF2B5EF4-FFF2-40B4-BE49-F238E27FC236}">
                    <a16:creationId xmlns="" xmlns:a16="http://schemas.microsoft.com/office/drawing/2014/main" id="{D663C0D7-8CE2-5742-8B2A-322AA39A5F68}"/>
                  </a:ext>
                </a:extLst>
              </p:cNvPr>
              <p:cNvGrpSpPr/>
              <p:nvPr/>
            </p:nvGrpSpPr>
            <p:grpSpPr>
              <a:xfrm rot="20700000">
                <a:off x="5341594" y="4166532"/>
                <a:ext cx="2088000" cy="82446"/>
                <a:chOff x="1431561" y="2651648"/>
                <a:chExt cx="3924000" cy="82446"/>
              </a:xfrm>
            </p:grpSpPr>
            <p:sp>
              <p:nvSpPr>
                <p:cNvPr id="113" name="Rectangle 112">
                  <a:extLst>
                    <a:ext uri="{FF2B5EF4-FFF2-40B4-BE49-F238E27FC236}">
                      <a16:creationId xmlns="" xmlns:a16="http://schemas.microsoft.com/office/drawing/2014/main" id="{2266E269-7CE3-6D43-BEAC-4AF02ADE543F}"/>
                    </a:ext>
                  </a:extLst>
                </p:cNvPr>
                <p:cNvSpPr/>
                <p:nvPr/>
              </p:nvSpPr>
              <p:spPr bwMode="auto">
                <a:xfrm>
                  <a:off x="1431561" y="2651648"/>
                  <a:ext cx="3924000" cy="82446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28575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indent="-34290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</a:pPr>
                  <a:endParaRPr lang="en-US" sz="900" dirty="0">
                    <a:solidFill>
                      <a:srgbClr val="261748"/>
                    </a:solidFill>
                  </a:endParaRPr>
                </a:p>
              </p:txBody>
            </p:sp>
            <p:sp>
              <p:nvSpPr>
                <p:cNvPr id="114" name="Rectangle 113">
                  <a:extLst>
                    <a:ext uri="{FF2B5EF4-FFF2-40B4-BE49-F238E27FC236}">
                      <a16:creationId xmlns="" xmlns:a16="http://schemas.microsoft.com/office/drawing/2014/main" id="{F6A3787E-5930-A444-BFF3-446DC17F616D}"/>
                    </a:ext>
                  </a:extLst>
                </p:cNvPr>
                <p:cNvSpPr/>
                <p:nvPr/>
              </p:nvSpPr>
              <p:spPr bwMode="auto">
                <a:xfrm>
                  <a:off x="1431561" y="2651648"/>
                  <a:ext cx="2052000" cy="82446"/>
                </a:xfrm>
                <a:prstGeom prst="rect">
                  <a:avLst/>
                </a:prstGeom>
                <a:solidFill>
                  <a:srgbClr val="251555"/>
                </a:solidFill>
                <a:ln w="28575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indent="-34290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</a:pPr>
                  <a:endParaRPr lang="en-US" sz="900" dirty="0">
                    <a:solidFill>
                      <a:srgbClr val="261748"/>
                    </a:solidFill>
                  </a:endParaRPr>
                </a:p>
              </p:txBody>
            </p:sp>
          </p:grpSp>
          <p:grpSp>
            <p:nvGrpSpPr>
              <p:cNvPr id="106" name="Group 105">
                <a:extLst>
                  <a:ext uri="{FF2B5EF4-FFF2-40B4-BE49-F238E27FC236}">
                    <a16:creationId xmlns="" xmlns:a16="http://schemas.microsoft.com/office/drawing/2014/main" id="{A80B922F-F8A0-644D-AD0E-063DB2DFFA5E}"/>
                  </a:ext>
                </a:extLst>
              </p:cNvPr>
              <p:cNvGrpSpPr/>
              <p:nvPr/>
            </p:nvGrpSpPr>
            <p:grpSpPr>
              <a:xfrm>
                <a:off x="7192555" y="3862533"/>
                <a:ext cx="270899" cy="277157"/>
                <a:chOff x="7198414" y="5410178"/>
                <a:chExt cx="270899" cy="277157"/>
              </a:xfrm>
              <a:solidFill>
                <a:schemeClr val="bg1">
                  <a:lumMod val="50000"/>
                </a:schemeClr>
              </a:solidFill>
            </p:grpSpPr>
            <p:sp>
              <p:nvSpPr>
                <p:cNvPr id="111" name="Rectangle 110">
                  <a:extLst>
                    <a:ext uri="{FF2B5EF4-FFF2-40B4-BE49-F238E27FC236}">
                      <a16:creationId xmlns="" xmlns:a16="http://schemas.microsoft.com/office/drawing/2014/main" id="{3262875B-877A-664E-81BF-1675C22D08BC}"/>
                    </a:ext>
                  </a:extLst>
                </p:cNvPr>
                <p:cNvSpPr/>
                <p:nvPr/>
              </p:nvSpPr>
              <p:spPr bwMode="auto">
                <a:xfrm>
                  <a:off x="7198414" y="5546156"/>
                  <a:ext cx="270899" cy="141179"/>
                </a:xfrm>
                <a:prstGeom prst="rect">
                  <a:avLst/>
                </a:prstGeom>
                <a:grpFill/>
                <a:ln w="2857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indent="-34290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</a:pPr>
                  <a:endParaRPr lang="en-US" sz="900" dirty="0">
                    <a:solidFill>
                      <a:srgbClr val="261748"/>
                    </a:solidFill>
                  </a:endParaRPr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="" xmlns:a16="http://schemas.microsoft.com/office/drawing/2014/main" id="{5F6CB9F3-010F-0D4F-AE0C-5863EC519F26}"/>
                    </a:ext>
                  </a:extLst>
                </p:cNvPr>
                <p:cNvSpPr/>
                <p:nvPr/>
              </p:nvSpPr>
              <p:spPr bwMode="auto">
                <a:xfrm>
                  <a:off x="7198414" y="5410178"/>
                  <a:ext cx="270899" cy="141179"/>
                </a:xfrm>
                <a:prstGeom prst="rect">
                  <a:avLst/>
                </a:prstGeom>
                <a:grpFill/>
                <a:ln w="2857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indent="-34290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</a:pPr>
                  <a:endParaRPr lang="en-US" sz="900" dirty="0">
                    <a:solidFill>
                      <a:srgbClr val="261748"/>
                    </a:solidFill>
                  </a:endParaRPr>
                </a:p>
              </p:txBody>
            </p:sp>
          </p:grpSp>
          <p:grpSp>
            <p:nvGrpSpPr>
              <p:cNvPr id="107" name="Group 106">
                <a:extLst>
                  <a:ext uri="{FF2B5EF4-FFF2-40B4-BE49-F238E27FC236}">
                    <a16:creationId xmlns="" xmlns:a16="http://schemas.microsoft.com/office/drawing/2014/main" id="{7C02CF9A-CFB8-EE4D-B2D7-E605C0D3D55C}"/>
                  </a:ext>
                </a:extLst>
              </p:cNvPr>
              <p:cNvGrpSpPr/>
              <p:nvPr/>
            </p:nvGrpSpPr>
            <p:grpSpPr>
              <a:xfrm>
                <a:off x="6414893" y="4126990"/>
                <a:ext cx="684000" cy="141179"/>
                <a:chOff x="6414893" y="4126990"/>
                <a:chExt cx="684000" cy="141179"/>
              </a:xfrm>
            </p:grpSpPr>
            <p:sp>
              <p:nvSpPr>
                <p:cNvPr id="109" name="Rectangle 108">
                  <a:extLst>
                    <a:ext uri="{FF2B5EF4-FFF2-40B4-BE49-F238E27FC236}">
                      <a16:creationId xmlns="" xmlns:a16="http://schemas.microsoft.com/office/drawing/2014/main" id="{5F8527A2-DDA0-0242-A284-FC4CDA6254BE}"/>
                    </a:ext>
                  </a:extLst>
                </p:cNvPr>
                <p:cNvSpPr/>
                <p:nvPr/>
              </p:nvSpPr>
              <p:spPr bwMode="auto">
                <a:xfrm>
                  <a:off x="6414893" y="4156356"/>
                  <a:ext cx="612000" cy="82446"/>
                </a:xfrm>
                <a:prstGeom prst="rect">
                  <a:avLst/>
                </a:prstGeom>
                <a:solidFill>
                  <a:srgbClr val="251555"/>
                </a:solidFill>
                <a:ln w="28575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indent="-34290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</a:pPr>
                  <a:endParaRPr lang="en-US" sz="900" dirty="0">
                    <a:solidFill>
                      <a:srgbClr val="261748"/>
                    </a:solidFill>
                  </a:endParaRPr>
                </a:p>
              </p:txBody>
            </p:sp>
            <p:sp>
              <p:nvSpPr>
                <p:cNvPr id="110" name="Rectangle 109">
                  <a:extLst>
                    <a:ext uri="{FF2B5EF4-FFF2-40B4-BE49-F238E27FC236}">
                      <a16:creationId xmlns="" xmlns:a16="http://schemas.microsoft.com/office/drawing/2014/main" id="{76724439-2C71-7E4B-B36E-48F27BA11F94}"/>
                    </a:ext>
                  </a:extLst>
                </p:cNvPr>
                <p:cNvSpPr/>
                <p:nvPr/>
              </p:nvSpPr>
              <p:spPr bwMode="auto">
                <a:xfrm>
                  <a:off x="7026893" y="4126990"/>
                  <a:ext cx="72000" cy="141179"/>
                </a:xfrm>
                <a:prstGeom prst="rect">
                  <a:avLst/>
                </a:prstGeom>
                <a:solidFill>
                  <a:srgbClr val="251555"/>
                </a:solidFill>
                <a:ln w="2857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indent="-34290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</a:pPr>
                  <a:endParaRPr lang="en-US" sz="900" dirty="0">
                    <a:solidFill>
                      <a:srgbClr val="261748"/>
                    </a:solidFill>
                  </a:endParaRPr>
                </a:p>
              </p:txBody>
            </p:sp>
          </p:grpSp>
          <p:sp>
            <p:nvSpPr>
              <p:cNvPr id="108" name="Oval 107">
                <a:extLst>
                  <a:ext uri="{FF2B5EF4-FFF2-40B4-BE49-F238E27FC236}">
                    <a16:creationId xmlns="" xmlns:a16="http://schemas.microsoft.com/office/drawing/2014/main" id="{52A5C0EE-E0F1-AD45-BCA1-CDB5516785F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384849" y="4140383"/>
                <a:ext cx="103010" cy="108000"/>
              </a:xfrm>
              <a:prstGeom prst="ellipse">
                <a:avLst/>
              </a:prstGeom>
              <a:solidFill>
                <a:srgbClr val="251555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 dirty="0">
                  <a:solidFill>
                    <a:srgbClr val="261748"/>
                  </a:solidFill>
                </a:endParaRPr>
              </a:p>
            </p:txBody>
          </p:sp>
        </p:grpSp>
        <p:sp>
          <p:nvSpPr>
            <p:cNvPr id="50" name="Oval 49">
              <a:extLst>
                <a:ext uri="{FF2B5EF4-FFF2-40B4-BE49-F238E27FC236}">
                  <a16:creationId xmlns="" xmlns:a16="http://schemas.microsoft.com/office/drawing/2014/main" id="{0C003803-E364-AE41-B826-FA6C4BB7A97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344238" y="4431977"/>
              <a:ext cx="103010" cy="108000"/>
            </a:xfrm>
            <a:prstGeom prst="ellipse">
              <a:avLst/>
            </a:prstGeom>
            <a:solidFill>
              <a:srgbClr val="251555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 dirty="0">
                <a:solidFill>
                  <a:srgbClr val="261748"/>
                </a:solidFill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="" xmlns:a16="http://schemas.microsoft.com/office/drawing/2014/main" id="{708A2E27-836D-F24A-8E64-45F61806E031}"/>
                </a:ext>
              </a:extLst>
            </p:cNvPr>
            <p:cNvSpPr/>
            <p:nvPr/>
          </p:nvSpPr>
          <p:spPr bwMode="auto">
            <a:xfrm rot="20700000">
              <a:off x="1378927" y="4894580"/>
              <a:ext cx="756000" cy="50400"/>
            </a:xfrm>
            <a:prstGeom prst="rect">
              <a:avLst/>
            </a:prstGeom>
            <a:solidFill>
              <a:srgbClr val="251555"/>
            </a:solidFill>
            <a:ln w="3175" cap="flat" cmpd="sng" algn="ctr">
              <a:solidFill>
                <a:srgbClr val="25155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 dirty="0">
                <a:solidFill>
                  <a:srgbClr val="261748"/>
                </a:solidFill>
              </a:endParaRP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="" xmlns:a16="http://schemas.microsoft.com/office/drawing/2014/main" id="{6CA8CCDD-0119-D94A-A948-13D5156B9107}"/>
                </a:ext>
              </a:extLst>
            </p:cNvPr>
            <p:cNvGrpSpPr/>
            <p:nvPr/>
          </p:nvGrpSpPr>
          <p:grpSpPr>
            <a:xfrm>
              <a:off x="7462353" y="3244087"/>
              <a:ext cx="617553" cy="2517208"/>
              <a:chOff x="7462353" y="3244087"/>
              <a:chExt cx="617553" cy="2517208"/>
            </a:xfrm>
          </p:grpSpPr>
          <p:grpSp>
            <p:nvGrpSpPr>
              <p:cNvPr id="96" name="Group 95">
                <a:extLst>
                  <a:ext uri="{FF2B5EF4-FFF2-40B4-BE49-F238E27FC236}">
                    <a16:creationId xmlns="" xmlns:a16="http://schemas.microsoft.com/office/drawing/2014/main" id="{D144A1B9-6FBE-1841-829C-751EABB85376}"/>
                  </a:ext>
                </a:extLst>
              </p:cNvPr>
              <p:cNvGrpSpPr/>
              <p:nvPr/>
            </p:nvGrpSpPr>
            <p:grpSpPr>
              <a:xfrm>
                <a:off x="7462353" y="3244087"/>
                <a:ext cx="617553" cy="416638"/>
                <a:chOff x="7462353" y="3244087"/>
                <a:chExt cx="617553" cy="416638"/>
              </a:xfrm>
            </p:grpSpPr>
            <p:sp>
              <p:nvSpPr>
                <p:cNvPr id="103" name="TextBox 102">
                  <a:extLst>
                    <a:ext uri="{FF2B5EF4-FFF2-40B4-BE49-F238E27FC236}">
                      <a16:creationId xmlns="" xmlns:a16="http://schemas.microsoft.com/office/drawing/2014/main" id="{C960C2D7-87BA-E648-9072-887B1792C39B}"/>
                    </a:ext>
                  </a:extLst>
                </p:cNvPr>
                <p:cNvSpPr txBox="1"/>
                <p:nvPr/>
              </p:nvSpPr>
              <p:spPr>
                <a:xfrm>
                  <a:off x="7462353" y="3244087"/>
                  <a:ext cx="61755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None/>
                  </a:pPr>
                  <a:r>
                    <a:rPr lang="en-US" sz="1200" b="1" dirty="0">
                      <a:solidFill>
                        <a:srgbClr val="251555"/>
                      </a:solidFill>
                    </a:rPr>
                    <a:t>HED</a:t>
                  </a:r>
                </a:p>
              </p:txBody>
            </p:sp>
            <p:sp>
              <p:nvSpPr>
                <p:cNvPr id="104" name="TextBox 103">
                  <a:extLst>
                    <a:ext uri="{FF2B5EF4-FFF2-40B4-BE49-F238E27FC236}">
                      <a16:creationId xmlns="" xmlns:a16="http://schemas.microsoft.com/office/drawing/2014/main" id="{D7ACE1BD-D1D8-4B4E-9B8F-17C28F97B47A}"/>
                    </a:ext>
                  </a:extLst>
                </p:cNvPr>
                <p:cNvSpPr txBox="1"/>
                <p:nvPr/>
              </p:nvSpPr>
              <p:spPr>
                <a:xfrm>
                  <a:off x="7462353" y="3383726"/>
                  <a:ext cx="61755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None/>
                  </a:pPr>
                  <a:r>
                    <a:rPr lang="en-US" sz="1200" b="1" dirty="0">
                      <a:solidFill>
                        <a:srgbClr val="251555"/>
                      </a:solidFill>
                    </a:rPr>
                    <a:t>MID</a:t>
                  </a:r>
                </a:p>
              </p:txBody>
            </p:sp>
          </p:grpSp>
          <p:grpSp>
            <p:nvGrpSpPr>
              <p:cNvPr id="97" name="Group 96">
                <a:extLst>
                  <a:ext uri="{FF2B5EF4-FFF2-40B4-BE49-F238E27FC236}">
                    <a16:creationId xmlns="" xmlns:a16="http://schemas.microsoft.com/office/drawing/2014/main" id="{0971A53E-FA3B-AC4F-ADAC-5EEA95702444}"/>
                  </a:ext>
                </a:extLst>
              </p:cNvPr>
              <p:cNvGrpSpPr/>
              <p:nvPr/>
            </p:nvGrpSpPr>
            <p:grpSpPr>
              <a:xfrm>
                <a:off x="7462353" y="4804748"/>
                <a:ext cx="617553" cy="416638"/>
                <a:chOff x="7462353" y="3244087"/>
                <a:chExt cx="617553" cy="416638"/>
              </a:xfrm>
            </p:grpSpPr>
            <p:sp>
              <p:nvSpPr>
                <p:cNvPr id="101" name="TextBox 100">
                  <a:extLst>
                    <a:ext uri="{FF2B5EF4-FFF2-40B4-BE49-F238E27FC236}">
                      <a16:creationId xmlns="" xmlns:a16="http://schemas.microsoft.com/office/drawing/2014/main" id="{D83C67B7-420F-C740-A6F0-9360CBDD2699}"/>
                    </a:ext>
                  </a:extLst>
                </p:cNvPr>
                <p:cNvSpPr txBox="1"/>
                <p:nvPr/>
              </p:nvSpPr>
              <p:spPr>
                <a:xfrm>
                  <a:off x="7462353" y="3244087"/>
                  <a:ext cx="61755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None/>
                  </a:pPr>
                  <a:r>
                    <a:rPr lang="en-US" sz="1200" b="1" dirty="0">
                      <a:solidFill>
                        <a:srgbClr val="251555"/>
                      </a:solidFill>
                    </a:rPr>
                    <a:t>FXE</a:t>
                  </a:r>
                </a:p>
              </p:txBody>
            </p:sp>
            <p:sp>
              <p:nvSpPr>
                <p:cNvPr id="102" name="TextBox 101">
                  <a:extLst>
                    <a:ext uri="{FF2B5EF4-FFF2-40B4-BE49-F238E27FC236}">
                      <a16:creationId xmlns="" xmlns:a16="http://schemas.microsoft.com/office/drawing/2014/main" id="{948769E0-445F-9141-A1A1-84E9101D6A18}"/>
                    </a:ext>
                  </a:extLst>
                </p:cNvPr>
                <p:cNvSpPr txBox="1"/>
                <p:nvPr/>
              </p:nvSpPr>
              <p:spPr>
                <a:xfrm>
                  <a:off x="7462353" y="3383726"/>
                  <a:ext cx="61755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None/>
                  </a:pPr>
                  <a:r>
                    <a:rPr lang="en-US" sz="1200" b="1" dirty="0">
                      <a:solidFill>
                        <a:srgbClr val="251555"/>
                      </a:solidFill>
                    </a:rPr>
                    <a:t>SPB</a:t>
                  </a:r>
                </a:p>
              </p:txBody>
            </p:sp>
          </p:grpSp>
          <p:grpSp>
            <p:nvGrpSpPr>
              <p:cNvPr id="98" name="Group 97">
                <a:extLst>
                  <a:ext uri="{FF2B5EF4-FFF2-40B4-BE49-F238E27FC236}">
                    <a16:creationId xmlns="" xmlns:a16="http://schemas.microsoft.com/office/drawing/2014/main" id="{AADAFA9F-7478-0745-8610-4DBB0AE9516D}"/>
                  </a:ext>
                </a:extLst>
              </p:cNvPr>
              <p:cNvGrpSpPr/>
              <p:nvPr/>
            </p:nvGrpSpPr>
            <p:grpSpPr>
              <a:xfrm>
                <a:off x="7462353" y="5344657"/>
                <a:ext cx="617553" cy="416638"/>
                <a:chOff x="7462353" y="3244087"/>
                <a:chExt cx="617553" cy="416638"/>
              </a:xfrm>
            </p:grpSpPr>
            <p:sp>
              <p:nvSpPr>
                <p:cNvPr id="99" name="TextBox 98">
                  <a:extLst>
                    <a:ext uri="{FF2B5EF4-FFF2-40B4-BE49-F238E27FC236}">
                      <a16:creationId xmlns="" xmlns:a16="http://schemas.microsoft.com/office/drawing/2014/main" id="{5BA13EC4-EA61-DE49-B459-1ECC453D2CA3}"/>
                    </a:ext>
                  </a:extLst>
                </p:cNvPr>
                <p:cNvSpPr txBox="1"/>
                <p:nvPr/>
              </p:nvSpPr>
              <p:spPr>
                <a:xfrm>
                  <a:off x="7462353" y="3244087"/>
                  <a:ext cx="61755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None/>
                  </a:pPr>
                  <a:r>
                    <a:rPr lang="en-US" sz="1200" b="1" dirty="0">
                      <a:solidFill>
                        <a:srgbClr val="251555"/>
                      </a:solidFill>
                    </a:rPr>
                    <a:t>SQS</a:t>
                  </a:r>
                </a:p>
              </p:txBody>
            </p:sp>
            <p:sp>
              <p:nvSpPr>
                <p:cNvPr id="100" name="TextBox 99">
                  <a:extLst>
                    <a:ext uri="{FF2B5EF4-FFF2-40B4-BE49-F238E27FC236}">
                      <a16:creationId xmlns="" xmlns:a16="http://schemas.microsoft.com/office/drawing/2014/main" id="{8F4E753B-CD79-CE4F-A496-90272E872027}"/>
                    </a:ext>
                  </a:extLst>
                </p:cNvPr>
                <p:cNvSpPr txBox="1"/>
                <p:nvPr/>
              </p:nvSpPr>
              <p:spPr>
                <a:xfrm>
                  <a:off x="7462353" y="3383726"/>
                  <a:ext cx="61755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None/>
                  </a:pPr>
                  <a:r>
                    <a:rPr lang="en-US" sz="1200" b="1" dirty="0">
                      <a:solidFill>
                        <a:srgbClr val="251555"/>
                      </a:solidFill>
                    </a:rPr>
                    <a:t>SCS</a:t>
                  </a:r>
                </a:p>
              </p:txBody>
            </p:sp>
          </p:grpSp>
        </p:grpSp>
        <p:sp>
          <p:nvSpPr>
            <p:cNvPr id="53" name="TextBox 52">
              <a:extLst>
                <a:ext uri="{FF2B5EF4-FFF2-40B4-BE49-F238E27FC236}">
                  <a16:creationId xmlns="" xmlns:a16="http://schemas.microsoft.com/office/drawing/2014/main" id="{AB7C3B82-CDDB-4E42-AA16-D1BDB479C928}"/>
                </a:ext>
              </a:extLst>
            </p:cNvPr>
            <p:cNvSpPr txBox="1"/>
            <p:nvPr/>
          </p:nvSpPr>
          <p:spPr>
            <a:xfrm>
              <a:off x="3321049" y="5199286"/>
              <a:ext cx="107436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r>
                <a:rPr lang="en-US" sz="1400" b="1" dirty="0">
                  <a:solidFill>
                    <a:srgbClr val="251555"/>
                  </a:solidFill>
                </a:rPr>
                <a:t>SASE 1</a:t>
              </a:r>
            </a:p>
            <a:p>
              <a:pPr algn="ctr"/>
              <a:r>
                <a:rPr lang="en-US" sz="1200" b="1" dirty="0">
                  <a:solidFill>
                    <a:srgbClr val="251555"/>
                  </a:solidFill>
                </a:rPr>
                <a:t>3 – 24 </a:t>
              </a:r>
              <a:r>
                <a:rPr lang="en-US" sz="1200" b="1" dirty="0" err="1">
                  <a:solidFill>
                    <a:srgbClr val="251555"/>
                  </a:solidFill>
                </a:rPr>
                <a:t>keV</a:t>
              </a:r>
              <a:endParaRPr lang="en-US" sz="1200" b="1" dirty="0">
                <a:solidFill>
                  <a:srgbClr val="251555"/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="" xmlns:a16="http://schemas.microsoft.com/office/drawing/2014/main" id="{9E71BC0A-45D1-5049-8D43-21BD97F4A451}"/>
                </a:ext>
              </a:extLst>
            </p:cNvPr>
            <p:cNvSpPr txBox="1"/>
            <p:nvPr/>
          </p:nvSpPr>
          <p:spPr>
            <a:xfrm>
              <a:off x="2019283" y="4009274"/>
              <a:ext cx="107436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r>
                <a:rPr lang="en-US" sz="1400" b="1" dirty="0">
                  <a:solidFill>
                    <a:srgbClr val="251555"/>
                  </a:solidFill>
                </a:rPr>
                <a:t>SASE 2</a:t>
              </a:r>
            </a:p>
            <a:p>
              <a:pPr algn="ctr" fontAlgn="base"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r>
                <a:rPr lang="en-US" sz="1200" b="1" dirty="0">
                  <a:solidFill>
                    <a:srgbClr val="251555"/>
                  </a:solidFill>
                </a:rPr>
                <a:t>3 – 24 </a:t>
              </a:r>
              <a:r>
                <a:rPr lang="en-US" sz="1200" b="1" dirty="0" err="1">
                  <a:solidFill>
                    <a:srgbClr val="251555"/>
                  </a:solidFill>
                </a:rPr>
                <a:t>keV</a:t>
              </a:r>
              <a:endParaRPr lang="en-US" sz="1200" b="1" dirty="0">
                <a:solidFill>
                  <a:srgbClr val="251555"/>
                </a:solidFill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="" xmlns:a16="http://schemas.microsoft.com/office/drawing/2014/main" id="{0C19F934-75D0-B349-93F0-624028E05355}"/>
                </a:ext>
              </a:extLst>
            </p:cNvPr>
            <p:cNvSpPr txBox="1"/>
            <p:nvPr/>
          </p:nvSpPr>
          <p:spPr>
            <a:xfrm>
              <a:off x="5447403" y="5434053"/>
              <a:ext cx="107436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r>
                <a:rPr lang="en-US" sz="1400" b="1" dirty="0">
                  <a:solidFill>
                    <a:srgbClr val="251555"/>
                  </a:solidFill>
                </a:rPr>
                <a:t>SASE 3</a:t>
              </a:r>
            </a:p>
            <a:p>
              <a:pPr algn="ctr" fontAlgn="base"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r>
                <a:rPr lang="en-US" sz="1200" b="1" dirty="0">
                  <a:solidFill>
                    <a:srgbClr val="251555"/>
                  </a:solidFill>
                </a:rPr>
                <a:t>0.26 – 3 </a:t>
              </a:r>
              <a:r>
                <a:rPr lang="en-US" sz="1200" b="1" dirty="0" err="1">
                  <a:solidFill>
                    <a:srgbClr val="251555"/>
                  </a:solidFill>
                </a:rPr>
                <a:t>keV</a:t>
              </a:r>
              <a:endParaRPr lang="en-US" sz="1200" b="1" dirty="0">
                <a:solidFill>
                  <a:srgbClr val="251555"/>
                </a:solidFill>
              </a:endParaRP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="" xmlns:a16="http://schemas.microsoft.com/office/drawing/2014/main" id="{F439C8F6-0FF0-CB45-A1D9-A136D4E8E491}"/>
                </a:ext>
              </a:extLst>
            </p:cNvPr>
            <p:cNvGrpSpPr/>
            <p:nvPr/>
          </p:nvGrpSpPr>
          <p:grpSpPr>
            <a:xfrm>
              <a:off x="642624" y="3365055"/>
              <a:ext cx="4189851" cy="276999"/>
              <a:chOff x="993144" y="2694755"/>
              <a:chExt cx="4189851" cy="276999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="" xmlns:a16="http://schemas.microsoft.com/office/drawing/2014/main" id="{35327463-4E41-0F44-9672-EBD87DF7AD5D}"/>
                  </a:ext>
                </a:extLst>
              </p:cNvPr>
              <p:cNvSpPr/>
              <p:nvPr/>
            </p:nvSpPr>
            <p:spPr bwMode="auto">
              <a:xfrm>
                <a:off x="993144" y="2792031"/>
                <a:ext cx="720000" cy="82446"/>
              </a:xfrm>
              <a:prstGeom prst="rect">
                <a:avLst/>
              </a:prstGeom>
              <a:solidFill>
                <a:schemeClr val="accent2"/>
              </a:solidFill>
              <a:ln w="2857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 dirty="0">
                  <a:solidFill>
                    <a:srgbClr val="261748"/>
                  </a:solidFill>
                </a:endParaRPr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="" xmlns:a16="http://schemas.microsoft.com/office/drawing/2014/main" id="{4E2B43C0-54B7-404B-81A8-988FC1F1303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708707" y="2779254"/>
                <a:ext cx="103010" cy="108000"/>
              </a:xfrm>
              <a:prstGeom prst="ellipse">
                <a:avLst/>
              </a:prstGeom>
              <a:solidFill>
                <a:srgbClr val="251555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 dirty="0">
                  <a:solidFill>
                    <a:srgbClr val="261748"/>
                  </a:solidFill>
                </a:endParaRP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="" xmlns:a16="http://schemas.microsoft.com/office/drawing/2014/main" id="{B8D740B0-6FFA-EF4C-9B61-5D31F4D828DE}"/>
                  </a:ext>
                </a:extLst>
              </p:cNvPr>
              <p:cNvSpPr txBox="1"/>
              <p:nvPr/>
            </p:nvSpPr>
            <p:spPr>
              <a:xfrm>
                <a:off x="1781322" y="2694755"/>
                <a:ext cx="135958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None/>
                </a:pPr>
                <a:r>
                  <a:rPr lang="en-US" sz="1200" b="1" dirty="0">
                    <a:solidFill>
                      <a:srgbClr val="251555"/>
                    </a:solidFill>
                  </a:rPr>
                  <a:t>photon tunnel</a:t>
                </a: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="" xmlns:a16="http://schemas.microsoft.com/office/drawing/2014/main" id="{3AAB5871-9E38-FE4F-8FE6-23AEF851E9CD}"/>
                  </a:ext>
                </a:extLst>
              </p:cNvPr>
              <p:cNvSpPr txBox="1"/>
              <p:nvPr/>
            </p:nvSpPr>
            <p:spPr>
              <a:xfrm>
                <a:off x="3823408" y="2694755"/>
                <a:ext cx="135958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None/>
                </a:pPr>
                <a:r>
                  <a:rPr lang="en-US" sz="1200" b="1" dirty="0">
                    <a:solidFill>
                      <a:srgbClr val="251555"/>
                    </a:solidFill>
                  </a:rPr>
                  <a:t>electron bend</a:t>
                </a: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="" xmlns:a16="http://schemas.microsoft.com/office/drawing/2014/main" id="{B33EE3DE-9680-9146-9279-55A5DDB3B852}"/>
                </a:ext>
              </a:extLst>
            </p:cNvPr>
            <p:cNvGrpSpPr/>
            <p:nvPr/>
          </p:nvGrpSpPr>
          <p:grpSpPr>
            <a:xfrm>
              <a:off x="658082" y="3604214"/>
              <a:ext cx="4174393" cy="276999"/>
              <a:chOff x="1008602" y="2971754"/>
              <a:chExt cx="4174393" cy="276999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="" xmlns:a16="http://schemas.microsoft.com/office/drawing/2014/main" id="{79F20B7D-DE2D-734F-ABE3-6AF8B0F0D30C}"/>
                  </a:ext>
                </a:extLst>
              </p:cNvPr>
              <p:cNvGrpSpPr/>
              <p:nvPr/>
            </p:nvGrpSpPr>
            <p:grpSpPr>
              <a:xfrm>
                <a:off x="1008602" y="3059326"/>
                <a:ext cx="689084" cy="101854"/>
                <a:chOff x="993144" y="3042138"/>
                <a:chExt cx="689084" cy="101854"/>
              </a:xfrm>
            </p:grpSpPr>
            <p:cxnSp>
              <p:nvCxnSpPr>
                <p:cNvPr id="80" name="Straight Connector 79">
                  <a:extLst>
                    <a:ext uri="{FF2B5EF4-FFF2-40B4-BE49-F238E27FC236}">
                      <a16:creationId xmlns="" xmlns:a16="http://schemas.microsoft.com/office/drawing/2014/main" id="{1F3C7E23-1FB0-A846-BD33-F64700317EFF}"/>
                    </a:ext>
                  </a:extLst>
                </p:cNvPr>
                <p:cNvCxnSpPr/>
                <p:nvPr/>
              </p:nvCxnSpPr>
              <p:spPr bwMode="auto">
                <a:xfrm>
                  <a:off x="993144" y="3042138"/>
                  <a:ext cx="0" cy="10185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251555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="" xmlns:a16="http://schemas.microsoft.com/office/drawing/2014/main" id="{5C6AE6EB-12DB-7F40-BC68-FDF265161EF2}"/>
                    </a:ext>
                  </a:extLst>
                </p:cNvPr>
                <p:cNvCxnSpPr/>
                <p:nvPr/>
              </p:nvCxnSpPr>
              <p:spPr bwMode="auto">
                <a:xfrm>
                  <a:off x="1055788" y="3042138"/>
                  <a:ext cx="0" cy="10185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251555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2" name="Straight Connector 81">
                  <a:extLst>
                    <a:ext uri="{FF2B5EF4-FFF2-40B4-BE49-F238E27FC236}">
                      <a16:creationId xmlns="" xmlns:a16="http://schemas.microsoft.com/office/drawing/2014/main" id="{EC9B6387-C02C-0A4E-88CE-4AAD83AFF8BF}"/>
                    </a:ext>
                  </a:extLst>
                </p:cNvPr>
                <p:cNvCxnSpPr/>
                <p:nvPr/>
              </p:nvCxnSpPr>
              <p:spPr bwMode="auto">
                <a:xfrm>
                  <a:off x="1118432" y="3042138"/>
                  <a:ext cx="0" cy="10185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251555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="" xmlns:a16="http://schemas.microsoft.com/office/drawing/2014/main" id="{70F34523-6E34-5A43-B6D7-31717500FDE1}"/>
                    </a:ext>
                  </a:extLst>
                </p:cNvPr>
                <p:cNvCxnSpPr/>
                <p:nvPr/>
              </p:nvCxnSpPr>
              <p:spPr bwMode="auto">
                <a:xfrm>
                  <a:off x="1181076" y="3042138"/>
                  <a:ext cx="0" cy="10185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251555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4" name="Straight Connector 83">
                  <a:extLst>
                    <a:ext uri="{FF2B5EF4-FFF2-40B4-BE49-F238E27FC236}">
                      <a16:creationId xmlns="" xmlns:a16="http://schemas.microsoft.com/office/drawing/2014/main" id="{F1A30716-9FDF-1347-946C-BC4266C9F9FF}"/>
                    </a:ext>
                  </a:extLst>
                </p:cNvPr>
                <p:cNvCxnSpPr/>
                <p:nvPr/>
              </p:nvCxnSpPr>
              <p:spPr bwMode="auto">
                <a:xfrm>
                  <a:off x="1243720" y="3042138"/>
                  <a:ext cx="0" cy="10185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251555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="" xmlns:a16="http://schemas.microsoft.com/office/drawing/2014/main" id="{CD806CA7-91AA-4B4A-8E86-3CB9F7158E25}"/>
                    </a:ext>
                  </a:extLst>
                </p:cNvPr>
                <p:cNvCxnSpPr/>
                <p:nvPr/>
              </p:nvCxnSpPr>
              <p:spPr bwMode="auto">
                <a:xfrm>
                  <a:off x="1306364" y="3042138"/>
                  <a:ext cx="0" cy="10185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251555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6" name="Straight Connector 85">
                  <a:extLst>
                    <a:ext uri="{FF2B5EF4-FFF2-40B4-BE49-F238E27FC236}">
                      <a16:creationId xmlns="" xmlns:a16="http://schemas.microsoft.com/office/drawing/2014/main" id="{C30D1ACE-4527-B440-9FB3-E06D4DC835A1}"/>
                    </a:ext>
                  </a:extLst>
                </p:cNvPr>
                <p:cNvCxnSpPr/>
                <p:nvPr/>
              </p:nvCxnSpPr>
              <p:spPr bwMode="auto">
                <a:xfrm>
                  <a:off x="1369008" y="3042138"/>
                  <a:ext cx="0" cy="10185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251555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7" name="Straight Connector 86">
                  <a:extLst>
                    <a:ext uri="{FF2B5EF4-FFF2-40B4-BE49-F238E27FC236}">
                      <a16:creationId xmlns="" xmlns:a16="http://schemas.microsoft.com/office/drawing/2014/main" id="{3DD63899-1216-1E40-8E9E-A131D0C2BC88}"/>
                    </a:ext>
                  </a:extLst>
                </p:cNvPr>
                <p:cNvCxnSpPr/>
                <p:nvPr/>
              </p:nvCxnSpPr>
              <p:spPr bwMode="auto">
                <a:xfrm>
                  <a:off x="1431652" y="3042138"/>
                  <a:ext cx="0" cy="10185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251555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8" name="Straight Connector 87">
                  <a:extLst>
                    <a:ext uri="{FF2B5EF4-FFF2-40B4-BE49-F238E27FC236}">
                      <a16:creationId xmlns="" xmlns:a16="http://schemas.microsoft.com/office/drawing/2014/main" id="{2CA03C3B-31CE-CA40-B2AA-B6DE1544D17D}"/>
                    </a:ext>
                  </a:extLst>
                </p:cNvPr>
                <p:cNvCxnSpPr/>
                <p:nvPr/>
              </p:nvCxnSpPr>
              <p:spPr bwMode="auto">
                <a:xfrm>
                  <a:off x="1494296" y="3042138"/>
                  <a:ext cx="0" cy="10185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251555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9" name="Straight Connector 88">
                  <a:extLst>
                    <a:ext uri="{FF2B5EF4-FFF2-40B4-BE49-F238E27FC236}">
                      <a16:creationId xmlns="" xmlns:a16="http://schemas.microsoft.com/office/drawing/2014/main" id="{4C27D170-1076-D648-819B-2F1BF5A205D0}"/>
                    </a:ext>
                  </a:extLst>
                </p:cNvPr>
                <p:cNvCxnSpPr/>
                <p:nvPr/>
              </p:nvCxnSpPr>
              <p:spPr bwMode="auto">
                <a:xfrm>
                  <a:off x="1556940" y="3042138"/>
                  <a:ext cx="0" cy="10185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251555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90" name="Straight Connector 89">
                  <a:extLst>
                    <a:ext uri="{FF2B5EF4-FFF2-40B4-BE49-F238E27FC236}">
                      <a16:creationId xmlns="" xmlns:a16="http://schemas.microsoft.com/office/drawing/2014/main" id="{6274D13C-42D1-1A46-B4DF-70A825BA0216}"/>
                    </a:ext>
                  </a:extLst>
                </p:cNvPr>
                <p:cNvCxnSpPr/>
                <p:nvPr/>
              </p:nvCxnSpPr>
              <p:spPr bwMode="auto">
                <a:xfrm>
                  <a:off x="1619584" y="3042138"/>
                  <a:ext cx="0" cy="10185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251555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91" name="Straight Connector 90">
                  <a:extLst>
                    <a:ext uri="{FF2B5EF4-FFF2-40B4-BE49-F238E27FC236}">
                      <a16:creationId xmlns="" xmlns:a16="http://schemas.microsoft.com/office/drawing/2014/main" id="{2E358D8F-FF96-3440-9C30-D5805693DF36}"/>
                    </a:ext>
                  </a:extLst>
                </p:cNvPr>
                <p:cNvCxnSpPr/>
                <p:nvPr/>
              </p:nvCxnSpPr>
              <p:spPr bwMode="auto">
                <a:xfrm>
                  <a:off x="1682228" y="3042138"/>
                  <a:ext cx="0" cy="10185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251555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77" name="Rectangle 76">
                <a:extLst>
                  <a:ext uri="{FF2B5EF4-FFF2-40B4-BE49-F238E27FC236}">
                    <a16:creationId xmlns="" xmlns:a16="http://schemas.microsoft.com/office/drawing/2014/main" id="{5AADB233-D35A-2C43-97EA-4173C6F74BBD}"/>
                  </a:ext>
                </a:extLst>
              </p:cNvPr>
              <p:cNvSpPr/>
              <p:nvPr/>
            </p:nvSpPr>
            <p:spPr bwMode="auto">
              <a:xfrm>
                <a:off x="3724212" y="3039664"/>
                <a:ext cx="72000" cy="141179"/>
              </a:xfrm>
              <a:prstGeom prst="rect">
                <a:avLst/>
              </a:prstGeom>
              <a:solidFill>
                <a:srgbClr val="251555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 dirty="0">
                  <a:solidFill>
                    <a:srgbClr val="261748"/>
                  </a:solidFill>
                </a:endParaRP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="" xmlns:a16="http://schemas.microsoft.com/office/drawing/2014/main" id="{FEF60456-C79A-ED4D-BA46-38B7793AC485}"/>
                  </a:ext>
                </a:extLst>
              </p:cNvPr>
              <p:cNvSpPr txBox="1"/>
              <p:nvPr/>
            </p:nvSpPr>
            <p:spPr>
              <a:xfrm>
                <a:off x="1781322" y="2971754"/>
                <a:ext cx="135958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None/>
                </a:pPr>
                <a:r>
                  <a:rPr lang="en-US" sz="1200" b="1" dirty="0" err="1">
                    <a:solidFill>
                      <a:srgbClr val="251555"/>
                    </a:solidFill>
                  </a:rPr>
                  <a:t>undulator</a:t>
                </a:r>
                <a:endParaRPr lang="en-US" sz="1200" b="1" dirty="0">
                  <a:solidFill>
                    <a:srgbClr val="251555"/>
                  </a:solidFill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="" xmlns:a16="http://schemas.microsoft.com/office/drawing/2014/main" id="{71ABDF77-8CC2-7245-A03E-B924088B743D}"/>
                  </a:ext>
                </a:extLst>
              </p:cNvPr>
              <p:cNvSpPr txBox="1"/>
              <p:nvPr/>
            </p:nvSpPr>
            <p:spPr>
              <a:xfrm>
                <a:off x="3823408" y="2971754"/>
                <a:ext cx="135958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None/>
                </a:pPr>
                <a:r>
                  <a:rPr lang="en-US" sz="1200" b="1" dirty="0">
                    <a:solidFill>
                      <a:srgbClr val="251555"/>
                    </a:solidFill>
                  </a:rPr>
                  <a:t>electron dump</a:t>
                </a: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="" xmlns:a16="http://schemas.microsoft.com/office/drawing/2014/main" id="{2233EBEE-C1E9-0E44-B21C-87A07EA6D471}"/>
                </a:ext>
              </a:extLst>
            </p:cNvPr>
            <p:cNvGrpSpPr/>
            <p:nvPr/>
          </p:nvGrpSpPr>
          <p:grpSpPr>
            <a:xfrm>
              <a:off x="642624" y="3125895"/>
              <a:ext cx="4189851" cy="276999"/>
              <a:chOff x="993144" y="2264835"/>
              <a:chExt cx="4189851" cy="276999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="" xmlns:a16="http://schemas.microsoft.com/office/drawing/2014/main" id="{2DF47DDD-F180-B849-8408-656CD1390DEC}"/>
                  </a:ext>
                </a:extLst>
              </p:cNvPr>
              <p:cNvSpPr/>
              <p:nvPr/>
            </p:nvSpPr>
            <p:spPr bwMode="auto">
              <a:xfrm>
                <a:off x="993144" y="2362111"/>
                <a:ext cx="720000" cy="82446"/>
              </a:xfrm>
              <a:prstGeom prst="rect">
                <a:avLst/>
              </a:prstGeom>
              <a:solidFill>
                <a:srgbClr val="251555"/>
              </a:solidFill>
              <a:ln w="2857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 dirty="0">
                  <a:solidFill>
                    <a:srgbClr val="261748"/>
                  </a:solidFill>
                </a:endParaRP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="" xmlns:a16="http://schemas.microsoft.com/office/drawing/2014/main" id="{9D20AAAC-9C17-EF4E-B35E-2DB0CF342857}"/>
                  </a:ext>
                </a:extLst>
              </p:cNvPr>
              <p:cNvSpPr txBox="1"/>
              <p:nvPr/>
            </p:nvSpPr>
            <p:spPr>
              <a:xfrm>
                <a:off x="1781322" y="2264835"/>
                <a:ext cx="135958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None/>
                </a:pPr>
                <a:r>
                  <a:rPr lang="en-US" sz="1200" b="1" dirty="0">
                    <a:solidFill>
                      <a:srgbClr val="251555"/>
                    </a:solidFill>
                  </a:rPr>
                  <a:t>electron tunnel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="" xmlns:a16="http://schemas.microsoft.com/office/drawing/2014/main" id="{88E6864A-A720-6543-8471-FC42EE165F19}"/>
                  </a:ext>
                </a:extLst>
              </p:cNvPr>
              <p:cNvSpPr txBox="1"/>
              <p:nvPr/>
            </p:nvSpPr>
            <p:spPr>
              <a:xfrm>
                <a:off x="3823408" y="2264835"/>
                <a:ext cx="135958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None/>
                </a:pPr>
                <a:r>
                  <a:rPr lang="en-US" sz="1200" b="1" dirty="0">
                    <a:solidFill>
                      <a:srgbClr val="251555"/>
                    </a:solidFill>
                  </a:rPr>
                  <a:t>electron switch</a:t>
                </a:r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="" xmlns:a16="http://schemas.microsoft.com/office/drawing/2014/main" id="{B6BDE61F-962A-8F47-A2CB-5EA777BD4D08}"/>
                  </a:ext>
                </a:extLst>
              </p:cNvPr>
              <p:cNvGrpSpPr/>
              <p:nvPr/>
            </p:nvGrpSpPr>
            <p:grpSpPr>
              <a:xfrm>
                <a:off x="3701838" y="2349334"/>
                <a:ext cx="116749" cy="108000"/>
                <a:chOff x="3705158" y="2579718"/>
                <a:chExt cx="116749" cy="108000"/>
              </a:xfrm>
            </p:grpSpPr>
            <p:sp>
              <p:nvSpPr>
                <p:cNvPr id="74" name="Oval 73">
                  <a:extLst>
                    <a:ext uri="{FF2B5EF4-FFF2-40B4-BE49-F238E27FC236}">
                      <a16:creationId xmlns="" xmlns:a16="http://schemas.microsoft.com/office/drawing/2014/main" id="{3FAD2911-7D50-0A4A-824A-09C43472E52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705158" y="2579718"/>
                  <a:ext cx="103010" cy="108000"/>
                </a:xfrm>
                <a:prstGeom prst="ellipse">
                  <a:avLst/>
                </a:prstGeom>
                <a:solidFill>
                  <a:srgbClr val="251555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indent="-34290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</a:pPr>
                  <a:endParaRPr lang="en-US" sz="900" dirty="0">
                    <a:solidFill>
                      <a:srgbClr val="261748"/>
                    </a:solidFill>
                  </a:endParaRPr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="" xmlns:a16="http://schemas.microsoft.com/office/drawing/2014/main" id="{B66724ED-EDA0-7046-84B3-2819F634E2FC}"/>
                    </a:ext>
                  </a:extLst>
                </p:cNvPr>
                <p:cNvSpPr/>
                <p:nvPr/>
              </p:nvSpPr>
              <p:spPr bwMode="auto">
                <a:xfrm>
                  <a:off x="3755232" y="2595563"/>
                  <a:ext cx="66675" cy="47625"/>
                </a:xfrm>
                <a:custGeom>
                  <a:avLst/>
                  <a:gdLst>
                    <a:gd name="connsiteX0" fmla="*/ 47625 w 66675"/>
                    <a:gd name="connsiteY0" fmla="*/ 0 h 47625"/>
                    <a:gd name="connsiteX1" fmla="*/ 47625 w 66675"/>
                    <a:gd name="connsiteY1" fmla="*/ 0 h 47625"/>
                    <a:gd name="connsiteX2" fmla="*/ 28575 w 66675"/>
                    <a:gd name="connsiteY2" fmla="*/ 14287 h 47625"/>
                    <a:gd name="connsiteX3" fmla="*/ 21431 w 66675"/>
                    <a:gd name="connsiteY3" fmla="*/ 19050 h 47625"/>
                    <a:gd name="connsiteX4" fmla="*/ 14287 w 66675"/>
                    <a:gd name="connsiteY4" fmla="*/ 26194 h 47625"/>
                    <a:gd name="connsiteX5" fmla="*/ 0 w 66675"/>
                    <a:gd name="connsiteY5" fmla="*/ 35719 h 47625"/>
                    <a:gd name="connsiteX6" fmla="*/ 66675 w 66675"/>
                    <a:gd name="connsiteY6" fmla="*/ 47625 h 47625"/>
                    <a:gd name="connsiteX7" fmla="*/ 47625 w 66675"/>
                    <a:gd name="connsiteY7" fmla="*/ 0 h 4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6675" h="47625">
                      <a:moveTo>
                        <a:pt x="47625" y="0"/>
                      </a:moveTo>
                      <a:lnTo>
                        <a:pt x="47625" y="0"/>
                      </a:lnTo>
                      <a:cubicBezTo>
                        <a:pt x="41275" y="4762"/>
                        <a:pt x="34994" y="9618"/>
                        <a:pt x="28575" y="14287"/>
                      </a:cubicBezTo>
                      <a:cubicBezTo>
                        <a:pt x="26260" y="15970"/>
                        <a:pt x="23630" y="17218"/>
                        <a:pt x="21431" y="19050"/>
                      </a:cubicBezTo>
                      <a:cubicBezTo>
                        <a:pt x="18844" y="21206"/>
                        <a:pt x="16945" y="24126"/>
                        <a:pt x="14287" y="26194"/>
                      </a:cubicBezTo>
                      <a:cubicBezTo>
                        <a:pt x="9769" y="29708"/>
                        <a:pt x="0" y="35719"/>
                        <a:pt x="0" y="35719"/>
                      </a:cubicBezTo>
                      <a:lnTo>
                        <a:pt x="66675" y="47625"/>
                      </a:lnTo>
                      <a:lnTo>
                        <a:pt x="47625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indent="-34290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</a:pPr>
                  <a:endParaRPr lang="en-US" sz="900" dirty="0">
                    <a:solidFill>
                      <a:srgbClr val="261748"/>
                    </a:solidFill>
                  </a:endParaRPr>
                </a:p>
              </p:txBody>
            </p:sp>
          </p:grpSp>
        </p:grpSp>
        <p:grpSp>
          <p:nvGrpSpPr>
            <p:cNvPr id="59" name="Group 58">
              <a:extLst>
                <a:ext uri="{FF2B5EF4-FFF2-40B4-BE49-F238E27FC236}">
                  <a16:creationId xmlns="" xmlns:a16="http://schemas.microsoft.com/office/drawing/2014/main" id="{57AADB6A-C817-164F-996A-0E91F06EFDE6}"/>
                </a:ext>
              </a:extLst>
            </p:cNvPr>
            <p:cNvGrpSpPr/>
            <p:nvPr/>
          </p:nvGrpSpPr>
          <p:grpSpPr>
            <a:xfrm>
              <a:off x="1332569" y="4963473"/>
              <a:ext cx="111987" cy="108000"/>
              <a:chOff x="1332569" y="4963473"/>
              <a:chExt cx="111987" cy="108000"/>
            </a:xfrm>
          </p:grpSpPr>
          <p:sp>
            <p:nvSpPr>
              <p:cNvPr id="68" name="Oval 67">
                <a:extLst>
                  <a:ext uri="{FF2B5EF4-FFF2-40B4-BE49-F238E27FC236}">
                    <a16:creationId xmlns="" xmlns:a16="http://schemas.microsoft.com/office/drawing/2014/main" id="{69D074E1-FBF2-AB49-B96A-35F12E33011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32569" y="4963473"/>
                <a:ext cx="103010" cy="108000"/>
              </a:xfrm>
              <a:prstGeom prst="ellipse">
                <a:avLst/>
              </a:prstGeom>
              <a:solidFill>
                <a:srgbClr val="251555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 dirty="0">
                  <a:solidFill>
                    <a:srgbClr val="261748"/>
                  </a:solidFill>
                </a:endParaRPr>
              </a:p>
            </p:txBody>
          </p:sp>
          <p:sp>
            <p:nvSpPr>
              <p:cNvPr id="69" name="Freeform 68">
                <a:extLst>
                  <a:ext uri="{FF2B5EF4-FFF2-40B4-BE49-F238E27FC236}">
                    <a16:creationId xmlns="" xmlns:a16="http://schemas.microsoft.com/office/drawing/2014/main" id="{E4FBF1F8-3067-1E40-9742-03ECE22AD6DE}"/>
                  </a:ext>
                </a:extLst>
              </p:cNvPr>
              <p:cNvSpPr/>
              <p:nvPr/>
            </p:nvSpPr>
            <p:spPr bwMode="auto">
              <a:xfrm>
                <a:off x="1377881" y="4979318"/>
                <a:ext cx="66675" cy="47625"/>
              </a:xfrm>
              <a:custGeom>
                <a:avLst/>
                <a:gdLst>
                  <a:gd name="connsiteX0" fmla="*/ 47625 w 66675"/>
                  <a:gd name="connsiteY0" fmla="*/ 0 h 47625"/>
                  <a:gd name="connsiteX1" fmla="*/ 47625 w 66675"/>
                  <a:gd name="connsiteY1" fmla="*/ 0 h 47625"/>
                  <a:gd name="connsiteX2" fmla="*/ 28575 w 66675"/>
                  <a:gd name="connsiteY2" fmla="*/ 14287 h 47625"/>
                  <a:gd name="connsiteX3" fmla="*/ 21431 w 66675"/>
                  <a:gd name="connsiteY3" fmla="*/ 19050 h 47625"/>
                  <a:gd name="connsiteX4" fmla="*/ 14287 w 66675"/>
                  <a:gd name="connsiteY4" fmla="*/ 26194 h 47625"/>
                  <a:gd name="connsiteX5" fmla="*/ 0 w 66675"/>
                  <a:gd name="connsiteY5" fmla="*/ 35719 h 47625"/>
                  <a:gd name="connsiteX6" fmla="*/ 66675 w 66675"/>
                  <a:gd name="connsiteY6" fmla="*/ 47625 h 47625"/>
                  <a:gd name="connsiteX7" fmla="*/ 47625 w 66675"/>
                  <a:gd name="connsiteY7" fmla="*/ 0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675" h="47625">
                    <a:moveTo>
                      <a:pt x="47625" y="0"/>
                    </a:moveTo>
                    <a:lnTo>
                      <a:pt x="47625" y="0"/>
                    </a:lnTo>
                    <a:cubicBezTo>
                      <a:pt x="41275" y="4762"/>
                      <a:pt x="34994" y="9618"/>
                      <a:pt x="28575" y="14287"/>
                    </a:cubicBezTo>
                    <a:cubicBezTo>
                      <a:pt x="26260" y="15970"/>
                      <a:pt x="23630" y="17218"/>
                      <a:pt x="21431" y="19050"/>
                    </a:cubicBezTo>
                    <a:cubicBezTo>
                      <a:pt x="18844" y="21206"/>
                      <a:pt x="16945" y="24126"/>
                      <a:pt x="14287" y="26194"/>
                    </a:cubicBezTo>
                    <a:cubicBezTo>
                      <a:pt x="9769" y="29708"/>
                      <a:pt x="0" y="35719"/>
                      <a:pt x="0" y="35719"/>
                    </a:cubicBezTo>
                    <a:lnTo>
                      <a:pt x="66675" y="47625"/>
                    </a:lnTo>
                    <a:lnTo>
                      <a:pt x="47625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 dirty="0">
                  <a:solidFill>
                    <a:srgbClr val="261748"/>
                  </a:solidFill>
                </a:endParaRPr>
              </a:p>
            </p:txBody>
          </p:sp>
        </p:grpSp>
        <p:sp>
          <p:nvSpPr>
            <p:cNvPr id="60" name="Rectangle 59">
              <a:extLst>
                <a:ext uri="{FF2B5EF4-FFF2-40B4-BE49-F238E27FC236}">
                  <a16:creationId xmlns="" xmlns:a16="http://schemas.microsoft.com/office/drawing/2014/main" id="{F703B4A7-1AD9-6B47-8BAF-6E7C56BB3199}"/>
                </a:ext>
              </a:extLst>
            </p:cNvPr>
            <p:cNvSpPr/>
            <p:nvPr/>
          </p:nvSpPr>
          <p:spPr bwMode="auto">
            <a:xfrm>
              <a:off x="7163983" y="3195154"/>
              <a:ext cx="996613" cy="2607636"/>
            </a:xfrm>
            <a:prstGeom prst="rect">
              <a:avLst/>
            </a:prstGeom>
            <a:noFill/>
            <a:ln w="28575" cap="flat" cmpd="sng" algn="ctr">
              <a:solidFill>
                <a:schemeClr val="folHlink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 dirty="0">
                <a:solidFill>
                  <a:srgbClr val="261748"/>
                </a:solidFill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="" xmlns:a16="http://schemas.microsoft.com/office/drawing/2014/main" id="{4DA85EF4-930C-6E4D-BB58-C6855810182A}"/>
                </a:ext>
              </a:extLst>
            </p:cNvPr>
            <p:cNvSpPr txBox="1"/>
            <p:nvPr/>
          </p:nvSpPr>
          <p:spPr>
            <a:xfrm>
              <a:off x="7127578" y="2931797"/>
              <a:ext cx="109297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r>
                <a:rPr lang="en-US" sz="1200" b="1" dirty="0">
                  <a:solidFill>
                    <a:srgbClr val="FD930A"/>
                  </a:solidFill>
                </a:rPr>
                <a:t>experiments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="" xmlns:a16="http://schemas.microsoft.com/office/drawing/2014/main" id="{65F26CD0-BCE2-F048-BA98-588D61AD69A1}"/>
                </a:ext>
              </a:extLst>
            </p:cNvPr>
            <p:cNvSpPr txBox="1"/>
            <p:nvPr/>
          </p:nvSpPr>
          <p:spPr>
            <a:xfrm>
              <a:off x="372745" y="5189280"/>
              <a:ext cx="173785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r>
                <a:rPr lang="en-US" sz="1400" b="1" dirty="0">
                  <a:solidFill>
                    <a:srgbClr val="251555"/>
                  </a:solidFill>
                </a:rPr>
                <a:t>LINAC</a:t>
              </a:r>
            </a:p>
            <a:p>
              <a:pPr algn="ctr" fontAlgn="base"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r>
                <a:rPr lang="en-US" sz="1200" b="1" dirty="0">
                  <a:solidFill>
                    <a:srgbClr val="251555"/>
                  </a:solidFill>
                </a:rPr>
                <a:t>17.5 / 14 / 10.5 GeV</a:t>
              </a: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="" xmlns:a16="http://schemas.microsoft.com/office/drawing/2014/main" id="{B1D7F775-A0DD-F04D-8BB1-A6E6B056759F}"/>
                </a:ext>
              </a:extLst>
            </p:cNvPr>
            <p:cNvGrpSpPr/>
            <p:nvPr/>
          </p:nvGrpSpPr>
          <p:grpSpPr>
            <a:xfrm>
              <a:off x="279332" y="4824150"/>
              <a:ext cx="735228" cy="378650"/>
              <a:chOff x="638863" y="4824150"/>
              <a:chExt cx="735228" cy="378650"/>
            </a:xfrm>
          </p:grpSpPr>
          <p:sp>
            <p:nvSpPr>
              <p:cNvPr id="64" name="TextBox 63">
                <a:extLst>
                  <a:ext uri="{FF2B5EF4-FFF2-40B4-BE49-F238E27FC236}">
                    <a16:creationId xmlns="" xmlns:a16="http://schemas.microsoft.com/office/drawing/2014/main" id="{8FEE3E34-EEE5-D744-A9AE-D4334B2800BD}"/>
                  </a:ext>
                </a:extLst>
              </p:cNvPr>
              <p:cNvSpPr txBox="1"/>
              <p:nvPr/>
            </p:nvSpPr>
            <p:spPr>
              <a:xfrm rot="5400000">
                <a:off x="953950" y="4782642"/>
                <a:ext cx="37861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None/>
                </a:pPr>
                <a:r>
                  <a:rPr lang="en-US" sz="2400" dirty="0">
                    <a:solidFill>
                      <a:srgbClr val="FFFFFF"/>
                    </a:solidFill>
                    <a:latin typeface="Arial Black" panose="020B0A04020102020204" pitchFamily="34" charset="0"/>
                  </a:rPr>
                  <a:t>~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="" xmlns:a16="http://schemas.microsoft.com/office/drawing/2014/main" id="{860E392B-1AAF-BD49-81E2-509A40F709EB}"/>
                  </a:ext>
                </a:extLst>
              </p:cNvPr>
              <p:cNvSpPr txBox="1"/>
              <p:nvPr/>
            </p:nvSpPr>
            <p:spPr>
              <a:xfrm rot="5400000">
                <a:off x="903965" y="4782658"/>
                <a:ext cx="37861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None/>
                </a:pPr>
                <a:r>
                  <a:rPr lang="en-US" sz="2400" dirty="0">
                    <a:solidFill>
                      <a:srgbClr val="FFFFFF"/>
                    </a:solidFill>
                    <a:latin typeface="Arial Black" panose="020B0A04020102020204" pitchFamily="34" charset="0"/>
                  </a:rPr>
                  <a:t>~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="" xmlns:a16="http://schemas.microsoft.com/office/drawing/2014/main" id="{6BB87DD4-6C82-1548-ADC4-31DA28288E02}"/>
                  </a:ext>
                </a:extLst>
              </p:cNvPr>
              <p:cNvSpPr txBox="1"/>
              <p:nvPr/>
            </p:nvSpPr>
            <p:spPr>
              <a:xfrm rot="5400000">
                <a:off x="927743" y="4782626"/>
                <a:ext cx="37861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None/>
                </a:pPr>
                <a:r>
                  <a:rPr lang="en-US" sz="2400" dirty="0">
                    <a:solidFill>
                      <a:srgbClr val="261748"/>
                    </a:solidFill>
                    <a:latin typeface="Arial Black" panose="020B0A04020102020204" pitchFamily="34" charset="0"/>
                  </a:rPr>
                  <a:t>~</a:t>
                </a: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="" xmlns:a16="http://schemas.microsoft.com/office/drawing/2014/main" id="{8D86A645-00A0-8A49-8F97-07ABAA82A7C3}"/>
                  </a:ext>
                </a:extLst>
              </p:cNvPr>
              <p:cNvSpPr/>
              <p:nvPr/>
            </p:nvSpPr>
            <p:spPr bwMode="auto">
              <a:xfrm>
                <a:off x="638863" y="4903622"/>
                <a:ext cx="355111" cy="194881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 dirty="0">
                  <a:solidFill>
                    <a:srgbClr val="261748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Possible</a:t>
            </a:r>
            <a:r>
              <a:rPr lang="de-DE" dirty="0"/>
              <a:t> </a:t>
            </a:r>
            <a:r>
              <a:rPr lang="de-DE" dirty="0" err="1"/>
              <a:t>location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XFEL</a:t>
            </a:r>
          </a:p>
        </p:txBody>
      </p:sp>
      <p:sp>
        <p:nvSpPr>
          <p:cNvPr id="30" name="Oval 29"/>
          <p:cNvSpPr/>
          <p:nvPr/>
        </p:nvSpPr>
        <p:spPr>
          <a:xfrm>
            <a:off x="9115558" y="2780928"/>
            <a:ext cx="796866" cy="57552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67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Schematic</a:t>
            </a:r>
            <a:r>
              <a:rPr lang="de-DE" dirty="0" smtClean="0"/>
              <a:t> CAD Integration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336" y="1844824"/>
            <a:ext cx="11567177" cy="3284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Arial"/>
              </a:rPr>
              <a:t>| LUXE beam line | F. Burkart</a:t>
            </a: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271464" y="3068960"/>
            <a:ext cx="2232248" cy="144016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503712" y="3068960"/>
            <a:ext cx="468052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983432" y="3140968"/>
            <a:ext cx="720080" cy="14401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68080" y="3005336"/>
            <a:ext cx="351656" cy="135632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91744" y="2996952"/>
            <a:ext cx="199256" cy="12724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52156" y="2996952"/>
            <a:ext cx="199256" cy="12724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312568" y="2996952"/>
            <a:ext cx="199256" cy="12724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1" name="Explosion 2 10"/>
          <p:cNvSpPr/>
          <p:nvPr/>
        </p:nvSpPr>
        <p:spPr>
          <a:xfrm>
            <a:off x="7896200" y="2924944"/>
            <a:ext cx="360040" cy="216024"/>
          </a:xfrm>
          <a:prstGeom prst="irregularSeal2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400256" y="3085728"/>
            <a:ext cx="199256" cy="12724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18" name="Straight Connector 17"/>
          <p:cNvCxnSpPr>
            <a:stCxn id="11" idx="2"/>
          </p:cNvCxnSpPr>
          <p:nvPr/>
        </p:nvCxnSpPr>
        <p:spPr>
          <a:xfrm>
            <a:off x="8089755" y="3113385"/>
            <a:ext cx="454517" cy="9959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67408" y="2564904"/>
            <a:ext cx="134794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latin typeface="Arial"/>
              </a:rPr>
              <a:t>Kicker/Septa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71664" y="2564904"/>
            <a:ext cx="66386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latin typeface="Arial"/>
              </a:rPr>
              <a:t>Bend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63752" y="2564904"/>
            <a:ext cx="74712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latin typeface="Arial"/>
              </a:rPr>
              <a:t>Triplet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881418" y="2564904"/>
            <a:ext cx="37482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latin typeface="Arial"/>
              </a:rPr>
              <a:t>IP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256240" y="3212976"/>
            <a:ext cx="73199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latin typeface="Arial"/>
              </a:rPr>
              <a:t>Dump</a:t>
            </a:r>
          </a:p>
        </p:txBody>
      </p:sp>
    </p:spTree>
    <p:extLst>
      <p:ext uri="{BB962C8B-B14F-4D97-AF65-F5344CB8AC3E}">
        <p14:creationId xmlns:p14="http://schemas.microsoft.com/office/powerpoint/2010/main" val="56248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Location </a:t>
            </a:r>
            <a:r>
              <a:rPr lang="de-DE" dirty="0" err="1" smtClean="0"/>
              <a:t>Considerations</a:t>
            </a:r>
            <a:r>
              <a:rPr lang="de-DE" dirty="0" smtClean="0"/>
              <a:t> – XSDU1</a:t>
            </a:r>
            <a:endParaRPr lang="de-DE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07995" y="1406433"/>
            <a:ext cx="11088605" cy="5010249"/>
          </a:xfrm>
        </p:spPr>
        <p:txBody>
          <a:bodyPr/>
          <a:lstStyle/>
          <a:p>
            <a:pPr marL="0" indent="0">
              <a:buNone/>
            </a:pPr>
            <a:r>
              <a:rPr lang="de-DE" sz="1600" b="1" u="sng" dirty="0"/>
              <a:t>XSDU1</a:t>
            </a:r>
          </a:p>
          <a:p>
            <a:r>
              <a:rPr lang="de-DE" dirty="0" err="1" smtClean="0"/>
              <a:t>Modification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beam </a:t>
            </a:r>
            <a:r>
              <a:rPr lang="de-DE" dirty="0" err="1" smtClean="0"/>
              <a:t>line</a:t>
            </a:r>
            <a:r>
              <a:rPr lang="de-DE" dirty="0" smtClean="0"/>
              <a:t> – </a:t>
            </a:r>
            <a:r>
              <a:rPr lang="de-DE" dirty="0" err="1" smtClean="0"/>
              <a:t>downtime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evaluated</a:t>
            </a:r>
            <a:r>
              <a:rPr lang="de-DE" dirty="0" smtClean="0"/>
              <a:t>.</a:t>
            </a:r>
          </a:p>
          <a:p>
            <a:r>
              <a:rPr lang="de-DE" dirty="0" smtClean="0"/>
              <a:t>Potential </a:t>
            </a:r>
            <a:r>
              <a:rPr lang="de-DE" dirty="0" err="1" smtClean="0"/>
              <a:t>impact</a:t>
            </a:r>
            <a:r>
              <a:rPr lang="de-DE" dirty="0" smtClean="0"/>
              <a:t> </a:t>
            </a:r>
            <a:r>
              <a:rPr lang="de-DE" dirty="0"/>
              <a:t>on legal </a:t>
            </a:r>
            <a:r>
              <a:rPr lang="de-DE" dirty="0" err="1"/>
              <a:t>situation</a:t>
            </a:r>
            <a:r>
              <a:rPr lang="de-DE" dirty="0"/>
              <a:t> (additional </a:t>
            </a:r>
            <a:r>
              <a:rPr lang="de-DE" dirty="0" err="1"/>
              <a:t>extraction</a:t>
            </a:r>
            <a:r>
              <a:rPr lang="de-DE" dirty="0"/>
              <a:t>/beam </a:t>
            </a:r>
            <a:r>
              <a:rPr lang="de-DE" dirty="0" err="1"/>
              <a:t>dump</a:t>
            </a:r>
            <a:r>
              <a:rPr lang="de-DE" dirty="0"/>
              <a:t>, beam </a:t>
            </a:r>
            <a:r>
              <a:rPr lang="de-DE" dirty="0" err="1"/>
              <a:t>line</a:t>
            </a:r>
            <a:r>
              <a:rPr lang="de-DE" dirty="0"/>
              <a:t>)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 smtClean="0">
                <a:sym typeface="Wingdings" panose="05000000000000000000" pitchFamily="2" charset="2"/>
              </a:rPr>
              <a:t>„</a:t>
            </a:r>
            <a:r>
              <a:rPr lang="de-DE" dirty="0" err="1" smtClean="0">
                <a:sym typeface="Wingdings" panose="05000000000000000000" pitchFamily="2" charset="2"/>
              </a:rPr>
              <a:t>risk</a:t>
            </a:r>
            <a:r>
              <a:rPr lang="de-DE" dirty="0" smtClean="0">
                <a:sym typeface="Wingdings" panose="05000000000000000000" pitchFamily="2" charset="2"/>
              </a:rPr>
              <a:t>“ </a:t>
            </a:r>
            <a:r>
              <a:rPr lang="de-DE" dirty="0" err="1" smtClean="0">
                <a:sym typeface="Wingdings" panose="05000000000000000000" pitchFamily="2" charset="2"/>
              </a:rPr>
              <a:t>of</a:t>
            </a:r>
            <a:r>
              <a:rPr lang="de-DE" dirty="0" smtClean="0">
                <a:sym typeface="Wingdings" panose="05000000000000000000" pitchFamily="2" charset="2"/>
              </a:rPr>
              <a:t> plan-</a:t>
            </a:r>
            <a:r>
              <a:rPr lang="de-DE" dirty="0" err="1" smtClean="0">
                <a:sym typeface="Wingdings" panose="05000000000000000000" pitchFamily="2" charset="2"/>
              </a:rPr>
              <a:t>approval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procedure</a:t>
            </a:r>
            <a:r>
              <a:rPr lang="de-DE" dirty="0">
                <a:sym typeface="Wingdings" panose="05000000000000000000" pitchFamily="2" charset="2"/>
              </a:rPr>
              <a:t>.</a:t>
            </a:r>
          </a:p>
          <a:p>
            <a:r>
              <a:rPr lang="de-DE" dirty="0" err="1" smtClean="0">
                <a:sym typeface="Wingdings" panose="05000000000000000000" pitchFamily="2" charset="2"/>
              </a:rPr>
              <a:t>Maybe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radiation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towards</a:t>
            </a:r>
            <a:r>
              <a:rPr lang="de-DE" dirty="0">
                <a:sym typeface="Wingdings" panose="05000000000000000000" pitchFamily="2" charset="2"/>
              </a:rPr>
              <a:t> XTD7  additional </a:t>
            </a:r>
            <a:r>
              <a:rPr lang="de-DE" dirty="0" err="1">
                <a:sym typeface="Wingdings" panose="05000000000000000000" pitchFamily="2" charset="2"/>
              </a:rPr>
              <a:t>shiedling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required</a:t>
            </a:r>
            <a:r>
              <a:rPr lang="de-DE" dirty="0">
                <a:sym typeface="Wingdings" panose="05000000000000000000" pitchFamily="2" charset="2"/>
              </a:rPr>
              <a:t>.</a:t>
            </a:r>
          </a:p>
          <a:p>
            <a:r>
              <a:rPr lang="de-DE" dirty="0" smtClean="0">
                <a:sym typeface="Wingdings" panose="05000000000000000000" pitchFamily="2" charset="2"/>
              </a:rPr>
              <a:t>New </a:t>
            </a:r>
            <a:r>
              <a:rPr lang="de-DE" dirty="0" err="1">
                <a:sym typeface="Wingdings" panose="05000000000000000000" pitchFamily="2" charset="2"/>
              </a:rPr>
              <a:t>building</a:t>
            </a:r>
            <a:r>
              <a:rPr lang="de-DE" dirty="0">
                <a:sym typeface="Wingdings" panose="05000000000000000000" pitchFamily="2" charset="2"/>
              </a:rPr>
              <a:t> at </a:t>
            </a:r>
            <a:r>
              <a:rPr lang="de-DE" dirty="0" err="1">
                <a:sym typeface="Wingdings" panose="05000000000000000000" pitchFamily="2" charset="2"/>
              </a:rPr>
              <a:t>the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surface</a:t>
            </a:r>
            <a:r>
              <a:rPr lang="de-DE" dirty="0" smtClean="0">
                <a:sym typeface="Wingdings" panose="05000000000000000000" pitchFamily="2" charset="2"/>
              </a:rPr>
              <a:t>.</a:t>
            </a:r>
          </a:p>
          <a:p>
            <a:r>
              <a:rPr lang="de-DE" dirty="0" smtClean="0">
                <a:sym typeface="Wingdings" panose="05000000000000000000" pitchFamily="2" charset="2"/>
              </a:rPr>
              <a:t>Background </a:t>
            </a:r>
            <a:r>
              <a:rPr lang="de-DE" dirty="0" err="1">
                <a:sym typeface="Wingdings" panose="05000000000000000000" pitchFamily="2" charset="2"/>
              </a:rPr>
              <a:t>from</a:t>
            </a:r>
            <a:r>
              <a:rPr lang="de-DE" dirty="0">
                <a:sym typeface="Wingdings" panose="05000000000000000000" pitchFamily="2" charset="2"/>
              </a:rPr>
              <a:t> beam </a:t>
            </a:r>
            <a:r>
              <a:rPr lang="de-DE" dirty="0" err="1" smtClean="0">
                <a:sym typeface="Wingdings" panose="05000000000000000000" pitchFamily="2" charset="2"/>
              </a:rPr>
              <a:t>dump</a:t>
            </a:r>
            <a:r>
              <a:rPr lang="de-DE" dirty="0" smtClean="0">
                <a:sym typeface="Wingdings" panose="05000000000000000000" pitchFamily="2" charset="2"/>
              </a:rPr>
              <a:t>.</a:t>
            </a:r>
          </a:p>
          <a:p>
            <a:r>
              <a:rPr lang="de-DE" dirty="0" err="1" smtClean="0">
                <a:sym typeface="Wingdings" panose="05000000000000000000" pitchFamily="2" charset="2"/>
              </a:rPr>
              <a:t>Already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studied</a:t>
            </a:r>
            <a:r>
              <a:rPr lang="de-DE" dirty="0" smtClean="0">
                <a:sym typeface="Wingdings" panose="05000000000000000000" pitchFamily="2" charset="2"/>
              </a:rPr>
              <a:t> (</a:t>
            </a:r>
            <a:r>
              <a:rPr lang="de-DE" dirty="0" err="1" smtClean="0">
                <a:sym typeface="Wingdings" panose="05000000000000000000" pitchFamily="2" charset="2"/>
              </a:rPr>
              <a:t>optics</a:t>
            </a:r>
            <a:r>
              <a:rPr lang="de-DE" dirty="0" smtClean="0">
                <a:sym typeface="Wingdings" panose="05000000000000000000" pitchFamily="2" charset="2"/>
              </a:rPr>
              <a:t>, HW, …).</a:t>
            </a:r>
            <a:endParaRPr lang="de-DE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106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032C6730-CECB-E446-B901-F066DAB7B1F6}"/>
              </a:ext>
            </a:extLst>
          </p:cNvPr>
          <p:cNvGrpSpPr>
            <a:grpSpLocks noChangeAspect="1"/>
          </p:cNvGrpSpPr>
          <p:nvPr/>
        </p:nvGrpSpPr>
        <p:grpSpPr>
          <a:xfrm>
            <a:off x="407987" y="1224931"/>
            <a:ext cx="11764049" cy="4436317"/>
            <a:chOff x="279332" y="2931797"/>
            <a:chExt cx="7941224" cy="2994699"/>
          </a:xfrm>
        </p:grpSpPr>
        <p:grpSp>
          <p:nvGrpSpPr>
            <p:cNvPr id="36" name="Group 35">
              <a:extLst>
                <a:ext uri="{FF2B5EF4-FFF2-40B4-BE49-F238E27FC236}">
                  <a16:creationId xmlns="" xmlns:a16="http://schemas.microsoft.com/office/drawing/2014/main" id="{87FB51A3-C5D9-1542-AAA7-3708818F441D}"/>
                </a:ext>
              </a:extLst>
            </p:cNvPr>
            <p:cNvGrpSpPr/>
            <p:nvPr/>
          </p:nvGrpSpPr>
          <p:grpSpPr>
            <a:xfrm rot="20700000">
              <a:off x="1262458" y="4161681"/>
              <a:ext cx="6297621" cy="92150"/>
              <a:chOff x="1960593" y="2892274"/>
              <a:chExt cx="6297621" cy="92150"/>
            </a:xfrm>
          </p:grpSpPr>
          <p:sp>
            <p:nvSpPr>
              <p:cNvPr id="164" name="Rectangle 163">
                <a:extLst>
                  <a:ext uri="{FF2B5EF4-FFF2-40B4-BE49-F238E27FC236}">
                    <a16:creationId xmlns="" xmlns:a16="http://schemas.microsoft.com/office/drawing/2014/main" id="{175C7063-2871-7247-88AB-B9579DAC0D4C}"/>
                  </a:ext>
                </a:extLst>
              </p:cNvPr>
              <p:cNvSpPr/>
              <p:nvPr/>
            </p:nvSpPr>
            <p:spPr bwMode="auto">
              <a:xfrm>
                <a:off x="1960593" y="2897126"/>
                <a:ext cx="6297621" cy="82446"/>
              </a:xfrm>
              <a:prstGeom prst="rect">
                <a:avLst/>
              </a:prstGeom>
              <a:solidFill>
                <a:schemeClr val="accent2"/>
              </a:solidFill>
              <a:ln w="2857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 dirty="0">
                  <a:solidFill>
                    <a:srgbClr val="261748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="" xmlns:a16="http://schemas.microsoft.com/office/drawing/2014/main" id="{CD1130CF-0FFE-CE4F-8D26-C0C5228F278B}"/>
                  </a:ext>
                </a:extLst>
              </p:cNvPr>
              <p:cNvSpPr/>
              <p:nvPr/>
            </p:nvSpPr>
            <p:spPr bwMode="auto">
              <a:xfrm>
                <a:off x="1960593" y="2897126"/>
                <a:ext cx="1656000" cy="82446"/>
              </a:xfrm>
              <a:prstGeom prst="rect">
                <a:avLst/>
              </a:prstGeom>
              <a:solidFill>
                <a:srgbClr val="251555"/>
              </a:solidFill>
              <a:ln w="2857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 dirty="0">
                  <a:solidFill>
                    <a:srgbClr val="261748"/>
                  </a:solidFill>
                </a:endParaRPr>
              </a:p>
            </p:txBody>
          </p:sp>
          <p:grpSp>
            <p:nvGrpSpPr>
              <p:cNvPr id="166" name="Group 165">
                <a:extLst>
                  <a:ext uri="{FF2B5EF4-FFF2-40B4-BE49-F238E27FC236}">
                    <a16:creationId xmlns="" xmlns:a16="http://schemas.microsoft.com/office/drawing/2014/main" id="{0E099D22-4361-F34B-BFF5-6D4A1DC087D6}"/>
                  </a:ext>
                </a:extLst>
              </p:cNvPr>
              <p:cNvGrpSpPr/>
              <p:nvPr/>
            </p:nvGrpSpPr>
            <p:grpSpPr>
              <a:xfrm>
                <a:off x="2780500" y="2892274"/>
                <a:ext cx="955702" cy="92150"/>
                <a:chOff x="2799570" y="2608603"/>
                <a:chExt cx="955702" cy="92150"/>
              </a:xfrm>
            </p:grpSpPr>
            <p:sp>
              <p:nvSpPr>
                <p:cNvPr id="168" name="Rectangle 167">
                  <a:extLst>
                    <a:ext uri="{FF2B5EF4-FFF2-40B4-BE49-F238E27FC236}">
                      <a16:creationId xmlns="" xmlns:a16="http://schemas.microsoft.com/office/drawing/2014/main" id="{66741753-C311-FD42-A8BC-04E9FFAA9268}"/>
                    </a:ext>
                  </a:extLst>
                </p:cNvPr>
                <p:cNvSpPr/>
                <p:nvPr/>
              </p:nvSpPr>
              <p:spPr bwMode="auto">
                <a:xfrm>
                  <a:off x="2799570" y="2613455"/>
                  <a:ext cx="955702" cy="82446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indent="-34290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</a:pPr>
                  <a:endParaRPr lang="en-US" sz="900" dirty="0">
                    <a:solidFill>
                      <a:srgbClr val="261748"/>
                    </a:solidFill>
                  </a:endParaRPr>
                </a:p>
              </p:txBody>
            </p:sp>
            <p:grpSp>
              <p:nvGrpSpPr>
                <p:cNvPr id="169" name="Group 168">
                  <a:extLst>
                    <a:ext uri="{FF2B5EF4-FFF2-40B4-BE49-F238E27FC236}">
                      <a16:creationId xmlns="" xmlns:a16="http://schemas.microsoft.com/office/drawing/2014/main" id="{DAA0C93A-65E0-2D42-B7E7-F1CC9FEF75E3}"/>
                    </a:ext>
                  </a:extLst>
                </p:cNvPr>
                <p:cNvGrpSpPr/>
                <p:nvPr/>
              </p:nvGrpSpPr>
              <p:grpSpPr>
                <a:xfrm>
                  <a:off x="2822192" y="2608603"/>
                  <a:ext cx="910458" cy="92150"/>
                  <a:chOff x="2792213" y="2628565"/>
                  <a:chExt cx="910458" cy="92150"/>
                </a:xfrm>
              </p:grpSpPr>
              <p:cxnSp>
                <p:nvCxnSpPr>
                  <p:cNvPr id="170" name="Straight Connector 169">
                    <a:extLst>
                      <a:ext uri="{FF2B5EF4-FFF2-40B4-BE49-F238E27FC236}">
                        <a16:creationId xmlns="" xmlns:a16="http://schemas.microsoft.com/office/drawing/2014/main" id="{0B70F96E-1FC8-A444-AD18-E50F339564EF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2792213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71" name="Straight Connector 170">
                    <a:extLst>
                      <a:ext uri="{FF2B5EF4-FFF2-40B4-BE49-F238E27FC236}">
                        <a16:creationId xmlns="" xmlns:a16="http://schemas.microsoft.com/office/drawing/2014/main" id="{4C8257FB-4366-1B46-AD94-51ABCB7401C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2849117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72" name="Straight Connector 171">
                    <a:extLst>
                      <a:ext uri="{FF2B5EF4-FFF2-40B4-BE49-F238E27FC236}">
                        <a16:creationId xmlns="" xmlns:a16="http://schemas.microsoft.com/office/drawing/2014/main" id="{94641ABD-0388-114B-9E2F-4EF27D428E2C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2906020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73" name="Straight Connector 172">
                    <a:extLst>
                      <a:ext uri="{FF2B5EF4-FFF2-40B4-BE49-F238E27FC236}">
                        <a16:creationId xmlns="" xmlns:a16="http://schemas.microsoft.com/office/drawing/2014/main" id="{FE6E3FCB-8E35-3F4E-847D-DBE5921F4861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2962924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74" name="Straight Connector 173">
                    <a:extLst>
                      <a:ext uri="{FF2B5EF4-FFF2-40B4-BE49-F238E27FC236}">
                        <a16:creationId xmlns="" xmlns:a16="http://schemas.microsoft.com/office/drawing/2014/main" id="{CABD624F-181C-2943-801F-3C8FBF9C00A0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019827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75" name="Straight Connector 174">
                    <a:extLst>
                      <a:ext uri="{FF2B5EF4-FFF2-40B4-BE49-F238E27FC236}">
                        <a16:creationId xmlns="" xmlns:a16="http://schemas.microsoft.com/office/drawing/2014/main" id="{ABD5C5A5-FB71-2545-8417-17EB6AFF3F3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076731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76" name="Straight Connector 175">
                    <a:extLst>
                      <a:ext uri="{FF2B5EF4-FFF2-40B4-BE49-F238E27FC236}">
                        <a16:creationId xmlns="" xmlns:a16="http://schemas.microsoft.com/office/drawing/2014/main" id="{02F22C14-1F32-2E42-94B5-EC6678D8D4F0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133635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77" name="Straight Connector 176">
                    <a:extLst>
                      <a:ext uri="{FF2B5EF4-FFF2-40B4-BE49-F238E27FC236}">
                        <a16:creationId xmlns="" xmlns:a16="http://schemas.microsoft.com/office/drawing/2014/main" id="{3D9C2909-1AD5-7145-85B9-D774949F7CC5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190538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78" name="Straight Connector 177">
                    <a:extLst>
                      <a:ext uri="{FF2B5EF4-FFF2-40B4-BE49-F238E27FC236}">
                        <a16:creationId xmlns="" xmlns:a16="http://schemas.microsoft.com/office/drawing/2014/main" id="{AB734AD8-9EC3-B84A-964C-B0810F5A4886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247442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79" name="Straight Connector 178">
                    <a:extLst>
                      <a:ext uri="{FF2B5EF4-FFF2-40B4-BE49-F238E27FC236}">
                        <a16:creationId xmlns="" xmlns:a16="http://schemas.microsoft.com/office/drawing/2014/main" id="{16F7362F-6101-2548-BE10-ABE9259EBEFF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304345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80" name="Straight Connector 179">
                    <a:extLst>
                      <a:ext uri="{FF2B5EF4-FFF2-40B4-BE49-F238E27FC236}">
                        <a16:creationId xmlns="" xmlns:a16="http://schemas.microsoft.com/office/drawing/2014/main" id="{8F10D6B5-8B5B-9A43-9328-EB0776B1F6C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361249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81" name="Straight Connector 180">
                    <a:extLst>
                      <a:ext uri="{FF2B5EF4-FFF2-40B4-BE49-F238E27FC236}">
                        <a16:creationId xmlns="" xmlns:a16="http://schemas.microsoft.com/office/drawing/2014/main" id="{D549924F-4450-D746-B94F-55C8F52D651A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418153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82" name="Straight Connector 181">
                    <a:extLst>
                      <a:ext uri="{FF2B5EF4-FFF2-40B4-BE49-F238E27FC236}">
                        <a16:creationId xmlns="" xmlns:a16="http://schemas.microsoft.com/office/drawing/2014/main" id="{E929551F-9CE0-F943-B6E9-A842A7E026B8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475056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83" name="Straight Connector 182">
                    <a:extLst>
                      <a:ext uri="{FF2B5EF4-FFF2-40B4-BE49-F238E27FC236}">
                        <a16:creationId xmlns="" xmlns:a16="http://schemas.microsoft.com/office/drawing/2014/main" id="{7D4F5CE7-0321-FD42-B3C0-916CBFB393E6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531960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84" name="Straight Connector 183">
                    <a:extLst>
                      <a:ext uri="{FF2B5EF4-FFF2-40B4-BE49-F238E27FC236}">
                        <a16:creationId xmlns="" xmlns:a16="http://schemas.microsoft.com/office/drawing/2014/main" id="{22CFA1C6-B8A1-A647-8337-4D9399D41A0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588863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85" name="Straight Connector 184">
                    <a:extLst>
                      <a:ext uri="{FF2B5EF4-FFF2-40B4-BE49-F238E27FC236}">
                        <a16:creationId xmlns="" xmlns:a16="http://schemas.microsoft.com/office/drawing/2014/main" id="{57C4C8FD-6209-684C-96AF-9619608337F6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645767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86" name="Straight Connector 185">
                    <a:extLst>
                      <a:ext uri="{FF2B5EF4-FFF2-40B4-BE49-F238E27FC236}">
                        <a16:creationId xmlns="" xmlns:a16="http://schemas.microsoft.com/office/drawing/2014/main" id="{6FC34803-BB77-CD47-B419-8F4A7D95F3A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702671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  <p:sp>
            <p:nvSpPr>
              <p:cNvPr id="167" name="Rectangle 166">
                <a:extLst>
                  <a:ext uri="{FF2B5EF4-FFF2-40B4-BE49-F238E27FC236}">
                    <a16:creationId xmlns="" xmlns:a16="http://schemas.microsoft.com/office/drawing/2014/main" id="{DDA0C248-C692-E34F-901E-B7D75D90B179}"/>
                  </a:ext>
                </a:extLst>
              </p:cNvPr>
              <p:cNvSpPr/>
              <p:nvPr/>
            </p:nvSpPr>
            <p:spPr bwMode="auto">
              <a:xfrm>
                <a:off x="3753919" y="2935637"/>
                <a:ext cx="252000" cy="36000"/>
              </a:xfrm>
              <a:prstGeom prst="rect">
                <a:avLst/>
              </a:prstGeom>
              <a:solidFill>
                <a:srgbClr val="251555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 dirty="0">
                  <a:solidFill>
                    <a:srgbClr val="261748"/>
                  </a:solidFill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="" xmlns:a16="http://schemas.microsoft.com/office/drawing/2014/main" id="{5B6D892E-2CC0-384D-90B8-A491CFE09CE6}"/>
                </a:ext>
              </a:extLst>
            </p:cNvPr>
            <p:cNvGrpSpPr/>
            <p:nvPr/>
          </p:nvGrpSpPr>
          <p:grpSpPr>
            <a:xfrm>
              <a:off x="633600" y="4971398"/>
              <a:ext cx="6644362" cy="92150"/>
              <a:chOff x="633600" y="4843336"/>
              <a:chExt cx="6644362" cy="92150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="" xmlns:a16="http://schemas.microsoft.com/office/drawing/2014/main" id="{06B70DB4-0C90-8343-AF46-43A0CEBE4978}"/>
                  </a:ext>
                </a:extLst>
              </p:cNvPr>
              <p:cNvSpPr/>
              <p:nvPr/>
            </p:nvSpPr>
            <p:spPr bwMode="auto">
              <a:xfrm>
                <a:off x="1697962" y="4848188"/>
                <a:ext cx="5580000" cy="82446"/>
              </a:xfrm>
              <a:prstGeom prst="rect">
                <a:avLst/>
              </a:prstGeom>
              <a:solidFill>
                <a:schemeClr val="accent2"/>
              </a:solidFill>
              <a:ln w="2857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 dirty="0">
                  <a:solidFill>
                    <a:srgbClr val="261748"/>
                  </a:solidFill>
                </a:endParaRPr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="" xmlns:a16="http://schemas.microsoft.com/office/drawing/2014/main" id="{D4ADB5FF-8940-4845-969D-F973FF5EC55C}"/>
                  </a:ext>
                </a:extLst>
              </p:cNvPr>
              <p:cNvSpPr/>
              <p:nvPr/>
            </p:nvSpPr>
            <p:spPr bwMode="auto">
              <a:xfrm>
                <a:off x="633600" y="4848188"/>
                <a:ext cx="2736000" cy="82446"/>
              </a:xfrm>
              <a:prstGeom prst="rect">
                <a:avLst/>
              </a:prstGeom>
              <a:solidFill>
                <a:srgbClr val="251555"/>
              </a:solidFill>
              <a:ln w="2857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 dirty="0">
                  <a:solidFill>
                    <a:srgbClr val="261748"/>
                  </a:solidFill>
                </a:endParaRPr>
              </a:p>
            </p:txBody>
          </p:sp>
          <p:grpSp>
            <p:nvGrpSpPr>
              <p:cNvPr id="143" name="Group 142">
                <a:extLst>
                  <a:ext uri="{FF2B5EF4-FFF2-40B4-BE49-F238E27FC236}">
                    <a16:creationId xmlns="" xmlns:a16="http://schemas.microsoft.com/office/drawing/2014/main" id="{5D7E9038-745F-D94C-A525-3CF50E81F09A}"/>
                  </a:ext>
                </a:extLst>
              </p:cNvPr>
              <p:cNvGrpSpPr/>
              <p:nvPr/>
            </p:nvGrpSpPr>
            <p:grpSpPr>
              <a:xfrm>
                <a:off x="3378879" y="4843336"/>
                <a:ext cx="955702" cy="92150"/>
                <a:chOff x="2799570" y="2608603"/>
                <a:chExt cx="955702" cy="92150"/>
              </a:xfrm>
            </p:grpSpPr>
            <p:sp>
              <p:nvSpPr>
                <p:cNvPr id="145" name="Rectangle 144">
                  <a:extLst>
                    <a:ext uri="{FF2B5EF4-FFF2-40B4-BE49-F238E27FC236}">
                      <a16:creationId xmlns="" xmlns:a16="http://schemas.microsoft.com/office/drawing/2014/main" id="{8AC4F236-09D1-374D-86CD-61DE5092B60B}"/>
                    </a:ext>
                  </a:extLst>
                </p:cNvPr>
                <p:cNvSpPr/>
                <p:nvPr/>
              </p:nvSpPr>
              <p:spPr bwMode="auto">
                <a:xfrm>
                  <a:off x="2799570" y="2613455"/>
                  <a:ext cx="955702" cy="82446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indent="-34290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</a:pPr>
                  <a:endParaRPr lang="en-US" sz="900" dirty="0">
                    <a:solidFill>
                      <a:srgbClr val="261748"/>
                    </a:solidFill>
                  </a:endParaRPr>
                </a:p>
              </p:txBody>
            </p:sp>
            <p:grpSp>
              <p:nvGrpSpPr>
                <p:cNvPr id="146" name="Group 145">
                  <a:extLst>
                    <a:ext uri="{FF2B5EF4-FFF2-40B4-BE49-F238E27FC236}">
                      <a16:creationId xmlns="" xmlns:a16="http://schemas.microsoft.com/office/drawing/2014/main" id="{E86EA443-953B-B44C-A9A2-C8F1927AA8C9}"/>
                    </a:ext>
                  </a:extLst>
                </p:cNvPr>
                <p:cNvGrpSpPr/>
                <p:nvPr/>
              </p:nvGrpSpPr>
              <p:grpSpPr>
                <a:xfrm>
                  <a:off x="2822192" y="2608603"/>
                  <a:ext cx="910458" cy="92150"/>
                  <a:chOff x="2792213" y="2628565"/>
                  <a:chExt cx="910458" cy="92150"/>
                </a:xfrm>
              </p:grpSpPr>
              <p:cxnSp>
                <p:nvCxnSpPr>
                  <p:cNvPr id="147" name="Straight Connector 146">
                    <a:extLst>
                      <a:ext uri="{FF2B5EF4-FFF2-40B4-BE49-F238E27FC236}">
                        <a16:creationId xmlns="" xmlns:a16="http://schemas.microsoft.com/office/drawing/2014/main" id="{995577C3-1992-A846-80B1-8135EACAE3A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2792213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48" name="Straight Connector 147">
                    <a:extLst>
                      <a:ext uri="{FF2B5EF4-FFF2-40B4-BE49-F238E27FC236}">
                        <a16:creationId xmlns="" xmlns:a16="http://schemas.microsoft.com/office/drawing/2014/main" id="{31D09439-D9B2-BC48-B92E-5F2EC2B4D464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2849117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49" name="Straight Connector 148">
                    <a:extLst>
                      <a:ext uri="{FF2B5EF4-FFF2-40B4-BE49-F238E27FC236}">
                        <a16:creationId xmlns="" xmlns:a16="http://schemas.microsoft.com/office/drawing/2014/main" id="{C8AE922C-9FE3-524E-A9D8-9301BDBEB1A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2906020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50" name="Straight Connector 149">
                    <a:extLst>
                      <a:ext uri="{FF2B5EF4-FFF2-40B4-BE49-F238E27FC236}">
                        <a16:creationId xmlns="" xmlns:a16="http://schemas.microsoft.com/office/drawing/2014/main" id="{977328DD-1C88-A94B-A56A-003A9453E5A5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2962924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51" name="Straight Connector 150">
                    <a:extLst>
                      <a:ext uri="{FF2B5EF4-FFF2-40B4-BE49-F238E27FC236}">
                        <a16:creationId xmlns="" xmlns:a16="http://schemas.microsoft.com/office/drawing/2014/main" id="{290ABA87-0847-624A-9E43-34F166D7650C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019827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52" name="Straight Connector 151">
                    <a:extLst>
                      <a:ext uri="{FF2B5EF4-FFF2-40B4-BE49-F238E27FC236}">
                        <a16:creationId xmlns="" xmlns:a16="http://schemas.microsoft.com/office/drawing/2014/main" id="{6B347758-9D88-DC41-95E5-EFF1F5A13D6B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076731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53" name="Straight Connector 152">
                    <a:extLst>
                      <a:ext uri="{FF2B5EF4-FFF2-40B4-BE49-F238E27FC236}">
                        <a16:creationId xmlns="" xmlns:a16="http://schemas.microsoft.com/office/drawing/2014/main" id="{D9739334-B551-024F-81A9-D8B9922F8C0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133635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54" name="Straight Connector 153">
                    <a:extLst>
                      <a:ext uri="{FF2B5EF4-FFF2-40B4-BE49-F238E27FC236}">
                        <a16:creationId xmlns="" xmlns:a16="http://schemas.microsoft.com/office/drawing/2014/main" id="{E5F1CF68-2B12-BF46-B728-9DC5D14D654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190538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55" name="Straight Connector 154">
                    <a:extLst>
                      <a:ext uri="{FF2B5EF4-FFF2-40B4-BE49-F238E27FC236}">
                        <a16:creationId xmlns="" xmlns:a16="http://schemas.microsoft.com/office/drawing/2014/main" id="{E5843BCB-C981-4145-8E56-251B06B7CFD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247442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56" name="Straight Connector 155">
                    <a:extLst>
                      <a:ext uri="{FF2B5EF4-FFF2-40B4-BE49-F238E27FC236}">
                        <a16:creationId xmlns="" xmlns:a16="http://schemas.microsoft.com/office/drawing/2014/main" id="{20D01BAE-A372-824D-86B9-EDAFA7E7847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304345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57" name="Straight Connector 156">
                    <a:extLst>
                      <a:ext uri="{FF2B5EF4-FFF2-40B4-BE49-F238E27FC236}">
                        <a16:creationId xmlns="" xmlns:a16="http://schemas.microsoft.com/office/drawing/2014/main" id="{9D68C7F2-7874-7941-8B48-1915C98BACB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361249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58" name="Straight Connector 157">
                    <a:extLst>
                      <a:ext uri="{FF2B5EF4-FFF2-40B4-BE49-F238E27FC236}">
                        <a16:creationId xmlns="" xmlns:a16="http://schemas.microsoft.com/office/drawing/2014/main" id="{EAC91C7C-1FC8-8740-875C-D9157A4CA54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418153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59" name="Straight Connector 158">
                    <a:extLst>
                      <a:ext uri="{FF2B5EF4-FFF2-40B4-BE49-F238E27FC236}">
                        <a16:creationId xmlns="" xmlns:a16="http://schemas.microsoft.com/office/drawing/2014/main" id="{ABE0628E-C4D2-AE46-9400-915CE058D54F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475056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60" name="Straight Connector 159">
                    <a:extLst>
                      <a:ext uri="{FF2B5EF4-FFF2-40B4-BE49-F238E27FC236}">
                        <a16:creationId xmlns="" xmlns:a16="http://schemas.microsoft.com/office/drawing/2014/main" id="{F12A3638-354B-1A4A-8498-74335AA7A978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531960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61" name="Straight Connector 160">
                    <a:extLst>
                      <a:ext uri="{FF2B5EF4-FFF2-40B4-BE49-F238E27FC236}">
                        <a16:creationId xmlns="" xmlns:a16="http://schemas.microsoft.com/office/drawing/2014/main" id="{0C3D5DD5-35CA-9A4C-AC47-D4A0F10B7C9A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588863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62" name="Straight Connector 161">
                    <a:extLst>
                      <a:ext uri="{FF2B5EF4-FFF2-40B4-BE49-F238E27FC236}">
                        <a16:creationId xmlns="" xmlns:a16="http://schemas.microsoft.com/office/drawing/2014/main" id="{99DBA9A8-4C66-CF4F-A7B1-7312CC9887F2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645767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63" name="Straight Connector 162">
                    <a:extLst>
                      <a:ext uri="{FF2B5EF4-FFF2-40B4-BE49-F238E27FC236}">
                        <a16:creationId xmlns="" xmlns:a16="http://schemas.microsoft.com/office/drawing/2014/main" id="{06FD2C81-24CC-7B4E-98E9-A1A4F26F183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702671" y="2628565"/>
                    <a:ext cx="0" cy="9215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25155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  <p:sp>
            <p:nvSpPr>
              <p:cNvPr id="144" name="Rectangle 143">
                <a:extLst>
                  <a:ext uri="{FF2B5EF4-FFF2-40B4-BE49-F238E27FC236}">
                    <a16:creationId xmlns="" xmlns:a16="http://schemas.microsoft.com/office/drawing/2014/main" id="{05D81413-D9C5-374A-B224-5DA2DC021D39}"/>
                  </a:ext>
                </a:extLst>
              </p:cNvPr>
              <p:cNvSpPr/>
              <p:nvPr/>
            </p:nvSpPr>
            <p:spPr bwMode="auto">
              <a:xfrm>
                <a:off x="4352298" y="4886699"/>
                <a:ext cx="972000" cy="36000"/>
              </a:xfrm>
              <a:prstGeom prst="rect">
                <a:avLst/>
              </a:prstGeom>
              <a:solidFill>
                <a:srgbClr val="251555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 dirty="0">
                  <a:solidFill>
                    <a:srgbClr val="261748"/>
                  </a:solidFill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="" xmlns:a16="http://schemas.microsoft.com/office/drawing/2014/main" id="{4C5D0BB4-529F-1340-BAF0-06D9D0FAD51B}"/>
                </a:ext>
              </a:extLst>
            </p:cNvPr>
            <p:cNvGrpSpPr/>
            <p:nvPr/>
          </p:nvGrpSpPr>
          <p:grpSpPr>
            <a:xfrm rot="960000">
              <a:off x="5265027" y="5253410"/>
              <a:ext cx="1980000" cy="92150"/>
              <a:chOff x="5317492" y="5238170"/>
              <a:chExt cx="1980000" cy="92150"/>
            </a:xfrm>
          </p:grpSpPr>
          <p:sp>
            <p:nvSpPr>
              <p:cNvPr id="125" name="Rectangle 124">
                <a:extLst>
                  <a:ext uri="{FF2B5EF4-FFF2-40B4-BE49-F238E27FC236}">
                    <a16:creationId xmlns="" xmlns:a16="http://schemas.microsoft.com/office/drawing/2014/main" id="{1E45DB1D-E075-FB4E-B9DF-CCD2ACE5338B}"/>
                  </a:ext>
                </a:extLst>
              </p:cNvPr>
              <p:cNvSpPr/>
              <p:nvPr/>
            </p:nvSpPr>
            <p:spPr bwMode="auto">
              <a:xfrm>
                <a:off x="5317492" y="5243022"/>
                <a:ext cx="1980000" cy="82446"/>
              </a:xfrm>
              <a:prstGeom prst="rect">
                <a:avLst/>
              </a:prstGeom>
              <a:solidFill>
                <a:schemeClr val="accent2"/>
              </a:solidFill>
              <a:ln w="2857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 dirty="0">
                  <a:solidFill>
                    <a:srgbClr val="261748"/>
                  </a:solidFill>
                </a:endParaRP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="" xmlns:a16="http://schemas.microsoft.com/office/drawing/2014/main" id="{AA255DD9-10C1-784E-A289-0CCE9A36ECB0}"/>
                  </a:ext>
                </a:extLst>
              </p:cNvPr>
              <p:cNvSpPr/>
              <p:nvPr/>
            </p:nvSpPr>
            <p:spPr bwMode="auto">
              <a:xfrm>
                <a:off x="5317492" y="5243022"/>
                <a:ext cx="504000" cy="82446"/>
              </a:xfrm>
              <a:prstGeom prst="rect">
                <a:avLst/>
              </a:prstGeom>
              <a:solidFill>
                <a:srgbClr val="251555"/>
              </a:solidFill>
              <a:ln w="2857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 dirty="0">
                  <a:solidFill>
                    <a:srgbClr val="261748"/>
                  </a:solidFill>
                </a:endParaRPr>
              </a:p>
            </p:txBody>
          </p:sp>
          <p:grpSp>
            <p:nvGrpSpPr>
              <p:cNvPr id="127" name="Group 126">
                <a:extLst>
                  <a:ext uri="{FF2B5EF4-FFF2-40B4-BE49-F238E27FC236}">
                    <a16:creationId xmlns="" xmlns:a16="http://schemas.microsoft.com/office/drawing/2014/main" id="{5169B3EB-FB2F-4646-8DF8-014468FDEC69}"/>
                  </a:ext>
                </a:extLst>
              </p:cNvPr>
              <p:cNvGrpSpPr/>
              <p:nvPr/>
            </p:nvGrpSpPr>
            <p:grpSpPr>
              <a:xfrm>
                <a:off x="5840775" y="5238170"/>
                <a:ext cx="622800" cy="92150"/>
                <a:chOff x="2471164" y="2450130"/>
                <a:chExt cx="622800" cy="92150"/>
              </a:xfrm>
            </p:grpSpPr>
            <p:sp>
              <p:nvSpPr>
                <p:cNvPr id="129" name="Rectangle 128">
                  <a:extLst>
                    <a:ext uri="{FF2B5EF4-FFF2-40B4-BE49-F238E27FC236}">
                      <a16:creationId xmlns="" xmlns:a16="http://schemas.microsoft.com/office/drawing/2014/main" id="{744584BE-5ADF-224A-A9C3-15AD6436F69E}"/>
                    </a:ext>
                  </a:extLst>
                </p:cNvPr>
                <p:cNvSpPr/>
                <p:nvPr/>
              </p:nvSpPr>
              <p:spPr bwMode="auto">
                <a:xfrm>
                  <a:off x="2471164" y="2454982"/>
                  <a:ext cx="622800" cy="82446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indent="-34290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</a:pPr>
                  <a:endParaRPr lang="en-US" sz="900" dirty="0">
                    <a:solidFill>
                      <a:srgbClr val="261748"/>
                    </a:solidFill>
                  </a:endParaRPr>
                </a:p>
              </p:txBody>
            </p:sp>
            <p:cxnSp>
              <p:nvCxnSpPr>
                <p:cNvPr id="130" name="Straight Connector 129">
                  <a:extLst>
                    <a:ext uri="{FF2B5EF4-FFF2-40B4-BE49-F238E27FC236}">
                      <a16:creationId xmlns="" xmlns:a16="http://schemas.microsoft.com/office/drawing/2014/main" id="{D37C3BAE-6729-3944-A02A-0237362DE40C}"/>
                    </a:ext>
                  </a:extLst>
                </p:cNvPr>
                <p:cNvCxnSpPr/>
                <p:nvPr/>
              </p:nvCxnSpPr>
              <p:spPr bwMode="auto">
                <a:xfrm>
                  <a:off x="2493786" y="2450130"/>
                  <a:ext cx="0" cy="9215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251555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="" xmlns:a16="http://schemas.microsoft.com/office/drawing/2014/main" id="{BA4AECDA-33D5-AB4C-9401-33FC13A39536}"/>
                    </a:ext>
                  </a:extLst>
                </p:cNvPr>
                <p:cNvCxnSpPr/>
                <p:nvPr/>
              </p:nvCxnSpPr>
              <p:spPr bwMode="auto">
                <a:xfrm>
                  <a:off x="2550690" y="2450130"/>
                  <a:ext cx="0" cy="9215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251555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32" name="Straight Connector 131">
                  <a:extLst>
                    <a:ext uri="{FF2B5EF4-FFF2-40B4-BE49-F238E27FC236}">
                      <a16:creationId xmlns="" xmlns:a16="http://schemas.microsoft.com/office/drawing/2014/main" id="{171A92F3-0F87-4A4F-B144-C372D03B9B71}"/>
                    </a:ext>
                  </a:extLst>
                </p:cNvPr>
                <p:cNvCxnSpPr/>
                <p:nvPr/>
              </p:nvCxnSpPr>
              <p:spPr bwMode="auto">
                <a:xfrm>
                  <a:off x="2607593" y="2450130"/>
                  <a:ext cx="0" cy="9215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251555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="" xmlns:a16="http://schemas.microsoft.com/office/drawing/2014/main" id="{238643E2-72BB-CD4F-952C-EF88BD2D146E}"/>
                    </a:ext>
                  </a:extLst>
                </p:cNvPr>
                <p:cNvCxnSpPr/>
                <p:nvPr/>
              </p:nvCxnSpPr>
              <p:spPr bwMode="auto">
                <a:xfrm>
                  <a:off x="2664497" y="2450130"/>
                  <a:ext cx="0" cy="9215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251555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34" name="Straight Connector 133">
                  <a:extLst>
                    <a:ext uri="{FF2B5EF4-FFF2-40B4-BE49-F238E27FC236}">
                      <a16:creationId xmlns="" xmlns:a16="http://schemas.microsoft.com/office/drawing/2014/main" id="{8F4D2FBD-DAB6-9E4C-9B03-23E49FD18B8C}"/>
                    </a:ext>
                  </a:extLst>
                </p:cNvPr>
                <p:cNvCxnSpPr/>
                <p:nvPr/>
              </p:nvCxnSpPr>
              <p:spPr bwMode="auto">
                <a:xfrm>
                  <a:off x="2721400" y="2450130"/>
                  <a:ext cx="0" cy="9215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251555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="" xmlns:a16="http://schemas.microsoft.com/office/drawing/2014/main" id="{8C4CFC65-702A-5F40-837F-4D31BEE705FB}"/>
                    </a:ext>
                  </a:extLst>
                </p:cNvPr>
                <p:cNvCxnSpPr/>
                <p:nvPr/>
              </p:nvCxnSpPr>
              <p:spPr bwMode="auto">
                <a:xfrm>
                  <a:off x="2778304" y="2450130"/>
                  <a:ext cx="0" cy="9215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251555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36" name="Straight Connector 135">
                  <a:extLst>
                    <a:ext uri="{FF2B5EF4-FFF2-40B4-BE49-F238E27FC236}">
                      <a16:creationId xmlns="" xmlns:a16="http://schemas.microsoft.com/office/drawing/2014/main" id="{A16075ED-A34B-724E-92B5-CE56A47EAF35}"/>
                    </a:ext>
                  </a:extLst>
                </p:cNvPr>
                <p:cNvCxnSpPr/>
                <p:nvPr/>
              </p:nvCxnSpPr>
              <p:spPr bwMode="auto">
                <a:xfrm>
                  <a:off x="2835208" y="2450130"/>
                  <a:ext cx="0" cy="9215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251555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="" xmlns:a16="http://schemas.microsoft.com/office/drawing/2014/main" id="{D5BBF92E-367A-A142-A33A-E44E22759647}"/>
                    </a:ext>
                  </a:extLst>
                </p:cNvPr>
                <p:cNvCxnSpPr/>
                <p:nvPr/>
              </p:nvCxnSpPr>
              <p:spPr bwMode="auto">
                <a:xfrm>
                  <a:off x="2892111" y="2450130"/>
                  <a:ext cx="0" cy="9215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251555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38" name="Straight Connector 137">
                  <a:extLst>
                    <a:ext uri="{FF2B5EF4-FFF2-40B4-BE49-F238E27FC236}">
                      <a16:creationId xmlns="" xmlns:a16="http://schemas.microsoft.com/office/drawing/2014/main" id="{5D053B20-0358-D044-9CA0-568CC52E6F17}"/>
                    </a:ext>
                  </a:extLst>
                </p:cNvPr>
                <p:cNvCxnSpPr/>
                <p:nvPr/>
              </p:nvCxnSpPr>
              <p:spPr bwMode="auto">
                <a:xfrm>
                  <a:off x="2949015" y="2450130"/>
                  <a:ext cx="0" cy="9215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251555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="" xmlns:a16="http://schemas.microsoft.com/office/drawing/2014/main" id="{142E8D5B-1DE9-874C-9ECF-1D4FF251A7C8}"/>
                    </a:ext>
                  </a:extLst>
                </p:cNvPr>
                <p:cNvCxnSpPr/>
                <p:nvPr/>
              </p:nvCxnSpPr>
              <p:spPr bwMode="auto">
                <a:xfrm>
                  <a:off x="3005918" y="2450130"/>
                  <a:ext cx="0" cy="9215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251555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="" xmlns:a16="http://schemas.microsoft.com/office/drawing/2014/main" id="{D70B5300-D9A9-744C-BAD1-C4383BA70001}"/>
                    </a:ext>
                  </a:extLst>
                </p:cNvPr>
                <p:cNvCxnSpPr/>
                <p:nvPr/>
              </p:nvCxnSpPr>
              <p:spPr bwMode="auto">
                <a:xfrm>
                  <a:off x="3062822" y="2450130"/>
                  <a:ext cx="0" cy="9215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251555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128" name="Rectangle 127">
                <a:extLst>
                  <a:ext uri="{FF2B5EF4-FFF2-40B4-BE49-F238E27FC236}">
                    <a16:creationId xmlns="" xmlns:a16="http://schemas.microsoft.com/office/drawing/2014/main" id="{76C6DC03-BBD7-C645-9E74-3000F662B6FD}"/>
                  </a:ext>
                </a:extLst>
              </p:cNvPr>
              <p:cNvSpPr/>
              <p:nvPr/>
            </p:nvSpPr>
            <p:spPr bwMode="auto">
              <a:xfrm>
                <a:off x="6476938" y="5256436"/>
                <a:ext cx="144000" cy="36000"/>
              </a:xfrm>
              <a:prstGeom prst="rect">
                <a:avLst/>
              </a:prstGeom>
              <a:solidFill>
                <a:srgbClr val="251555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 dirty="0">
                  <a:solidFill>
                    <a:srgbClr val="261748"/>
                  </a:solidFill>
                </a:endParaRP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="" xmlns:a16="http://schemas.microsoft.com/office/drawing/2014/main" id="{739DCEFB-DFE5-2B42-98C0-4AB6E3630279}"/>
                </a:ext>
              </a:extLst>
            </p:cNvPr>
            <p:cNvGrpSpPr/>
            <p:nvPr/>
          </p:nvGrpSpPr>
          <p:grpSpPr>
            <a:xfrm>
              <a:off x="3377476" y="4440902"/>
              <a:ext cx="3924000" cy="82446"/>
              <a:chOff x="1431561" y="2651648"/>
              <a:chExt cx="3924000" cy="82446"/>
            </a:xfrm>
          </p:grpSpPr>
          <p:sp>
            <p:nvSpPr>
              <p:cNvPr id="123" name="Rectangle 122">
                <a:extLst>
                  <a:ext uri="{FF2B5EF4-FFF2-40B4-BE49-F238E27FC236}">
                    <a16:creationId xmlns="" xmlns:a16="http://schemas.microsoft.com/office/drawing/2014/main" id="{612A1DD0-33B3-A342-BD1D-5865BAC18885}"/>
                  </a:ext>
                </a:extLst>
              </p:cNvPr>
              <p:cNvSpPr/>
              <p:nvPr/>
            </p:nvSpPr>
            <p:spPr bwMode="auto">
              <a:xfrm>
                <a:off x="1431561" y="2651648"/>
                <a:ext cx="3924000" cy="82446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2857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 dirty="0">
                  <a:solidFill>
                    <a:srgbClr val="261748"/>
                  </a:solidFill>
                </a:endParaRPr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="" xmlns:a16="http://schemas.microsoft.com/office/drawing/2014/main" id="{F1A296F2-892D-4A43-A0D9-333722DF247A}"/>
                  </a:ext>
                </a:extLst>
              </p:cNvPr>
              <p:cNvSpPr/>
              <p:nvPr/>
            </p:nvSpPr>
            <p:spPr bwMode="auto">
              <a:xfrm>
                <a:off x="1431561" y="2651648"/>
                <a:ext cx="2052000" cy="82446"/>
              </a:xfrm>
              <a:prstGeom prst="rect">
                <a:avLst/>
              </a:prstGeom>
              <a:solidFill>
                <a:srgbClr val="251555"/>
              </a:solidFill>
              <a:ln w="2857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 dirty="0">
                  <a:solidFill>
                    <a:srgbClr val="261748"/>
                  </a:solidFill>
                </a:endParaRPr>
              </a:p>
            </p:txBody>
          </p:sp>
        </p:grpSp>
        <p:sp>
          <p:nvSpPr>
            <p:cNvPr id="40" name="Rectangle 39">
              <a:extLst>
                <a:ext uri="{FF2B5EF4-FFF2-40B4-BE49-F238E27FC236}">
                  <a16:creationId xmlns="" xmlns:a16="http://schemas.microsoft.com/office/drawing/2014/main" id="{E1AAB0C9-0E70-8E47-B0FE-549F798D3234}"/>
                </a:ext>
              </a:extLst>
            </p:cNvPr>
            <p:cNvSpPr/>
            <p:nvPr/>
          </p:nvSpPr>
          <p:spPr bwMode="auto">
            <a:xfrm>
              <a:off x="6549007" y="5344882"/>
              <a:ext cx="540000" cy="82446"/>
            </a:xfrm>
            <a:prstGeom prst="rect">
              <a:avLst/>
            </a:prstGeom>
            <a:solidFill>
              <a:srgbClr val="251555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 dirty="0">
                <a:solidFill>
                  <a:srgbClr val="261748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="" xmlns:a16="http://schemas.microsoft.com/office/drawing/2014/main" id="{287D62FE-7E51-F648-95D1-AE01932DD2C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504776" y="5329808"/>
              <a:ext cx="103010" cy="108000"/>
            </a:xfrm>
            <a:prstGeom prst="ellipse">
              <a:avLst/>
            </a:prstGeom>
            <a:solidFill>
              <a:srgbClr val="251555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 dirty="0">
                <a:solidFill>
                  <a:srgbClr val="261748"/>
                </a:solidFill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="" xmlns:a16="http://schemas.microsoft.com/office/drawing/2014/main" id="{C9F6E230-3F57-F34A-B310-8F57CBC45BF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241228" y="4966255"/>
              <a:ext cx="103010" cy="108000"/>
            </a:xfrm>
            <a:prstGeom prst="ellipse">
              <a:avLst/>
            </a:prstGeom>
            <a:solidFill>
              <a:srgbClr val="251555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 dirty="0">
                <a:solidFill>
                  <a:srgbClr val="261748"/>
                </a:solidFill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="" xmlns:a16="http://schemas.microsoft.com/office/drawing/2014/main" id="{D0B633CC-B292-B84F-A866-4D889D39131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32578" y="4430823"/>
              <a:ext cx="103010" cy="108000"/>
            </a:xfrm>
            <a:prstGeom prst="ellipse">
              <a:avLst/>
            </a:prstGeom>
            <a:solidFill>
              <a:srgbClr val="251555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 dirty="0">
                <a:solidFill>
                  <a:srgbClr val="261748"/>
                </a:solidFill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="" xmlns:a16="http://schemas.microsoft.com/office/drawing/2014/main" id="{8FA8F398-9F99-6141-8986-14246FF58086}"/>
                </a:ext>
              </a:extLst>
            </p:cNvPr>
            <p:cNvGrpSpPr/>
            <p:nvPr/>
          </p:nvGrpSpPr>
          <p:grpSpPr>
            <a:xfrm>
              <a:off x="7192555" y="5410178"/>
              <a:ext cx="270899" cy="277157"/>
              <a:chOff x="7198414" y="5410178"/>
              <a:chExt cx="270899" cy="277157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="" xmlns:a16="http://schemas.microsoft.com/office/drawing/2014/main" id="{55C45702-3C01-C54B-9C04-63E678D2FA34}"/>
                  </a:ext>
                </a:extLst>
              </p:cNvPr>
              <p:cNvSpPr/>
              <p:nvPr/>
            </p:nvSpPr>
            <p:spPr bwMode="auto">
              <a:xfrm>
                <a:off x="7198414" y="5546156"/>
                <a:ext cx="270899" cy="141179"/>
              </a:xfrm>
              <a:prstGeom prst="rect">
                <a:avLst/>
              </a:prstGeom>
              <a:solidFill>
                <a:srgbClr val="FD930A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 dirty="0">
                  <a:solidFill>
                    <a:srgbClr val="261748"/>
                  </a:solidFill>
                </a:endParaRPr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="" xmlns:a16="http://schemas.microsoft.com/office/drawing/2014/main" id="{B59B7869-58AB-314B-95E8-1E07AA64920A}"/>
                  </a:ext>
                </a:extLst>
              </p:cNvPr>
              <p:cNvSpPr/>
              <p:nvPr/>
            </p:nvSpPr>
            <p:spPr bwMode="auto">
              <a:xfrm>
                <a:off x="7198414" y="5410178"/>
                <a:ext cx="270899" cy="141179"/>
              </a:xfrm>
              <a:prstGeom prst="rect">
                <a:avLst/>
              </a:prstGeom>
              <a:solidFill>
                <a:srgbClr val="FD930A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 dirty="0">
                  <a:solidFill>
                    <a:srgbClr val="261748"/>
                  </a:solidFill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="" xmlns:a16="http://schemas.microsoft.com/office/drawing/2014/main" id="{EAEB3DDA-C8B3-6741-975A-EB66DDA693B0}"/>
                </a:ext>
              </a:extLst>
            </p:cNvPr>
            <p:cNvGrpSpPr/>
            <p:nvPr/>
          </p:nvGrpSpPr>
          <p:grpSpPr>
            <a:xfrm>
              <a:off x="7192555" y="4871313"/>
              <a:ext cx="270899" cy="277157"/>
              <a:chOff x="7198414" y="5410178"/>
              <a:chExt cx="270899" cy="277157"/>
            </a:xfrm>
          </p:grpSpPr>
          <p:sp>
            <p:nvSpPr>
              <p:cNvPr id="119" name="Rectangle 118">
                <a:extLst>
                  <a:ext uri="{FF2B5EF4-FFF2-40B4-BE49-F238E27FC236}">
                    <a16:creationId xmlns="" xmlns:a16="http://schemas.microsoft.com/office/drawing/2014/main" id="{73142168-3651-3245-B7A5-C68901FE3A01}"/>
                  </a:ext>
                </a:extLst>
              </p:cNvPr>
              <p:cNvSpPr/>
              <p:nvPr/>
            </p:nvSpPr>
            <p:spPr bwMode="auto">
              <a:xfrm>
                <a:off x="7198414" y="5546156"/>
                <a:ext cx="270899" cy="141179"/>
              </a:xfrm>
              <a:prstGeom prst="rect">
                <a:avLst/>
              </a:prstGeom>
              <a:solidFill>
                <a:srgbClr val="FD930A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 dirty="0">
                  <a:solidFill>
                    <a:srgbClr val="261748"/>
                  </a:solidFill>
                </a:endParaRPr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="" xmlns:a16="http://schemas.microsoft.com/office/drawing/2014/main" id="{ED392DCD-4525-8547-9777-3C826AF10F33}"/>
                  </a:ext>
                </a:extLst>
              </p:cNvPr>
              <p:cNvSpPr/>
              <p:nvPr/>
            </p:nvSpPr>
            <p:spPr bwMode="auto">
              <a:xfrm>
                <a:off x="7198414" y="5410178"/>
                <a:ext cx="270899" cy="141179"/>
              </a:xfrm>
              <a:prstGeom prst="rect">
                <a:avLst/>
              </a:prstGeom>
              <a:solidFill>
                <a:srgbClr val="FD930A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 dirty="0">
                  <a:solidFill>
                    <a:srgbClr val="261748"/>
                  </a:solidFill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="" xmlns:a16="http://schemas.microsoft.com/office/drawing/2014/main" id="{39990697-1BFB-5A49-B4C0-C08AC521C54E}"/>
                </a:ext>
              </a:extLst>
            </p:cNvPr>
            <p:cNvGrpSpPr/>
            <p:nvPr/>
          </p:nvGrpSpPr>
          <p:grpSpPr>
            <a:xfrm>
              <a:off x="7192555" y="4344455"/>
              <a:ext cx="270899" cy="277157"/>
              <a:chOff x="7198414" y="5410178"/>
              <a:chExt cx="270899" cy="277157"/>
            </a:xfrm>
            <a:solidFill>
              <a:schemeClr val="bg1">
                <a:lumMod val="50000"/>
              </a:schemeClr>
            </a:solidFill>
          </p:grpSpPr>
          <p:sp>
            <p:nvSpPr>
              <p:cNvPr id="117" name="Rectangle 116">
                <a:extLst>
                  <a:ext uri="{FF2B5EF4-FFF2-40B4-BE49-F238E27FC236}">
                    <a16:creationId xmlns="" xmlns:a16="http://schemas.microsoft.com/office/drawing/2014/main" id="{D84CE4BE-F4C8-CD41-B7A8-45135CB77058}"/>
                  </a:ext>
                </a:extLst>
              </p:cNvPr>
              <p:cNvSpPr/>
              <p:nvPr/>
            </p:nvSpPr>
            <p:spPr bwMode="auto">
              <a:xfrm>
                <a:off x="7198414" y="5546156"/>
                <a:ext cx="270899" cy="141179"/>
              </a:xfrm>
              <a:prstGeom prst="rect">
                <a:avLst/>
              </a:prstGeom>
              <a:grp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 dirty="0">
                  <a:solidFill>
                    <a:srgbClr val="261748"/>
                  </a:solidFill>
                </a:endParaRPr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="" xmlns:a16="http://schemas.microsoft.com/office/drawing/2014/main" id="{314F3050-9459-F342-B121-CAA1A2BE5589}"/>
                  </a:ext>
                </a:extLst>
              </p:cNvPr>
              <p:cNvSpPr/>
              <p:nvPr/>
            </p:nvSpPr>
            <p:spPr bwMode="auto">
              <a:xfrm>
                <a:off x="7198414" y="5410178"/>
                <a:ext cx="270899" cy="141179"/>
              </a:xfrm>
              <a:prstGeom prst="rect">
                <a:avLst/>
              </a:prstGeom>
              <a:grp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 dirty="0">
                  <a:solidFill>
                    <a:srgbClr val="261748"/>
                  </a:solidFill>
                </a:endParaRP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="" xmlns:a16="http://schemas.microsoft.com/office/drawing/2014/main" id="{4A020F35-EC13-0940-8ADE-08EE45A49B06}"/>
                </a:ext>
              </a:extLst>
            </p:cNvPr>
            <p:cNvGrpSpPr/>
            <p:nvPr/>
          </p:nvGrpSpPr>
          <p:grpSpPr>
            <a:xfrm>
              <a:off x="7192555" y="3309215"/>
              <a:ext cx="270899" cy="277157"/>
              <a:chOff x="7198414" y="5410178"/>
              <a:chExt cx="270899" cy="277157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="" xmlns:a16="http://schemas.microsoft.com/office/drawing/2014/main" id="{BEE7EF79-E039-6E43-A346-B2A54DE48BF0}"/>
                  </a:ext>
                </a:extLst>
              </p:cNvPr>
              <p:cNvSpPr/>
              <p:nvPr/>
            </p:nvSpPr>
            <p:spPr bwMode="auto">
              <a:xfrm>
                <a:off x="7198414" y="5546156"/>
                <a:ext cx="270899" cy="141179"/>
              </a:xfrm>
              <a:prstGeom prst="rect">
                <a:avLst/>
              </a:prstGeom>
              <a:solidFill>
                <a:srgbClr val="FD930A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 dirty="0">
                  <a:solidFill>
                    <a:srgbClr val="261748"/>
                  </a:solidFill>
                </a:endParaRPr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="" xmlns:a16="http://schemas.microsoft.com/office/drawing/2014/main" id="{17FB6123-4214-D54E-AF69-87FACDD7ED1D}"/>
                  </a:ext>
                </a:extLst>
              </p:cNvPr>
              <p:cNvSpPr/>
              <p:nvPr/>
            </p:nvSpPr>
            <p:spPr bwMode="auto">
              <a:xfrm>
                <a:off x="7198414" y="5410178"/>
                <a:ext cx="270899" cy="141179"/>
              </a:xfrm>
              <a:prstGeom prst="rect">
                <a:avLst/>
              </a:prstGeom>
              <a:solidFill>
                <a:srgbClr val="FD930A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 dirty="0">
                  <a:solidFill>
                    <a:srgbClr val="261748"/>
                  </a:solidFill>
                </a:endParaRPr>
              </a:p>
            </p:txBody>
          </p:sp>
        </p:grpSp>
        <p:sp>
          <p:nvSpPr>
            <p:cNvPr id="48" name="Rectangle 47">
              <a:extLst>
                <a:ext uri="{FF2B5EF4-FFF2-40B4-BE49-F238E27FC236}">
                  <a16:creationId xmlns="" xmlns:a16="http://schemas.microsoft.com/office/drawing/2014/main" id="{28E173A6-2D33-D64A-BEE5-647647CF2D04}"/>
                </a:ext>
              </a:extLst>
            </p:cNvPr>
            <p:cNvSpPr/>
            <p:nvPr/>
          </p:nvSpPr>
          <p:spPr bwMode="auto">
            <a:xfrm>
              <a:off x="7058575" y="5315516"/>
              <a:ext cx="72000" cy="141179"/>
            </a:xfrm>
            <a:prstGeom prst="rect">
              <a:avLst/>
            </a:prstGeom>
            <a:solidFill>
              <a:srgbClr val="251555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 dirty="0">
                <a:solidFill>
                  <a:srgbClr val="261748"/>
                </a:solidFill>
              </a:endParaRP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="" xmlns:a16="http://schemas.microsoft.com/office/drawing/2014/main" id="{9C7A4344-AE30-6B46-A506-9FBF7822E7AC}"/>
                </a:ext>
              </a:extLst>
            </p:cNvPr>
            <p:cNvGrpSpPr/>
            <p:nvPr/>
          </p:nvGrpSpPr>
          <p:grpSpPr>
            <a:xfrm>
              <a:off x="5341594" y="3862533"/>
              <a:ext cx="2121860" cy="405636"/>
              <a:chOff x="5341594" y="3862533"/>
              <a:chExt cx="2121860" cy="405636"/>
            </a:xfrm>
          </p:grpSpPr>
          <p:grpSp>
            <p:nvGrpSpPr>
              <p:cNvPr id="105" name="Group 104">
                <a:extLst>
                  <a:ext uri="{FF2B5EF4-FFF2-40B4-BE49-F238E27FC236}">
                    <a16:creationId xmlns="" xmlns:a16="http://schemas.microsoft.com/office/drawing/2014/main" id="{D663C0D7-8CE2-5742-8B2A-322AA39A5F68}"/>
                  </a:ext>
                </a:extLst>
              </p:cNvPr>
              <p:cNvGrpSpPr/>
              <p:nvPr/>
            </p:nvGrpSpPr>
            <p:grpSpPr>
              <a:xfrm rot="20700000">
                <a:off x="5341594" y="4166532"/>
                <a:ext cx="2088000" cy="82446"/>
                <a:chOff x="1431561" y="2651648"/>
                <a:chExt cx="3924000" cy="82446"/>
              </a:xfrm>
            </p:grpSpPr>
            <p:sp>
              <p:nvSpPr>
                <p:cNvPr id="113" name="Rectangle 112">
                  <a:extLst>
                    <a:ext uri="{FF2B5EF4-FFF2-40B4-BE49-F238E27FC236}">
                      <a16:creationId xmlns="" xmlns:a16="http://schemas.microsoft.com/office/drawing/2014/main" id="{2266E269-7CE3-6D43-BEAC-4AF02ADE543F}"/>
                    </a:ext>
                  </a:extLst>
                </p:cNvPr>
                <p:cNvSpPr/>
                <p:nvPr/>
              </p:nvSpPr>
              <p:spPr bwMode="auto">
                <a:xfrm>
                  <a:off x="1431561" y="2651648"/>
                  <a:ext cx="3924000" cy="82446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28575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indent="-34290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</a:pPr>
                  <a:endParaRPr lang="en-US" sz="900" dirty="0">
                    <a:solidFill>
                      <a:srgbClr val="261748"/>
                    </a:solidFill>
                  </a:endParaRPr>
                </a:p>
              </p:txBody>
            </p:sp>
            <p:sp>
              <p:nvSpPr>
                <p:cNvPr id="114" name="Rectangle 113">
                  <a:extLst>
                    <a:ext uri="{FF2B5EF4-FFF2-40B4-BE49-F238E27FC236}">
                      <a16:creationId xmlns="" xmlns:a16="http://schemas.microsoft.com/office/drawing/2014/main" id="{F6A3787E-5930-A444-BFF3-446DC17F616D}"/>
                    </a:ext>
                  </a:extLst>
                </p:cNvPr>
                <p:cNvSpPr/>
                <p:nvPr/>
              </p:nvSpPr>
              <p:spPr bwMode="auto">
                <a:xfrm>
                  <a:off x="1431561" y="2651648"/>
                  <a:ext cx="2052000" cy="82446"/>
                </a:xfrm>
                <a:prstGeom prst="rect">
                  <a:avLst/>
                </a:prstGeom>
                <a:solidFill>
                  <a:srgbClr val="251555"/>
                </a:solidFill>
                <a:ln w="28575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indent="-34290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</a:pPr>
                  <a:endParaRPr lang="en-US" sz="900" dirty="0">
                    <a:solidFill>
                      <a:srgbClr val="261748"/>
                    </a:solidFill>
                  </a:endParaRPr>
                </a:p>
              </p:txBody>
            </p:sp>
          </p:grpSp>
          <p:grpSp>
            <p:nvGrpSpPr>
              <p:cNvPr id="106" name="Group 105">
                <a:extLst>
                  <a:ext uri="{FF2B5EF4-FFF2-40B4-BE49-F238E27FC236}">
                    <a16:creationId xmlns="" xmlns:a16="http://schemas.microsoft.com/office/drawing/2014/main" id="{A80B922F-F8A0-644D-AD0E-063DB2DFFA5E}"/>
                  </a:ext>
                </a:extLst>
              </p:cNvPr>
              <p:cNvGrpSpPr/>
              <p:nvPr/>
            </p:nvGrpSpPr>
            <p:grpSpPr>
              <a:xfrm>
                <a:off x="7192555" y="3862533"/>
                <a:ext cx="270899" cy="277157"/>
                <a:chOff x="7198414" y="5410178"/>
                <a:chExt cx="270899" cy="277157"/>
              </a:xfrm>
              <a:solidFill>
                <a:schemeClr val="bg1">
                  <a:lumMod val="50000"/>
                </a:schemeClr>
              </a:solidFill>
            </p:grpSpPr>
            <p:sp>
              <p:nvSpPr>
                <p:cNvPr id="111" name="Rectangle 110">
                  <a:extLst>
                    <a:ext uri="{FF2B5EF4-FFF2-40B4-BE49-F238E27FC236}">
                      <a16:creationId xmlns="" xmlns:a16="http://schemas.microsoft.com/office/drawing/2014/main" id="{3262875B-877A-664E-81BF-1675C22D08BC}"/>
                    </a:ext>
                  </a:extLst>
                </p:cNvPr>
                <p:cNvSpPr/>
                <p:nvPr/>
              </p:nvSpPr>
              <p:spPr bwMode="auto">
                <a:xfrm>
                  <a:off x="7198414" y="5546156"/>
                  <a:ext cx="270899" cy="141179"/>
                </a:xfrm>
                <a:prstGeom prst="rect">
                  <a:avLst/>
                </a:prstGeom>
                <a:grpFill/>
                <a:ln w="2857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indent="-34290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</a:pPr>
                  <a:endParaRPr lang="en-US" sz="900" dirty="0">
                    <a:solidFill>
                      <a:srgbClr val="261748"/>
                    </a:solidFill>
                  </a:endParaRPr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="" xmlns:a16="http://schemas.microsoft.com/office/drawing/2014/main" id="{5F6CB9F3-010F-0D4F-AE0C-5863EC519F26}"/>
                    </a:ext>
                  </a:extLst>
                </p:cNvPr>
                <p:cNvSpPr/>
                <p:nvPr/>
              </p:nvSpPr>
              <p:spPr bwMode="auto">
                <a:xfrm>
                  <a:off x="7198414" y="5410178"/>
                  <a:ext cx="270899" cy="141179"/>
                </a:xfrm>
                <a:prstGeom prst="rect">
                  <a:avLst/>
                </a:prstGeom>
                <a:grpFill/>
                <a:ln w="2857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indent="-34290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</a:pPr>
                  <a:endParaRPr lang="en-US" sz="900" dirty="0">
                    <a:solidFill>
                      <a:srgbClr val="261748"/>
                    </a:solidFill>
                  </a:endParaRPr>
                </a:p>
              </p:txBody>
            </p:sp>
          </p:grpSp>
          <p:grpSp>
            <p:nvGrpSpPr>
              <p:cNvPr id="107" name="Group 106">
                <a:extLst>
                  <a:ext uri="{FF2B5EF4-FFF2-40B4-BE49-F238E27FC236}">
                    <a16:creationId xmlns="" xmlns:a16="http://schemas.microsoft.com/office/drawing/2014/main" id="{7C02CF9A-CFB8-EE4D-B2D7-E605C0D3D55C}"/>
                  </a:ext>
                </a:extLst>
              </p:cNvPr>
              <p:cNvGrpSpPr/>
              <p:nvPr/>
            </p:nvGrpSpPr>
            <p:grpSpPr>
              <a:xfrm>
                <a:off x="6414893" y="4126990"/>
                <a:ext cx="684000" cy="141179"/>
                <a:chOff x="6414893" y="4126990"/>
                <a:chExt cx="684000" cy="141179"/>
              </a:xfrm>
            </p:grpSpPr>
            <p:sp>
              <p:nvSpPr>
                <p:cNvPr id="109" name="Rectangle 108">
                  <a:extLst>
                    <a:ext uri="{FF2B5EF4-FFF2-40B4-BE49-F238E27FC236}">
                      <a16:creationId xmlns="" xmlns:a16="http://schemas.microsoft.com/office/drawing/2014/main" id="{5F8527A2-DDA0-0242-A284-FC4CDA6254BE}"/>
                    </a:ext>
                  </a:extLst>
                </p:cNvPr>
                <p:cNvSpPr/>
                <p:nvPr/>
              </p:nvSpPr>
              <p:spPr bwMode="auto">
                <a:xfrm>
                  <a:off x="6414893" y="4156356"/>
                  <a:ext cx="612000" cy="82446"/>
                </a:xfrm>
                <a:prstGeom prst="rect">
                  <a:avLst/>
                </a:prstGeom>
                <a:solidFill>
                  <a:srgbClr val="251555"/>
                </a:solidFill>
                <a:ln w="28575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indent="-34290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</a:pPr>
                  <a:endParaRPr lang="en-US" sz="900" dirty="0">
                    <a:solidFill>
                      <a:srgbClr val="261748"/>
                    </a:solidFill>
                  </a:endParaRPr>
                </a:p>
              </p:txBody>
            </p:sp>
            <p:sp>
              <p:nvSpPr>
                <p:cNvPr id="110" name="Rectangle 109">
                  <a:extLst>
                    <a:ext uri="{FF2B5EF4-FFF2-40B4-BE49-F238E27FC236}">
                      <a16:creationId xmlns="" xmlns:a16="http://schemas.microsoft.com/office/drawing/2014/main" id="{76724439-2C71-7E4B-B36E-48F27BA11F94}"/>
                    </a:ext>
                  </a:extLst>
                </p:cNvPr>
                <p:cNvSpPr/>
                <p:nvPr/>
              </p:nvSpPr>
              <p:spPr bwMode="auto">
                <a:xfrm>
                  <a:off x="7026893" y="4126990"/>
                  <a:ext cx="72000" cy="141179"/>
                </a:xfrm>
                <a:prstGeom prst="rect">
                  <a:avLst/>
                </a:prstGeom>
                <a:solidFill>
                  <a:srgbClr val="251555"/>
                </a:solidFill>
                <a:ln w="2857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indent="-34290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</a:pPr>
                  <a:endParaRPr lang="en-US" sz="900" dirty="0">
                    <a:solidFill>
                      <a:srgbClr val="261748"/>
                    </a:solidFill>
                  </a:endParaRPr>
                </a:p>
              </p:txBody>
            </p:sp>
          </p:grpSp>
          <p:sp>
            <p:nvSpPr>
              <p:cNvPr id="108" name="Oval 107">
                <a:extLst>
                  <a:ext uri="{FF2B5EF4-FFF2-40B4-BE49-F238E27FC236}">
                    <a16:creationId xmlns="" xmlns:a16="http://schemas.microsoft.com/office/drawing/2014/main" id="{52A5C0EE-E0F1-AD45-BCA1-CDB5516785F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384849" y="4140383"/>
                <a:ext cx="103010" cy="108000"/>
              </a:xfrm>
              <a:prstGeom prst="ellipse">
                <a:avLst/>
              </a:prstGeom>
              <a:solidFill>
                <a:srgbClr val="251555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 dirty="0">
                  <a:solidFill>
                    <a:srgbClr val="261748"/>
                  </a:solidFill>
                </a:endParaRPr>
              </a:p>
            </p:txBody>
          </p:sp>
        </p:grpSp>
        <p:sp>
          <p:nvSpPr>
            <p:cNvPr id="50" name="Oval 49">
              <a:extLst>
                <a:ext uri="{FF2B5EF4-FFF2-40B4-BE49-F238E27FC236}">
                  <a16:creationId xmlns="" xmlns:a16="http://schemas.microsoft.com/office/drawing/2014/main" id="{0C003803-E364-AE41-B826-FA6C4BB7A97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344238" y="4431977"/>
              <a:ext cx="103010" cy="108000"/>
            </a:xfrm>
            <a:prstGeom prst="ellipse">
              <a:avLst/>
            </a:prstGeom>
            <a:solidFill>
              <a:srgbClr val="251555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 dirty="0">
                <a:solidFill>
                  <a:srgbClr val="261748"/>
                </a:solidFill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="" xmlns:a16="http://schemas.microsoft.com/office/drawing/2014/main" id="{708A2E27-836D-F24A-8E64-45F61806E031}"/>
                </a:ext>
              </a:extLst>
            </p:cNvPr>
            <p:cNvSpPr/>
            <p:nvPr/>
          </p:nvSpPr>
          <p:spPr bwMode="auto">
            <a:xfrm rot="20700000">
              <a:off x="1378927" y="4894580"/>
              <a:ext cx="756000" cy="50400"/>
            </a:xfrm>
            <a:prstGeom prst="rect">
              <a:avLst/>
            </a:prstGeom>
            <a:solidFill>
              <a:srgbClr val="251555"/>
            </a:solidFill>
            <a:ln w="3175" cap="flat" cmpd="sng" algn="ctr">
              <a:solidFill>
                <a:srgbClr val="25155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 dirty="0">
                <a:solidFill>
                  <a:srgbClr val="261748"/>
                </a:solidFill>
              </a:endParaRP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="" xmlns:a16="http://schemas.microsoft.com/office/drawing/2014/main" id="{6CA8CCDD-0119-D94A-A948-13D5156B9107}"/>
                </a:ext>
              </a:extLst>
            </p:cNvPr>
            <p:cNvGrpSpPr/>
            <p:nvPr/>
          </p:nvGrpSpPr>
          <p:grpSpPr>
            <a:xfrm>
              <a:off x="7462353" y="3244087"/>
              <a:ext cx="617553" cy="2517208"/>
              <a:chOff x="7462353" y="3244087"/>
              <a:chExt cx="617553" cy="2517208"/>
            </a:xfrm>
          </p:grpSpPr>
          <p:grpSp>
            <p:nvGrpSpPr>
              <p:cNvPr id="96" name="Group 95">
                <a:extLst>
                  <a:ext uri="{FF2B5EF4-FFF2-40B4-BE49-F238E27FC236}">
                    <a16:creationId xmlns="" xmlns:a16="http://schemas.microsoft.com/office/drawing/2014/main" id="{D144A1B9-6FBE-1841-829C-751EABB85376}"/>
                  </a:ext>
                </a:extLst>
              </p:cNvPr>
              <p:cNvGrpSpPr/>
              <p:nvPr/>
            </p:nvGrpSpPr>
            <p:grpSpPr>
              <a:xfrm>
                <a:off x="7462353" y="3244087"/>
                <a:ext cx="617553" cy="416638"/>
                <a:chOff x="7462353" y="3244087"/>
                <a:chExt cx="617553" cy="416638"/>
              </a:xfrm>
            </p:grpSpPr>
            <p:sp>
              <p:nvSpPr>
                <p:cNvPr id="103" name="TextBox 102">
                  <a:extLst>
                    <a:ext uri="{FF2B5EF4-FFF2-40B4-BE49-F238E27FC236}">
                      <a16:creationId xmlns="" xmlns:a16="http://schemas.microsoft.com/office/drawing/2014/main" id="{C960C2D7-87BA-E648-9072-887B1792C39B}"/>
                    </a:ext>
                  </a:extLst>
                </p:cNvPr>
                <p:cNvSpPr txBox="1"/>
                <p:nvPr/>
              </p:nvSpPr>
              <p:spPr>
                <a:xfrm>
                  <a:off x="7462353" y="3244087"/>
                  <a:ext cx="61755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None/>
                  </a:pPr>
                  <a:r>
                    <a:rPr lang="en-US" sz="1200" b="1" dirty="0">
                      <a:solidFill>
                        <a:srgbClr val="251555"/>
                      </a:solidFill>
                    </a:rPr>
                    <a:t>HED</a:t>
                  </a:r>
                </a:p>
              </p:txBody>
            </p:sp>
            <p:sp>
              <p:nvSpPr>
                <p:cNvPr id="104" name="TextBox 103">
                  <a:extLst>
                    <a:ext uri="{FF2B5EF4-FFF2-40B4-BE49-F238E27FC236}">
                      <a16:creationId xmlns="" xmlns:a16="http://schemas.microsoft.com/office/drawing/2014/main" id="{D7ACE1BD-D1D8-4B4E-9B8F-17C28F97B47A}"/>
                    </a:ext>
                  </a:extLst>
                </p:cNvPr>
                <p:cNvSpPr txBox="1"/>
                <p:nvPr/>
              </p:nvSpPr>
              <p:spPr>
                <a:xfrm>
                  <a:off x="7462353" y="3383726"/>
                  <a:ext cx="61755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None/>
                  </a:pPr>
                  <a:r>
                    <a:rPr lang="en-US" sz="1200" b="1" dirty="0">
                      <a:solidFill>
                        <a:srgbClr val="251555"/>
                      </a:solidFill>
                    </a:rPr>
                    <a:t>MID</a:t>
                  </a:r>
                </a:p>
              </p:txBody>
            </p:sp>
          </p:grpSp>
          <p:grpSp>
            <p:nvGrpSpPr>
              <p:cNvPr id="97" name="Group 96">
                <a:extLst>
                  <a:ext uri="{FF2B5EF4-FFF2-40B4-BE49-F238E27FC236}">
                    <a16:creationId xmlns="" xmlns:a16="http://schemas.microsoft.com/office/drawing/2014/main" id="{0971A53E-FA3B-AC4F-ADAC-5EEA95702444}"/>
                  </a:ext>
                </a:extLst>
              </p:cNvPr>
              <p:cNvGrpSpPr/>
              <p:nvPr/>
            </p:nvGrpSpPr>
            <p:grpSpPr>
              <a:xfrm>
                <a:off x="7462353" y="4804748"/>
                <a:ext cx="617553" cy="416638"/>
                <a:chOff x="7462353" y="3244087"/>
                <a:chExt cx="617553" cy="416638"/>
              </a:xfrm>
            </p:grpSpPr>
            <p:sp>
              <p:nvSpPr>
                <p:cNvPr id="101" name="TextBox 100">
                  <a:extLst>
                    <a:ext uri="{FF2B5EF4-FFF2-40B4-BE49-F238E27FC236}">
                      <a16:creationId xmlns="" xmlns:a16="http://schemas.microsoft.com/office/drawing/2014/main" id="{D83C67B7-420F-C740-A6F0-9360CBDD2699}"/>
                    </a:ext>
                  </a:extLst>
                </p:cNvPr>
                <p:cNvSpPr txBox="1"/>
                <p:nvPr/>
              </p:nvSpPr>
              <p:spPr>
                <a:xfrm>
                  <a:off x="7462353" y="3244087"/>
                  <a:ext cx="61755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None/>
                  </a:pPr>
                  <a:r>
                    <a:rPr lang="en-US" sz="1200" b="1" dirty="0">
                      <a:solidFill>
                        <a:srgbClr val="251555"/>
                      </a:solidFill>
                    </a:rPr>
                    <a:t>FXE</a:t>
                  </a:r>
                </a:p>
              </p:txBody>
            </p:sp>
            <p:sp>
              <p:nvSpPr>
                <p:cNvPr id="102" name="TextBox 101">
                  <a:extLst>
                    <a:ext uri="{FF2B5EF4-FFF2-40B4-BE49-F238E27FC236}">
                      <a16:creationId xmlns="" xmlns:a16="http://schemas.microsoft.com/office/drawing/2014/main" id="{948769E0-445F-9141-A1A1-84E9101D6A18}"/>
                    </a:ext>
                  </a:extLst>
                </p:cNvPr>
                <p:cNvSpPr txBox="1"/>
                <p:nvPr/>
              </p:nvSpPr>
              <p:spPr>
                <a:xfrm>
                  <a:off x="7462353" y="3383726"/>
                  <a:ext cx="61755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None/>
                  </a:pPr>
                  <a:r>
                    <a:rPr lang="en-US" sz="1200" b="1" dirty="0">
                      <a:solidFill>
                        <a:srgbClr val="251555"/>
                      </a:solidFill>
                    </a:rPr>
                    <a:t>SPB</a:t>
                  </a:r>
                </a:p>
              </p:txBody>
            </p:sp>
          </p:grpSp>
          <p:grpSp>
            <p:nvGrpSpPr>
              <p:cNvPr id="98" name="Group 97">
                <a:extLst>
                  <a:ext uri="{FF2B5EF4-FFF2-40B4-BE49-F238E27FC236}">
                    <a16:creationId xmlns="" xmlns:a16="http://schemas.microsoft.com/office/drawing/2014/main" id="{AADAFA9F-7478-0745-8610-4DBB0AE9516D}"/>
                  </a:ext>
                </a:extLst>
              </p:cNvPr>
              <p:cNvGrpSpPr/>
              <p:nvPr/>
            </p:nvGrpSpPr>
            <p:grpSpPr>
              <a:xfrm>
                <a:off x="7462353" y="5344657"/>
                <a:ext cx="617553" cy="416638"/>
                <a:chOff x="7462353" y="3244087"/>
                <a:chExt cx="617553" cy="416638"/>
              </a:xfrm>
            </p:grpSpPr>
            <p:sp>
              <p:nvSpPr>
                <p:cNvPr id="99" name="TextBox 98">
                  <a:extLst>
                    <a:ext uri="{FF2B5EF4-FFF2-40B4-BE49-F238E27FC236}">
                      <a16:creationId xmlns="" xmlns:a16="http://schemas.microsoft.com/office/drawing/2014/main" id="{5BA13EC4-EA61-DE49-B459-1ECC453D2CA3}"/>
                    </a:ext>
                  </a:extLst>
                </p:cNvPr>
                <p:cNvSpPr txBox="1"/>
                <p:nvPr/>
              </p:nvSpPr>
              <p:spPr>
                <a:xfrm>
                  <a:off x="7462353" y="3244087"/>
                  <a:ext cx="61755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None/>
                  </a:pPr>
                  <a:r>
                    <a:rPr lang="en-US" sz="1200" b="1" dirty="0">
                      <a:solidFill>
                        <a:srgbClr val="251555"/>
                      </a:solidFill>
                    </a:rPr>
                    <a:t>SQS</a:t>
                  </a:r>
                </a:p>
              </p:txBody>
            </p:sp>
            <p:sp>
              <p:nvSpPr>
                <p:cNvPr id="100" name="TextBox 99">
                  <a:extLst>
                    <a:ext uri="{FF2B5EF4-FFF2-40B4-BE49-F238E27FC236}">
                      <a16:creationId xmlns="" xmlns:a16="http://schemas.microsoft.com/office/drawing/2014/main" id="{8F4E753B-CD79-CE4F-A496-90272E872027}"/>
                    </a:ext>
                  </a:extLst>
                </p:cNvPr>
                <p:cNvSpPr txBox="1"/>
                <p:nvPr/>
              </p:nvSpPr>
              <p:spPr>
                <a:xfrm>
                  <a:off x="7462353" y="3383726"/>
                  <a:ext cx="61755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None/>
                  </a:pPr>
                  <a:r>
                    <a:rPr lang="en-US" sz="1200" b="1" dirty="0">
                      <a:solidFill>
                        <a:srgbClr val="251555"/>
                      </a:solidFill>
                    </a:rPr>
                    <a:t>SCS</a:t>
                  </a:r>
                </a:p>
              </p:txBody>
            </p:sp>
          </p:grpSp>
        </p:grpSp>
        <p:sp>
          <p:nvSpPr>
            <p:cNvPr id="53" name="TextBox 52">
              <a:extLst>
                <a:ext uri="{FF2B5EF4-FFF2-40B4-BE49-F238E27FC236}">
                  <a16:creationId xmlns="" xmlns:a16="http://schemas.microsoft.com/office/drawing/2014/main" id="{AB7C3B82-CDDB-4E42-AA16-D1BDB479C928}"/>
                </a:ext>
              </a:extLst>
            </p:cNvPr>
            <p:cNvSpPr txBox="1"/>
            <p:nvPr/>
          </p:nvSpPr>
          <p:spPr>
            <a:xfrm>
              <a:off x="3321049" y="5199286"/>
              <a:ext cx="107436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r>
                <a:rPr lang="en-US" sz="1400" b="1" dirty="0">
                  <a:solidFill>
                    <a:srgbClr val="251555"/>
                  </a:solidFill>
                </a:rPr>
                <a:t>SASE 1</a:t>
              </a:r>
            </a:p>
            <a:p>
              <a:pPr algn="ctr"/>
              <a:r>
                <a:rPr lang="en-US" sz="1200" b="1" dirty="0">
                  <a:solidFill>
                    <a:srgbClr val="251555"/>
                  </a:solidFill>
                </a:rPr>
                <a:t>3 – 24 </a:t>
              </a:r>
              <a:r>
                <a:rPr lang="en-US" sz="1200" b="1" dirty="0" err="1">
                  <a:solidFill>
                    <a:srgbClr val="251555"/>
                  </a:solidFill>
                </a:rPr>
                <a:t>keV</a:t>
              </a:r>
              <a:endParaRPr lang="en-US" sz="1200" b="1" dirty="0">
                <a:solidFill>
                  <a:srgbClr val="251555"/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="" xmlns:a16="http://schemas.microsoft.com/office/drawing/2014/main" id="{9E71BC0A-45D1-5049-8D43-21BD97F4A451}"/>
                </a:ext>
              </a:extLst>
            </p:cNvPr>
            <p:cNvSpPr txBox="1"/>
            <p:nvPr/>
          </p:nvSpPr>
          <p:spPr>
            <a:xfrm>
              <a:off x="2019283" y="4009274"/>
              <a:ext cx="107436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r>
                <a:rPr lang="en-US" sz="1400" b="1" dirty="0">
                  <a:solidFill>
                    <a:srgbClr val="251555"/>
                  </a:solidFill>
                </a:rPr>
                <a:t>SASE 2</a:t>
              </a:r>
            </a:p>
            <a:p>
              <a:pPr algn="ctr" fontAlgn="base"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r>
                <a:rPr lang="en-US" sz="1200" b="1" dirty="0">
                  <a:solidFill>
                    <a:srgbClr val="251555"/>
                  </a:solidFill>
                </a:rPr>
                <a:t>3 – 24 </a:t>
              </a:r>
              <a:r>
                <a:rPr lang="en-US" sz="1200" b="1" dirty="0" err="1">
                  <a:solidFill>
                    <a:srgbClr val="251555"/>
                  </a:solidFill>
                </a:rPr>
                <a:t>keV</a:t>
              </a:r>
              <a:endParaRPr lang="en-US" sz="1200" b="1" dirty="0">
                <a:solidFill>
                  <a:srgbClr val="251555"/>
                </a:solidFill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="" xmlns:a16="http://schemas.microsoft.com/office/drawing/2014/main" id="{0C19F934-75D0-B349-93F0-624028E05355}"/>
                </a:ext>
              </a:extLst>
            </p:cNvPr>
            <p:cNvSpPr txBox="1"/>
            <p:nvPr/>
          </p:nvSpPr>
          <p:spPr>
            <a:xfrm>
              <a:off x="5447403" y="5434053"/>
              <a:ext cx="107436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r>
                <a:rPr lang="en-US" sz="1400" b="1" dirty="0">
                  <a:solidFill>
                    <a:srgbClr val="251555"/>
                  </a:solidFill>
                </a:rPr>
                <a:t>SASE 3</a:t>
              </a:r>
            </a:p>
            <a:p>
              <a:pPr algn="ctr" fontAlgn="base"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r>
                <a:rPr lang="en-US" sz="1200" b="1" dirty="0">
                  <a:solidFill>
                    <a:srgbClr val="251555"/>
                  </a:solidFill>
                </a:rPr>
                <a:t>0.26 – 3 </a:t>
              </a:r>
              <a:r>
                <a:rPr lang="en-US" sz="1200" b="1" dirty="0" err="1">
                  <a:solidFill>
                    <a:srgbClr val="251555"/>
                  </a:solidFill>
                </a:rPr>
                <a:t>keV</a:t>
              </a:r>
              <a:endParaRPr lang="en-US" sz="1200" b="1" dirty="0">
                <a:solidFill>
                  <a:srgbClr val="251555"/>
                </a:solidFill>
              </a:endParaRP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="" xmlns:a16="http://schemas.microsoft.com/office/drawing/2014/main" id="{F439C8F6-0FF0-CB45-A1D9-A136D4E8E491}"/>
                </a:ext>
              </a:extLst>
            </p:cNvPr>
            <p:cNvGrpSpPr/>
            <p:nvPr/>
          </p:nvGrpSpPr>
          <p:grpSpPr>
            <a:xfrm>
              <a:off x="642624" y="3365055"/>
              <a:ext cx="4189851" cy="276999"/>
              <a:chOff x="993144" y="2694755"/>
              <a:chExt cx="4189851" cy="276999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="" xmlns:a16="http://schemas.microsoft.com/office/drawing/2014/main" id="{35327463-4E41-0F44-9672-EBD87DF7AD5D}"/>
                  </a:ext>
                </a:extLst>
              </p:cNvPr>
              <p:cNvSpPr/>
              <p:nvPr/>
            </p:nvSpPr>
            <p:spPr bwMode="auto">
              <a:xfrm>
                <a:off x="993144" y="2792031"/>
                <a:ext cx="720000" cy="82446"/>
              </a:xfrm>
              <a:prstGeom prst="rect">
                <a:avLst/>
              </a:prstGeom>
              <a:solidFill>
                <a:schemeClr val="accent2"/>
              </a:solidFill>
              <a:ln w="2857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 dirty="0">
                  <a:solidFill>
                    <a:srgbClr val="261748"/>
                  </a:solidFill>
                </a:endParaRPr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="" xmlns:a16="http://schemas.microsoft.com/office/drawing/2014/main" id="{4E2B43C0-54B7-404B-81A8-988FC1F1303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708707" y="2779254"/>
                <a:ext cx="103010" cy="108000"/>
              </a:xfrm>
              <a:prstGeom prst="ellipse">
                <a:avLst/>
              </a:prstGeom>
              <a:solidFill>
                <a:srgbClr val="251555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 dirty="0">
                  <a:solidFill>
                    <a:srgbClr val="261748"/>
                  </a:solidFill>
                </a:endParaRP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="" xmlns:a16="http://schemas.microsoft.com/office/drawing/2014/main" id="{B8D740B0-6FFA-EF4C-9B61-5D31F4D828DE}"/>
                  </a:ext>
                </a:extLst>
              </p:cNvPr>
              <p:cNvSpPr txBox="1"/>
              <p:nvPr/>
            </p:nvSpPr>
            <p:spPr>
              <a:xfrm>
                <a:off x="1781322" y="2694755"/>
                <a:ext cx="135958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None/>
                </a:pPr>
                <a:r>
                  <a:rPr lang="en-US" sz="1200" b="1" dirty="0">
                    <a:solidFill>
                      <a:srgbClr val="251555"/>
                    </a:solidFill>
                  </a:rPr>
                  <a:t>photon tunnel</a:t>
                </a: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="" xmlns:a16="http://schemas.microsoft.com/office/drawing/2014/main" id="{3AAB5871-9E38-FE4F-8FE6-23AEF851E9CD}"/>
                  </a:ext>
                </a:extLst>
              </p:cNvPr>
              <p:cNvSpPr txBox="1"/>
              <p:nvPr/>
            </p:nvSpPr>
            <p:spPr>
              <a:xfrm>
                <a:off x="3823408" y="2694755"/>
                <a:ext cx="135958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None/>
                </a:pPr>
                <a:r>
                  <a:rPr lang="en-US" sz="1200" b="1" dirty="0">
                    <a:solidFill>
                      <a:srgbClr val="251555"/>
                    </a:solidFill>
                  </a:rPr>
                  <a:t>electron bend</a:t>
                </a: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="" xmlns:a16="http://schemas.microsoft.com/office/drawing/2014/main" id="{B33EE3DE-9680-9146-9279-55A5DDB3B852}"/>
                </a:ext>
              </a:extLst>
            </p:cNvPr>
            <p:cNvGrpSpPr/>
            <p:nvPr/>
          </p:nvGrpSpPr>
          <p:grpSpPr>
            <a:xfrm>
              <a:off x="658082" y="3604214"/>
              <a:ext cx="4174393" cy="276999"/>
              <a:chOff x="1008602" y="2971754"/>
              <a:chExt cx="4174393" cy="276999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="" xmlns:a16="http://schemas.microsoft.com/office/drawing/2014/main" id="{79F20B7D-DE2D-734F-ABE3-6AF8B0F0D30C}"/>
                  </a:ext>
                </a:extLst>
              </p:cNvPr>
              <p:cNvGrpSpPr/>
              <p:nvPr/>
            </p:nvGrpSpPr>
            <p:grpSpPr>
              <a:xfrm>
                <a:off x="1008602" y="3059326"/>
                <a:ext cx="689084" cy="101854"/>
                <a:chOff x="993144" y="3042138"/>
                <a:chExt cx="689084" cy="101854"/>
              </a:xfrm>
            </p:grpSpPr>
            <p:cxnSp>
              <p:nvCxnSpPr>
                <p:cNvPr id="80" name="Straight Connector 79">
                  <a:extLst>
                    <a:ext uri="{FF2B5EF4-FFF2-40B4-BE49-F238E27FC236}">
                      <a16:creationId xmlns="" xmlns:a16="http://schemas.microsoft.com/office/drawing/2014/main" id="{1F3C7E23-1FB0-A846-BD33-F64700317EFF}"/>
                    </a:ext>
                  </a:extLst>
                </p:cNvPr>
                <p:cNvCxnSpPr/>
                <p:nvPr/>
              </p:nvCxnSpPr>
              <p:spPr bwMode="auto">
                <a:xfrm>
                  <a:off x="993144" y="3042138"/>
                  <a:ext cx="0" cy="10185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251555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="" xmlns:a16="http://schemas.microsoft.com/office/drawing/2014/main" id="{5C6AE6EB-12DB-7F40-BC68-FDF265161EF2}"/>
                    </a:ext>
                  </a:extLst>
                </p:cNvPr>
                <p:cNvCxnSpPr/>
                <p:nvPr/>
              </p:nvCxnSpPr>
              <p:spPr bwMode="auto">
                <a:xfrm>
                  <a:off x="1055788" y="3042138"/>
                  <a:ext cx="0" cy="10185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251555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2" name="Straight Connector 81">
                  <a:extLst>
                    <a:ext uri="{FF2B5EF4-FFF2-40B4-BE49-F238E27FC236}">
                      <a16:creationId xmlns="" xmlns:a16="http://schemas.microsoft.com/office/drawing/2014/main" id="{EC9B6387-C02C-0A4E-88CE-4AAD83AFF8BF}"/>
                    </a:ext>
                  </a:extLst>
                </p:cNvPr>
                <p:cNvCxnSpPr/>
                <p:nvPr/>
              </p:nvCxnSpPr>
              <p:spPr bwMode="auto">
                <a:xfrm>
                  <a:off x="1118432" y="3042138"/>
                  <a:ext cx="0" cy="10185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251555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="" xmlns:a16="http://schemas.microsoft.com/office/drawing/2014/main" id="{70F34523-6E34-5A43-B6D7-31717500FDE1}"/>
                    </a:ext>
                  </a:extLst>
                </p:cNvPr>
                <p:cNvCxnSpPr/>
                <p:nvPr/>
              </p:nvCxnSpPr>
              <p:spPr bwMode="auto">
                <a:xfrm>
                  <a:off x="1181076" y="3042138"/>
                  <a:ext cx="0" cy="10185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251555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4" name="Straight Connector 83">
                  <a:extLst>
                    <a:ext uri="{FF2B5EF4-FFF2-40B4-BE49-F238E27FC236}">
                      <a16:creationId xmlns="" xmlns:a16="http://schemas.microsoft.com/office/drawing/2014/main" id="{F1A30716-9FDF-1347-946C-BC4266C9F9FF}"/>
                    </a:ext>
                  </a:extLst>
                </p:cNvPr>
                <p:cNvCxnSpPr/>
                <p:nvPr/>
              </p:nvCxnSpPr>
              <p:spPr bwMode="auto">
                <a:xfrm>
                  <a:off x="1243720" y="3042138"/>
                  <a:ext cx="0" cy="10185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251555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="" xmlns:a16="http://schemas.microsoft.com/office/drawing/2014/main" id="{CD806CA7-91AA-4B4A-8E86-3CB9F7158E25}"/>
                    </a:ext>
                  </a:extLst>
                </p:cNvPr>
                <p:cNvCxnSpPr/>
                <p:nvPr/>
              </p:nvCxnSpPr>
              <p:spPr bwMode="auto">
                <a:xfrm>
                  <a:off x="1306364" y="3042138"/>
                  <a:ext cx="0" cy="10185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251555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6" name="Straight Connector 85">
                  <a:extLst>
                    <a:ext uri="{FF2B5EF4-FFF2-40B4-BE49-F238E27FC236}">
                      <a16:creationId xmlns="" xmlns:a16="http://schemas.microsoft.com/office/drawing/2014/main" id="{C30D1ACE-4527-B440-9FB3-E06D4DC835A1}"/>
                    </a:ext>
                  </a:extLst>
                </p:cNvPr>
                <p:cNvCxnSpPr/>
                <p:nvPr/>
              </p:nvCxnSpPr>
              <p:spPr bwMode="auto">
                <a:xfrm>
                  <a:off x="1369008" y="3042138"/>
                  <a:ext cx="0" cy="10185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251555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7" name="Straight Connector 86">
                  <a:extLst>
                    <a:ext uri="{FF2B5EF4-FFF2-40B4-BE49-F238E27FC236}">
                      <a16:creationId xmlns="" xmlns:a16="http://schemas.microsoft.com/office/drawing/2014/main" id="{3DD63899-1216-1E40-8E9E-A131D0C2BC88}"/>
                    </a:ext>
                  </a:extLst>
                </p:cNvPr>
                <p:cNvCxnSpPr/>
                <p:nvPr/>
              </p:nvCxnSpPr>
              <p:spPr bwMode="auto">
                <a:xfrm>
                  <a:off x="1431652" y="3042138"/>
                  <a:ext cx="0" cy="10185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251555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8" name="Straight Connector 87">
                  <a:extLst>
                    <a:ext uri="{FF2B5EF4-FFF2-40B4-BE49-F238E27FC236}">
                      <a16:creationId xmlns="" xmlns:a16="http://schemas.microsoft.com/office/drawing/2014/main" id="{2CA03C3B-31CE-CA40-B2AA-B6DE1544D17D}"/>
                    </a:ext>
                  </a:extLst>
                </p:cNvPr>
                <p:cNvCxnSpPr/>
                <p:nvPr/>
              </p:nvCxnSpPr>
              <p:spPr bwMode="auto">
                <a:xfrm>
                  <a:off x="1494296" y="3042138"/>
                  <a:ext cx="0" cy="10185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251555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9" name="Straight Connector 88">
                  <a:extLst>
                    <a:ext uri="{FF2B5EF4-FFF2-40B4-BE49-F238E27FC236}">
                      <a16:creationId xmlns="" xmlns:a16="http://schemas.microsoft.com/office/drawing/2014/main" id="{4C27D170-1076-D648-819B-2F1BF5A205D0}"/>
                    </a:ext>
                  </a:extLst>
                </p:cNvPr>
                <p:cNvCxnSpPr/>
                <p:nvPr/>
              </p:nvCxnSpPr>
              <p:spPr bwMode="auto">
                <a:xfrm>
                  <a:off x="1556940" y="3042138"/>
                  <a:ext cx="0" cy="10185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251555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90" name="Straight Connector 89">
                  <a:extLst>
                    <a:ext uri="{FF2B5EF4-FFF2-40B4-BE49-F238E27FC236}">
                      <a16:creationId xmlns="" xmlns:a16="http://schemas.microsoft.com/office/drawing/2014/main" id="{6274D13C-42D1-1A46-B4DF-70A825BA0216}"/>
                    </a:ext>
                  </a:extLst>
                </p:cNvPr>
                <p:cNvCxnSpPr/>
                <p:nvPr/>
              </p:nvCxnSpPr>
              <p:spPr bwMode="auto">
                <a:xfrm>
                  <a:off x="1619584" y="3042138"/>
                  <a:ext cx="0" cy="10185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251555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91" name="Straight Connector 90">
                  <a:extLst>
                    <a:ext uri="{FF2B5EF4-FFF2-40B4-BE49-F238E27FC236}">
                      <a16:creationId xmlns="" xmlns:a16="http://schemas.microsoft.com/office/drawing/2014/main" id="{2E358D8F-FF96-3440-9C30-D5805693DF36}"/>
                    </a:ext>
                  </a:extLst>
                </p:cNvPr>
                <p:cNvCxnSpPr/>
                <p:nvPr/>
              </p:nvCxnSpPr>
              <p:spPr bwMode="auto">
                <a:xfrm>
                  <a:off x="1682228" y="3042138"/>
                  <a:ext cx="0" cy="10185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251555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77" name="Rectangle 76">
                <a:extLst>
                  <a:ext uri="{FF2B5EF4-FFF2-40B4-BE49-F238E27FC236}">
                    <a16:creationId xmlns="" xmlns:a16="http://schemas.microsoft.com/office/drawing/2014/main" id="{5AADB233-D35A-2C43-97EA-4173C6F74BBD}"/>
                  </a:ext>
                </a:extLst>
              </p:cNvPr>
              <p:cNvSpPr/>
              <p:nvPr/>
            </p:nvSpPr>
            <p:spPr bwMode="auto">
              <a:xfrm>
                <a:off x="3724212" y="3039664"/>
                <a:ext cx="72000" cy="141179"/>
              </a:xfrm>
              <a:prstGeom prst="rect">
                <a:avLst/>
              </a:prstGeom>
              <a:solidFill>
                <a:srgbClr val="251555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 dirty="0">
                  <a:solidFill>
                    <a:srgbClr val="261748"/>
                  </a:solidFill>
                </a:endParaRP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="" xmlns:a16="http://schemas.microsoft.com/office/drawing/2014/main" id="{FEF60456-C79A-ED4D-BA46-38B7793AC485}"/>
                  </a:ext>
                </a:extLst>
              </p:cNvPr>
              <p:cNvSpPr txBox="1"/>
              <p:nvPr/>
            </p:nvSpPr>
            <p:spPr>
              <a:xfrm>
                <a:off x="1781322" y="2971754"/>
                <a:ext cx="135958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None/>
                </a:pPr>
                <a:r>
                  <a:rPr lang="en-US" sz="1200" b="1" dirty="0" err="1">
                    <a:solidFill>
                      <a:srgbClr val="251555"/>
                    </a:solidFill>
                  </a:rPr>
                  <a:t>undulator</a:t>
                </a:r>
                <a:endParaRPr lang="en-US" sz="1200" b="1" dirty="0">
                  <a:solidFill>
                    <a:srgbClr val="251555"/>
                  </a:solidFill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="" xmlns:a16="http://schemas.microsoft.com/office/drawing/2014/main" id="{71ABDF77-8CC2-7245-A03E-B924088B743D}"/>
                  </a:ext>
                </a:extLst>
              </p:cNvPr>
              <p:cNvSpPr txBox="1"/>
              <p:nvPr/>
            </p:nvSpPr>
            <p:spPr>
              <a:xfrm>
                <a:off x="3823408" y="2971754"/>
                <a:ext cx="135958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None/>
                </a:pPr>
                <a:r>
                  <a:rPr lang="en-US" sz="1200" b="1" dirty="0">
                    <a:solidFill>
                      <a:srgbClr val="251555"/>
                    </a:solidFill>
                  </a:rPr>
                  <a:t>electron dump</a:t>
                </a: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="" xmlns:a16="http://schemas.microsoft.com/office/drawing/2014/main" id="{2233EBEE-C1E9-0E44-B21C-87A07EA6D471}"/>
                </a:ext>
              </a:extLst>
            </p:cNvPr>
            <p:cNvGrpSpPr/>
            <p:nvPr/>
          </p:nvGrpSpPr>
          <p:grpSpPr>
            <a:xfrm>
              <a:off x="642624" y="3125895"/>
              <a:ext cx="4189851" cy="276999"/>
              <a:chOff x="993144" y="2264835"/>
              <a:chExt cx="4189851" cy="276999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="" xmlns:a16="http://schemas.microsoft.com/office/drawing/2014/main" id="{2DF47DDD-F180-B849-8408-656CD1390DEC}"/>
                  </a:ext>
                </a:extLst>
              </p:cNvPr>
              <p:cNvSpPr/>
              <p:nvPr/>
            </p:nvSpPr>
            <p:spPr bwMode="auto">
              <a:xfrm>
                <a:off x="993144" y="2362111"/>
                <a:ext cx="720000" cy="82446"/>
              </a:xfrm>
              <a:prstGeom prst="rect">
                <a:avLst/>
              </a:prstGeom>
              <a:solidFill>
                <a:srgbClr val="251555"/>
              </a:solidFill>
              <a:ln w="2857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 dirty="0">
                  <a:solidFill>
                    <a:srgbClr val="261748"/>
                  </a:solidFill>
                </a:endParaRP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="" xmlns:a16="http://schemas.microsoft.com/office/drawing/2014/main" id="{9D20AAAC-9C17-EF4E-B35E-2DB0CF342857}"/>
                  </a:ext>
                </a:extLst>
              </p:cNvPr>
              <p:cNvSpPr txBox="1"/>
              <p:nvPr/>
            </p:nvSpPr>
            <p:spPr>
              <a:xfrm>
                <a:off x="1781322" y="2264835"/>
                <a:ext cx="135958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None/>
                </a:pPr>
                <a:r>
                  <a:rPr lang="en-US" sz="1200" b="1" dirty="0">
                    <a:solidFill>
                      <a:srgbClr val="251555"/>
                    </a:solidFill>
                  </a:rPr>
                  <a:t>electron tunnel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="" xmlns:a16="http://schemas.microsoft.com/office/drawing/2014/main" id="{88E6864A-A720-6543-8471-FC42EE165F19}"/>
                  </a:ext>
                </a:extLst>
              </p:cNvPr>
              <p:cNvSpPr txBox="1"/>
              <p:nvPr/>
            </p:nvSpPr>
            <p:spPr>
              <a:xfrm>
                <a:off x="3823408" y="2264835"/>
                <a:ext cx="135958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None/>
                </a:pPr>
                <a:r>
                  <a:rPr lang="en-US" sz="1200" b="1" dirty="0">
                    <a:solidFill>
                      <a:srgbClr val="251555"/>
                    </a:solidFill>
                  </a:rPr>
                  <a:t>electron switch</a:t>
                </a:r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="" xmlns:a16="http://schemas.microsoft.com/office/drawing/2014/main" id="{B6BDE61F-962A-8F47-A2CB-5EA777BD4D08}"/>
                  </a:ext>
                </a:extLst>
              </p:cNvPr>
              <p:cNvGrpSpPr/>
              <p:nvPr/>
            </p:nvGrpSpPr>
            <p:grpSpPr>
              <a:xfrm>
                <a:off x="3701838" y="2349334"/>
                <a:ext cx="116749" cy="108000"/>
                <a:chOff x="3705158" y="2579718"/>
                <a:chExt cx="116749" cy="108000"/>
              </a:xfrm>
            </p:grpSpPr>
            <p:sp>
              <p:nvSpPr>
                <p:cNvPr id="74" name="Oval 73">
                  <a:extLst>
                    <a:ext uri="{FF2B5EF4-FFF2-40B4-BE49-F238E27FC236}">
                      <a16:creationId xmlns="" xmlns:a16="http://schemas.microsoft.com/office/drawing/2014/main" id="{3FAD2911-7D50-0A4A-824A-09C43472E52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705158" y="2579718"/>
                  <a:ext cx="103010" cy="108000"/>
                </a:xfrm>
                <a:prstGeom prst="ellipse">
                  <a:avLst/>
                </a:prstGeom>
                <a:solidFill>
                  <a:srgbClr val="251555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indent="-34290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</a:pPr>
                  <a:endParaRPr lang="en-US" sz="900" dirty="0">
                    <a:solidFill>
                      <a:srgbClr val="261748"/>
                    </a:solidFill>
                  </a:endParaRPr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="" xmlns:a16="http://schemas.microsoft.com/office/drawing/2014/main" id="{B66724ED-EDA0-7046-84B3-2819F634E2FC}"/>
                    </a:ext>
                  </a:extLst>
                </p:cNvPr>
                <p:cNvSpPr/>
                <p:nvPr/>
              </p:nvSpPr>
              <p:spPr bwMode="auto">
                <a:xfrm>
                  <a:off x="3755232" y="2595563"/>
                  <a:ext cx="66675" cy="47625"/>
                </a:xfrm>
                <a:custGeom>
                  <a:avLst/>
                  <a:gdLst>
                    <a:gd name="connsiteX0" fmla="*/ 47625 w 66675"/>
                    <a:gd name="connsiteY0" fmla="*/ 0 h 47625"/>
                    <a:gd name="connsiteX1" fmla="*/ 47625 w 66675"/>
                    <a:gd name="connsiteY1" fmla="*/ 0 h 47625"/>
                    <a:gd name="connsiteX2" fmla="*/ 28575 w 66675"/>
                    <a:gd name="connsiteY2" fmla="*/ 14287 h 47625"/>
                    <a:gd name="connsiteX3" fmla="*/ 21431 w 66675"/>
                    <a:gd name="connsiteY3" fmla="*/ 19050 h 47625"/>
                    <a:gd name="connsiteX4" fmla="*/ 14287 w 66675"/>
                    <a:gd name="connsiteY4" fmla="*/ 26194 h 47625"/>
                    <a:gd name="connsiteX5" fmla="*/ 0 w 66675"/>
                    <a:gd name="connsiteY5" fmla="*/ 35719 h 47625"/>
                    <a:gd name="connsiteX6" fmla="*/ 66675 w 66675"/>
                    <a:gd name="connsiteY6" fmla="*/ 47625 h 47625"/>
                    <a:gd name="connsiteX7" fmla="*/ 47625 w 66675"/>
                    <a:gd name="connsiteY7" fmla="*/ 0 h 4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6675" h="47625">
                      <a:moveTo>
                        <a:pt x="47625" y="0"/>
                      </a:moveTo>
                      <a:lnTo>
                        <a:pt x="47625" y="0"/>
                      </a:lnTo>
                      <a:cubicBezTo>
                        <a:pt x="41275" y="4762"/>
                        <a:pt x="34994" y="9618"/>
                        <a:pt x="28575" y="14287"/>
                      </a:cubicBezTo>
                      <a:cubicBezTo>
                        <a:pt x="26260" y="15970"/>
                        <a:pt x="23630" y="17218"/>
                        <a:pt x="21431" y="19050"/>
                      </a:cubicBezTo>
                      <a:cubicBezTo>
                        <a:pt x="18844" y="21206"/>
                        <a:pt x="16945" y="24126"/>
                        <a:pt x="14287" y="26194"/>
                      </a:cubicBezTo>
                      <a:cubicBezTo>
                        <a:pt x="9769" y="29708"/>
                        <a:pt x="0" y="35719"/>
                        <a:pt x="0" y="35719"/>
                      </a:cubicBezTo>
                      <a:lnTo>
                        <a:pt x="66675" y="47625"/>
                      </a:lnTo>
                      <a:lnTo>
                        <a:pt x="47625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indent="-34290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</a:pPr>
                  <a:endParaRPr lang="en-US" sz="900" dirty="0">
                    <a:solidFill>
                      <a:srgbClr val="261748"/>
                    </a:solidFill>
                  </a:endParaRPr>
                </a:p>
              </p:txBody>
            </p:sp>
          </p:grpSp>
        </p:grpSp>
        <p:grpSp>
          <p:nvGrpSpPr>
            <p:cNvPr id="59" name="Group 58">
              <a:extLst>
                <a:ext uri="{FF2B5EF4-FFF2-40B4-BE49-F238E27FC236}">
                  <a16:creationId xmlns="" xmlns:a16="http://schemas.microsoft.com/office/drawing/2014/main" id="{57AADB6A-C817-164F-996A-0E91F06EFDE6}"/>
                </a:ext>
              </a:extLst>
            </p:cNvPr>
            <p:cNvGrpSpPr/>
            <p:nvPr/>
          </p:nvGrpSpPr>
          <p:grpSpPr>
            <a:xfrm>
              <a:off x="1332569" y="4963473"/>
              <a:ext cx="111987" cy="108000"/>
              <a:chOff x="1332569" y="4963473"/>
              <a:chExt cx="111987" cy="108000"/>
            </a:xfrm>
          </p:grpSpPr>
          <p:sp>
            <p:nvSpPr>
              <p:cNvPr id="68" name="Oval 67">
                <a:extLst>
                  <a:ext uri="{FF2B5EF4-FFF2-40B4-BE49-F238E27FC236}">
                    <a16:creationId xmlns="" xmlns:a16="http://schemas.microsoft.com/office/drawing/2014/main" id="{69D074E1-FBF2-AB49-B96A-35F12E33011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32569" y="4963473"/>
                <a:ext cx="103010" cy="108000"/>
              </a:xfrm>
              <a:prstGeom prst="ellipse">
                <a:avLst/>
              </a:prstGeom>
              <a:solidFill>
                <a:srgbClr val="251555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 dirty="0">
                  <a:solidFill>
                    <a:srgbClr val="261748"/>
                  </a:solidFill>
                </a:endParaRPr>
              </a:p>
            </p:txBody>
          </p:sp>
          <p:sp>
            <p:nvSpPr>
              <p:cNvPr id="69" name="Freeform 68">
                <a:extLst>
                  <a:ext uri="{FF2B5EF4-FFF2-40B4-BE49-F238E27FC236}">
                    <a16:creationId xmlns="" xmlns:a16="http://schemas.microsoft.com/office/drawing/2014/main" id="{E4FBF1F8-3067-1E40-9742-03ECE22AD6DE}"/>
                  </a:ext>
                </a:extLst>
              </p:cNvPr>
              <p:cNvSpPr/>
              <p:nvPr/>
            </p:nvSpPr>
            <p:spPr bwMode="auto">
              <a:xfrm>
                <a:off x="1377881" y="4979318"/>
                <a:ext cx="66675" cy="47625"/>
              </a:xfrm>
              <a:custGeom>
                <a:avLst/>
                <a:gdLst>
                  <a:gd name="connsiteX0" fmla="*/ 47625 w 66675"/>
                  <a:gd name="connsiteY0" fmla="*/ 0 h 47625"/>
                  <a:gd name="connsiteX1" fmla="*/ 47625 w 66675"/>
                  <a:gd name="connsiteY1" fmla="*/ 0 h 47625"/>
                  <a:gd name="connsiteX2" fmla="*/ 28575 w 66675"/>
                  <a:gd name="connsiteY2" fmla="*/ 14287 h 47625"/>
                  <a:gd name="connsiteX3" fmla="*/ 21431 w 66675"/>
                  <a:gd name="connsiteY3" fmla="*/ 19050 h 47625"/>
                  <a:gd name="connsiteX4" fmla="*/ 14287 w 66675"/>
                  <a:gd name="connsiteY4" fmla="*/ 26194 h 47625"/>
                  <a:gd name="connsiteX5" fmla="*/ 0 w 66675"/>
                  <a:gd name="connsiteY5" fmla="*/ 35719 h 47625"/>
                  <a:gd name="connsiteX6" fmla="*/ 66675 w 66675"/>
                  <a:gd name="connsiteY6" fmla="*/ 47625 h 47625"/>
                  <a:gd name="connsiteX7" fmla="*/ 47625 w 66675"/>
                  <a:gd name="connsiteY7" fmla="*/ 0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675" h="47625">
                    <a:moveTo>
                      <a:pt x="47625" y="0"/>
                    </a:moveTo>
                    <a:lnTo>
                      <a:pt x="47625" y="0"/>
                    </a:lnTo>
                    <a:cubicBezTo>
                      <a:pt x="41275" y="4762"/>
                      <a:pt x="34994" y="9618"/>
                      <a:pt x="28575" y="14287"/>
                    </a:cubicBezTo>
                    <a:cubicBezTo>
                      <a:pt x="26260" y="15970"/>
                      <a:pt x="23630" y="17218"/>
                      <a:pt x="21431" y="19050"/>
                    </a:cubicBezTo>
                    <a:cubicBezTo>
                      <a:pt x="18844" y="21206"/>
                      <a:pt x="16945" y="24126"/>
                      <a:pt x="14287" y="26194"/>
                    </a:cubicBezTo>
                    <a:cubicBezTo>
                      <a:pt x="9769" y="29708"/>
                      <a:pt x="0" y="35719"/>
                      <a:pt x="0" y="35719"/>
                    </a:cubicBezTo>
                    <a:lnTo>
                      <a:pt x="66675" y="47625"/>
                    </a:lnTo>
                    <a:lnTo>
                      <a:pt x="47625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 dirty="0">
                  <a:solidFill>
                    <a:srgbClr val="261748"/>
                  </a:solidFill>
                </a:endParaRPr>
              </a:p>
            </p:txBody>
          </p:sp>
        </p:grpSp>
        <p:sp>
          <p:nvSpPr>
            <p:cNvPr id="60" name="Rectangle 59">
              <a:extLst>
                <a:ext uri="{FF2B5EF4-FFF2-40B4-BE49-F238E27FC236}">
                  <a16:creationId xmlns="" xmlns:a16="http://schemas.microsoft.com/office/drawing/2014/main" id="{F703B4A7-1AD9-6B47-8BAF-6E7C56BB3199}"/>
                </a:ext>
              </a:extLst>
            </p:cNvPr>
            <p:cNvSpPr/>
            <p:nvPr/>
          </p:nvSpPr>
          <p:spPr bwMode="auto">
            <a:xfrm>
              <a:off x="7163983" y="3195154"/>
              <a:ext cx="996613" cy="2607636"/>
            </a:xfrm>
            <a:prstGeom prst="rect">
              <a:avLst/>
            </a:prstGeom>
            <a:noFill/>
            <a:ln w="28575" cap="flat" cmpd="sng" algn="ctr">
              <a:solidFill>
                <a:schemeClr val="folHlink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 dirty="0">
                <a:solidFill>
                  <a:srgbClr val="261748"/>
                </a:solidFill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="" xmlns:a16="http://schemas.microsoft.com/office/drawing/2014/main" id="{4DA85EF4-930C-6E4D-BB58-C6855810182A}"/>
                </a:ext>
              </a:extLst>
            </p:cNvPr>
            <p:cNvSpPr txBox="1"/>
            <p:nvPr/>
          </p:nvSpPr>
          <p:spPr>
            <a:xfrm>
              <a:off x="7127578" y="2931797"/>
              <a:ext cx="109297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r>
                <a:rPr lang="en-US" sz="1200" b="1" dirty="0">
                  <a:solidFill>
                    <a:srgbClr val="FD930A"/>
                  </a:solidFill>
                </a:rPr>
                <a:t>experiments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="" xmlns:a16="http://schemas.microsoft.com/office/drawing/2014/main" id="{65F26CD0-BCE2-F048-BA98-588D61AD69A1}"/>
                </a:ext>
              </a:extLst>
            </p:cNvPr>
            <p:cNvSpPr txBox="1"/>
            <p:nvPr/>
          </p:nvSpPr>
          <p:spPr>
            <a:xfrm>
              <a:off x="372745" y="5189280"/>
              <a:ext cx="173785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r>
                <a:rPr lang="en-US" sz="1400" b="1" dirty="0">
                  <a:solidFill>
                    <a:srgbClr val="251555"/>
                  </a:solidFill>
                </a:rPr>
                <a:t>LINAC</a:t>
              </a:r>
            </a:p>
            <a:p>
              <a:pPr algn="ctr" fontAlgn="base"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r>
                <a:rPr lang="en-US" sz="1200" b="1" dirty="0">
                  <a:solidFill>
                    <a:srgbClr val="251555"/>
                  </a:solidFill>
                </a:rPr>
                <a:t>17.5 / 14 / 10.5 GeV</a:t>
              </a: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="" xmlns:a16="http://schemas.microsoft.com/office/drawing/2014/main" id="{B1D7F775-A0DD-F04D-8BB1-A6E6B056759F}"/>
                </a:ext>
              </a:extLst>
            </p:cNvPr>
            <p:cNvGrpSpPr/>
            <p:nvPr/>
          </p:nvGrpSpPr>
          <p:grpSpPr>
            <a:xfrm>
              <a:off x="279332" y="4824150"/>
              <a:ext cx="735228" cy="378650"/>
              <a:chOff x="638863" y="4824150"/>
              <a:chExt cx="735228" cy="378650"/>
            </a:xfrm>
          </p:grpSpPr>
          <p:sp>
            <p:nvSpPr>
              <p:cNvPr id="64" name="TextBox 63">
                <a:extLst>
                  <a:ext uri="{FF2B5EF4-FFF2-40B4-BE49-F238E27FC236}">
                    <a16:creationId xmlns="" xmlns:a16="http://schemas.microsoft.com/office/drawing/2014/main" id="{8FEE3E34-EEE5-D744-A9AE-D4334B2800BD}"/>
                  </a:ext>
                </a:extLst>
              </p:cNvPr>
              <p:cNvSpPr txBox="1"/>
              <p:nvPr/>
            </p:nvSpPr>
            <p:spPr>
              <a:xfrm rot="5400000">
                <a:off x="953950" y="4782642"/>
                <a:ext cx="37861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None/>
                </a:pPr>
                <a:r>
                  <a:rPr lang="en-US" sz="2400" dirty="0">
                    <a:solidFill>
                      <a:srgbClr val="FFFFFF"/>
                    </a:solidFill>
                    <a:latin typeface="Arial Black" panose="020B0A04020102020204" pitchFamily="34" charset="0"/>
                  </a:rPr>
                  <a:t>~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="" xmlns:a16="http://schemas.microsoft.com/office/drawing/2014/main" id="{860E392B-1AAF-BD49-81E2-509A40F709EB}"/>
                  </a:ext>
                </a:extLst>
              </p:cNvPr>
              <p:cNvSpPr txBox="1"/>
              <p:nvPr/>
            </p:nvSpPr>
            <p:spPr>
              <a:xfrm rot="5400000">
                <a:off x="903965" y="4782658"/>
                <a:ext cx="37861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None/>
                </a:pPr>
                <a:r>
                  <a:rPr lang="en-US" sz="2400" dirty="0">
                    <a:solidFill>
                      <a:srgbClr val="FFFFFF"/>
                    </a:solidFill>
                    <a:latin typeface="Arial Black" panose="020B0A04020102020204" pitchFamily="34" charset="0"/>
                  </a:rPr>
                  <a:t>~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="" xmlns:a16="http://schemas.microsoft.com/office/drawing/2014/main" id="{6BB87DD4-6C82-1548-ADC4-31DA28288E02}"/>
                  </a:ext>
                </a:extLst>
              </p:cNvPr>
              <p:cNvSpPr txBox="1"/>
              <p:nvPr/>
            </p:nvSpPr>
            <p:spPr>
              <a:xfrm rot="5400000">
                <a:off x="927743" y="4782626"/>
                <a:ext cx="37861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None/>
                </a:pPr>
                <a:r>
                  <a:rPr lang="en-US" sz="2400" dirty="0">
                    <a:solidFill>
                      <a:srgbClr val="261748"/>
                    </a:solidFill>
                    <a:latin typeface="Arial Black" panose="020B0A04020102020204" pitchFamily="34" charset="0"/>
                  </a:rPr>
                  <a:t>~</a:t>
                </a: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="" xmlns:a16="http://schemas.microsoft.com/office/drawing/2014/main" id="{8D86A645-00A0-8A49-8F97-07ABAA82A7C3}"/>
                  </a:ext>
                </a:extLst>
              </p:cNvPr>
              <p:cNvSpPr/>
              <p:nvPr/>
            </p:nvSpPr>
            <p:spPr bwMode="auto">
              <a:xfrm>
                <a:off x="638863" y="4903622"/>
                <a:ext cx="355111" cy="194881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 dirty="0">
                  <a:solidFill>
                    <a:srgbClr val="261748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Possible</a:t>
            </a:r>
            <a:r>
              <a:rPr lang="de-DE" dirty="0"/>
              <a:t> </a:t>
            </a:r>
            <a:r>
              <a:rPr lang="de-DE" dirty="0" err="1"/>
              <a:t>location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XFEL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1703512" y="4065469"/>
            <a:ext cx="796866" cy="57552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48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Accelerator</a:t>
            </a:r>
            <a:r>
              <a:rPr lang="de-DE" dirty="0" smtClean="0"/>
              <a:t> Design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grpSp>
        <p:nvGrpSpPr>
          <p:cNvPr id="11" name="Group 10"/>
          <p:cNvGrpSpPr/>
          <p:nvPr/>
        </p:nvGrpSpPr>
        <p:grpSpPr>
          <a:xfrm>
            <a:off x="9969679" y="1932761"/>
            <a:ext cx="1577151" cy="1152128"/>
            <a:chOff x="6059988" y="4378016"/>
            <a:chExt cx="1577151" cy="1152128"/>
          </a:xfrm>
        </p:grpSpPr>
        <p:sp>
          <p:nvSpPr>
            <p:cNvPr id="12" name="TextBox 11"/>
            <p:cNvSpPr txBox="1"/>
            <p:nvPr/>
          </p:nvSpPr>
          <p:spPr>
            <a:xfrm>
              <a:off x="6816080" y="4509120"/>
              <a:ext cx="82105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prstClr val="black"/>
                  </a:solidFill>
                </a:rPr>
                <a:t>XTD20</a:t>
              </a:r>
            </a:p>
          </p:txBody>
        </p:sp>
        <p:sp>
          <p:nvSpPr>
            <p:cNvPr id="13" name="Down Arrow 12"/>
            <p:cNvSpPr/>
            <p:nvPr/>
          </p:nvSpPr>
          <p:spPr>
            <a:xfrm rot="11300269">
              <a:off x="6059988" y="4378016"/>
              <a:ext cx="648072" cy="1152128"/>
            </a:xfrm>
            <a:prstGeom prst="downArrow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>
                <a:solidFill>
                  <a:prstClr val="black"/>
                </a:solidFill>
              </a:endParaRPr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1237" y="1268760"/>
            <a:ext cx="11881320" cy="41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767408" y="3331612"/>
            <a:ext cx="10761457" cy="889476"/>
            <a:chOff x="767408" y="3331612"/>
            <a:chExt cx="10761457" cy="889476"/>
          </a:xfrm>
        </p:grpSpPr>
        <p:cxnSp>
          <p:nvCxnSpPr>
            <p:cNvPr id="14" name="Straight Connector 13"/>
            <p:cNvCxnSpPr/>
            <p:nvPr/>
          </p:nvCxnSpPr>
          <p:spPr>
            <a:xfrm flipV="1">
              <a:off x="767408" y="3573016"/>
              <a:ext cx="4824536" cy="648072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5591944" y="3347336"/>
              <a:ext cx="5105917" cy="22568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5" descr="pasted-image.pd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837264">
              <a:off x="10686280" y="3331612"/>
              <a:ext cx="842585" cy="257126"/>
            </a:xfrm>
            <a:prstGeom prst="rect">
              <a:avLst/>
            </a:prstGeom>
            <a:solidFill>
              <a:schemeClr val="bg1"/>
            </a:solidFill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</p:pic>
      </p:grpSp>
      <p:grpSp>
        <p:nvGrpSpPr>
          <p:cNvPr id="8" name="Group 7"/>
          <p:cNvGrpSpPr/>
          <p:nvPr/>
        </p:nvGrpSpPr>
        <p:grpSpPr>
          <a:xfrm>
            <a:off x="6096000" y="3717032"/>
            <a:ext cx="3610183" cy="2498794"/>
            <a:chOff x="6096000" y="3717032"/>
            <a:chExt cx="3610183" cy="2498794"/>
          </a:xfrm>
        </p:grpSpPr>
        <p:sp>
          <p:nvSpPr>
            <p:cNvPr id="3" name="TextBox 2"/>
            <p:cNvSpPr txBox="1"/>
            <p:nvPr/>
          </p:nvSpPr>
          <p:spPr>
            <a:xfrm>
              <a:off x="6096000" y="5877272"/>
              <a:ext cx="36101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Start point of the second fan for XFEL</a:t>
              </a:r>
            </a:p>
          </p:txBody>
        </p:sp>
        <p:cxnSp>
          <p:nvCxnSpPr>
            <p:cNvPr id="7" name="Straight Arrow Connector 6"/>
            <p:cNvCxnSpPr>
              <a:stCxn id="3" idx="0"/>
            </p:cNvCxnSpPr>
            <p:nvPr/>
          </p:nvCxnSpPr>
          <p:spPr>
            <a:xfrm flipV="1">
              <a:off x="7901092" y="3717032"/>
              <a:ext cx="859204" cy="216024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9408368" y="1772816"/>
            <a:ext cx="57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TD1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840416" y="2204864"/>
            <a:ext cx="57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TD2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136560" y="2780928"/>
            <a:ext cx="686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TD20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80176" y="3068960"/>
            <a:ext cx="697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dump</a:t>
            </a:r>
          </a:p>
        </p:txBody>
      </p:sp>
    </p:spTree>
    <p:extLst>
      <p:ext uri="{BB962C8B-B14F-4D97-AF65-F5344CB8AC3E}">
        <p14:creationId xmlns:p14="http://schemas.microsoft.com/office/powerpoint/2010/main" val="418932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Picture 7" descr="IMG_611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496" y="116632"/>
            <a:ext cx="8784976" cy="6588732"/>
          </a:xfrm>
          <a:prstGeom prst="rect">
            <a:avLst/>
          </a:prstGeom>
        </p:spPr>
      </p:pic>
      <p:pic>
        <p:nvPicPr>
          <p:cNvPr id="3" name="Picture 2" descr="IMG_611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480" y="0"/>
            <a:ext cx="9073008" cy="680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9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Location </a:t>
            </a:r>
            <a:r>
              <a:rPr lang="de-DE" dirty="0" err="1" smtClean="0"/>
              <a:t>Considerations</a:t>
            </a:r>
            <a:r>
              <a:rPr lang="de-DE" dirty="0" smtClean="0"/>
              <a:t> – XTD20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Content Placeholder 7"/>
          <p:cNvSpPr>
            <a:spLocks noGrp="1"/>
          </p:cNvSpPr>
          <p:nvPr>
            <p:ph idx="14"/>
          </p:nvPr>
        </p:nvSpPr>
        <p:spPr>
          <a:xfrm>
            <a:off x="407369" y="1406433"/>
            <a:ext cx="11376652" cy="5010249"/>
          </a:xfrm>
        </p:spPr>
        <p:txBody>
          <a:bodyPr/>
          <a:lstStyle/>
          <a:p>
            <a:pPr marL="0" indent="0">
              <a:buNone/>
            </a:pPr>
            <a:r>
              <a:rPr lang="de-DE" sz="1600" b="1" u="sng" dirty="0"/>
              <a:t>XTD20</a:t>
            </a:r>
          </a:p>
          <a:p>
            <a:r>
              <a:rPr lang="de-DE" dirty="0" err="1" smtClean="0"/>
              <a:t>Uses</a:t>
            </a:r>
            <a:r>
              <a:rPr lang="de-DE" dirty="0" smtClean="0"/>
              <a:t> </a:t>
            </a:r>
            <a:r>
              <a:rPr lang="de-DE" dirty="0" err="1" smtClean="0"/>
              <a:t>existing</a:t>
            </a:r>
            <a:r>
              <a:rPr lang="de-DE" dirty="0" smtClean="0"/>
              <a:t> </a:t>
            </a:r>
            <a:r>
              <a:rPr lang="de-DE" dirty="0" err="1" smtClean="0"/>
              <a:t>building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beam </a:t>
            </a:r>
            <a:r>
              <a:rPr lang="de-DE" dirty="0" err="1" smtClean="0"/>
              <a:t>line</a:t>
            </a:r>
            <a:r>
              <a:rPr lang="de-DE" dirty="0" smtClean="0"/>
              <a:t> design.</a:t>
            </a:r>
          </a:p>
          <a:p>
            <a:pPr>
              <a:lnSpc>
                <a:spcPct val="150000"/>
              </a:lnSpc>
            </a:pPr>
            <a:r>
              <a:rPr lang="de-DE" dirty="0"/>
              <a:t>Major </a:t>
            </a:r>
            <a:r>
              <a:rPr lang="de-DE" dirty="0" err="1"/>
              <a:t>modification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extraction</a:t>
            </a:r>
            <a:r>
              <a:rPr lang="de-DE" dirty="0"/>
              <a:t> beam </a:t>
            </a:r>
            <a:r>
              <a:rPr lang="de-DE" dirty="0" err="1" smtClean="0"/>
              <a:t>line</a:t>
            </a:r>
            <a:r>
              <a:rPr lang="de-DE" dirty="0" smtClean="0"/>
              <a:t> - </a:t>
            </a:r>
            <a:r>
              <a:rPr lang="de-DE" dirty="0" err="1"/>
              <a:t>d</a:t>
            </a:r>
            <a:r>
              <a:rPr lang="de-DE" dirty="0" err="1" smtClean="0"/>
              <a:t>owntime</a:t>
            </a:r>
            <a:r>
              <a:rPr lang="de-DE" dirty="0" smtClean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evaluated</a:t>
            </a:r>
            <a:r>
              <a:rPr lang="de-DE" dirty="0" smtClean="0"/>
              <a:t>.</a:t>
            </a:r>
          </a:p>
          <a:p>
            <a:r>
              <a:rPr lang="de-DE" dirty="0" err="1" smtClean="0"/>
              <a:t>Extraction</a:t>
            </a:r>
            <a:r>
              <a:rPr lang="de-DE" dirty="0" smtClean="0"/>
              <a:t> </a:t>
            </a:r>
            <a:r>
              <a:rPr lang="de-DE" dirty="0" err="1"/>
              <a:t>and</a:t>
            </a:r>
            <a:r>
              <a:rPr lang="de-DE" dirty="0"/>
              <a:t> beam </a:t>
            </a:r>
            <a:r>
              <a:rPr lang="de-DE" dirty="0" err="1"/>
              <a:t>line</a:t>
            </a:r>
            <a:r>
              <a:rPr lang="de-DE" dirty="0"/>
              <a:t> </a:t>
            </a:r>
            <a:r>
              <a:rPr lang="de-DE" dirty="0" err="1"/>
              <a:t>already</a:t>
            </a:r>
            <a:r>
              <a:rPr lang="de-DE" dirty="0"/>
              <a:t> </a:t>
            </a:r>
            <a:r>
              <a:rPr lang="de-DE" dirty="0" err="1" smtClean="0"/>
              <a:t>included</a:t>
            </a:r>
            <a:r>
              <a:rPr lang="de-DE" dirty="0" smtClean="0"/>
              <a:t> in plan-</a:t>
            </a:r>
            <a:r>
              <a:rPr lang="de-DE" dirty="0" err="1" smtClean="0"/>
              <a:t>approval</a:t>
            </a:r>
            <a:r>
              <a:rPr lang="de-DE" dirty="0" smtClean="0"/>
              <a:t>.</a:t>
            </a:r>
            <a:endParaRPr lang="de-DE" dirty="0"/>
          </a:p>
          <a:p>
            <a:r>
              <a:rPr lang="de-DE" dirty="0" smtClean="0"/>
              <a:t>Laser </a:t>
            </a:r>
            <a:r>
              <a:rPr lang="de-DE" dirty="0"/>
              <a:t>beam </a:t>
            </a:r>
            <a:r>
              <a:rPr lang="de-DE" dirty="0" err="1"/>
              <a:t>line</a:t>
            </a:r>
            <a:r>
              <a:rPr lang="de-DE" dirty="0"/>
              <a:t> </a:t>
            </a:r>
            <a:r>
              <a:rPr lang="de-DE" dirty="0" err="1"/>
              <a:t>transport</a:t>
            </a:r>
            <a:r>
              <a:rPr lang="de-DE" dirty="0"/>
              <a:t> via XS1 </a:t>
            </a:r>
            <a:r>
              <a:rPr lang="de-DE" dirty="0" err="1"/>
              <a:t>shaft</a:t>
            </a:r>
            <a:r>
              <a:rPr lang="de-DE" dirty="0"/>
              <a:t>.</a:t>
            </a:r>
          </a:p>
          <a:p>
            <a:pPr>
              <a:lnSpc>
                <a:spcPct val="150000"/>
              </a:lnSpc>
            </a:pPr>
            <a:r>
              <a:rPr lang="de-DE" dirty="0"/>
              <a:t>Early </a:t>
            </a:r>
            <a:r>
              <a:rPr lang="de-DE" dirty="0" err="1"/>
              <a:t>implementation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beam </a:t>
            </a:r>
            <a:r>
              <a:rPr lang="de-DE" dirty="0" err="1"/>
              <a:t>extraction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future</a:t>
            </a:r>
            <a:r>
              <a:rPr lang="de-DE" dirty="0"/>
              <a:t> XFEL upgrade </a:t>
            </a:r>
            <a:r>
              <a:rPr lang="de-DE" dirty="0" err="1"/>
              <a:t>and</a:t>
            </a:r>
            <a:r>
              <a:rPr lang="de-DE" dirty="0"/>
              <a:t>/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test</a:t>
            </a:r>
            <a:r>
              <a:rPr lang="de-DE" dirty="0"/>
              <a:t> beam </a:t>
            </a:r>
            <a:r>
              <a:rPr lang="de-DE" dirty="0" err="1"/>
              <a:t>area</a:t>
            </a:r>
            <a:r>
              <a:rPr lang="de-DE" dirty="0"/>
              <a:t>.</a:t>
            </a:r>
          </a:p>
          <a:p>
            <a:pPr>
              <a:lnSpc>
                <a:spcPct val="150000"/>
              </a:lnSpc>
            </a:pPr>
            <a:r>
              <a:rPr lang="de-DE" dirty="0"/>
              <a:t>Additional </a:t>
            </a:r>
            <a:r>
              <a:rPr lang="de-DE" dirty="0" err="1"/>
              <a:t>demonstration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flexibility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facility</a:t>
            </a:r>
            <a:r>
              <a:rPr lang="de-DE" dirty="0"/>
              <a:t>.</a:t>
            </a:r>
          </a:p>
          <a:p>
            <a:r>
              <a:rPr lang="de-DE" dirty="0" smtClean="0"/>
              <a:t>New </a:t>
            </a:r>
            <a:r>
              <a:rPr lang="de-DE" dirty="0" err="1" smtClean="0"/>
              <a:t>option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studied</a:t>
            </a:r>
            <a:r>
              <a:rPr lang="de-DE" dirty="0" smtClean="0"/>
              <a:t>.</a:t>
            </a:r>
            <a:endParaRPr lang="de-DE" dirty="0"/>
          </a:p>
          <a:p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425781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Accelerator</a:t>
            </a:r>
            <a:r>
              <a:rPr lang="de-DE" dirty="0" smtClean="0"/>
              <a:t> Design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384" y="778512"/>
            <a:ext cx="10945215" cy="563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2927648" y="2060848"/>
            <a:ext cx="2249985" cy="1440160"/>
            <a:chOff x="2927648" y="2060848"/>
            <a:chExt cx="2249985" cy="1440160"/>
          </a:xfrm>
        </p:grpSpPr>
        <p:sp>
          <p:nvSpPr>
            <p:cNvPr id="3" name="TextBox 2"/>
            <p:cNvSpPr txBox="1"/>
            <p:nvPr/>
          </p:nvSpPr>
          <p:spPr>
            <a:xfrm>
              <a:off x="2927648" y="2060848"/>
              <a:ext cx="22499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Fast kicker magnets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3863752" y="2492896"/>
              <a:ext cx="72008" cy="1008112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5591944" y="3789040"/>
            <a:ext cx="1728192" cy="1593468"/>
            <a:chOff x="5591944" y="3789040"/>
            <a:chExt cx="1728192" cy="1593468"/>
          </a:xfrm>
        </p:grpSpPr>
        <p:sp>
          <p:nvSpPr>
            <p:cNvPr id="7" name="TextBox 6"/>
            <p:cNvSpPr txBox="1"/>
            <p:nvPr/>
          </p:nvSpPr>
          <p:spPr>
            <a:xfrm>
              <a:off x="6384032" y="5013176"/>
              <a:ext cx="787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Septa</a:t>
              </a:r>
              <a:endParaRPr lang="en-US" sz="1600" dirty="0" smtClean="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 flipV="1">
              <a:off x="5591944" y="3789040"/>
              <a:ext cx="1080120" cy="1152128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6816080" y="3861048"/>
              <a:ext cx="216024" cy="108012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7104112" y="3861048"/>
              <a:ext cx="216024" cy="108012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9912424" y="4869160"/>
            <a:ext cx="936104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1600" dirty="0" smtClean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912424" y="4797152"/>
            <a:ext cx="1152128" cy="338554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</a:rPr>
              <a:t>TD20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00456" y="218710"/>
            <a:ext cx="1539204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Nina Golubeva</a:t>
            </a:r>
            <a:endParaRPr lang="de-DE" sz="1600" dirty="0" err="1" smtClean="0"/>
          </a:p>
        </p:txBody>
      </p:sp>
    </p:spTree>
    <p:extLst>
      <p:ext uri="{BB962C8B-B14F-4D97-AF65-F5344CB8AC3E}">
        <p14:creationId xmlns:p14="http://schemas.microsoft.com/office/powerpoint/2010/main" val="325102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en-US" sz="2000" b="1" dirty="0" smtClean="0"/>
              <a:t>01</a:t>
            </a:r>
            <a:r>
              <a:rPr lang="en-US" sz="2000" dirty="0" smtClean="0"/>
              <a:t>	Beam Parameters</a:t>
            </a:r>
          </a:p>
          <a:p>
            <a:pPr marL="0" indent="0">
              <a:spcAft>
                <a:spcPts val="0"/>
              </a:spcAft>
              <a:buNone/>
            </a:pPr>
            <a:endParaRPr lang="en-US" sz="2000" dirty="0"/>
          </a:p>
          <a:p>
            <a:pPr marL="0" indent="0">
              <a:spcAft>
                <a:spcPts val="0"/>
              </a:spcAft>
              <a:buNone/>
            </a:pPr>
            <a:r>
              <a:rPr lang="en-US" sz="2000" b="1" dirty="0" smtClean="0"/>
              <a:t>02</a:t>
            </a:r>
            <a:r>
              <a:rPr lang="en-US" sz="2000" dirty="0" smtClean="0"/>
              <a:t>	Experimental layout</a:t>
            </a:r>
          </a:p>
          <a:p>
            <a:pPr marL="0" indent="0">
              <a:spcAft>
                <a:spcPts val="0"/>
              </a:spcAft>
              <a:buNone/>
            </a:pPr>
            <a:endParaRPr lang="en-US" sz="2000" dirty="0"/>
          </a:p>
          <a:p>
            <a:pPr marL="0" indent="0">
              <a:spcAft>
                <a:spcPts val="0"/>
              </a:spcAft>
              <a:buNone/>
            </a:pPr>
            <a:r>
              <a:rPr lang="en-US" sz="2000" b="1" dirty="0" smtClean="0"/>
              <a:t>03</a:t>
            </a:r>
            <a:r>
              <a:rPr lang="en-US" sz="2000" dirty="0"/>
              <a:t>	</a:t>
            </a:r>
            <a:r>
              <a:rPr lang="en-US" sz="2000" dirty="0" smtClean="0"/>
              <a:t>Special topics</a:t>
            </a:r>
            <a:endParaRPr lang="en-US" sz="2000" dirty="0"/>
          </a:p>
          <a:p>
            <a:pPr lvl="1">
              <a:spcAft>
                <a:spcPts val="0"/>
              </a:spcAft>
            </a:pPr>
            <a:r>
              <a:rPr lang="en-US" sz="2000" dirty="0" smtClean="0"/>
              <a:t>Spectrometer Dipole</a:t>
            </a:r>
            <a:endParaRPr lang="en-US" sz="2000" dirty="0"/>
          </a:p>
          <a:p>
            <a:pPr lvl="1">
              <a:spcAft>
                <a:spcPts val="0"/>
              </a:spcAft>
            </a:pPr>
            <a:r>
              <a:rPr lang="en-US" sz="2000" dirty="0" err="1" smtClean="0"/>
              <a:t>Photoconverter</a:t>
            </a:r>
            <a:r>
              <a:rPr lang="en-US" sz="2000" dirty="0" smtClean="0"/>
              <a:t> foil</a:t>
            </a:r>
          </a:p>
          <a:p>
            <a:pPr marL="361950" lvl="1" indent="0">
              <a:spcAft>
                <a:spcPts val="0"/>
              </a:spcAft>
              <a:buNone/>
            </a:pPr>
            <a:endParaRPr lang="en-US" sz="2000" dirty="0"/>
          </a:p>
          <a:p>
            <a:pPr marL="0" indent="0">
              <a:spcAft>
                <a:spcPts val="0"/>
              </a:spcAft>
              <a:buNone/>
            </a:pPr>
            <a:r>
              <a:rPr lang="en-US" sz="2000" b="1" dirty="0" smtClean="0"/>
              <a:t>04</a:t>
            </a:r>
            <a:r>
              <a:rPr lang="en-US" sz="2000" dirty="0" smtClean="0"/>
              <a:t>	Location at the XFEL</a:t>
            </a:r>
          </a:p>
          <a:p>
            <a:pPr lvl="1">
              <a:spcAft>
                <a:spcPts val="0"/>
              </a:spcAft>
            </a:pPr>
            <a:r>
              <a:rPr lang="en-US" sz="2000" dirty="0" smtClean="0"/>
              <a:t>XSDU1</a:t>
            </a:r>
          </a:p>
          <a:p>
            <a:pPr lvl="1">
              <a:spcAft>
                <a:spcPts val="0"/>
              </a:spcAft>
            </a:pPr>
            <a:r>
              <a:rPr lang="en-US" sz="2000" dirty="0" smtClean="0"/>
              <a:t>XTD20</a:t>
            </a:r>
          </a:p>
          <a:p>
            <a:pPr marL="361950" lvl="1" indent="0">
              <a:spcAft>
                <a:spcPts val="0"/>
              </a:spcAft>
              <a:buNone/>
            </a:pPr>
            <a:endParaRPr lang="en-US" sz="2000" dirty="0" smtClean="0"/>
          </a:p>
          <a:p>
            <a:pPr marL="0" indent="0">
              <a:spcAft>
                <a:spcPts val="0"/>
              </a:spcAft>
              <a:buNone/>
            </a:pPr>
            <a:r>
              <a:rPr lang="en-US" sz="2000" b="1" dirty="0" smtClean="0"/>
              <a:t>05</a:t>
            </a:r>
            <a:r>
              <a:rPr lang="en-US" sz="2000" dirty="0" smtClean="0"/>
              <a:t> Lattice and beam optics</a:t>
            </a:r>
          </a:p>
          <a:p>
            <a:pPr marL="0" indent="0">
              <a:spcAft>
                <a:spcPts val="0"/>
              </a:spcAft>
              <a:buNone/>
            </a:pPr>
            <a:endParaRPr lang="en-US" sz="2000" dirty="0" smtClean="0"/>
          </a:p>
          <a:p>
            <a:pPr marL="0" indent="0">
              <a:spcAft>
                <a:spcPts val="0"/>
              </a:spcAft>
              <a:buNone/>
            </a:pPr>
            <a:r>
              <a:rPr lang="en-US" sz="2000" b="1" dirty="0" smtClean="0"/>
              <a:t>06</a:t>
            </a:r>
            <a:r>
              <a:rPr lang="en-US" sz="2000" dirty="0" smtClean="0"/>
              <a:t> Outlook</a:t>
            </a:r>
            <a:r>
              <a:rPr lang="en-US" sz="2000" dirty="0"/>
              <a:t> </a:t>
            </a:r>
            <a:r>
              <a:rPr lang="en-US" sz="2000" dirty="0" smtClean="0"/>
              <a:t>and conclusion</a:t>
            </a:r>
          </a:p>
          <a:p>
            <a:pPr marL="0" indent="0">
              <a:spcAft>
                <a:spcPts val="0"/>
              </a:spcAft>
              <a:buNone/>
            </a:pPr>
            <a:endParaRPr lang="en-US" b="1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| LUXE beam line considerations | Florian Burkart 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91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Tunnel Infrastructure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605" y="1406525"/>
            <a:ext cx="10996791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Support </a:t>
            </a:r>
            <a:r>
              <a:rPr lang="de-DE" dirty="0" err="1" smtClean="0"/>
              <a:t>structure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ceiling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4399" y="1406525"/>
            <a:ext cx="8543203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277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0204" y="1406525"/>
            <a:ext cx="8371592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627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Kicker </a:t>
            </a:r>
            <a:r>
              <a:rPr lang="de-DE" dirty="0" err="1" smtClean="0"/>
              <a:t>magnets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7638" y="1406525"/>
            <a:ext cx="8976724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193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0" r="582"/>
          <a:stretch/>
        </p:blipFill>
        <p:spPr>
          <a:xfrm>
            <a:off x="191344" y="1052737"/>
            <a:ext cx="5688632" cy="51845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Lattice Design downstream of the third septum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5" r="-1014"/>
          <a:stretch/>
        </p:blipFill>
        <p:spPr>
          <a:xfrm>
            <a:off x="5879976" y="1052737"/>
            <a:ext cx="5962110" cy="569321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22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Final </a:t>
            </a:r>
            <a:r>
              <a:rPr lang="de-DE" dirty="0" err="1" smtClean="0"/>
              <a:t>focus</a:t>
            </a:r>
            <a:endParaRPr lang="de-DE" dirty="0"/>
          </a:p>
        </p:txBody>
      </p:sp>
      <p:pic>
        <p:nvPicPr>
          <p:cNvPr id="6" name="Content Placeholder 5" descr="madx.ps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38" t="4559" r="534" b="8392"/>
          <a:stretch/>
        </p:blipFill>
        <p:spPr>
          <a:xfrm>
            <a:off x="1775520" y="836712"/>
            <a:ext cx="7848872" cy="5585756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096938">
            <a:off x="7410606" y="2172929"/>
            <a:ext cx="13724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err="1" smtClean="0">
                <a:solidFill>
                  <a:srgbClr val="FF0000"/>
                </a:solidFill>
              </a:rPr>
              <a:t>Preliminary</a:t>
            </a:r>
            <a:r>
              <a:rPr lang="de-DE" sz="1600" b="1" dirty="0" smtClean="0"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2700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Triplet Magnet Parameters</a:t>
            </a:r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360" y="1412776"/>
            <a:ext cx="6138863" cy="370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11680" y="23718"/>
            <a:ext cx="2880320" cy="3203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8164" y="3068961"/>
            <a:ext cx="4329687" cy="378904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Arial"/>
              </a:rPr>
              <a:t>| LUXE beam line | F. Burkart</a:t>
            </a: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63552" y="2492896"/>
            <a:ext cx="2952328" cy="120032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Arial"/>
              </a:rPr>
              <a:t>Gradient: 100 T/m</a:t>
            </a:r>
          </a:p>
          <a:p>
            <a:r>
              <a:rPr lang="en-US" sz="2400" dirty="0" smtClean="0">
                <a:solidFill>
                  <a:prstClr val="black"/>
                </a:solidFill>
                <a:latin typeface="Arial"/>
              </a:rPr>
              <a:t>Length: 10 cm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Arial"/>
              </a:rPr>
              <a:t>Aperture: 16 mm</a:t>
            </a:r>
          </a:p>
        </p:txBody>
      </p:sp>
    </p:spTree>
    <p:extLst>
      <p:ext uri="{BB962C8B-B14F-4D97-AF65-F5344CB8AC3E}">
        <p14:creationId xmlns:p14="http://schemas.microsoft.com/office/powerpoint/2010/main" val="40153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LUXE @ XFEL MAC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Arial"/>
              </a:rPr>
              <a:t>| LUXE beam line | F. Burkart</a:t>
            </a: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07368" y="2690336"/>
            <a:ext cx="113772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 err="1"/>
              <a:t>Presented</a:t>
            </a:r>
            <a:r>
              <a:rPr lang="de-DE" sz="2000" dirty="0"/>
              <a:t> </a:t>
            </a:r>
            <a:r>
              <a:rPr lang="de-DE" sz="2000" dirty="0" smtClean="0"/>
              <a:t>at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b="1" i="1" dirty="0"/>
              <a:t>XFEL MAC</a:t>
            </a:r>
            <a:r>
              <a:rPr lang="de-DE" sz="2000" dirty="0"/>
              <a:t>: </a:t>
            </a:r>
            <a:r>
              <a:rPr lang="de-DE" sz="2000" i="1" dirty="0"/>
              <a:t>MAC </a:t>
            </a:r>
            <a:r>
              <a:rPr lang="de-DE" sz="2000" i="1" dirty="0" err="1"/>
              <a:t>is</a:t>
            </a:r>
            <a:r>
              <a:rPr lang="de-DE" sz="2000" i="1" dirty="0"/>
              <a:t> </a:t>
            </a:r>
            <a:r>
              <a:rPr lang="de-DE" sz="2000" i="1" dirty="0" err="1"/>
              <a:t>very</a:t>
            </a:r>
            <a:r>
              <a:rPr lang="de-DE" sz="2000" i="1" dirty="0"/>
              <a:t> </a:t>
            </a:r>
            <a:r>
              <a:rPr lang="de-DE" sz="2000" i="1" dirty="0" err="1"/>
              <a:t>interested</a:t>
            </a:r>
            <a:r>
              <a:rPr lang="de-DE" sz="2000" i="1" dirty="0"/>
              <a:t> </a:t>
            </a:r>
            <a:r>
              <a:rPr lang="de-DE" sz="2000" i="1" dirty="0" err="1"/>
              <a:t>and</a:t>
            </a:r>
            <a:r>
              <a:rPr lang="de-DE" sz="2000" i="1" dirty="0"/>
              <a:t> will follow </a:t>
            </a:r>
            <a:r>
              <a:rPr lang="de-DE" sz="2000" i="1" dirty="0" err="1"/>
              <a:t>any</a:t>
            </a:r>
            <a:r>
              <a:rPr lang="de-DE" sz="2000" i="1" dirty="0"/>
              <a:t> </a:t>
            </a:r>
            <a:r>
              <a:rPr lang="de-DE" sz="2000" i="1" dirty="0" err="1"/>
              <a:t>future</a:t>
            </a:r>
            <a:r>
              <a:rPr lang="de-DE" sz="2000" i="1" dirty="0"/>
              <a:t> </a:t>
            </a:r>
            <a:r>
              <a:rPr lang="de-DE" sz="2000" i="1" dirty="0" err="1"/>
              <a:t>development</a:t>
            </a:r>
            <a:r>
              <a:rPr lang="de-DE" sz="2000" i="1" dirty="0"/>
              <a:t> </a:t>
            </a:r>
            <a:r>
              <a:rPr lang="de-DE" sz="2000" i="1" dirty="0" err="1"/>
              <a:t>of</a:t>
            </a:r>
            <a:r>
              <a:rPr lang="de-DE" sz="2000" i="1" dirty="0"/>
              <a:t> LUXE </a:t>
            </a:r>
            <a:r>
              <a:rPr lang="de-DE" sz="2000" i="1" dirty="0" err="1"/>
              <a:t>with</a:t>
            </a:r>
            <a:r>
              <a:rPr lang="de-DE" sz="2000" i="1" dirty="0"/>
              <a:t> </a:t>
            </a:r>
            <a:r>
              <a:rPr lang="de-DE" sz="2000" i="1" dirty="0" err="1"/>
              <a:t>interest</a:t>
            </a:r>
            <a:r>
              <a:rPr lang="de-DE" sz="2000" i="1" dirty="0"/>
              <a:t>. </a:t>
            </a:r>
            <a:endParaRPr lang="de-DE" sz="2000" i="1" dirty="0" smtClean="0"/>
          </a:p>
          <a:p>
            <a:endParaRPr lang="de-DE" sz="2000" b="1" i="1" dirty="0"/>
          </a:p>
          <a:p>
            <a:r>
              <a:rPr lang="de-DE" sz="2000" b="1" i="1" dirty="0" err="1" smtClean="0"/>
              <a:t>Recommendation</a:t>
            </a:r>
            <a:r>
              <a:rPr lang="de-DE" sz="2000" b="1" i="1" dirty="0"/>
              <a:t>: </a:t>
            </a:r>
            <a:r>
              <a:rPr lang="de-DE" sz="2000" b="1" i="1" dirty="0" err="1"/>
              <a:t>evaluate</a:t>
            </a:r>
            <a:r>
              <a:rPr lang="de-DE" sz="2000" b="1" i="1" dirty="0"/>
              <a:t> </a:t>
            </a:r>
            <a:r>
              <a:rPr lang="de-DE" sz="2000" b="1" i="1" dirty="0" err="1"/>
              <a:t>risk</a:t>
            </a:r>
            <a:r>
              <a:rPr lang="de-DE" sz="2000" b="1" i="1" dirty="0"/>
              <a:t> </a:t>
            </a:r>
            <a:r>
              <a:rPr lang="de-DE" sz="2000" b="1" i="1" dirty="0" err="1"/>
              <a:t>for</a:t>
            </a:r>
            <a:r>
              <a:rPr lang="de-DE" sz="2000" b="1" i="1" dirty="0"/>
              <a:t> XFEL </a:t>
            </a:r>
            <a:r>
              <a:rPr lang="de-DE" sz="2000" b="1" i="1" dirty="0" err="1"/>
              <a:t>user</a:t>
            </a:r>
            <a:r>
              <a:rPr lang="de-DE" sz="2000" b="1" i="1" dirty="0"/>
              <a:t> </a:t>
            </a:r>
            <a:r>
              <a:rPr lang="de-DE" sz="2000" b="1" i="1" dirty="0" err="1"/>
              <a:t>operation</a:t>
            </a:r>
            <a:r>
              <a:rPr lang="de-DE" sz="2000" i="1" dirty="0" smtClean="0"/>
              <a:t>.</a:t>
            </a:r>
          </a:p>
          <a:p>
            <a:endParaRPr lang="de-DE" sz="2000" i="1" dirty="0"/>
          </a:p>
          <a:p>
            <a:r>
              <a:rPr lang="en-US" sz="2000" b="1" i="1" dirty="0">
                <a:solidFill>
                  <a:prstClr val="black"/>
                </a:solidFill>
              </a:rPr>
              <a:t>Main challenge: Fit construction into XFEL schedule</a:t>
            </a:r>
            <a:r>
              <a:rPr lang="en-US" sz="2000" dirty="0" smtClean="0">
                <a:solidFill>
                  <a:prstClr val="black"/>
                </a:solidFill>
              </a:rPr>
              <a:t>.</a:t>
            </a:r>
          </a:p>
          <a:p>
            <a:endParaRPr lang="en-US" sz="2000" i="1" dirty="0">
              <a:solidFill>
                <a:prstClr val="black"/>
              </a:solidFill>
            </a:endParaRPr>
          </a:p>
          <a:p>
            <a:r>
              <a:rPr lang="en-US" sz="2000" i="1" dirty="0" smtClean="0">
                <a:solidFill>
                  <a:prstClr val="black"/>
                </a:solidFill>
                <a:sym typeface="Wingdings" panose="05000000000000000000" pitchFamily="2" charset="2"/>
              </a:rPr>
              <a:t> Installation within a XFEL shutdown. No </a:t>
            </a:r>
            <a:r>
              <a:rPr lang="en-US" sz="2000" i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pertubation</a:t>
            </a:r>
            <a:r>
              <a:rPr lang="en-US" sz="2000" i="1" dirty="0" smtClean="0">
                <a:solidFill>
                  <a:prstClr val="black"/>
                </a:solidFill>
                <a:sym typeface="Wingdings" panose="05000000000000000000" pitchFamily="2" charset="2"/>
              </a:rPr>
              <a:t> of XFEL operation.</a:t>
            </a:r>
            <a:endParaRPr lang="de-DE" sz="2000" i="1" dirty="0"/>
          </a:p>
        </p:txBody>
      </p:sp>
    </p:spTree>
    <p:extLst>
      <p:ext uri="{BB962C8B-B14F-4D97-AF65-F5344CB8AC3E}">
        <p14:creationId xmlns:p14="http://schemas.microsoft.com/office/powerpoint/2010/main" val="195385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LUXE </a:t>
            </a:r>
            <a:r>
              <a:rPr lang="de-DE" dirty="0" err="1" smtClean="0"/>
              <a:t>status</a:t>
            </a:r>
            <a:endParaRPr lang="de-DE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07994" y="1196752"/>
            <a:ext cx="11376025" cy="5010249"/>
          </a:xfrm>
        </p:spPr>
        <p:txBody>
          <a:bodyPr/>
          <a:lstStyle/>
          <a:p>
            <a:r>
              <a:rPr lang="de-DE" sz="1400" dirty="0" smtClean="0"/>
              <a:t>XTD20 </a:t>
            </a:r>
            <a:r>
              <a:rPr lang="de-DE" sz="1400" dirty="0" err="1" smtClean="0"/>
              <a:t>lattice</a:t>
            </a:r>
            <a:r>
              <a:rPr lang="de-DE" sz="1400" dirty="0" smtClean="0"/>
              <a:t> design 	</a:t>
            </a:r>
            <a:r>
              <a:rPr lang="de-DE" b="1" dirty="0" smtClean="0">
                <a:solidFill>
                  <a:srgbClr val="00AA92"/>
                </a:solidFill>
                <a:latin typeface="Wingdings" panose="05000000000000000000" pitchFamily="2" charset="2"/>
              </a:rPr>
              <a:t>ü</a:t>
            </a:r>
          </a:p>
          <a:p>
            <a:r>
              <a:rPr lang="de-DE" sz="1400" dirty="0" smtClean="0"/>
              <a:t>LUXE final </a:t>
            </a:r>
            <a:r>
              <a:rPr lang="de-DE" sz="1400" dirty="0" err="1" smtClean="0"/>
              <a:t>focus</a:t>
            </a:r>
            <a:r>
              <a:rPr lang="de-DE" sz="1400" dirty="0" smtClean="0"/>
              <a:t> beam design		</a:t>
            </a:r>
            <a:r>
              <a:rPr lang="de-DE" b="1" dirty="0">
                <a:solidFill>
                  <a:srgbClr val="00AA92"/>
                </a:solidFill>
                <a:latin typeface="Wingdings" panose="05000000000000000000" pitchFamily="2" charset="2"/>
              </a:rPr>
              <a:t> ü</a:t>
            </a:r>
            <a:endParaRPr lang="de-DE" sz="1400" dirty="0" smtClean="0"/>
          </a:p>
          <a:p>
            <a:r>
              <a:rPr lang="de-DE" sz="1400" dirty="0" smtClean="0"/>
              <a:t>Start </a:t>
            </a:r>
            <a:r>
              <a:rPr lang="de-DE" sz="1400" dirty="0" err="1" smtClean="0"/>
              <a:t>the</a:t>
            </a:r>
            <a:r>
              <a:rPr lang="de-DE" sz="1400" dirty="0" smtClean="0"/>
              <a:t> </a:t>
            </a:r>
            <a:r>
              <a:rPr lang="de-DE" sz="1400" dirty="0" err="1" smtClean="0"/>
              <a:t>discussion</a:t>
            </a:r>
            <a:r>
              <a:rPr lang="de-DE" sz="1400" dirty="0" smtClean="0"/>
              <a:t> </a:t>
            </a:r>
            <a:r>
              <a:rPr lang="de-DE" sz="1400" dirty="0" err="1" smtClean="0"/>
              <a:t>with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DESY </a:t>
            </a:r>
            <a:r>
              <a:rPr lang="de-DE" sz="1400" dirty="0" err="1" smtClean="0"/>
              <a:t>technical</a:t>
            </a:r>
            <a:r>
              <a:rPr lang="de-DE" sz="1400" dirty="0" smtClean="0"/>
              <a:t> </a:t>
            </a:r>
            <a:r>
              <a:rPr lang="de-DE" sz="1400" dirty="0" err="1" smtClean="0"/>
              <a:t>groups</a:t>
            </a:r>
            <a:r>
              <a:rPr lang="de-DE" sz="1400" dirty="0" smtClean="0"/>
              <a:t>.	</a:t>
            </a:r>
            <a:r>
              <a:rPr lang="de-DE" sz="1400" b="1" dirty="0">
                <a:solidFill>
                  <a:srgbClr val="00AA92"/>
                </a:solidFill>
                <a:latin typeface="Wingdings" panose="05000000000000000000" pitchFamily="2" charset="2"/>
              </a:rPr>
              <a:t> </a:t>
            </a:r>
            <a:r>
              <a:rPr lang="de-DE" b="1" dirty="0">
                <a:solidFill>
                  <a:srgbClr val="00AA92"/>
                </a:solidFill>
                <a:latin typeface="Wingdings" panose="05000000000000000000" pitchFamily="2" charset="2"/>
              </a:rPr>
              <a:t>ü</a:t>
            </a:r>
            <a:endParaRPr lang="de-DE" b="1" dirty="0" smtClean="0"/>
          </a:p>
          <a:p>
            <a:pPr lvl="1"/>
            <a:r>
              <a:rPr lang="de-DE" sz="1400" dirty="0" smtClean="0"/>
              <a:t>Radiation </a:t>
            </a:r>
            <a:r>
              <a:rPr lang="de-DE" sz="1400" dirty="0" err="1" smtClean="0"/>
              <a:t>protection</a:t>
            </a:r>
            <a:endParaRPr lang="de-DE" sz="1400" dirty="0" smtClean="0"/>
          </a:p>
          <a:p>
            <a:pPr lvl="1"/>
            <a:r>
              <a:rPr lang="de-DE" sz="1400" dirty="0" smtClean="0"/>
              <a:t>MEA (</a:t>
            </a:r>
            <a:r>
              <a:rPr lang="de-DE" sz="1400" dirty="0" err="1" smtClean="0"/>
              <a:t>installation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beam </a:t>
            </a:r>
            <a:r>
              <a:rPr lang="de-DE" sz="1400" dirty="0" err="1" smtClean="0"/>
              <a:t>line</a:t>
            </a:r>
            <a:r>
              <a:rPr lang="de-DE" sz="1400" dirty="0" smtClean="0"/>
              <a:t> in </a:t>
            </a:r>
            <a:r>
              <a:rPr lang="de-DE" sz="1400" dirty="0" err="1" smtClean="0"/>
              <a:t>the</a:t>
            </a:r>
            <a:r>
              <a:rPr lang="de-DE" sz="1400" dirty="0" smtClean="0"/>
              <a:t> </a:t>
            </a:r>
            <a:r>
              <a:rPr lang="de-DE" sz="1400" dirty="0" err="1" smtClean="0"/>
              <a:t>tunnel</a:t>
            </a:r>
            <a:r>
              <a:rPr lang="de-DE" sz="1400" dirty="0" smtClean="0"/>
              <a:t>)</a:t>
            </a:r>
          </a:p>
          <a:p>
            <a:pPr lvl="1"/>
            <a:r>
              <a:rPr lang="de-DE" sz="1400" dirty="0" smtClean="0"/>
              <a:t>ZM1 (</a:t>
            </a:r>
            <a:r>
              <a:rPr lang="de-DE" sz="1400" dirty="0" err="1" smtClean="0"/>
              <a:t>central</a:t>
            </a:r>
            <a:r>
              <a:rPr lang="de-DE" sz="1400" dirty="0" smtClean="0"/>
              <a:t> </a:t>
            </a:r>
            <a:r>
              <a:rPr lang="de-DE" sz="1400" dirty="0" err="1" smtClean="0"/>
              <a:t>construction</a:t>
            </a:r>
            <a:r>
              <a:rPr lang="de-DE" sz="1400" dirty="0" smtClean="0"/>
              <a:t> </a:t>
            </a:r>
            <a:r>
              <a:rPr lang="de-DE" sz="1400" dirty="0" err="1" smtClean="0"/>
              <a:t>department</a:t>
            </a:r>
            <a:r>
              <a:rPr lang="de-DE" sz="1400" dirty="0" smtClean="0"/>
              <a:t> – </a:t>
            </a:r>
            <a:r>
              <a:rPr lang="de-DE" sz="1400" dirty="0" err="1" smtClean="0"/>
              <a:t>integration</a:t>
            </a:r>
            <a:r>
              <a:rPr lang="de-DE" sz="1400" dirty="0" smtClean="0"/>
              <a:t> </a:t>
            </a:r>
            <a:r>
              <a:rPr lang="de-DE" sz="1400" dirty="0" err="1" smtClean="0"/>
              <a:t>into</a:t>
            </a:r>
            <a:r>
              <a:rPr lang="de-DE" sz="1400" dirty="0" smtClean="0"/>
              <a:t> CAD </a:t>
            </a:r>
            <a:r>
              <a:rPr lang="de-DE" sz="1400" dirty="0" err="1" smtClean="0"/>
              <a:t>model</a:t>
            </a:r>
            <a:r>
              <a:rPr lang="de-DE" sz="1400" dirty="0" smtClean="0"/>
              <a:t>, design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construction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support</a:t>
            </a:r>
            <a:r>
              <a:rPr lang="de-DE" sz="1400" dirty="0" smtClean="0"/>
              <a:t> </a:t>
            </a:r>
            <a:r>
              <a:rPr lang="de-DE" sz="1400" dirty="0" err="1" smtClean="0"/>
              <a:t>structures</a:t>
            </a:r>
            <a:r>
              <a:rPr lang="de-DE" sz="1400" dirty="0" smtClean="0"/>
              <a:t>)</a:t>
            </a:r>
          </a:p>
          <a:p>
            <a:pPr lvl="1"/>
            <a:r>
              <a:rPr lang="de-DE" sz="1400" dirty="0" smtClean="0"/>
              <a:t>MVS (</a:t>
            </a:r>
            <a:r>
              <a:rPr lang="de-DE" sz="1400" dirty="0" err="1" smtClean="0"/>
              <a:t>vacuum</a:t>
            </a:r>
            <a:r>
              <a:rPr lang="de-DE" sz="1400" dirty="0" smtClean="0"/>
              <a:t> </a:t>
            </a:r>
            <a:r>
              <a:rPr lang="de-DE" sz="1400" dirty="0" err="1" smtClean="0"/>
              <a:t>group</a:t>
            </a:r>
            <a:r>
              <a:rPr lang="de-DE" sz="1400" dirty="0" smtClean="0"/>
              <a:t>)</a:t>
            </a:r>
          </a:p>
          <a:p>
            <a:pPr>
              <a:buFont typeface="Wingdings" charset="0"/>
              <a:buChar char="à"/>
            </a:pPr>
            <a:r>
              <a:rPr lang="de-DE" sz="1400" dirty="0" smtClean="0">
                <a:sym typeface="Wingdings"/>
              </a:rPr>
              <a:t>At </a:t>
            </a:r>
            <a:r>
              <a:rPr lang="de-DE" sz="1400" dirty="0" err="1" smtClean="0">
                <a:sym typeface="Wingdings"/>
              </a:rPr>
              <a:t>the</a:t>
            </a:r>
            <a:r>
              <a:rPr lang="de-DE" sz="1400" dirty="0" smtClean="0">
                <a:sym typeface="Wingdings"/>
              </a:rPr>
              <a:t> </a:t>
            </a:r>
            <a:r>
              <a:rPr lang="de-DE" sz="1400" dirty="0" err="1" smtClean="0">
                <a:sym typeface="Wingdings"/>
              </a:rPr>
              <a:t>moment</a:t>
            </a:r>
            <a:r>
              <a:rPr lang="de-DE" sz="1400" dirty="0" smtClean="0">
                <a:sym typeface="Wingdings"/>
              </a:rPr>
              <a:t>: </a:t>
            </a:r>
            <a:r>
              <a:rPr lang="de-DE" sz="1400" dirty="0" err="1" smtClean="0">
                <a:sym typeface="Wingdings"/>
              </a:rPr>
              <a:t>no</a:t>
            </a:r>
            <a:r>
              <a:rPr lang="de-DE" sz="1400" dirty="0" smtClean="0">
                <a:sym typeface="Wingdings"/>
              </a:rPr>
              <a:t> </a:t>
            </a:r>
            <a:r>
              <a:rPr lang="de-DE" sz="1400" dirty="0" err="1" smtClean="0">
                <a:sym typeface="Wingdings"/>
              </a:rPr>
              <a:t>showstoppers</a:t>
            </a:r>
            <a:r>
              <a:rPr lang="de-DE" sz="1400" dirty="0" smtClean="0">
                <a:sym typeface="Wingdings"/>
              </a:rPr>
              <a:t> </a:t>
            </a:r>
            <a:r>
              <a:rPr lang="de-DE" sz="1400" dirty="0" err="1" smtClean="0">
                <a:sym typeface="Wingdings"/>
              </a:rPr>
              <a:t>visible</a:t>
            </a:r>
            <a:r>
              <a:rPr lang="de-DE" sz="1400" dirty="0" smtClean="0">
                <a:sym typeface="Wingdings"/>
              </a:rPr>
              <a:t>. 	</a:t>
            </a:r>
            <a:r>
              <a:rPr lang="de-DE" sz="1400" b="1" dirty="0">
                <a:solidFill>
                  <a:srgbClr val="00AA92"/>
                </a:solidFill>
                <a:latin typeface="Wingdings" panose="05000000000000000000" pitchFamily="2" charset="2"/>
              </a:rPr>
              <a:t> </a:t>
            </a:r>
            <a:r>
              <a:rPr lang="de-DE" b="1" dirty="0" smtClean="0">
                <a:solidFill>
                  <a:srgbClr val="00AA92"/>
                </a:solidFill>
                <a:latin typeface="Wingdings" panose="05000000000000000000" pitchFamily="2" charset="2"/>
              </a:rPr>
              <a:t>ü</a:t>
            </a:r>
            <a:r>
              <a:rPr lang="de-DE" b="1" dirty="0">
                <a:solidFill>
                  <a:srgbClr val="00AA92"/>
                </a:solidFill>
                <a:latin typeface="Wingdings" panose="05000000000000000000" pitchFamily="2" charset="2"/>
              </a:rPr>
              <a:t> </a:t>
            </a:r>
            <a:endParaRPr lang="de-DE" b="1" dirty="0" smtClean="0">
              <a:sym typeface="Wingdings"/>
            </a:endParaRPr>
          </a:p>
          <a:p>
            <a:r>
              <a:rPr lang="de-DE" sz="1400" dirty="0" err="1" smtClean="0">
                <a:sym typeface="Wingdings"/>
              </a:rPr>
              <a:t>Include</a:t>
            </a:r>
            <a:r>
              <a:rPr lang="de-DE" sz="1400" dirty="0" smtClean="0">
                <a:sym typeface="Wingdings"/>
              </a:rPr>
              <a:t> also power, </a:t>
            </a:r>
            <a:r>
              <a:rPr lang="de-DE" sz="1400" dirty="0" err="1" smtClean="0">
                <a:sym typeface="Wingdings"/>
              </a:rPr>
              <a:t>water</a:t>
            </a:r>
            <a:r>
              <a:rPr lang="de-DE" sz="1400" dirty="0" smtClean="0">
                <a:sym typeface="Wingdings"/>
              </a:rPr>
              <a:t> </a:t>
            </a:r>
            <a:r>
              <a:rPr lang="de-DE" sz="1400" dirty="0" err="1" smtClean="0">
                <a:sym typeface="Wingdings"/>
              </a:rPr>
              <a:t>cooling</a:t>
            </a:r>
            <a:r>
              <a:rPr lang="de-DE" sz="1400" dirty="0" smtClean="0">
                <a:sym typeface="Wingdings"/>
              </a:rPr>
              <a:t>, </a:t>
            </a:r>
            <a:r>
              <a:rPr lang="de-DE" sz="1400" dirty="0" err="1" smtClean="0">
                <a:sym typeface="Wingdings"/>
              </a:rPr>
              <a:t>safety</a:t>
            </a:r>
            <a:r>
              <a:rPr lang="de-DE" sz="1400" dirty="0" smtClean="0">
                <a:sym typeface="Wingdings"/>
              </a:rPr>
              <a:t> </a:t>
            </a:r>
            <a:r>
              <a:rPr lang="de-DE" sz="1400" dirty="0" err="1" smtClean="0">
                <a:sym typeface="Wingdings"/>
              </a:rPr>
              <a:t>and</a:t>
            </a:r>
            <a:r>
              <a:rPr lang="de-DE" sz="1400" dirty="0" smtClean="0">
                <a:sym typeface="Wingdings"/>
              </a:rPr>
              <a:t> </a:t>
            </a:r>
            <a:r>
              <a:rPr lang="de-DE" sz="1400" dirty="0" err="1" smtClean="0">
                <a:sym typeface="Wingdings"/>
              </a:rPr>
              <a:t>access</a:t>
            </a:r>
            <a:r>
              <a:rPr lang="de-DE" sz="1400" dirty="0" smtClean="0">
                <a:sym typeface="Wingdings"/>
              </a:rPr>
              <a:t> </a:t>
            </a:r>
            <a:r>
              <a:rPr lang="de-DE" sz="1400" dirty="0" err="1" smtClean="0">
                <a:sym typeface="Wingdings"/>
              </a:rPr>
              <a:t>system</a:t>
            </a:r>
            <a:r>
              <a:rPr lang="de-DE" sz="1400" dirty="0" smtClean="0">
                <a:sym typeface="Wingdings"/>
              </a:rPr>
              <a:t>, beam </a:t>
            </a:r>
            <a:r>
              <a:rPr lang="de-DE" sz="1400" dirty="0" err="1" smtClean="0">
                <a:sym typeface="Wingdings"/>
              </a:rPr>
              <a:t>instrumentation</a:t>
            </a:r>
            <a:r>
              <a:rPr lang="de-DE" sz="1400" dirty="0" smtClean="0">
                <a:sym typeface="Wingdings"/>
              </a:rPr>
              <a:t>, </a:t>
            </a:r>
            <a:r>
              <a:rPr lang="de-DE" sz="1400" dirty="0" err="1" smtClean="0">
                <a:sym typeface="Wingdings"/>
              </a:rPr>
              <a:t>control</a:t>
            </a:r>
            <a:r>
              <a:rPr lang="de-DE" sz="1400" dirty="0" smtClean="0">
                <a:sym typeface="Wingdings"/>
              </a:rPr>
              <a:t> </a:t>
            </a:r>
            <a:r>
              <a:rPr lang="de-DE" sz="1400" dirty="0" err="1" smtClean="0">
                <a:sym typeface="Wingdings"/>
              </a:rPr>
              <a:t>groups</a:t>
            </a:r>
            <a:r>
              <a:rPr lang="de-DE" sz="1400" dirty="0" smtClean="0">
                <a:sym typeface="Wingdings"/>
              </a:rPr>
              <a:t>. 		</a:t>
            </a:r>
            <a:r>
              <a:rPr lang="de-DE" sz="1400" dirty="0" err="1" smtClean="0">
                <a:sym typeface="Wingdings"/>
              </a:rPr>
              <a:t>ongoing</a:t>
            </a:r>
            <a:endParaRPr lang="de-DE" sz="1400" dirty="0" smtClean="0">
              <a:sym typeface="Wingdings"/>
            </a:endParaRPr>
          </a:p>
          <a:p>
            <a:pPr>
              <a:buFont typeface="Wingdings" charset="0"/>
              <a:buChar char="à"/>
            </a:pPr>
            <a:r>
              <a:rPr lang="de-DE" sz="1400" dirty="0" err="1" smtClean="0">
                <a:sym typeface="Wingdings"/>
              </a:rPr>
              <a:t>Preliminary</a:t>
            </a:r>
            <a:r>
              <a:rPr lang="de-DE" sz="1400" dirty="0" smtClean="0">
                <a:sym typeface="Wingdings"/>
              </a:rPr>
              <a:t> </a:t>
            </a:r>
            <a:r>
              <a:rPr lang="de-DE" sz="1400" dirty="0" err="1" smtClean="0">
                <a:sym typeface="Wingdings"/>
              </a:rPr>
              <a:t>estimate</a:t>
            </a:r>
            <a:r>
              <a:rPr lang="de-DE" sz="1400" dirty="0" smtClean="0">
                <a:sym typeface="Wingdings"/>
              </a:rPr>
              <a:t> </a:t>
            </a:r>
            <a:r>
              <a:rPr lang="de-DE" sz="1400" dirty="0" err="1" smtClean="0">
                <a:sym typeface="Wingdings"/>
              </a:rPr>
              <a:t>of</a:t>
            </a:r>
            <a:r>
              <a:rPr lang="de-DE" sz="1400" dirty="0" smtClean="0">
                <a:sym typeface="Wingdings"/>
              </a:rPr>
              <a:t> </a:t>
            </a:r>
            <a:r>
              <a:rPr lang="de-DE" sz="1400" dirty="0" err="1" smtClean="0">
                <a:sym typeface="Wingdings"/>
              </a:rPr>
              <a:t>timeline</a:t>
            </a:r>
            <a:r>
              <a:rPr lang="de-DE" sz="1400" dirty="0">
                <a:sym typeface="Wingdings"/>
              </a:rPr>
              <a:t> </a:t>
            </a:r>
            <a:r>
              <a:rPr lang="de-DE" sz="1400" dirty="0" err="1" smtClean="0">
                <a:sym typeface="Wingdings"/>
              </a:rPr>
              <a:t>and</a:t>
            </a:r>
            <a:r>
              <a:rPr lang="de-DE" sz="1400" dirty="0" smtClean="0">
                <a:sym typeface="Wingdings"/>
              </a:rPr>
              <a:t> </a:t>
            </a:r>
            <a:r>
              <a:rPr lang="de-DE" sz="1400" dirty="0" err="1" smtClean="0">
                <a:sym typeface="Wingdings"/>
              </a:rPr>
              <a:t>ressources</a:t>
            </a:r>
            <a:r>
              <a:rPr lang="de-DE" sz="1400" dirty="0">
                <a:sym typeface="Wingdings"/>
              </a:rPr>
              <a:t>.		</a:t>
            </a:r>
            <a:r>
              <a:rPr lang="de-DE" sz="1400" dirty="0" err="1" smtClean="0">
                <a:sym typeface="Wingdings"/>
              </a:rPr>
              <a:t>ongoing</a:t>
            </a:r>
            <a:endParaRPr lang="de-DE" sz="1400" dirty="0" smtClean="0">
              <a:sym typeface="Wingdings"/>
            </a:endParaRPr>
          </a:p>
          <a:p>
            <a:r>
              <a:rPr lang="de-DE" sz="1400" dirty="0" err="1" smtClean="0">
                <a:sym typeface="Wingdings"/>
              </a:rPr>
              <a:t>Prepare</a:t>
            </a:r>
            <a:r>
              <a:rPr lang="de-DE" sz="1400" dirty="0" smtClean="0">
                <a:sym typeface="Wingdings"/>
              </a:rPr>
              <a:t> </a:t>
            </a:r>
            <a:r>
              <a:rPr lang="de-DE" sz="1400" dirty="0" err="1" smtClean="0">
                <a:sym typeface="Wingdings"/>
              </a:rPr>
              <a:t>hardware</a:t>
            </a:r>
            <a:r>
              <a:rPr lang="de-DE" sz="1400" dirty="0" smtClean="0">
                <a:sym typeface="Wingdings"/>
              </a:rPr>
              <a:t> </a:t>
            </a:r>
            <a:r>
              <a:rPr lang="de-DE" sz="1400" dirty="0" err="1" smtClean="0">
                <a:sym typeface="Wingdings"/>
              </a:rPr>
              <a:t>table</a:t>
            </a:r>
            <a:r>
              <a:rPr lang="de-DE" sz="1400" dirty="0" smtClean="0">
                <a:sym typeface="Wingdings"/>
              </a:rPr>
              <a:t>.</a:t>
            </a:r>
            <a:endParaRPr lang="de-DE" sz="1400" dirty="0" smtClean="0"/>
          </a:p>
          <a:p>
            <a:r>
              <a:rPr lang="de-DE" sz="1400" dirty="0" err="1" smtClean="0"/>
              <a:t>Preparation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installation</a:t>
            </a:r>
            <a:r>
              <a:rPr lang="de-DE" sz="1400" dirty="0" smtClean="0"/>
              <a:t> </a:t>
            </a:r>
            <a:r>
              <a:rPr lang="de-DE" sz="1400" dirty="0" err="1" smtClean="0"/>
              <a:t>schedule</a:t>
            </a:r>
            <a:r>
              <a:rPr lang="de-DE" sz="1400" dirty="0"/>
              <a:t> </a:t>
            </a:r>
            <a:r>
              <a:rPr lang="de-DE" sz="1400" dirty="0" smtClean="0"/>
              <a:t>– </a:t>
            </a:r>
            <a:r>
              <a:rPr lang="de-DE" sz="1400" dirty="0" err="1" smtClean="0"/>
              <a:t>hopefully</a:t>
            </a:r>
            <a:r>
              <a:rPr lang="de-DE" sz="1400" dirty="0" smtClean="0"/>
              <a:t> </a:t>
            </a:r>
            <a:r>
              <a:rPr lang="de-DE" sz="1400" dirty="0" err="1" smtClean="0"/>
              <a:t>within</a:t>
            </a:r>
            <a:r>
              <a:rPr lang="de-DE" sz="1400" dirty="0" smtClean="0"/>
              <a:t> 2 XFEL </a:t>
            </a:r>
            <a:r>
              <a:rPr lang="de-DE" sz="1400" dirty="0" err="1" smtClean="0"/>
              <a:t>shutdowns</a:t>
            </a:r>
            <a:r>
              <a:rPr lang="de-DE" sz="1400" dirty="0" smtClean="0"/>
              <a:t>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40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LUXE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interest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other</a:t>
            </a:r>
            <a:r>
              <a:rPr lang="de-DE" dirty="0" smtClean="0"/>
              <a:t> </a:t>
            </a:r>
            <a:r>
              <a:rPr lang="de-DE" dirty="0" err="1" smtClean="0"/>
              <a:t>groups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 smtClean="0"/>
          </a:p>
          <a:p>
            <a:r>
              <a:rPr lang="de-DE" dirty="0" smtClean="0"/>
              <a:t>DESY </a:t>
            </a:r>
            <a:r>
              <a:rPr lang="de-DE" dirty="0" err="1" smtClean="0"/>
              <a:t>radio</a:t>
            </a:r>
            <a:r>
              <a:rPr lang="de-DE" dirty="0" smtClean="0"/>
              <a:t> </a:t>
            </a:r>
            <a:r>
              <a:rPr lang="de-DE" dirty="0" err="1" smtClean="0"/>
              <a:t>protection</a:t>
            </a:r>
            <a:r>
              <a:rPr lang="de-DE" dirty="0" smtClean="0"/>
              <a:t> </a:t>
            </a:r>
            <a:r>
              <a:rPr lang="de-DE" dirty="0" err="1" smtClean="0"/>
              <a:t>showed</a:t>
            </a:r>
            <a:r>
              <a:rPr lang="de-DE" dirty="0" smtClean="0"/>
              <a:t> </a:t>
            </a:r>
            <a:r>
              <a:rPr lang="de-DE" dirty="0" err="1" smtClean="0"/>
              <a:t>interest</a:t>
            </a:r>
            <a:r>
              <a:rPr lang="de-DE" dirty="0" smtClean="0"/>
              <a:t> in a </a:t>
            </a:r>
            <a:r>
              <a:rPr lang="de-DE" dirty="0" err="1" smtClean="0"/>
              <a:t>fixed</a:t>
            </a:r>
            <a:r>
              <a:rPr lang="de-DE" dirty="0" smtClean="0"/>
              <a:t> –</a:t>
            </a:r>
            <a:r>
              <a:rPr lang="de-DE" dirty="0" err="1" smtClean="0"/>
              <a:t>target</a:t>
            </a:r>
            <a:r>
              <a:rPr lang="de-DE" dirty="0" smtClean="0"/>
              <a:t> </a:t>
            </a:r>
            <a:r>
              <a:rPr lang="de-DE" dirty="0" err="1" smtClean="0"/>
              <a:t>testbeam</a:t>
            </a:r>
            <a:r>
              <a:rPr lang="de-DE" dirty="0" smtClean="0"/>
              <a:t> </a:t>
            </a:r>
            <a:r>
              <a:rPr lang="de-DE" dirty="0" err="1" smtClean="0"/>
              <a:t>area</a:t>
            </a:r>
            <a:r>
              <a:rPr lang="de-DE" dirty="0"/>
              <a:t>.</a:t>
            </a:r>
            <a:endParaRPr lang="de-DE" dirty="0" smtClean="0"/>
          </a:p>
          <a:p>
            <a:r>
              <a:rPr lang="de-DE" dirty="0" smtClean="0"/>
              <a:t>DESY </a:t>
            </a:r>
            <a:r>
              <a:rPr lang="de-DE" dirty="0" err="1" smtClean="0"/>
              <a:t>is</a:t>
            </a:r>
            <a:r>
              <a:rPr lang="de-DE" dirty="0" smtClean="0"/>
              <a:t>  </a:t>
            </a:r>
            <a:r>
              <a:rPr lang="de-DE" dirty="0" err="1" smtClean="0"/>
              <a:t>interested</a:t>
            </a:r>
            <a:r>
              <a:rPr lang="de-DE" dirty="0" smtClean="0"/>
              <a:t> in </a:t>
            </a:r>
            <a:r>
              <a:rPr lang="de-DE" dirty="0" err="1" smtClean="0"/>
              <a:t>using</a:t>
            </a:r>
            <a:r>
              <a:rPr lang="de-DE" dirty="0" smtClean="0"/>
              <a:t> </a:t>
            </a:r>
            <a:r>
              <a:rPr lang="de-DE" dirty="0" err="1" smtClean="0"/>
              <a:t>testbeams</a:t>
            </a:r>
            <a:r>
              <a:rPr lang="de-DE" dirty="0" smtClean="0"/>
              <a:t> at XFEL.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031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Beam </a:t>
            </a:r>
            <a:r>
              <a:rPr lang="de-DE" dirty="0" err="1"/>
              <a:t>parameters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Option 1: </a:t>
            </a:r>
            <a:r>
              <a:rPr lang="de-DE" dirty="0" err="1"/>
              <a:t>collide</a:t>
            </a:r>
            <a:r>
              <a:rPr lang="de-DE" dirty="0"/>
              <a:t> </a:t>
            </a:r>
            <a:r>
              <a:rPr lang="de-DE" dirty="0" err="1"/>
              <a:t>electron</a:t>
            </a:r>
            <a:r>
              <a:rPr lang="de-DE" dirty="0"/>
              <a:t> beam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laser</a:t>
            </a:r>
            <a:r>
              <a:rPr lang="de-DE" dirty="0"/>
              <a:t> pulse</a:t>
            </a:r>
          </a:p>
          <a:p>
            <a:r>
              <a:rPr lang="de-DE" dirty="0"/>
              <a:t>Option 2: </a:t>
            </a:r>
            <a:r>
              <a:rPr lang="de-DE" dirty="0" err="1"/>
              <a:t>collide</a:t>
            </a:r>
            <a:r>
              <a:rPr lang="de-DE" dirty="0"/>
              <a:t> </a:t>
            </a:r>
            <a:r>
              <a:rPr lang="de-DE" dirty="0" err="1"/>
              <a:t>electron</a:t>
            </a:r>
            <a:r>
              <a:rPr lang="de-DE" dirty="0"/>
              <a:t> beam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foil</a:t>
            </a:r>
            <a:r>
              <a:rPr lang="de-DE" dirty="0"/>
              <a:t>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 err="1">
                <a:sym typeface="Wingdings" panose="05000000000000000000" pitchFamily="2" charset="2"/>
              </a:rPr>
              <a:t>photon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generation</a:t>
            </a:r>
            <a:r>
              <a:rPr lang="de-DE" dirty="0">
                <a:sym typeface="Wingdings" panose="05000000000000000000" pitchFamily="2" charset="2"/>
              </a:rPr>
              <a:t>  </a:t>
            </a:r>
            <a:r>
              <a:rPr lang="de-DE" dirty="0" err="1">
                <a:sym typeface="Wingdings" panose="05000000000000000000" pitchFamily="2" charset="2"/>
              </a:rPr>
              <a:t>collide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photons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with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laser</a:t>
            </a:r>
            <a:r>
              <a:rPr lang="de-DE" dirty="0">
                <a:sym typeface="Wingdings" panose="05000000000000000000" pitchFamily="2" charset="2"/>
              </a:rPr>
              <a:t> pulse</a:t>
            </a:r>
          </a:p>
          <a:p>
            <a:endParaRPr lang="de-DE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e-DE" u="sng" dirty="0" err="1">
                <a:sym typeface="Wingdings" panose="05000000000000000000" pitchFamily="2" charset="2"/>
              </a:rPr>
              <a:t>Electron</a:t>
            </a:r>
            <a:r>
              <a:rPr lang="de-DE" u="sng" dirty="0">
                <a:sym typeface="Wingdings" panose="05000000000000000000" pitchFamily="2" charset="2"/>
              </a:rPr>
              <a:t> beam </a:t>
            </a:r>
            <a:r>
              <a:rPr lang="de-DE" u="sng" dirty="0" err="1">
                <a:sym typeface="Wingdings" panose="05000000000000000000" pitchFamily="2" charset="2"/>
              </a:rPr>
              <a:t>parameters</a:t>
            </a:r>
            <a:r>
              <a:rPr lang="de-DE" u="sng" dirty="0">
                <a:sym typeface="Wingdings" panose="05000000000000000000" pitchFamily="2" charset="2"/>
              </a:rPr>
              <a:t>:</a:t>
            </a:r>
          </a:p>
          <a:p>
            <a:pPr marL="0" indent="0">
              <a:buNone/>
            </a:pPr>
            <a:r>
              <a:rPr lang="de-DE" dirty="0" err="1">
                <a:sym typeface="Wingdings" panose="05000000000000000000" pitchFamily="2" charset="2"/>
              </a:rPr>
              <a:t>Electron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energy</a:t>
            </a:r>
            <a:r>
              <a:rPr lang="de-DE" dirty="0">
                <a:sym typeface="Wingdings" panose="05000000000000000000" pitchFamily="2" charset="2"/>
              </a:rPr>
              <a:t>: 17.5 </a:t>
            </a:r>
            <a:r>
              <a:rPr lang="de-DE" dirty="0" err="1">
                <a:sym typeface="Wingdings" panose="05000000000000000000" pitchFamily="2" charset="2"/>
              </a:rPr>
              <a:t>GeV</a:t>
            </a:r>
            <a:endParaRPr lang="de-DE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e-DE" dirty="0" err="1">
                <a:sym typeface="Wingdings" panose="05000000000000000000" pitchFamily="2" charset="2"/>
              </a:rPr>
              <a:t>Bunch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intensity</a:t>
            </a:r>
            <a:r>
              <a:rPr lang="de-DE" dirty="0">
                <a:sym typeface="Wingdings" panose="05000000000000000000" pitchFamily="2" charset="2"/>
              </a:rPr>
              <a:t>: </a:t>
            </a:r>
            <a:r>
              <a:rPr lang="de-DE" dirty="0" err="1">
                <a:sym typeface="Wingdings" panose="05000000000000000000" pitchFamily="2" charset="2"/>
              </a:rPr>
              <a:t>up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to</a:t>
            </a:r>
            <a:r>
              <a:rPr lang="de-DE" dirty="0">
                <a:sym typeface="Wingdings" panose="05000000000000000000" pitchFamily="2" charset="2"/>
              </a:rPr>
              <a:t> 1 </a:t>
            </a:r>
            <a:r>
              <a:rPr lang="de-DE" dirty="0" err="1">
                <a:sym typeface="Wingdings" panose="05000000000000000000" pitchFamily="2" charset="2"/>
              </a:rPr>
              <a:t>nC</a:t>
            </a:r>
            <a:r>
              <a:rPr lang="de-DE" dirty="0">
                <a:sym typeface="Wingdings" panose="05000000000000000000" pitchFamily="2" charset="2"/>
              </a:rPr>
              <a:t> ( 6.25E9 e-)</a:t>
            </a:r>
          </a:p>
          <a:p>
            <a:pPr marL="0" indent="0">
              <a:buNone/>
            </a:pPr>
            <a:r>
              <a:rPr lang="de-DE" dirty="0" err="1">
                <a:sym typeface="Wingdings" panose="05000000000000000000" pitchFamily="2" charset="2"/>
              </a:rPr>
              <a:t>Bunch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length</a:t>
            </a:r>
            <a:r>
              <a:rPr lang="de-DE" dirty="0">
                <a:sym typeface="Wingdings" panose="05000000000000000000" pitchFamily="2" charset="2"/>
              </a:rPr>
              <a:t>: 80 </a:t>
            </a:r>
            <a:r>
              <a:rPr lang="de-DE" dirty="0" err="1">
                <a:sym typeface="Wingdings" panose="05000000000000000000" pitchFamily="2" charset="2"/>
              </a:rPr>
              <a:t>fs</a:t>
            </a:r>
            <a:endParaRPr lang="de-DE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e-DE" dirty="0" err="1">
                <a:sym typeface="Wingdings" panose="05000000000000000000" pitchFamily="2" charset="2"/>
              </a:rPr>
              <a:t>Spotsize</a:t>
            </a:r>
            <a:r>
              <a:rPr lang="de-DE" dirty="0">
                <a:sym typeface="Wingdings" panose="05000000000000000000" pitchFamily="2" charset="2"/>
              </a:rPr>
              <a:t> @ IP: </a:t>
            </a:r>
            <a:r>
              <a:rPr lang="de-DE" dirty="0">
                <a:latin typeface="Symbol" panose="05050102010706020507" pitchFamily="18" charset="2"/>
                <a:sym typeface="Wingdings" panose="05000000000000000000" pitchFamily="2" charset="2"/>
              </a:rPr>
              <a:t>s</a:t>
            </a:r>
            <a:r>
              <a:rPr lang="de-DE" dirty="0">
                <a:sym typeface="Wingdings" panose="05000000000000000000" pitchFamily="2" charset="2"/>
              </a:rPr>
              <a:t> = 5 </a:t>
            </a:r>
            <a:r>
              <a:rPr lang="de-DE" dirty="0"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lang="de-DE" dirty="0">
                <a:sym typeface="Wingdings" panose="05000000000000000000" pitchFamily="2" charset="2"/>
              </a:rPr>
              <a:t>m</a:t>
            </a:r>
          </a:p>
          <a:p>
            <a:pPr marL="0" indent="0">
              <a:buNone/>
            </a:pPr>
            <a:r>
              <a:rPr lang="de-DE" b="1" dirty="0">
                <a:sym typeface="Wingdings" panose="05000000000000000000" pitchFamily="2" charset="2"/>
              </a:rPr>
              <a:t>Repetition Rate: 1 – 10 Hz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86450" y="2636911"/>
            <a:ext cx="3671198" cy="366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u="sng" dirty="0">
                <a:solidFill>
                  <a:prstClr val="black"/>
                </a:solidFill>
              </a:rPr>
              <a:t>Laser beam </a:t>
            </a:r>
            <a:r>
              <a:rPr lang="de-DE" u="sng" dirty="0" err="1">
                <a:solidFill>
                  <a:prstClr val="black"/>
                </a:solidFill>
              </a:rPr>
              <a:t>parameters</a:t>
            </a:r>
            <a:endParaRPr lang="de-DE" u="sng" dirty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prstClr val="black"/>
                </a:solidFill>
              </a:rPr>
              <a:t>Energy: 0.35 J / 7 J,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prstClr val="black"/>
                </a:solidFill>
              </a:rPr>
              <a:t>Power: 10 TW / 200 TW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prstClr val="black"/>
                </a:solidFill>
              </a:rPr>
              <a:t>Laser Intensity : 10 x10</a:t>
            </a:r>
            <a:r>
              <a:rPr lang="en-US" baseline="30000" dirty="0">
                <a:solidFill>
                  <a:prstClr val="black"/>
                </a:solidFill>
              </a:rPr>
              <a:t>19</a:t>
            </a:r>
            <a:r>
              <a:rPr lang="en-US" dirty="0">
                <a:solidFill>
                  <a:prstClr val="black"/>
                </a:solidFill>
              </a:rPr>
              <a:t> W/cm</a:t>
            </a:r>
            <a:r>
              <a:rPr lang="en-US" baseline="30000" dirty="0">
                <a:solidFill>
                  <a:prstClr val="black"/>
                </a:solidFill>
              </a:rPr>
              <a:t>2</a:t>
            </a:r>
            <a:r>
              <a:rPr lang="en-US" dirty="0">
                <a:solidFill>
                  <a:prstClr val="black"/>
                </a:solidFill>
              </a:rPr>
              <a:t>, 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prstClr val="black"/>
                </a:solidFill>
              </a:rPr>
              <a:t>Wavelength: </a:t>
            </a:r>
            <a:r>
              <a:rPr lang="en-US" dirty="0" smtClean="0">
                <a:solidFill>
                  <a:prstClr val="black"/>
                </a:solidFill>
              </a:rPr>
              <a:t>800 nm</a:t>
            </a:r>
            <a:endParaRPr lang="en-US" dirty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prstClr val="black"/>
                </a:solidFill>
              </a:rPr>
              <a:t>Crossing angle: 0.3 radians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prstClr val="black"/>
                </a:solidFill>
              </a:rPr>
              <a:t>Focus in x-y-direction: 10 </a:t>
            </a:r>
            <a:r>
              <a:rPr lang="en-US" dirty="0" smtClean="0">
                <a:solidFill>
                  <a:prstClr val="black"/>
                </a:solidFill>
                <a:latin typeface="Symbol" panose="05050102010706020507" pitchFamily="18" charset="2"/>
              </a:rPr>
              <a:t>m</a:t>
            </a:r>
            <a:r>
              <a:rPr lang="en-US" dirty="0" smtClean="0">
                <a:solidFill>
                  <a:prstClr val="black"/>
                </a:solidFill>
              </a:rPr>
              <a:t>m</a:t>
            </a:r>
            <a:endParaRPr lang="en-US" dirty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prstClr val="black"/>
                </a:solidFill>
              </a:rPr>
              <a:t>Pulse length: 35 fs</a:t>
            </a:r>
          </a:p>
          <a:p>
            <a:endParaRPr lang="de-DE" sz="16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92071" y="4077072"/>
            <a:ext cx="7446206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de-DE" sz="2800" b="1" dirty="0">
                <a:solidFill>
                  <a:srgbClr val="FF0000"/>
                </a:solidFill>
              </a:rPr>
              <a:t>1 </a:t>
            </a:r>
            <a:r>
              <a:rPr lang="de-DE" sz="2800" b="1" dirty="0" err="1">
                <a:solidFill>
                  <a:srgbClr val="FF0000"/>
                </a:solidFill>
              </a:rPr>
              <a:t>bunch</a:t>
            </a:r>
            <a:r>
              <a:rPr lang="de-DE" sz="2800" b="1" dirty="0">
                <a:solidFill>
                  <a:srgbClr val="FF0000"/>
                </a:solidFill>
              </a:rPr>
              <a:t> </a:t>
            </a:r>
            <a:r>
              <a:rPr lang="de-DE" sz="2800" b="1" dirty="0" err="1">
                <a:solidFill>
                  <a:srgbClr val="FF0000"/>
                </a:solidFill>
              </a:rPr>
              <a:t>operation</a:t>
            </a:r>
            <a:r>
              <a:rPr lang="de-DE" sz="2800" b="1" dirty="0">
                <a:solidFill>
                  <a:srgbClr val="FF0000"/>
                </a:solidFill>
              </a:rPr>
              <a:t>!</a:t>
            </a:r>
          </a:p>
          <a:p>
            <a:pPr algn="ctr"/>
            <a:r>
              <a:rPr lang="de-DE" sz="2800" b="1" dirty="0" smtClean="0">
                <a:solidFill>
                  <a:srgbClr val="FF0000"/>
                </a:solidFill>
              </a:rPr>
              <a:t>Goal: </a:t>
            </a:r>
            <a:r>
              <a:rPr lang="de-DE" sz="2800" b="1" dirty="0" err="1" smtClean="0">
                <a:solidFill>
                  <a:srgbClr val="FF0000"/>
                </a:solidFill>
              </a:rPr>
              <a:t>Fully</a:t>
            </a:r>
            <a:r>
              <a:rPr lang="de-DE" sz="2800" b="1" dirty="0" smtClean="0">
                <a:solidFill>
                  <a:srgbClr val="FF0000"/>
                </a:solidFill>
              </a:rPr>
              <a:t> </a:t>
            </a:r>
            <a:r>
              <a:rPr lang="de-DE" sz="2800" b="1" dirty="0">
                <a:solidFill>
                  <a:srgbClr val="FF0000"/>
                </a:solidFill>
              </a:rPr>
              <a:t>transparent </a:t>
            </a:r>
            <a:r>
              <a:rPr lang="de-DE" sz="2800" b="1" dirty="0" err="1">
                <a:solidFill>
                  <a:srgbClr val="FF0000"/>
                </a:solidFill>
              </a:rPr>
              <a:t>for</a:t>
            </a:r>
            <a:r>
              <a:rPr lang="de-DE" sz="2800" b="1" dirty="0">
                <a:solidFill>
                  <a:srgbClr val="FF0000"/>
                </a:solidFill>
              </a:rPr>
              <a:t> XFEL </a:t>
            </a:r>
            <a:r>
              <a:rPr lang="de-DE" sz="2800" b="1" dirty="0" err="1">
                <a:solidFill>
                  <a:srgbClr val="FF0000"/>
                </a:solidFill>
              </a:rPr>
              <a:t>operation</a:t>
            </a:r>
            <a:endParaRPr lang="de-DE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85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Conclusion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Box 4"/>
          <p:cNvSpPr txBox="1"/>
          <p:nvPr/>
        </p:nvSpPr>
        <p:spPr>
          <a:xfrm>
            <a:off x="407367" y="1268760"/>
            <a:ext cx="11607665" cy="47289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de-DE" sz="2000" b="1" dirty="0">
                <a:solidFill>
                  <a:prstClr val="black"/>
                </a:solidFill>
              </a:rPr>
              <a:t>LUXE </a:t>
            </a:r>
            <a:r>
              <a:rPr lang="de-DE" sz="2000" b="1" dirty="0" err="1">
                <a:solidFill>
                  <a:prstClr val="black"/>
                </a:solidFill>
              </a:rPr>
              <a:t>as</a:t>
            </a:r>
            <a:r>
              <a:rPr lang="de-DE" sz="2000" b="1" dirty="0">
                <a:solidFill>
                  <a:prstClr val="black"/>
                </a:solidFill>
              </a:rPr>
              <a:t> QED </a:t>
            </a:r>
            <a:r>
              <a:rPr lang="de-DE" sz="2000" b="1" dirty="0" err="1">
                <a:solidFill>
                  <a:prstClr val="black"/>
                </a:solidFill>
              </a:rPr>
              <a:t>basic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research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dirty="0">
                <a:solidFill>
                  <a:prstClr val="black"/>
                </a:solidFill>
              </a:rPr>
              <a:t>– </a:t>
            </a:r>
            <a:r>
              <a:rPr lang="de-DE" sz="2000" dirty="0" err="1">
                <a:solidFill>
                  <a:prstClr val="black"/>
                </a:solidFill>
              </a:rPr>
              <a:t>would</a:t>
            </a:r>
            <a:r>
              <a:rPr lang="de-DE" sz="2000" dirty="0">
                <a:solidFill>
                  <a:prstClr val="black"/>
                </a:solidFill>
              </a:rPr>
              <a:t> </a:t>
            </a:r>
            <a:r>
              <a:rPr lang="de-DE" sz="2000" dirty="0" err="1">
                <a:solidFill>
                  <a:prstClr val="black"/>
                </a:solidFill>
              </a:rPr>
              <a:t>enlarge</a:t>
            </a:r>
            <a:r>
              <a:rPr lang="de-DE" sz="2000" dirty="0">
                <a:solidFill>
                  <a:prstClr val="black"/>
                </a:solidFill>
              </a:rPr>
              <a:t> </a:t>
            </a:r>
            <a:r>
              <a:rPr lang="de-DE" sz="2000" dirty="0" err="1">
                <a:solidFill>
                  <a:prstClr val="black"/>
                </a:solidFill>
              </a:rPr>
              <a:t>the</a:t>
            </a:r>
            <a:r>
              <a:rPr lang="de-DE" sz="2000" dirty="0">
                <a:solidFill>
                  <a:prstClr val="black"/>
                </a:solidFill>
              </a:rPr>
              <a:t> </a:t>
            </a:r>
            <a:r>
              <a:rPr lang="de-DE" sz="2000" dirty="0" err="1">
                <a:solidFill>
                  <a:prstClr val="black"/>
                </a:solidFill>
              </a:rPr>
              <a:t>scientific</a:t>
            </a:r>
            <a:r>
              <a:rPr lang="de-DE" sz="2000" dirty="0">
                <a:solidFill>
                  <a:prstClr val="black"/>
                </a:solidFill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</a:rPr>
              <a:t>scope</a:t>
            </a:r>
            <a:r>
              <a:rPr lang="de-DE" sz="2000" dirty="0" smtClean="0">
                <a:solidFill>
                  <a:prstClr val="black"/>
                </a:solidFill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</a:rPr>
              <a:t>of</a:t>
            </a:r>
            <a:r>
              <a:rPr lang="de-DE" sz="2000" dirty="0" smtClean="0">
                <a:solidFill>
                  <a:prstClr val="black"/>
                </a:solidFill>
              </a:rPr>
              <a:t> XFEL.</a:t>
            </a:r>
            <a:endParaRPr lang="de-DE" sz="2000" dirty="0">
              <a:solidFill>
                <a:prstClr val="black"/>
              </a:solidFill>
            </a:endParaRPr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de-DE" sz="2000" dirty="0" err="1">
                <a:solidFill>
                  <a:prstClr val="black"/>
                </a:solidFill>
              </a:rPr>
              <a:t>Theory</a:t>
            </a:r>
            <a:r>
              <a:rPr lang="de-DE" sz="2000" dirty="0">
                <a:solidFill>
                  <a:prstClr val="black"/>
                </a:solidFill>
              </a:rPr>
              <a:t> </a:t>
            </a:r>
            <a:r>
              <a:rPr lang="de-DE" sz="2000" dirty="0" err="1">
                <a:solidFill>
                  <a:prstClr val="black"/>
                </a:solidFill>
              </a:rPr>
              <a:t>and</a:t>
            </a:r>
            <a:r>
              <a:rPr lang="de-DE" sz="2000" dirty="0">
                <a:solidFill>
                  <a:prstClr val="black"/>
                </a:solidFill>
              </a:rPr>
              <a:t> </a:t>
            </a:r>
            <a:r>
              <a:rPr lang="de-DE" sz="2000" dirty="0" err="1">
                <a:solidFill>
                  <a:prstClr val="black"/>
                </a:solidFill>
              </a:rPr>
              <a:t>accelerator</a:t>
            </a:r>
            <a:r>
              <a:rPr lang="de-DE" sz="2000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community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is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very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interested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dirty="0">
                <a:solidFill>
                  <a:prstClr val="black"/>
                </a:solidFill>
              </a:rPr>
              <a:t>in </a:t>
            </a:r>
            <a:r>
              <a:rPr lang="de-DE" sz="2000" dirty="0" err="1">
                <a:solidFill>
                  <a:prstClr val="black"/>
                </a:solidFill>
              </a:rPr>
              <a:t>conducting</a:t>
            </a:r>
            <a:r>
              <a:rPr lang="de-DE" sz="2000" dirty="0">
                <a:solidFill>
                  <a:prstClr val="black"/>
                </a:solidFill>
              </a:rPr>
              <a:t> </a:t>
            </a:r>
            <a:r>
              <a:rPr lang="de-DE" sz="2000" dirty="0" err="1">
                <a:solidFill>
                  <a:prstClr val="black"/>
                </a:solidFill>
              </a:rPr>
              <a:t>this</a:t>
            </a:r>
            <a:r>
              <a:rPr lang="de-DE" sz="2000" dirty="0">
                <a:solidFill>
                  <a:prstClr val="black"/>
                </a:solidFill>
              </a:rPr>
              <a:t> </a:t>
            </a:r>
            <a:r>
              <a:rPr lang="de-DE" sz="2000" dirty="0" err="1">
                <a:solidFill>
                  <a:prstClr val="black"/>
                </a:solidFill>
              </a:rPr>
              <a:t>experiment</a:t>
            </a:r>
            <a:r>
              <a:rPr lang="de-DE" sz="2000" dirty="0">
                <a:solidFill>
                  <a:prstClr val="black"/>
                </a:solidFill>
              </a:rPr>
              <a:t> at </a:t>
            </a:r>
            <a:r>
              <a:rPr lang="de-DE" sz="2000" dirty="0" err="1">
                <a:solidFill>
                  <a:prstClr val="black"/>
                </a:solidFill>
              </a:rPr>
              <a:t>the</a:t>
            </a:r>
            <a:r>
              <a:rPr lang="de-DE" sz="2000" dirty="0">
                <a:solidFill>
                  <a:prstClr val="black"/>
                </a:solidFill>
              </a:rPr>
              <a:t> XFEL</a:t>
            </a:r>
            <a:r>
              <a:rPr lang="de-DE" sz="2000" dirty="0" smtClean="0">
                <a:solidFill>
                  <a:prstClr val="black"/>
                </a:solidFill>
              </a:rPr>
              <a:t>.</a:t>
            </a:r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de-DE" sz="2000" b="1" dirty="0" smtClean="0">
                <a:solidFill>
                  <a:prstClr val="black"/>
                </a:solidFill>
              </a:rPr>
              <a:t>DESY </a:t>
            </a:r>
            <a:r>
              <a:rPr lang="de-DE" sz="2000" b="1" dirty="0" err="1" smtClean="0">
                <a:solidFill>
                  <a:prstClr val="black"/>
                </a:solidFill>
              </a:rPr>
              <a:t>and</a:t>
            </a:r>
            <a:r>
              <a:rPr lang="de-DE" sz="2000" b="1" dirty="0" smtClean="0">
                <a:solidFill>
                  <a:prstClr val="black"/>
                </a:solidFill>
              </a:rPr>
              <a:t> XFEL </a:t>
            </a:r>
            <a:r>
              <a:rPr lang="de-DE" sz="2000" b="1" dirty="0" err="1" smtClean="0">
                <a:solidFill>
                  <a:prstClr val="black"/>
                </a:solidFill>
              </a:rPr>
              <a:t>directorate</a:t>
            </a:r>
            <a:r>
              <a:rPr lang="de-DE" sz="2000" b="1" dirty="0" smtClean="0">
                <a:solidFill>
                  <a:prstClr val="black"/>
                </a:solidFill>
              </a:rPr>
              <a:t> </a:t>
            </a:r>
            <a:r>
              <a:rPr lang="de-DE" sz="2000" b="1" dirty="0" err="1" smtClean="0">
                <a:solidFill>
                  <a:prstClr val="black"/>
                </a:solidFill>
              </a:rPr>
              <a:t>supportive</a:t>
            </a:r>
            <a:r>
              <a:rPr lang="de-DE" sz="2000" dirty="0" smtClean="0">
                <a:solidFill>
                  <a:prstClr val="black"/>
                </a:solidFill>
              </a:rPr>
              <a:t>.</a:t>
            </a:r>
            <a:endParaRPr lang="de-DE" sz="2000" dirty="0">
              <a:solidFill>
                <a:prstClr val="black"/>
              </a:solidFill>
            </a:endParaRPr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de-DE" sz="2000" b="1" dirty="0">
                <a:solidFill>
                  <a:prstClr val="black"/>
                </a:solidFill>
              </a:rPr>
              <a:t>Design </a:t>
            </a:r>
            <a:r>
              <a:rPr lang="de-DE" sz="2000" b="1" dirty="0" err="1">
                <a:solidFill>
                  <a:prstClr val="black"/>
                </a:solidFill>
              </a:rPr>
              <a:t>consideration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dirty="0" err="1">
                <a:solidFill>
                  <a:prstClr val="black"/>
                </a:solidFill>
              </a:rPr>
              <a:t>with</a:t>
            </a:r>
            <a:r>
              <a:rPr lang="de-DE" sz="2000" dirty="0">
                <a:solidFill>
                  <a:prstClr val="black"/>
                </a:solidFill>
              </a:rPr>
              <a:t> </a:t>
            </a:r>
            <a:r>
              <a:rPr lang="de-DE" sz="2000" dirty="0" err="1">
                <a:solidFill>
                  <a:prstClr val="black"/>
                </a:solidFill>
              </a:rPr>
              <a:t>input</a:t>
            </a:r>
            <a:r>
              <a:rPr lang="de-DE" sz="2000" dirty="0">
                <a:solidFill>
                  <a:prstClr val="black"/>
                </a:solidFill>
              </a:rPr>
              <a:t> </a:t>
            </a:r>
            <a:r>
              <a:rPr lang="de-DE" sz="2000" dirty="0" err="1">
                <a:solidFill>
                  <a:prstClr val="black"/>
                </a:solidFill>
              </a:rPr>
              <a:t>from</a:t>
            </a:r>
            <a:r>
              <a:rPr lang="de-DE" sz="2000" dirty="0">
                <a:solidFill>
                  <a:prstClr val="black"/>
                </a:solidFill>
              </a:rPr>
              <a:t> </a:t>
            </a:r>
            <a:r>
              <a:rPr lang="de-DE" sz="2000" dirty="0" err="1">
                <a:solidFill>
                  <a:prstClr val="black"/>
                </a:solidFill>
              </a:rPr>
              <a:t>various</a:t>
            </a:r>
            <a:r>
              <a:rPr lang="de-DE" sz="2000" dirty="0">
                <a:solidFill>
                  <a:prstClr val="black"/>
                </a:solidFill>
              </a:rPr>
              <a:t> DESY </a:t>
            </a:r>
            <a:r>
              <a:rPr lang="de-DE" sz="2000" dirty="0" err="1">
                <a:solidFill>
                  <a:prstClr val="black"/>
                </a:solidFill>
              </a:rPr>
              <a:t>technical</a:t>
            </a:r>
            <a:r>
              <a:rPr lang="de-DE" sz="2000" dirty="0">
                <a:solidFill>
                  <a:prstClr val="black"/>
                </a:solidFill>
              </a:rPr>
              <a:t> </a:t>
            </a:r>
            <a:r>
              <a:rPr lang="de-DE" sz="2000" dirty="0" err="1">
                <a:solidFill>
                  <a:prstClr val="black"/>
                </a:solidFill>
              </a:rPr>
              <a:t>groups</a:t>
            </a:r>
            <a:r>
              <a:rPr lang="de-DE" sz="2000" dirty="0">
                <a:solidFill>
                  <a:prstClr val="black"/>
                </a:solidFill>
              </a:rPr>
              <a:t>.</a:t>
            </a:r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prstClr val="black"/>
                </a:solidFill>
              </a:rPr>
              <a:t>Layout </a:t>
            </a:r>
            <a:r>
              <a:rPr lang="de-DE" sz="2000" dirty="0" err="1">
                <a:solidFill>
                  <a:prstClr val="black"/>
                </a:solidFill>
              </a:rPr>
              <a:t>and</a:t>
            </a:r>
            <a:r>
              <a:rPr lang="de-DE" sz="2000" dirty="0">
                <a:solidFill>
                  <a:prstClr val="black"/>
                </a:solidFill>
              </a:rPr>
              <a:t> </a:t>
            </a:r>
            <a:r>
              <a:rPr lang="de-DE" sz="2000" dirty="0" err="1">
                <a:solidFill>
                  <a:prstClr val="black"/>
                </a:solidFill>
              </a:rPr>
              <a:t>achievable</a:t>
            </a:r>
            <a:r>
              <a:rPr lang="de-DE" sz="2000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parameters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look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feasible</a:t>
            </a:r>
            <a:r>
              <a:rPr lang="de-DE" sz="2000" dirty="0">
                <a:solidFill>
                  <a:prstClr val="black"/>
                </a:solidFill>
              </a:rPr>
              <a:t>.</a:t>
            </a:r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prstClr val="black"/>
                </a:solidFill>
              </a:rPr>
              <a:t>New </a:t>
            </a:r>
            <a:r>
              <a:rPr lang="de-DE" sz="2000" dirty="0" err="1" smtClean="0">
                <a:solidFill>
                  <a:prstClr val="black"/>
                </a:solidFill>
              </a:rPr>
              <a:t>possible</a:t>
            </a:r>
            <a:r>
              <a:rPr lang="de-DE" sz="2000" dirty="0" smtClean="0">
                <a:solidFill>
                  <a:prstClr val="black"/>
                </a:solidFill>
              </a:rPr>
              <a:t> </a:t>
            </a:r>
            <a:r>
              <a:rPr lang="de-DE" sz="2000" dirty="0" err="1">
                <a:solidFill>
                  <a:prstClr val="black"/>
                </a:solidFill>
              </a:rPr>
              <a:t>location</a:t>
            </a:r>
            <a:r>
              <a:rPr lang="de-DE" sz="2000" dirty="0">
                <a:solidFill>
                  <a:prstClr val="black"/>
                </a:solidFill>
              </a:rPr>
              <a:t> </a:t>
            </a:r>
            <a:r>
              <a:rPr lang="de-DE" sz="2000" dirty="0" err="1">
                <a:solidFill>
                  <a:prstClr val="black"/>
                </a:solidFill>
              </a:rPr>
              <a:t>of</a:t>
            </a:r>
            <a:r>
              <a:rPr lang="de-DE" sz="2000" dirty="0">
                <a:solidFill>
                  <a:prstClr val="black"/>
                </a:solidFill>
              </a:rPr>
              <a:t> </a:t>
            </a:r>
            <a:r>
              <a:rPr lang="de-DE" sz="2000" dirty="0" err="1">
                <a:solidFill>
                  <a:prstClr val="black"/>
                </a:solidFill>
              </a:rPr>
              <a:t>the</a:t>
            </a:r>
            <a:r>
              <a:rPr lang="de-DE" sz="2000" dirty="0">
                <a:solidFill>
                  <a:prstClr val="black"/>
                </a:solidFill>
              </a:rPr>
              <a:t> </a:t>
            </a:r>
            <a:r>
              <a:rPr lang="de-DE" sz="2000" dirty="0" err="1">
                <a:solidFill>
                  <a:prstClr val="black"/>
                </a:solidFill>
              </a:rPr>
              <a:t>experiment</a:t>
            </a:r>
            <a:r>
              <a:rPr lang="de-DE" sz="2000" dirty="0">
                <a:solidFill>
                  <a:prstClr val="black"/>
                </a:solidFill>
              </a:rPr>
              <a:t> </a:t>
            </a:r>
            <a:r>
              <a:rPr lang="de-DE" sz="2000" dirty="0" err="1">
                <a:solidFill>
                  <a:prstClr val="black"/>
                </a:solidFill>
              </a:rPr>
              <a:t>found</a:t>
            </a:r>
            <a:r>
              <a:rPr lang="de-DE" sz="2000" dirty="0">
                <a:solidFill>
                  <a:prstClr val="black"/>
                </a:solidFill>
              </a:rPr>
              <a:t> </a:t>
            </a:r>
            <a:r>
              <a:rPr lang="de-DE" sz="2000" dirty="0" smtClean="0">
                <a:solidFill>
                  <a:prstClr val="black"/>
                </a:solidFill>
              </a:rPr>
              <a:t>in</a:t>
            </a:r>
            <a:r>
              <a:rPr lang="de-DE" sz="2000" b="1" dirty="0" smtClean="0">
                <a:solidFill>
                  <a:prstClr val="black"/>
                </a:solidFill>
              </a:rPr>
              <a:t> </a:t>
            </a:r>
            <a:r>
              <a:rPr lang="de-DE" sz="2000" b="1" dirty="0">
                <a:solidFill>
                  <a:prstClr val="black"/>
                </a:solidFill>
              </a:rPr>
              <a:t>XTD20</a:t>
            </a:r>
            <a:r>
              <a:rPr lang="de-DE" sz="2000" dirty="0">
                <a:solidFill>
                  <a:prstClr val="black"/>
                </a:solidFill>
              </a:rPr>
              <a:t>.</a:t>
            </a:r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prstClr val="black"/>
                </a:solidFill>
              </a:rPr>
              <a:t>Major </a:t>
            </a:r>
            <a:r>
              <a:rPr lang="de-DE" sz="2000" dirty="0" err="1">
                <a:solidFill>
                  <a:prstClr val="black"/>
                </a:solidFill>
              </a:rPr>
              <a:t>modification</a:t>
            </a:r>
            <a:r>
              <a:rPr lang="de-DE" sz="2000" dirty="0">
                <a:solidFill>
                  <a:prstClr val="black"/>
                </a:solidFill>
              </a:rPr>
              <a:t> </a:t>
            </a:r>
            <a:r>
              <a:rPr lang="de-DE" sz="2000" dirty="0" err="1">
                <a:solidFill>
                  <a:prstClr val="black"/>
                </a:solidFill>
              </a:rPr>
              <a:t>of</a:t>
            </a:r>
            <a:r>
              <a:rPr lang="de-DE" sz="2000" dirty="0">
                <a:solidFill>
                  <a:prstClr val="black"/>
                </a:solidFill>
              </a:rPr>
              <a:t> </a:t>
            </a:r>
            <a:r>
              <a:rPr lang="de-DE" sz="2000" dirty="0" err="1">
                <a:solidFill>
                  <a:prstClr val="black"/>
                </a:solidFill>
              </a:rPr>
              <a:t>extraction</a:t>
            </a:r>
            <a:r>
              <a:rPr lang="de-DE" sz="2000" dirty="0">
                <a:solidFill>
                  <a:prstClr val="black"/>
                </a:solidFill>
              </a:rPr>
              <a:t> beam </a:t>
            </a:r>
            <a:r>
              <a:rPr lang="de-DE" sz="2000" dirty="0" err="1">
                <a:solidFill>
                  <a:prstClr val="black"/>
                </a:solidFill>
              </a:rPr>
              <a:t>line</a:t>
            </a:r>
            <a:r>
              <a:rPr lang="de-DE" sz="2000" dirty="0">
                <a:solidFill>
                  <a:prstClr val="black"/>
                </a:solidFill>
              </a:rPr>
              <a:t> </a:t>
            </a:r>
            <a:r>
              <a:rPr lang="de-DE" sz="2000" dirty="0" err="1">
                <a:solidFill>
                  <a:prstClr val="black"/>
                </a:solidFill>
              </a:rPr>
              <a:t>needed</a:t>
            </a:r>
            <a:r>
              <a:rPr lang="de-DE" sz="2000" dirty="0" smtClean="0">
                <a:solidFill>
                  <a:prstClr val="black"/>
                </a:solidFill>
              </a:rPr>
              <a:t>.</a:t>
            </a:r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prstClr val="black"/>
                </a:solidFill>
              </a:rPr>
              <a:t>Early </a:t>
            </a:r>
            <a:r>
              <a:rPr lang="de-DE" sz="2000" dirty="0" err="1">
                <a:solidFill>
                  <a:prstClr val="black"/>
                </a:solidFill>
              </a:rPr>
              <a:t>implementation</a:t>
            </a:r>
            <a:r>
              <a:rPr lang="de-DE" sz="2000" dirty="0">
                <a:solidFill>
                  <a:prstClr val="black"/>
                </a:solidFill>
              </a:rPr>
              <a:t> </a:t>
            </a:r>
            <a:r>
              <a:rPr lang="de-DE" sz="2000" dirty="0" err="1">
                <a:solidFill>
                  <a:prstClr val="black"/>
                </a:solidFill>
              </a:rPr>
              <a:t>of</a:t>
            </a:r>
            <a:r>
              <a:rPr lang="de-DE" sz="2000" dirty="0">
                <a:solidFill>
                  <a:prstClr val="black"/>
                </a:solidFill>
              </a:rPr>
              <a:t> </a:t>
            </a:r>
            <a:r>
              <a:rPr lang="de-DE" sz="2000" dirty="0" err="1">
                <a:solidFill>
                  <a:prstClr val="black"/>
                </a:solidFill>
              </a:rPr>
              <a:t>the</a:t>
            </a:r>
            <a:r>
              <a:rPr lang="de-DE" sz="2000" dirty="0">
                <a:solidFill>
                  <a:prstClr val="black"/>
                </a:solidFill>
              </a:rPr>
              <a:t> </a:t>
            </a:r>
            <a:r>
              <a:rPr lang="de-DE" sz="2000" b="1" dirty="0">
                <a:solidFill>
                  <a:prstClr val="black"/>
                </a:solidFill>
              </a:rPr>
              <a:t>beam </a:t>
            </a:r>
            <a:r>
              <a:rPr lang="de-DE" sz="2000" b="1" dirty="0" err="1">
                <a:solidFill>
                  <a:prstClr val="black"/>
                </a:solidFill>
              </a:rPr>
              <a:t>extraction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for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future</a:t>
            </a:r>
            <a:r>
              <a:rPr lang="de-DE" sz="2000" b="1" dirty="0">
                <a:solidFill>
                  <a:prstClr val="black"/>
                </a:solidFill>
              </a:rPr>
              <a:t> XFEL upgrade </a:t>
            </a:r>
            <a:r>
              <a:rPr lang="de-DE" sz="2000" dirty="0" err="1">
                <a:solidFill>
                  <a:prstClr val="black"/>
                </a:solidFill>
              </a:rPr>
              <a:t>and</a:t>
            </a:r>
            <a:r>
              <a:rPr lang="de-DE" sz="2000" dirty="0">
                <a:solidFill>
                  <a:prstClr val="black"/>
                </a:solidFill>
              </a:rPr>
              <a:t>/</a:t>
            </a:r>
            <a:r>
              <a:rPr lang="de-DE" sz="2000" dirty="0" err="1">
                <a:solidFill>
                  <a:prstClr val="black"/>
                </a:solidFill>
              </a:rPr>
              <a:t>or</a:t>
            </a:r>
            <a:r>
              <a:rPr lang="de-DE" sz="2000" dirty="0">
                <a:solidFill>
                  <a:prstClr val="black"/>
                </a:solidFill>
              </a:rPr>
              <a:t> </a:t>
            </a:r>
            <a:r>
              <a:rPr lang="de-DE" sz="2000" dirty="0" err="1">
                <a:solidFill>
                  <a:prstClr val="black"/>
                </a:solidFill>
              </a:rPr>
              <a:t>test</a:t>
            </a:r>
            <a:r>
              <a:rPr lang="de-DE" sz="2000" dirty="0">
                <a:solidFill>
                  <a:prstClr val="black"/>
                </a:solidFill>
              </a:rPr>
              <a:t> beam </a:t>
            </a:r>
            <a:r>
              <a:rPr lang="de-DE" sz="2000" dirty="0" err="1">
                <a:solidFill>
                  <a:prstClr val="black"/>
                </a:solidFill>
              </a:rPr>
              <a:t>area</a:t>
            </a:r>
            <a:r>
              <a:rPr lang="de-DE" sz="2000" dirty="0" smtClean="0">
                <a:solidFill>
                  <a:prstClr val="black"/>
                </a:solidFill>
              </a:rPr>
              <a:t>.</a:t>
            </a:r>
            <a:endParaRPr lang="de-DE" sz="2000" dirty="0">
              <a:solidFill>
                <a:prstClr val="black"/>
              </a:solidFill>
            </a:endParaRPr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prstClr val="black"/>
                </a:solidFill>
              </a:rPr>
              <a:t>Integration, Installation </a:t>
            </a:r>
            <a:r>
              <a:rPr lang="de-DE" sz="2000" dirty="0" err="1">
                <a:solidFill>
                  <a:prstClr val="black"/>
                </a:solidFill>
              </a:rPr>
              <a:t>and</a:t>
            </a:r>
            <a:r>
              <a:rPr lang="de-DE" sz="2000" dirty="0">
                <a:solidFill>
                  <a:prstClr val="black"/>
                </a:solidFill>
              </a:rPr>
              <a:t> Design </a:t>
            </a:r>
            <a:r>
              <a:rPr lang="de-DE" sz="2000" b="1" dirty="0" err="1">
                <a:solidFill>
                  <a:prstClr val="black"/>
                </a:solidFill>
              </a:rPr>
              <a:t>studies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ongoing</a:t>
            </a:r>
            <a:r>
              <a:rPr lang="de-DE" sz="2000" dirty="0" smtClean="0">
                <a:solidFill>
                  <a:prstClr val="black"/>
                </a:solidFill>
              </a:rPr>
              <a:t>.</a:t>
            </a:r>
            <a:endParaRPr lang="de-DE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54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Acknowledgements: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idx="1"/>
          </p:nvPr>
        </p:nvSpPr>
        <p:spPr>
          <a:xfrm>
            <a:off x="407988" y="1406427"/>
            <a:ext cx="10368532" cy="501024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Winfried Decking, Beate Heinemann,</a:t>
            </a:r>
          </a:p>
          <a:p>
            <a:pPr marL="0" indent="0">
              <a:buNone/>
            </a:pPr>
            <a:r>
              <a:rPr lang="en-US" dirty="0" smtClean="0"/>
              <a:t>Reinhard Brinkmann, Ralph Assmann, </a:t>
            </a:r>
            <a:r>
              <a:rPr lang="en-US" dirty="0" err="1" smtClean="0"/>
              <a:t>Evgeny</a:t>
            </a:r>
            <a:r>
              <a:rPr lang="en-US" smtClean="0"/>
              <a:t> Negodin,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Norbert Tesch, Wolfgang Clement,</a:t>
            </a:r>
          </a:p>
          <a:p>
            <a:pPr marL="0" indent="0">
              <a:buNone/>
            </a:pPr>
            <a:r>
              <a:rPr lang="en-US" dirty="0" smtClean="0"/>
              <a:t>Nina Golubeva, Vladimir Balandin,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Markus </a:t>
            </a:r>
            <a:r>
              <a:rPr lang="en-US" dirty="0" err="1" smtClean="0"/>
              <a:t>Hüning</a:t>
            </a:r>
            <a:r>
              <a:rPr lang="en-US" dirty="0" smtClean="0"/>
              <a:t>, Frank Obier, Michael Schmitz</a:t>
            </a:r>
          </a:p>
          <a:p>
            <a:pPr marL="0" indent="0">
              <a:buNone/>
            </a:pPr>
            <a:r>
              <a:rPr lang="en-US" dirty="0" smtClean="0"/>
              <a:t>Lutz Lilje, Torsten Wohlenberg</a:t>
            </a:r>
          </a:p>
          <a:p>
            <a:pPr marL="0" indent="0">
              <a:buNone/>
            </a:pPr>
            <a:r>
              <a:rPr lang="en-US" dirty="0" smtClean="0"/>
              <a:t>Markus </a:t>
            </a:r>
            <a:r>
              <a:rPr lang="en-US" dirty="0" err="1" smtClean="0"/>
              <a:t>Körfer</a:t>
            </a:r>
            <a:r>
              <a:rPr lang="en-US" dirty="0" smtClean="0"/>
              <a:t>, Dennis Lenz</a:t>
            </a:r>
          </a:p>
          <a:p>
            <a:pPr marL="0" indent="0">
              <a:buNone/>
            </a:pPr>
            <a:r>
              <a:rPr lang="en-US" dirty="0" smtClean="0"/>
              <a:t>Cornelius Martens, Roland Platzer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| LUXE beam line considerations | Florian Burkart 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93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680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="" xmlns:a16="http://schemas.microsoft.com/office/drawing/2014/main" id="{50AD6CCA-2661-4C25-9614-623803F925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Dr. Florian Burkart</a:t>
            </a:r>
            <a:endParaRPr lang="de-DE" dirty="0"/>
          </a:p>
          <a:p>
            <a:r>
              <a:rPr lang="de-DE" dirty="0" smtClean="0"/>
              <a:t>Department: MPY1</a:t>
            </a:r>
            <a:endParaRPr lang="de-DE" dirty="0"/>
          </a:p>
          <a:p>
            <a:r>
              <a:rPr lang="de-DE" dirty="0" smtClean="0"/>
              <a:t>E-Mail: florian.burkart@desy.de</a:t>
            </a:r>
            <a:endParaRPr lang="de-DE" dirty="0"/>
          </a:p>
          <a:p>
            <a:r>
              <a:rPr lang="de-DE" dirty="0" smtClean="0"/>
              <a:t>Phone: +49 40 8998 3039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063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Box 101"/>
          <p:cNvSpPr txBox="1"/>
          <p:nvPr/>
        </p:nvSpPr>
        <p:spPr>
          <a:xfrm>
            <a:off x="4833139" y="5432488"/>
            <a:ext cx="8023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  <a:ea typeface="Arial" charset="0"/>
                <a:cs typeface="Arial" panose="020B0604020202020204" pitchFamily="34" charset="0"/>
              </a:rPr>
              <a:t>Dump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6978" y="3454338"/>
            <a:ext cx="5534581" cy="1866540"/>
            <a:chOff x="66978" y="3454338"/>
            <a:chExt cx="5534581" cy="1866540"/>
          </a:xfrm>
        </p:grpSpPr>
        <p:sp>
          <p:nvSpPr>
            <p:cNvPr id="28" name="TextBox 27"/>
            <p:cNvSpPr txBox="1"/>
            <p:nvPr/>
          </p:nvSpPr>
          <p:spPr>
            <a:xfrm>
              <a:off x="66978" y="3454338"/>
              <a:ext cx="10214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ea typeface="Arial" charset="0"/>
                  <a:cs typeface="Arial" panose="020B0604020202020204" pitchFamily="34" charset="0"/>
                </a:rPr>
                <a:t>17.5 GeV e</a:t>
              </a:r>
              <a:r>
                <a:rPr lang="en-US" sz="1200" b="1" baseline="30000" dirty="0">
                  <a:solidFill>
                    <a:prstClr val="black"/>
                  </a:solidFill>
                  <a:ea typeface="Arial" charset="0"/>
                  <a:cs typeface="Arial" panose="020B0604020202020204" pitchFamily="34" charset="0"/>
                </a:rPr>
                <a:t>−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242957" y="4127687"/>
              <a:ext cx="2329746" cy="447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>
              <a:endCxn id="76" idx="1"/>
            </p:cNvCxnSpPr>
            <p:nvPr/>
          </p:nvCxnSpPr>
          <p:spPr>
            <a:xfrm>
              <a:off x="2532258" y="4127687"/>
              <a:ext cx="2428121" cy="85942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Can 75">
              <a:extLst>
                <a:ext uri="{FF2B5EF4-FFF2-40B4-BE49-F238E27FC236}">
                  <a16:creationId xmlns="" xmlns:a16="http://schemas.microsoft.com/office/drawing/2014/main" id="{CF252DE6-311F-2E40-8EF1-639A8693A93B}"/>
                </a:ext>
              </a:extLst>
            </p:cNvPr>
            <p:cNvSpPr/>
            <p:nvPr/>
          </p:nvSpPr>
          <p:spPr>
            <a:xfrm rot="17201202">
              <a:off x="5060898" y="4780216"/>
              <a:ext cx="426352" cy="654971"/>
            </a:xfrm>
            <a:prstGeom prst="can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1" name="Triangle 29"/>
            <p:cNvSpPr/>
            <p:nvPr/>
          </p:nvSpPr>
          <p:spPr>
            <a:xfrm rot="10800000">
              <a:off x="2337260" y="3945809"/>
              <a:ext cx="422921" cy="432828"/>
            </a:xfrm>
            <a:prstGeom prst="triangle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rot="16200000">
              <a:off x="35410" y="3969312"/>
              <a:ext cx="550151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sz="1200" dirty="0" err="1">
                  <a:solidFill>
                    <a:prstClr val="black"/>
                  </a:solidFill>
                  <a:cs typeface="Arial" panose="020B0604020202020204" pitchFamily="34" charset="0"/>
                </a:rPr>
                <a:t>Linac</a:t>
              </a:r>
              <a:endParaRPr lang="de-DE" sz="12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08" name="TextBox 107"/>
          <p:cNvSpPr txBox="1"/>
          <p:nvPr/>
        </p:nvSpPr>
        <p:spPr>
          <a:xfrm>
            <a:off x="2147539" y="4418900"/>
            <a:ext cx="8023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70C0"/>
                </a:solidFill>
                <a:ea typeface="Arial" charset="0"/>
                <a:cs typeface="Arial" panose="020B0604020202020204" pitchFamily="34" charset="0"/>
              </a:rPr>
              <a:t>Dipole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577695" y="2243846"/>
            <a:ext cx="2024530" cy="2637740"/>
            <a:chOff x="577695" y="2243846"/>
            <a:chExt cx="2024530" cy="2637740"/>
          </a:xfrm>
        </p:grpSpPr>
        <p:sp>
          <p:nvSpPr>
            <p:cNvPr id="94" name="TextBox 93"/>
            <p:cNvSpPr txBox="1"/>
            <p:nvPr/>
          </p:nvSpPr>
          <p:spPr>
            <a:xfrm>
              <a:off x="577695" y="4419921"/>
              <a:ext cx="802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18F1F">
                      <a:lumMod val="75000"/>
                    </a:srgbClr>
                  </a:solidFill>
                  <a:ea typeface="Arial" charset="0"/>
                  <a:cs typeface="Arial" panose="020B0604020202020204" pitchFamily="34" charset="0"/>
                </a:rPr>
                <a:t>Kicker &amp; Septa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736801" y="2243846"/>
              <a:ext cx="1865424" cy="2103932"/>
              <a:chOff x="736801" y="2243846"/>
              <a:chExt cx="1865424" cy="2103932"/>
            </a:xfrm>
          </p:grpSpPr>
          <p:sp>
            <p:nvSpPr>
              <p:cNvPr id="64" name="TextBox 63"/>
              <p:cNvSpPr txBox="1"/>
              <p:nvPr/>
            </p:nvSpPr>
            <p:spPr>
              <a:xfrm>
                <a:off x="1799863" y="2243846"/>
                <a:ext cx="80236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070C0"/>
                    </a:solidFill>
                    <a:ea typeface="Arial" charset="0"/>
                    <a:cs typeface="Arial" panose="020B0604020202020204" pitchFamily="34" charset="0"/>
                  </a:rPr>
                  <a:t>Dipole</a:t>
                </a:r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 flipH="1">
                <a:off x="892663" y="2797370"/>
                <a:ext cx="1308381" cy="133479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Triangle 29"/>
              <p:cNvSpPr/>
              <p:nvPr/>
            </p:nvSpPr>
            <p:spPr>
              <a:xfrm rot="10800000">
                <a:off x="736801" y="3876738"/>
                <a:ext cx="419612" cy="471040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" name="Triangle 29"/>
              <p:cNvSpPr/>
              <p:nvPr/>
            </p:nvSpPr>
            <p:spPr>
              <a:xfrm rot="10800000">
                <a:off x="2004693" y="2568939"/>
                <a:ext cx="422921" cy="432828"/>
              </a:xfrm>
              <a:prstGeom prst="triangle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 rot="18769618">
                <a:off x="1211204" y="3226190"/>
                <a:ext cx="686406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1bunch</a:t>
                </a:r>
              </a:p>
            </p:txBody>
          </p:sp>
        </p:grpSp>
      </p:grpSp>
      <p:sp>
        <p:nvSpPr>
          <p:cNvPr id="42" name="Title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General </a:t>
            </a:r>
            <a:r>
              <a:rPr lang="de-DE" dirty="0" err="1"/>
              <a:t>layout</a:t>
            </a:r>
            <a:endParaRPr lang="de-DE" dirty="0"/>
          </a:p>
        </p:txBody>
      </p:sp>
      <p:sp>
        <p:nvSpPr>
          <p:cNvPr id="77" name="TextBox 76"/>
          <p:cNvSpPr txBox="1"/>
          <p:nvPr/>
        </p:nvSpPr>
        <p:spPr>
          <a:xfrm>
            <a:off x="4511824" y="5877272"/>
            <a:ext cx="53415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prstClr val="black"/>
                </a:solidFill>
              </a:rPr>
              <a:t>Kick out </a:t>
            </a:r>
            <a:r>
              <a:rPr lang="de-DE" sz="1600" b="1" dirty="0" err="1">
                <a:solidFill>
                  <a:prstClr val="black"/>
                </a:solidFill>
              </a:rPr>
              <a:t>one</a:t>
            </a:r>
            <a:r>
              <a:rPr lang="de-DE" sz="1600" dirty="0">
                <a:solidFill>
                  <a:prstClr val="black"/>
                </a:solidFill>
              </a:rPr>
              <a:t> </a:t>
            </a:r>
            <a:r>
              <a:rPr lang="de-DE" sz="1600" dirty="0" err="1">
                <a:solidFill>
                  <a:prstClr val="black"/>
                </a:solidFill>
              </a:rPr>
              <a:t>bunch</a:t>
            </a:r>
            <a:r>
              <a:rPr lang="de-DE" sz="1600" dirty="0">
                <a:solidFill>
                  <a:prstClr val="black"/>
                </a:solidFill>
              </a:rPr>
              <a:t> </a:t>
            </a:r>
            <a:r>
              <a:rPr lang="de-DE" sz="1600" dirty="0" err="1">
                <a:solidFill>
                  <a:prstClr val="black"/>
                </a:solidFill>
              </a:rPr>
              <a:t>and</a:t>
            </a:r>
            <a:r>
              <a:rPr lang="de-DE" sz="1600" dirty="0">
                <a:solidFill>
                  <a:prstClr val="black"/>
                </a:solidFill>
              </a:rPr>
              <a:t> send </a:t>
            </a:r>
            <a:r>
              <a:rPr lang="de-DE" sz="1600" dirty="0" err="1">
                <a:solidFill>
                  <a:prstClr val="black"/>
                </a:solidFill>
              </a:rPr>
              <a:t>it</a:t>
            </a:r>
            <a:r>
              <a:rPr lang="de-DE" sz="1600" dirty="0">
                <a:solidFill>
                  <a:prstClr val="black"/>
                </a:solidFill>
              </a:rPr>
              <a:t> </a:t>
            </a:r>
            <a:r>
              <a:rPr lang="de-DE" sz="1600" dirty="0" err="1">
                <a:solidFill>
                  <a:prstClr val="black"/>
                </a:solidFill>
              </a:rPr>
              <a:t>to</a:t>
            </a:r>
            <a:r>
              <a:rPr lang="de-DE" sz="1600" dirty="0">
                <a:solidFill>
                  <a:prstClr val="black"/>
                </a:solidFill>
              </a:rPr>
              <a:t> </a:t>
            </a:r>
            <a:r>
              <a:rPr lang="de-DE" sz="1600" dirty="0" err="1">
                <a:solidFill>
                  <a:prstClr val="black"/>
                </a:solidFill>
              </a:rPr>
              <a:t>the</a:t>
            </a:r>
            <a:r>
              <a:rPr lang="de-DE" sz="1600" dirty="0">
                <a:solidFill>
                  <a:prstClr val="black"/>
                </a:solidFill>
              </a:rPr>
              <a:t> experimental </a:t>
            </a:r>
            <a:r>
              <a:rPr lang="de-DE" sz="1600" dirty="0" err="1">
                <a:solidFill>
                  <a:prstClr val="black"/>
                </a:solidFill>
              </a:rPr>
              <a:t>area</a:t>
            </a:r>
            <a:r>
              <a:rPr lang="de-DE" sz="16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2207568" y="2780928"/>
            <a:ext cx="719221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4034539" y="1661685"/>
            <a:ext cx="5976664" cy="2271371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black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833139" y="2382345"/>
            <a:ext cx="22684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prstClr val="black"/>
                </a:solidFill>
              </a:rPr>
              <a:t>Experimental Area Hall</a:t>
            </a:r>
          </a:p>
        </p:txBody>
      </p:sp>
      <p:sp>
        <p:nvSpPr>
          <p:cNvPr id="146" name="Rectangle 145"/>
          <p:cNvSpPr/>
          <p:nvPr/>
        </p:nvSpPr>
        <p:spPr>
          <a:xfrm>
            <a:off x="2522614" y="2551622"/>
            <a:ext cx="100177" cy="449666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7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47" name="Rectangle 146"/>
          <p:cNvSpPr/>
          <p:nvPr/>
        </p:nvSpPr>
        <p:spPr>
          <a:xfrm>
            <a:off x="2717510" y="2558408"/>
            <a:ext cx="115962" cy="44288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7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48" name="Rectangle 147"/>
          <p:cNvSpPr/>
          <p:nvPr/>
        </p:nvSpPr>
        <p:spPr>
          <a:xfrm>
            <a:off x="2921360" y="2551622"/>
            <a:ext cx="115962" cy="449666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7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2374310" y="3023625"/>
            <a:ext cx="80236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solidFill>
                  <a:srgbClr val="00B0F0"/>
                </a:solidFill>
                <a:ea typeface="Arial" charset="0"/>
                <a:cs typeface="Arial" panose="020B0604020202020204" pitchFamily="34" charset="0"/>
              </a:rPr>
              <a:t>Triplet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2572702" y="4132162"/>
            <a:ext cx="2701372" cy="49965"/>
          </a:xfrm>
          <a:prstGeom prst="line">
            <a:avLst/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1E25C-5EB0-D947-B991-83559977DC1C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69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2575" y="2336428"/>
            <a:ext cx="12109287" cy="2358351"/>
            <a:chOff x="221549" y="4357839"/>
            <a:chExt cx="12109287" cy="2358351"/>
          </a:xfrm>
        </p:grpSpPr>
        <p:grpSp>
          <p:nvGrpSpPr>
            <p:cNvPr id="82" name="Group 81"/>
            <p:cNvGrpSpPr/>
            <p:nvPr/>
          </p:nvGrpSpPr>
          <p:grpSpPr>
            <a:xfrm>
              <a:off x="221549" y="5013177"/>
              <a:ext cx="8082696" cy="718224"/>
              <a:chOff x="2216154" y="2486343"/>
              <a:chExt cx="8082697" cy="957631"/>
            </a:xfrm>
          </p:grpSpPr>
          <p:cxnSp>
            <p:nvCxnSpPr>
              <p:cNvPr id="83" name="Straight Connector 82"/>
              <p:cNvCxnSpPr/>
              <p:nvPr/>
            </p:nvCxnSpPr>
            <p:spPr>
              <a:xfrm flipV="1">
                <a:off x="2216154" y="2786120"/>
                <a:ext cx="8082697" cy="1471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Rectangle 83"/>
              <p:cNvSpPr/>
              <p:nvPr/>
            </p:nvSpPr>
            <p:spPr>
              <a:xfrm>
                <a:off x="2517157" y="2486343"/>
                <a:ext cx="100177" cy="599555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2712053" y="2495391"/>
                <a:ext cx="115962" cy="590507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2915903" y="2486343"/>
                <a:ext cx="115962" cy="599555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2368853" y="3115680"/>
                <a:ext cx="802361" cy="328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b="1" dirty="0">
                    <a:solidFill>
                      <a:srgbClr val="00B0F0"/>
                    </a:solidFill>
                    <a:ea typeface="Arial" charset="0"/>
                    <a:cs typeface="Arial" panose="020B0604020202020204" pitchFamily="34" charset="0"/>
                  </a:rPr>
                  <a:t>Triplet</a:t>
                </a:r>
                <a:endParaRPr lang="en-US" sz="1200" b="1" dirty="0">
                  <a:solidFill>
                    <a:srgbClr val="00B0F0"/>
                  </a:solidFill>
                  <a:ea typeface="Arial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8" name="Group 87"/>
            <p:cNvGrpSpPr/>
            <p:nvPr/>
          </p:nvGrpSpPr>
          <p:grpSpPr>
            <a:xfrm>
              <a:off x="5514655" y="4357839"/>
              <a:ext cx="1844819" cy="1361874"/>
              <a:chOff x="3461244" y="1656263"/>
              <a:chExt cx="1844817" cy="1815831"/>
            </a:xfrm>
          </p:grpSpPr>
          <p:sp>
            <p:nvSpPr>
              <p:cNvPr id="89" name="Notched Right Arrow 88"/>
              <p:cNvSpPr/>
              <p:nvPr/>
            </p:nvSpPr>
            <p:spPr>
              <a:xfrm>
                <a:off x="4143807" y="2034924"/>
                <a:ext cx="769954" cy="346408"/>
              </a:xfrm>
              <a:prstGeom prst="notchedRightArrow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00" b="1" dirty="0">
                    <a:solidFill>
                      <a:srgbClr val="00B050"/>
                    </a:solidFill>
                    <a:ea typeface="Arial" charset="0"/>
                    <a:cs typeface="Arial" panose="020B0604020202020204" pitchFamily="34" charset="0"/>
                  </a:rPr>
                  <a:t>Laser</a:t>
                </a:r>
              </a:p>
            </p:txBody>
          </p:sp>
          <p:sp>
            <p:nvSpPr>
              <p:cNvPr id="90" name="Arc 89"/>
              <p:cNvSpPr/>
              <p:nvPr/>
            </p:nvSpPr>
            <p:spPr>
              <a:xfrm>
                <a:off x="4705310" y="2090799"/>
                <a:ext cx="416901" cy="684350"/>
              </a:xfrm>
              <a:prstGeom prst="arc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700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" name="Notched Right Arrow 13"/>
              <p:cNvSpPr/>
              <p:nvPr/>
            </p:nvSpPr>
            <p:spPr>
              <a:xfrm rot="8700000">
                <a:off x="4145320" y="2620013"/>
                <a:ext cx="769954" cy="346408"/>
              </a:xfrm>
              <a:custGeom>
                <a:avLst/>
                <a:gdLst>
                  <a:gd name="connsiteX0" fmla="*/ 0 w 978408"/>
                  <a:gd name="connsiteY0" fmla="*/ 90000 h 360000"/>
                  <a:gd name="connsiteX1" fmla="*/ 798408 w 978408"/>
                  <a:gd name="connsiteY1" fmla="*/ 90000 h 360000"/>
                  <a:gd name="connsiteX2" fmla="*/ 798408 w 978408"/>
                  <a:gd name="connsiteY2" fmla="*/ 0 h 360000"/>
                  <a:gd name="connsiteX3" fmla="*/ 978408 w 978408"/>
                  <a:gd name="connsiteY3" fmla="*/ 180000 h 360000"/>
                  <a:gd name="connsiteX4" fmla="*/ 798408 w 978408"/>
                  <a:gd name="connsiteY4" fmla="*/ 360000 h 360000"/>
                  <a:gd name="connsiteX5" fmla="*/ 798408 w 978408"/>
                  <a:gd name="connsiteY5" fmla="*/ 270000 h 360000"/>
                  <a:gd name="connsiteX6" fmla="*/ 0 w 978408"/>
                  <a:gd name="connsiteY6" fmla="*/ 270000 h 360000"/>
                  <a:gd name="connsiteX7" fmla="*/ 90000 w 978408"/>
                  <a:gd name="connsiteY7" fmla="*/ 180000 h 360000"/>
                  <a:gd name="connsiteX8" fmla="*/ 0 w 978408"/>
                  <a:gd name="connsiteY8" fmla="*/ 90000 h 360000"/>
                  <a:gd name="connsiteX0" fmla="*/ 0 w 978408"/>
                  <a:gd name="connsiteY0" fmla="*/ 90000 h 360000"/>
                  <a:gd name="connsiteX1" fmla="*/ 798408 w 978408"/>
                  <a:gd name="connsiteY1" fmla="*/ 90000 h 360000"/>
                  <a:gd name="connsiteX2" fmla="*/ 798408 w 978408"/>
                  <a:gd name="connsiteY2" fmla="*/ 0 h 360000"/>
                  <a:gd name="connsiteX3" fmla="*/ 978408 w 978408"/>
                  <a:gd name="connsiteY3" fmla="*/ 180000 h 360000"/>
                  <a:gd name="connsiteX4" fmla="*/ 798408 w 978408"/>
                  <a:gd name="connsiteY4" fmla="*/ 360000 h 360000"/>
                  <a:gd name="connsiteX5" fmla="*/ 798408 w 978408"/>
                  <a:gd name="connsiteY5" fmla="*/ 270000 h 360000"/>
                  <a:gd name="connsiteX6" fmla="*/ 405867 w 978408"/>
                  <a:gd name="connsiteY6" fmla="*/ 202534 h 360000"/>
                  <a:gd name="connsiteX7" fmla="*/ 0 w 978408"/>
                  <a:gd name="connsiteY7" fmla="*/ 270000 h 360000"/>
                  <a:gd name="connsiteX8" fmla="*/ 90000 w 978408"/>
                  <a:gd name="connsiteY8" fmla="*/ 180000 h 360000"/>
                  <a:gd name="connsiteX9" fmla="*/ 0 w 978408"/>
                  <a:gd name="connsiteY9" fmla="*/ 90000 h 360000"/>
                  <a:gd name="connsiteX0" fmla="*/ 0 w 978408"/>
                  <a:gd name="connsiteY0" fmla="*/ 90000 h 360000"/>
                  <a:gd name="connsiteX1" fmla="*/ 405281 w 978408"/>
                  <a:gd name="connsiteY1" fmla="*/ 140109 h 360000"/>
                  <a:gd name="connsiteX2" fmla="*/ 798408 w 978408"/>
                  <a:gd name="connsiteY2" fmla="*/ 90000 h 360000"/>
                  <a:gd name="connsiteX3" fmla="*/ 798408 w 978408"/>
                  <a:gd name="connsiteY3" fmla="*/ 0 h 360000"/>
                  <a:gd name="connsiteX4" fmla="*/ 978408 w 978408"/>
                  <a:gd name="connsiteY4" fmla="*/ 180000 h 360000"/>
                  <a:gd name="connsiteX5" fmla="*/ 798408 w 978408"/>
                  <a:gd name="connsiteY5" fmla="*/ 360000 h 360000"/>
                  <a:gd name="connsiteX6" fmla="*/ 798408 w 978408"/>
                  <a:gd name="connsiteY6" fmla="*/ 270000 h 360000"/>
                  <a:gd name="connsiteX7" fmla="*/ 405867 w 978408"/>
                  <a:gd name="connsiteY7" fmla="*/ 202534 h 360000"/>
                  <a:gd name="connsiteX8" fmla="*/ 0 w 978408"/>
                  <a:gd name="connsiteY8" fmla="*/ 270000 h 360000"/>
                  <a:gd name="connsiteX9" fmla="*/ 90000 w 978408"/>
                  <a:gd name="connsiteY9" fmla="*/ 180000 h 360000"/>
                  <a:gd name="connsiteX10" fmla="*/ 0 w 978408"/>
                  <a:gd name="connsiteY10" fmla="*/ 90000 h 36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78408" h="360000">
                    <a:moveTo>
                      <a:pt x="0" y="90000"/>
                    </a:moveTo>
                    <a:cubicBezTo>
                      <a:pt x="140050" y="95407"/>
                      <a:pt x="265231" y="134702"/>
                      <a:pt x="405281" y="140109"/>
                    </a:cubicBezTo>
                    <a:lnTo>
                      <a:pt x="798408" y="90000"/>
                    </a:lnTo>
                    <a:lnTo>
                      <a:pt x="798408" y="0"/>
                    </a:lnTo>
                    <a:lnTo>
                      <a:pt x="978408" y="180000"/>
                    </a:lnTo>
                    <a:lnTo>
                      <a:pt x="798408" y="360000"/>
                    </a:lnTo>
                    <a:lnTo>
                      <a:pt x="798408" y="270000"/>
                    </a:lnTo>
                    <a:cubicBezTo>
                      <a:pt x="672313" y="274464"/>
                      <a:pt x="531962" y="198070"/>
                      <a:pt x="405867" y="202534"/>
                    </a:cubicBezTo>
                    <a:lnTo>
                      <a:pt x="0" y="270000"/>
                    </a:lnTo>
                    <a:lnTo>
                      <a:pt x="90000" y="180000"/>
                    </a:lnTo>
                    <a:lnTo>
                      <a:pt x="0" y="90000"/>
                    </a:lnTo>
                    <a:close/>
                  </a:path>
                </a:pathLst>
              </a:cu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dirty="0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" name="Notched Right Arrow 91"/>
              <p:cNvSpPr/>
              <p:nvPr/>
            </p:nvSpPr>
            <p:spPr>
              <a:xfrm>
                <a:off x="4143807" y="3059823"/>
                <a:ext cx="769954" cy="346408"/>
              </a:xfrm>
              <a:prstGeom prst="notchedRightArrow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00" b="1" dirty="0">
                    <a:solidFill>
                      <a:srgbClr val="00B050"/>
                    </a:solidFill>
                    <a:ea typeface="Arial" charset="0"/>
                    <a:cs typeface="Arial" panose="020B0604020202020204" pitchFamily="34" charset="0"/>
                  </a:rPr>
                  <a:t>pulse</a:t>
                </a:r>
              </a:p>
            </p:txBody>
          </p:sp>
          <p:sp>
            <p:nvSpPr>
              <p:cNvPr id="93" name="Arc 92"/>
              <p:cNvSpPr/>
              <p:nvPr/>
            </p:nvSpPr>
            <p:spPr>
              <a:xfrm rot="10800000">
                <a:off x="3935355" y="2721882"/>
                <a:ext cx="416901" cy="684350"/>
              </a:xfrm>
              <a:prstGeom prst="arc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700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4280098" y="1656263"/>
                <a:ext cx="497369" cy="451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i="1" dirty="0">
                    <a:solidFill>
                      <a:srgbClr val="00B050"/>
                    </a:solidFill>
                    <a:ea typeface="Arial" charset="0"/>
                    <a:cs typeface="Arial" panose="020B0604020202020204" pitchFamily="34" charset="0"/>
                  </a:rPr>
                  <a:t>IP</a:t>
                </a: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 rot="1341382">
                <a:off x="4860105" y="1818930"/>
                <a:ext cx="445956" cy="2667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b="1" dirty="0">
                    <a:solidFill>
                      <a:srgbClr val="00B050"/>
                    </a:solidFill>
                    <a:ea typeface="Arial" charset="0"/>
                    <a:cs typeface="Arial" panose="020B0604020202020204" pitchFamily="34" charset="0"/>
                  </a:rPr>
                  <a:t>Mirror</a:t>
                </a: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3461244" y="3205354"/>
                <a:ext cx="445956" cy="2667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b="1" dirty="0">
                    <a:solidFill>
                      <a:srgbClr val="00B050"/>
                    </a:solidFill>
                    <a:ea typeface="Arial" charset="0"/>
                    <a:cs typeface="Arial" panose="020B0604020202020204" pitchFamily="34" charset="0"/>
                  </a:rPr>
                  <a:t>Mirror</a:t>
                </a:r>
              </a:p>
            </p:txBody>
          </p:sp>
        </p:grpSp>
        <p:grpSp>
          <p:nvGrpSpPr>
            <p:cNvPr id="100" name="Group 99"/>
            <p:cNvGrpSpPr/>
            <p:nvPr/>
          </p:nvGrpSpPr>
          <p:grpSpPr>
            <a:xfrm>
              <a:off x="7759363" y="5113536"/>
              <a:ext cx="4301717" cy="276999"/>
              <a:chOff x="7080890" y="2602252"/>
              <a:chExt cx="4301717" cy="369332"/>
            </a:xfrm>
          </p:grpSpPr>
          <p:cxnSp>
            <p:nvCxnSpPr>
              <p:cNvPr id="101" name="Straight Connector 100"/>
              <p:cNvCxnSpPr>
                <a:endCxn id="122" idx="1"/>
              </p:cNvCxnSpPr>
              <p:nvPr/>
            </p:nvCxnSpPr>
            <p:spPr>
              <a:xfrm flipV="1">
                <a:off x="7080890" y="2763007"/>
                <a:ext cx="4301717" cy="9735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" name="TextBox 101"/>
              <p:cNvSpPr txBox="1"/>
              <p:nvPr/>
            </p:nvSpPr>
            <p:spPr>
              <a:xfrm>
                <a:off x="8751470" y="2602252"/>
                <a:ext cx="26962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l-GR" sz="1200" b="1" dirty="0">
                    <a:solidFill>
                      <a:srgbClr val="009FDF"/>
                    </a:solidFill>
                    <a:ea typeface="Arial" charset="0"/>
                    <a:cs typeface="Arial" panose="020B0604020202020204" pitchFamily="34" charset="0"/>
                  </a:rPr>
                  <a:t>γ</a:t>
                </a:r>
                <a:endParaRPr lang="en-US" sz="1200" b="1" dirty="0">
                  <a:solidFill>
                    <a:srgbClr val="009FDF"/>
                  </a:solidFill>
                  <a:ea typeface="Arial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3" name="Group 102"/>
            <p:cNvGrpSpPr/>
            <p:nvPr/>
          </p:nvGrpSpPr>
          <p:grpSpPr>
            <a:xfrm>
              <a:off x="7475135" y="4362270"/>
              <a:ext cx="2049496" cy="1987110"/>
              <a:chOff x="5510575" y="1437969"/>
              <a:chExt cx="2313444" cy="2932177"/>
            </a:xfrm>
          </p:grpSpPr>
          <p:sp>
            <p:nvSpPr>
              <p:cNvPr id="104" name="Triangle 29"/>
              <p:cNvSpPr/>
              <p:nvPr/>
            </p:nvSpPr>
            <p:spPr>
              <a:xfrm rot="10800000">
                <a:off x="5593920" y="2472750"/>
                <a:ext cx="572012" cy="642450"/>
              </a:xfrm>
              <a:prstGeom prst="triangle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dirty="0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" name="TextBox 104"/>
              <p:cNvSpPr txBox="1"/>
              <p:nvPr/>
            </p:nvSpPr>
            <p:spPr>
              <a:xfrm>
                <a:off x="5510575" y="3322831"/>
                <a:ext cx="802363" cy="2952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" b="1" dirty="0">
                    <a:solidFill>
                      <a:srgbClr val="0070C0"/>
                    </a:solidFill>
                    <a:ea typeface="Arial" charset="0"/>
                    <a:cs typeface="Arial" panose="020B0604020202020204" pitchFamily="34" charset="0"/>
                  </a:rPr>
                  <a:t>Dipole</a:t>
                </a: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6582394" y="1720277"/>
                <a:ext cx="262705" cy="661056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dirty="0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6934312" y="3059823"/>
                <a:ext cx="262705" cy="661056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dirty="0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6493599" y="1437969"/>
                <a:ext cx="703417" cy="2952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" b="1" dirty="0">
                    <a:solidFill>
                      <a:srgbClr val="FF0000"/>
                    </a:solidFill>
                    <a:ea typeface="Arial" charset="0"/>
                    <a:cs typeface="Arial" panose="020B0604020202020204" pitchFamily="34" charset="0"/>
                  </a:rPr>
                  <a:t>PDET</a:t>
                </a:r>
              </a:p>
            </p:txBody>
          </p:sp>
          <p:sp>
            <p:nvSpPr>
              <p:cNvPr id="109" name="TextBox 108"/>
              <p:cNvSpPr txBox="1"/>
              <p:nvPr/>
            </p:nvSpPr>
            <p:spPr>
              <a:xfrm>
                <a:off x="6675834" y="3757038"/>
                <a:ext cx="1148185" cy="613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" b="1" dirty="0">
                    <a:solidFill>
                      <a:srgbClr val="FF0000"/>
                    </a:solidFill>
                    <a:ea typeface="Arial" charset="0"/>
                    <a:cs typeface="Arial" panose="020B0604020202020204" pitchFamily="34" charset="0"/>
                  </a:rPr>
                  <a:t>EDET</a:t>
                </a:r>
              </a:p>
              <a:p>
                <a:r>
                  <a:rPr lang="en-US" sz="700" b="1" dirty="0">
                    <a:solidFill>
                      <a:srgbClr val="FF0000"/>
                    </a:solidFill>
                    <a:ea typeface="Arial" charset="0"/>
                    <a:cs typeface="Arial" panose="020B0604020202020204" pitchFamily="34" charset="0"/>
                  </a:rPr>
                  <a:t>E &lt; 16 GeV</a:t>
                </a:r>
              </a:p>
              <a:p>
                <a:endParaRPr lang="en-US" sz="700" b="1" dirty="0">
                  <a:solidFill>
                    <a:srgbClr val="FF0000"/>
                  </a:solidFill>
                  <a:ea typeface="Arial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10" name="Straight Arrow Connector 109"/>
              <p:cNvCxnSpPr/>
              <p:nvPr/>
            </p:nvCxnSpPr>
            <p:spPr>
              <a:xfrm>
                <a:off x="5911936" y="2760478"/>
                <a:ext cx="1009237" cy="464505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Arrow Connector 110"/>
              <p:cNvCxnSpPr/>
              <p:nvPr/>
            </p:nvCxnSpPr>
            <p:spPr>
              <a:xfrm>
                <a:off x="5925075" y="2765735"/>
                <a:ext cx="982960" cy="852265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TextBox 111"/>
              <p:cNvSpPr txBox="1"/>
              <p:nvPr/>
            </p:nvSpPr>
            <p:spPr>
              <a:xfrm>
                <a:off x="6667888" y="3179627"/>
                <a:ext cx="304350" cy="2952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b="1" dirty="0">
                    <a:solidFill>
                      <a:prstClr val="black"/>
                    </a:solidFill>
                    <a:ea typeface="Arial" charset="0"/>
                    <a:cs typeface="Arial" panose="020B0604020202020204" pitchFamily="34" charset="0"/>
                  </a:rPr>
                  <a:t>e</a:t>
                </a:r>
                <a:r>
                  <a:rPr lang="en-US" sz="700" b="1" baseline="30000" dirty="0">
                    <a:solidFill>
                      <a:prstClr val="black"/>
                    </a:solidFill>
                    <a:ea typeface="Arial" charset="0"/>
                    <a:cs typeface="Arial" panose="020B0604020202020204" pitchFamily="34" charset="0"/>
                  </a:rPr>
                  <a:t>−</a:t>
                </a:r>
              </a:p>
            </p:txBody>
          </p:sp>
          <p:cxnSp>
            <p:nvCxnSpPr>
              <p:cNvPr id="113" name="Straight Arrow Connector 112"/>
              <p:cNvCxnSpPr/>
              <p:nvPr/>
            </p:nvCxnSpPr>
            <p:spPr>
              <a:xfrm flipV="1">
                <a:off x="5917326" y="2274817"/>
                <a:ext cx="659499" cy="48851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Arrow Connector 113"/>
              <p:cNvCxnSpPr/>
              <p:nvPr/>
            </p:nvCxnSpPr>
            <p:spPr>
              <a:xfrm flipV="1">
                <a:off x="5911756" y="1874445"/>
                <a:ext cx="657819" cy="89414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5" name="TextBox 114"/>
              <p:cNvSpPr txBox="1"/>
              <p:nvPr/>
            </p:nvSpPr>
            <p:spPr>
              <a:xfrm>
                <a:off x="6346898" y="2032961"/>
                <a:ext cx="304350" cy="2952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b="1" dirty="0">
                    <a:solidFill>
                      <a:prstClr val="black"/>
                    </a:solidFill>
                    <a:ea typeface="Arial" charset="0"/>
                    <a:cs typeface="Arial" panose="020B0604020202020204" pitchFamily="34" charset="0"/>
                  </a:rPr>
                  <a:t>e</a:t>
                </a:r>
                <a:r>
                  <a:rPr lang="en-US" sz="700" b="1" baseline="30000" dirty="0">
                    <a:solidFill>
                      <a:prstClr val="black"/>
                    </a:solidFill>
                    <a:ea typeface="Arial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grpSp>
          <p:nvGrpSpPr>
            <p:cNvPr id="116" name="Group 115"/>
            <p:cNvGrpSpPr/>
            <p:nvPr/>
          </p:nvGrpSpPr>
          <p:grpSpPr>
            <a:xfrm>
              <a:off x="9791459" y="4683741"/>
              <a:ext cx="2539377" cy="787358"/>
              <a:chOff x="9489281" y="2025828"/>
              <a:chExt cx="2539377" cy="1049811"/>
            </a:xfrm>
          </p:grpSpPr>
          <p:sp>
            <p:nvSpPr>
              <p:cNvPr id="117" name="TextBox 116"/>
              <p:cNvSpPr txBox="1"/>
              <p:nvPr/>
            </p:nvSpPr>
            <p:spPr>
              <a:xfrm>
                <a:off x="11611556" y="2282780"/>
                <a:ext cx="417102" cy="2667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700" b="1" dirty="0">
                    <a:solidFill>
                      <a:srgbClr val="FF0000"/>
                    </a:solidFill>
                    <a:ea typeface="Arial" charset="0"/>
                    <a:cs typeface="Arial" panose="020B0604020202020204" pitchFamily="34" charset="0"/>
                  </a:rPr>
                  <a:t>γ</a:t>
                </a:r>
                <a:r>
                  <a:rPr lang="en-GB" sz="700" b="1" dirty="0">
                    <a:solidFill>
                      <a:srgbClr val="FF0000"/>
                    </a:solidFill>
                    <a:ea typeface="Arial" charset="0"/>
                    <a:cs typeface="Arial" panose="020B0604020202020204" pitchFamily="34" charset="0"/>
                  </a:rPr>
                  <a:t>CAL</a:t>
                </a:r>
                <a:endParaRPr lang="en-US" sz="700" b="1" dirty="0">
                  <a:solidFill>
                    <a:srgbClr val="FF0000"/>
                  </a:solidFill>
                  <a:ea typeface="Arial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18" name="Group 117"/>
              <p:cNvGrpSpPr/>
              <p:nvPr/>
            </p:nvGrpSpPr>
            <p:grpSpPr>
              <a:xfrm>
                <a:off x="9489281" y="2025828"/>
                <a:ext cx="2435622" cy="1049811"/>
                <a:chOff x="9489281" y="2025828"/>
                <a:chExt cx="2435622" cy="1049811"/>
              </a:xfrm>
            </p:grpSpPr>
            <p:cxnSp>
              <p:nvCxnSpPr>
                <p:cNvPr id="119" name="Straight Connector 118"/>
                <p:cNvCxnSpPr/>
                <p:nvPr/>
              </p:nvCxnSpPr>
              <p:spPr>
                <a:xfrm>
                  <a:off x="9489281" y="2552633"/>
                  <a:ext cx="0" cy="415690"/>
                </a:xfrm>
                <a:prstGeom prst="line">
                  <a:avLst/>
                </a:prstGeom>
                <a:ln w="28575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0" name="Triangle 66"/>
                <p:cNvSpPr/>
                <p:nvPr/>
              </p:nvSpPr>
              <p:spPr>
                <a:xfrm rot="10800000">
                  <a:off x="10033960" y="2564259"/>
                  <a:ext cx="439745" cy="457916"/>
                </a:xfrm>
                <a:prstGeom prst="triangle">
                  <a:avLst/>
                </a:prstGeom>
                <a:noFill/>
                <a:ln w="1905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00" dirty="0">
                    <a:solidFill>
                      <a:prstClr val="white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1" name="TextBox 120"/>
                <p:cNvSpPr txBox="1"/>
                <p:nvPr/>
              </p:nvSpPr>
              <p:spPr>
                <a:xfrm>
                  <a:off x="9956254" y="2025828"/>
                  <a:ext cx="699812" cy="2667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700" b="1" dirty="0">
                      <a:solidFill>
                        <a:srgbClr val="0070C0"/>
                      </a:solidFill>
                      <a:ea typeface="Arial" charset="0"/>
                      <a:cs typeface="Arial" panose="020B0604020202020204" pitchFamily="34" charset="0"/>
                    </a:rPr>
                    <a:t>Dipole</a:t>
                  </a:r>
                </a:p>
              </p:txBody>
            </p:sp>
            <p:sp>
              <p:nvSpPr>
                <p:cNvPr id="122" name="Rectangle 121"/>
                <p:cNvSpPr/>
                <p:nvPr/>
              </p:nvSpPr>
              <p:spPr>
                <a:xfrm>
                  <a:off x="11758902" y="2552633"/>
                  <a:ext cx="166001" cy="414015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00" dirty="0">
                    <a:solidFill>
                      <a:prstClr val="white"/>
                    </a:solidFill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23" name="Straight Arrow Connector 122"/>
                <p:cNvCxnSpPr/>
                <p:nvPr/>
              </p:nvCxnSpPr>
              <p:spPr>
                <a:xfrm>
                  <a:off x="11442435" y="2759642"/>
                  <a:ext cx="316467" cy="83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/>
                <p:cNvCxnSpPr/>
                <p:nvPr/>
              </p:nvCxnSpPr>
              <p:spPr>
                <a:xfrm flipH="1">
                  <a:off x="10637187" y="2483659"/>
                  <a:ext cx="0" cy="230443"/>
                </a:xfrm>
                <a:prstGeom prst="line">
                  <a:avLst/>
                </a:prstGeom>
                <a:ln w="158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/>
                <p:cNvCxnSpPr/>
                <p:nvPr/>
              </p:nvCxnSpPr>
              <p:spPr>
                <a:xfrm flipH="1">
                  <a:off x="10750238" y="2483659"/>
                  <a:ext cx="0" cy="230443"/>
                </a:xfrm>
                <a:prstGeom prst="line">
                  <a:avLst/>
                </a:prstGeom>
                <a:ln w="158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/>
                <p:cNvCxnSpPr/>
                <p:nvPr/>
              </p:nvCxnSpPr>
              <p:spPr>
                <a:xfrm flipH="1">
                  <a:off x="10863558" y="2483793"/>
                  <a:ext cx="0" cy="230443"/>
                </a:xfrm>
                <a:prstGeom prst="line">
                  <a:avLst/>
                </a:prstGeom>
                <a:ln w="158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7" name="Rectangle 126"/>
                <p:cNvSpPr/>
                <p:nvPr/>
              </p:nvSpPr>
              <p:spPr>
                <a:xfrm>
                  <a:off x="10976609" y="2483657"/>
                  <a:ext cx="90097" cy="225012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00" dirty="0">
                    <a:solidFill>
                      <a:prstClr val="white"/>
                    </a:solidFill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128" name="Group 127"/>
                <p:cNvGrpSpPr/>
                <p:nvPr/>
              </p:nvGrpSpPr>
              <p:grpSpPr>
                <a:xfrm>
                  <a:off x="10637187" y="2828760"/>
                  <a:ext cx="429519" cy="230579"/>
                  <a:chOff x="9797143" y="3370259"/>
                  <a:chExt cx="545805" cy="239626"/>
                </a:xfrm>
              </p:grpSpPr>
              <p:cxnSp>
                <p:nvCxnSpPr>
                  <p:cNvPr id="135" name="Straight Connector 134"/>
                  <p:cNvCxnSpPr/>
                  <p:nvPr/>
                </p:nvCxnSpPr>
                <p:spPr>
                  <a:xfrm flipH="1">
                    <a:off x="9797143" y="3370260"/>
                    <a:ext cx="0" cy="239485"/>
                  </a:xfrm>
                  <a:prstGeom prst="line">
                    <a:avLst/>
                  </a:prstGeom>
                  <a:ln w="15875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Straight Connector 135"/>
                  <p:cNvCxnSpPr/>
                  <p:nvPr/>
                </p:nvCxnSpPr>
                <p:spPr>
                  <a:xfrm flipH="1">
                    <a:off x="9940800" y="3370260"/>
                    <a:ext cx="0" cy="239485"/>
                  </a:xfrm>
                  <a:prstGeom prst="line">
                    <a:avLst/>
                  </a:prstGeom>
                  <a:ln w="15875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" name="Straight Connector 136"/>
                  <p:cNvCxnSpPr/>
                  <p:nvPr/>
                </p:nvCxnSpPr>
                <p:spPr>
                  <a:xfrm flipH="1">
                    <a:off x="10084800" y="3370400"/>
                    <a:ext cx="0" cy="239485"/>
                  </a:xfrm>
                  <a:prstGeom prst="line">
                    <a:avLst/>
                  </a:prstGeom>
                  <a:ln w="15875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8" name="Rectangle 137"/>
                  <p:cNvSpPr/>
                  <p:nvPr/>
                </p:nvSpPr>
                <p:spPr>
                  <a:xfrm>
                    <a:off x="10228458" y="3370259"/>
                    <a:ext cx="114490" cy="233841"/>
                  </a:xfrm>
                  <a:prstGeom prst="rect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700" dirty="0">
                      <a:solidFill>
                        <a:prstClr val="white"/>
                      </a:solidFill>
                      <a:cs typeface="Arial" panose="020B0604020202020204" pitchFamily="34" charset="0"/>
                    </a:endParaRPr>
                  </a:p>
                </p:txBody>
              </p:sp>
            </p:grpSp>
            <p:cxnSp>
              <p:nvCxnSpPr>
                <p:cNvPr id="129" name="Straight Arrow Connector 128"/>
                <p:cNvCxnSpPr>
                  <a:endCxn id="127" idx="1"/>
                </p:cNvCxnSpPr>
                <p:nvPr/>
              </p:nvCxnSpPr>
              <p:spPr>
                <a:xfrm flipV="1">
                  <a:off x="10264703" y="2596165"/>
                  <a:ext cx="711906" cy="160561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Arrow Connector 129"/>
                <p:cNvCxnSpPr>
                  <a:endCxn id="138" idx="1"/>
                </p:cNvCxnSpPr>
                <p:nvPr/>
              </p:nvCxnSpPr>
              <p:spPr>
                <a:xfrm>
                  <a:off x="10252310" y="2763297"/>
                  <a:ext cx="724299" cy="177969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1" name="TextBox 130"/>
                <p:cNvSpPr txBox="1"/>
                <p:nvPr/>
              </p:nvSpPr>
              <p:spPr>
                <a:xfrm>
                  <a:off x="10413883" y="2463755"/>
                  <a:ext cx="269626" cy="26674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700" b="1" dirty="0">
                      <a:solidFill>
                        <a:prstClr val="black"/>
                      </a:solidFill>
                      <a:ea typeface="Arial" charset="0"/>
                      <a:cs typeface="Arial" panose="020B0604020202020204" pitchFamily="34" charset="0"/>
                    </a:rPr>
                    <a:t>e</a:t>
                  </a:r>
                  <a:r>
                    <a:rPr lang="en-US" sz="700" b="1" baseline="30000" dirty="0">
                      <a:solidFill>
                        <a:prstClr val="black"/>
                      </a:solidFill>
                      <a:ea typeface="Arial" charset="0"/>
                      <a:cs typeface="Arial" panose="020B0604020202020204" pitchFamily="34" charset="0"/>
                    </a:rPr>
                    <a:t>+</a:t>
                  </a:r>
                </a:p>
              </p:txBody>
            </p:sp>
            <p:sp>
              <p:nvSpPr>
                <p:cNvPr id="132" name="TextBox 131"/>
                <p:cNvSpPr txBox="1"/>
                <p:nvPr/>
              </p:nvSpPr>
              <p:spPr>
                <a:xfrm>
                  <a:off x="10397211" y="2808899"/>
                  <a:ext cx="269626" cy="26674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700" b="1" dirty="0">
                      <a:solidFill>
                        <a:prstClr val="black"/>
                      </a:solidFill>
                      <a:ea typeface="Arial" charset="0"/>
                      <a:cs typeface="Arial" panose="020B0604020202020204" pitchFamily="34" charset="0"/>
                    </a:rPr>
                    <a:t>e</a:t>
                  </a:r>
                  <a:r>
                    <a:rPr lang="en-US" sz="700" b="1" baseline="30000" dirty="0">
                      <a:solidFill>
                        <a:prstClr val="black"/>
                      </a:solidFill>
                      <a:ea typeface="Arial" charset="0"/>
                      <a:cs typeface="Arial" panose="020B0604020202020204" pitchFamily="34" charset="0"/>
                    </a:rPr>
                    <a:t>−</a:t>
                  </a:r>
                </a:p>
              </p:txBody>
            </p:sp>
            <p:sp>
              <p:nvSpPr>
                <p:cNvPr id="133" name="TextBox 132"/>
                <p:cNvSpPr txBox="1"/>
                <p:nvPr/>
              </p:nvSpPr>
              <p:spPr>
                <a:xfrm>
                  <a:off x="11302317" y="2483657"/>
                  <a:ext cx="234360" cy="26674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l-GR" sz="700" b="1" dirty="0">
                      <a:solidFill>
                        <a:prstClr val="black"/>
                      </a:solidFill>
                      <a:ea typeface="Arial" charset="0"/>
                      <a:cs typeface="Arial" panose="020B0604020202020204" pitchFamily="34" charset="0"/>
                    </a:rPr>
                    <a:t>γ</a:t>
                  </a:r>
                  <a:endParaRPr lang="en-US" sz="700" b="1" dirty="0">
                    <a:solidFill>
                      <a:prstClr val="black"/>
                    </a:solidFill>
                    <a:ea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4" name="TextBox 133"/>
                <p:cNvSpPr txBox="1"/>
                <p:nvPr/>
              </p:nvSpPr>
              <p:spPr>
                <a:xfrm>
                  <a:off x="10847295" y="2218392"/>
                  <a:ext cx="561113" cy="2667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700" b="1" dirty="0">
                      <a:solidFill>
                        <a:srgbClr val="FF0000"/>
                      </a:solidFill>
                      <a:ea typeface="Arial" charset="0"/>
                      <a:cs typeface="Arial" panose="020B0604020202020204" pitchFamily="34" charset="0"/>
                    </a:rPr>
                    <a:t>CAL</a:t>
                  </a:r>
                </a:p>
              </p:txBody>
            </p:sp>
          </p:grpSp>
        </p:grpSp>
        <p:grpSp>
          <p:nvGrpSpPr>
            <p:cNvPr id="146" name="Group 145"/>
            <p:cNvGrpSpPr/>
            <p:nvPr/>
          </p:nvGrpSpPr>
          <p:grpSpPr>
            <a:xfrm>
              <a:off x="7924748" y="5249045"/>
              <a:ext cx="2242213" cy="474816"/>
              <a:chOff x="5911756" y="2753498"/>
              <a:chExt cx="2942665" cy="818914"/>
            </a:xfrm>
          </p:grpSpPr>
          <p:grpSp>
            <p:nvGrpSpPr>
              <p:cNvPr id="147" name="Group 146"/>
              <p:cNvGrpSpPr/>
              <p:nvPr/>
            </p:nvGrpSpPr>
            <p:grpSpPr>
              <a:xfrm>
                <a:off x="5911756" y="2753498"/>
                <a:ext cx="2650984" cy="381997"/>
                <a:chOff x="5911756" y="2753498"/>
                <a:chExt cx="2650984" cy="381997"/>
              </a:xfrm>
            </p:grpSpPr>
            <p:cxnSp>
              <p:nvCxnSpPr>
                <p:cNvPr id="149" name="Straight Arrow Connector 148"/>
                <p:cNvCxnSpPr/>
                <p:nvPr/>
              </p:nvCxnSpPr>
              <p:spPr>
                <a:xfrm>
                  <a:off x="5911756" y="2753498"/>
                  <a:ext cx="2438406" cy="239233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0" name="Can 149">
                  <a:extLst>
                    <a:ext uri="{FF2B5EF4-FFF2-40B4-BE49-F238E27FC236}">
                      <a16:creationId xmlns="" xmlns:a16="http://schemas.microsoft.com/office/drawing/2014/main" id="{CF252DE6-311F-2E40-8EF1-639A8693A93B}"/>
                    </a:ext>
                  </a:extLst>
                </p:cNvPr>
                <p:cNvSpPr/>
                <p:nvPr/>
              </p:nvSpPr>
              <p:spPr>
                <a:xfrm rot="16499120">
                  <a:off x="8324859" y="2897613"/>
                  <a:ext cx="256762" cy="219001"/>
                </a:xfrm>
                <a:prstGeom prst="can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200" dirty="0">
                    <a:solidFill>
                      <a:prstClr val="black"/>
                    </a:solidFill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48" name="TextBox 147"/>
              <p:cNvSpPr txBox="1"/>
              <p:nvPr/>
            </p:nvSpPr>
            <p:spPr>
              <a:xfrm>
                <a:off x="7750574" y="3147755"/>
                <a:ext cx="1103847" cy="424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b="1" dirty="0">
                    <a:solidFill>
                      <a:prstClr val="black"/>
                    </a:solidFill>
                    <a:ea typeface="Arial" charset="0"/>
                    <a:cs typeface="Arial" panose="020B0604020202020204" pitchFamily="34" charset="0"/>
                  </a:rPr>
                  <a:t>Dump</a:t>
                </a:r>
              </a:p>
            </p:txBody>
          </p:sp>
        </p:grpSp>
        <p:sp>
          <p:nvSpPr>
            <p:cNvPr id="156" name="TextBox 155"/>
            <p:cNvSpPr txBox="1"/>
            <p:nvPr/>
          </p:nvSpPr>
          <p:spPr>
            <a:xfrm>
              <a:off x="6169009" y="6346858"/>
              <a:ext cx="704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prstClr val="black"/>
                  </a:solidFill>
                </a:rPr>
                <a:t>~5 m</a:t>
              </a:r>
            </a:p>
          </p:txBody>
        </p:sp>
        <p:cxnSp>
          <p:nvCxnSpPr>
            <p:cNvPr id="164" name="Straight Arrow Connector 163"/>
            <p:cNvCxnSpPr/>
            <p:nvPr/>
          </p:nvCxnSpPr>
          <p:spPr>
            <a:xfrm>
              <a:off x="540933" y="6279820"/>
              <a:ext cx="5434317" cy="10096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TextBox 165"/>
            <p:cNvSpPr txBox="1"/>
            <p:nvPr/>
          </p:nvSpPr>
          <p:spPr>
            <a:xfrm>
              <a:off x="2234388" y="6290359"/>
              <a:ext cx="8963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prstClr val="black"/>
                  </a:solidFill>
                </a:rPr>
                <a:t>~ 20 m</a:t>
              </a:r>
            </a:p>
          </p:txBody>
        </p:sp>
        <p:cxnSp>
          <p:nvCxnSpPr>
            <p:cNvPr id="169" name="Straight Arrow Connector 168"/>
            <p:cNvCxnSpPr/>
            <p:nvPr/>
          </p:nvCxnSpPr>
          <p:spPr>
            <a:xfrm>
              <a:off x="5955070" y="6304992"/>
              <a:ext cx="1136516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Arrow Connector 169"/>
            <p:cNvCxnSpPr/>
            <p:nvPr/>
          </p:nvCxnSpPr>
          <p:spPr>
            <a:xfrm>
              <a:off x="7110515" y="6298363"/>
              <a:ext cx="277978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1" name="TextBox 170"/>
          <p:cNvSpPr txBox="1"/>
          <p:nvPr/>
        </p:nvSpPr>
        <p:spPr>
          <a:xfrm>
            <a:off x="7965312" y="4325447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prstClr val="black"/>
                </a:solidFill>
              </a:rPr>
              <a:t>~15 m</a:t>
            </a:r>
          </a:p>
        </p:txBody>
      </p:sp>
      <p:sp>
        <p:nvSpPr>
          <p:cNvPr id="36" name="Title 3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Electron</a:t>
            </a:r>
            <a:r>
              <a:rPr lang="de-DE" dirty="0" smtClean="0"/>
              <a:t> - Laser </a:t>
            </a:r>
            <a:r>
              <a:rPr lang="de-DE" dirty="0" err="1"/>
              <a:t>Collision</a:t>
            </a:r>
            <a:r>
              <a:rPr lang="de-DE" dirty="0"/>
              <a:t> </a:t>
            </a: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8" name="Text Placeholder 9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cxnSp>
        <p:nvCxnSpPr>
          <p:cNvPr id="168" name="Straight Arrow Connector 167"/>
          <p:cNvCxnSpPr/>
          <p:nvPr/>
        </p:nvCxnSpPr>
        <p:spPr>
          <a:xfrm>
            <a:off x="9811325" y="4283581"/>
            <a:ext cx="2365807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TextBox 138"/>
          <p:cNvSpPr txBox="1"/>
          <p:nvPr/>
        </p:nvSpPr>
        <p:spPr>
          <a:xfrm>
            <a:off x="10902457" y="4268505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prstClr val="black"/>
                </a:solidFill>
              </a:rPr>
              <a:t>tbd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80379" y="2939535"/>
            <a:ext cx="10166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solidFill>
                  <a:prstClr val="black"/>
                </a:solidFill>
              </a:rPr>
              <a:t>electrons</a:t>
            </a:r>
            <a:endParaRPr lang="de-DE" sz="16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58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3233494" y="1820268"/>
            <a:ext cx="200055" cy="1777406"/>
            <a:chOff x="5311520" y="791633"/>
            <a:chExt cx="200056" cy="2369873"/>
          </a:xfrm>
        </p:grpSpPr>
        <p:grpSp>
          <p:nvGrpSpPr>
            <p:cNvPr id="29" name="Group 28"/>
            <p:cNvGrpSpPr/>
            <p:nvPr/>
          </p:nvGrpSpPr>
          <p:grpSpPr>
            <a:xfrm>
              <a:off x="5393680" y="2381333"/>
              <a:ext cx="92584" cy="780173"/>
              <a:chOff x="4704383" y="3015914"/>
              <a:chExt cx="113322" cy="780173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="" xmlns:a16="http://schemas.microsoft.com/office/drawing/2014/main" id="{7ED070E7-E75C-054F-8EE3-A421AEEA4709}"/>
                  </a:ext>
                </a:extLst>
              </p:cNvPr>
              <p:cNvSpPr/>
              <p:nvPr/>
            </p:nvSpPr>
            <p:spPr>
              <a:xfrm>
                <a:off x="4704383" y="3015914"/>
                <a:ext cx="113322" cy="30223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700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="" xmlns:a16="http://schemas.microsoft.com/office/drawing/2014/main" id="{7ED070E7-E75C-054F-8EE3-A421AEEA4709}"/>
                  </a:ext>
                </a:extLst>
              </p:cNvPr>
              <p:cNvSpPr/>
              <p:nvPr/>
            </p:nvSpPr>
            <p:spPr>
              <a:xfrm>
                <a:off x="4704383" y="3470544"/>
                <a:ext cx="113322" cy="325543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700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 rot="16200000">
              <a:off x="4700650" y="1402503"/>
              <a:ext cx="1421795" cy="200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700" b="1" dirty="0" err="1">
                  <a:solidFill>
                    <a:prstClr val="black"/>
                  </a:solidFill>
                  <a:cs typeface="Arial" panose="020B0604020202020204" pitchFamily="34" charset="0"/>
                </a:rPr>
                <a:t>Collimation</a:t>
              </a:r>
              <a:endParaRPr lang="de-DE" sz="700" b="1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9593393" y="2779256"/>
            <a:ext cx="2539377" cy="787358"/>
            <a:chOff x="9489281" y="2025828"/>
            <a:chExt cx="2539377" cy="1049811"/>
          </a:xfrm>
        </p:grpSpPr>
        <p:sp>
          <p:nvSpPr>
            <p:cNvPr id="60" name="TextBox 59"/>
            <p:cNvSpPr txBox="1"/>
            <p:nvPr/>
          </p:nvSpPr>
          <p:spPr>
            <a:xfrm>
              <a:off x="11611556" y="2282780"/>
              <a:ext cx="417102" cy="266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700" b="1" dirty="0">
                  <a:solidFill>
                    <a:srgbClr val="FF0000"/>
                  </a:solidFill>
                  <a:ea typeface="Arial" charset="0"/>
                  <a:cs typeface="Arial" panose="020B0604020202020204" pitchFamily="34" charset="0"/>
                </a:rPr>
                <a:t>γ</a:t>
              </a:r>
              <a:r>
                <a:rPr lang="en-GB" sz="700" b="1" dirty="0">
                  <a:solidFill>
                    <a:srgbClr val="FF0000"/>
                  </a:solidFill>
                  <a:ea typeface="Arial" charset="0"/>
                  <a:cs typeface="Arial" panose="020B0604020202020204" pitchFamily="34" charset="0"/>
                </a:rPr>
                <a:t>CAL</a:t>
              </a:r>
              <a:endParaRPr lang="en-US" sz="700" b="1" dirty="0">
                <a:solidFill>
                  <a:srgbClr val="FF0000"/>
                </a:solidFill>
                <a:ea typeface="Arial" charset="0"/>
                <a:cs typeface="Arial" panose="020B0604020202020204" pitchFamily="34" charset="0"/>
              </a:endParaRPr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9489281" y="2025828"/>
              <a:ext cx="2435622" cy="1049811"/>
              <a:chOff x="9489281" y="2025828"/>
              <a:chExt cx="2435622" cy="1049811"/>
            </a:xfrm>
          </p:grpSpPr>
          <p:cxnSp>
            <p:nvCxnSpPr>
              <p:cNvPr id="62" name="Straight Connector 61"/>
              <p:cNvCxnSpPr/>
              <p:nvPr/>
            </p:nvCxnSpPr>
            <p:spPr>
              <a:xfrm>
                <a:off x="9489281" y="2552633"/>
                <a:ext cx="0" cy="415690"/>
              </a:xfrm>
              <a:prstGeom prst="line">
                <a:avLst/>
              </a:prstGeom>
              <a:ln w="28575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riangle 66"/>
              <p:cNvSpPr/>
              <p:nvPr/>
            </p:nvSpPr>
            <p:spPr>
              <a:xfrm rot="10800000">
                <a:off x="10033960" y="2564259"/>
                <a:ext cx="439745" cy="457916"/>
              </a:xfrm>
              <a:prstGeom prst="triangle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dirty="0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9956254" y="2025828"/>
                <a:ext cx="699812" cy="2667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" b="1" dirty="0">
                    <a:solidFill>
                      <a:srgbClr val="0070C0"/>
                    </a:solidFill>
                    <a:ea typeface="Arial" charset="0"/>
                    <a:cs typeface="Arial" panose="020B0604020202020204" pitchFamily="34" charset="0"/>
                  </a:rPr>
                  <a:t>Dipole</a:t>
                </a: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11758902" y="2552633"/>
                <a:ext cx="166001" cy="41401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dirty="0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  <p:cxnSp>
            <p:nvCxnSpPr>
              <p:cNvPr id="66" name="Straight Arrow Connector 65"/>
              <p:cNvCxnSpPr/>
              <p:nvPr/>
            </p:nvCxnSpPr>
            <p:spPr>
              <a:xfrm>
                <a:off x="11442435" y="2759642"/>
                <a:ext cx="316467" cy="83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 flipH="1">
                <a:off x="10637187" y="2483659"/>
                <a:ext cx="0" cy="230443"/>
              </a:xfrm>
              <a:prstGeom prst="line">
                <a:avLst/>
              </a:prstGeom>
              <a:ln w="158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flipH="1">
                <a:off x="10750238" y="2483659"/>
                <a:ext cx="0" cy="230443"/>
              </a:xfrm>
              <a:prstGeom prst="line">
                <a:avLst/>
              </a:prstGeom>
              <a:ln w="158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flipH="1">
                <a:off x="10863558" y="2483793"/>
                <a:ext cx="0" cy="230443"/>
              </a:xfrm>
              <a:prstGeom prst="line">
                <a:avLst/>
              </a:prstGeom>
              <a:ln w="158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Rectangle 69"/>
              <p:cNvSpPr/>
              <p:nvPr/>
            </p:nvSpPr>
            <p:spPr>
              <a:xfrm>
                <a:off x="10976609" y="2483657"/>
                <a:ext cx="90097" cy="22501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dirty="0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71" name="Group 70"/>
              <p:cNvGrpSpPr/>
              <p:nvPr/>
            </p:nvGrpSpPr>
            <p:grpSpPr>
              <a:xfrm>
                <a:off x="10637187" y="2828760"/>
                <a:ext cx="429519" cy="230579"/>
                <a:chOff x="9797143" y="3370259"/>
                <a:chExt cx="545805" cy="239626"/>
              </a:xfrm>
            </p:grpSpPr>
            <p:cxnSp>
              <p:nvCxnSpPr>
                <p:cNvPr id="78" name="Straight Connector 77"/>
                <p:cNvCxnSpPr/>
                <p:nvPr/>
              </p:nvCxnSpPr>
              <p:spPr>
                <a:xfrm flipH="1">
                  <a:off x="9797143" y="3370260"/>
                  <a:ext cx="0" cy="239485"/>
                </a:xfrm>
                <a:prstGeom prst="line">
                  <a:avLst/>
                </a:prstGeom>
                <a:ln w="158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 flipH="1">
                  <a:off x="9940800" y="3370260"/>
                  <a:ext cx="0" cy="239485"/>
                </a:xfrm>
                <a:prstGeom prst="line">
                  <a:avLst/>
                </a:prstGeom>
                <a:ln w="158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/>
              </p:nvCxnSpPr>
              <p:spPr>
                <a:xfrm flipH="1">
                  <a:off x="10084800" y="3370400"/>
                  <a:ext cx="0" cy="239485"/>
                </a:xfrm>
                <a:prstGeom prst="line">
                  <a:avLst/>
                </a:prstGeom>
                <a:ln w="158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1" name="Rectangle 80"/>
                <p:cNvSpPr/>
                <p:nvPr/>
              </p:nvSpPr>
              <p:spPr>
                <a:xfrm>
                  <a:off x="10228458" y="3370259"/>
                  <a:ext cx="114490" cy="233841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00" dirty="0">
                    <a:solidFill>
                      <a:prstClr val="white"/>
                    </a:solidFill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72" name="Straight Arrow Connector 71"/>
              <p:cNvCxnSpPr>
                <a:endCxn id="70" idx="1"/>
              </p:cNvCxnSpPr>
              <p:nvPr/>
            </p:nvCxnSpPr>
            <p:spPr>
              <a:xfrm flipV="1">
                <a:off x="10264703" y="2596165"/>
                <a:ext cx="711906" cy="16056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/>
              <p:cNvCxnSpPr>
                <a:endCxn id="81" idx="1"/>
              </p:cNvCxnSpPr>
              <p:nvPr/>
            </p:nvCxnSpPr>
            <p:spPr>
              <a:xfrm>
                <a:off x="10252310" y="2763297"/>
                <a:ext cx="724299" cy="177969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TextBox 73"/>
              <p:cNvSpPr txBox="1"/>
              <p:nvPr/>
            </p:nvSpPr>
            <p:spPr>
              <a:xfrm>
                <a:off x="10413883" y="2463755"/>
                <a:ext cx="269626" cy="2667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b="1" dirty="0">
                    <a:solidFill>
                      <a:prstClr val="black"/>
                    </a:solidFill>
                    <a:ea typeface="Arial" charset="0"/>
                    <a:cs typeface="Arial" panose="020B0604020202020204" pitchFamily="34" charset="0"/>
                  </a:rPr>
                  <a:t>e</a:t>
                </a:r>
                <a:r>
                  <a:rPr lang="en-US" sz="700" b="1" baseline="30000" dirty="0">
                    <a:solidFill>
                      <a:prstClr val="black"/>
                    </a:solidFill>
                    <a:ea typeface="Arial" charset="0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10397211" y="2808899"/>
                <a:ext cx="269626" cy="2667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b="1" dirty="0">
                    <a:solidFill>
                      <a:prstClr val="black"/>
                    </a:solidFill>
                    <a:ea typeface="Arial" charset="0"/>
                    <a:cs typeface="Arial" panose="020B0604020202020204" pitchFamily="34" charset="0"/>
                  </a:rPr>
                  <a:t>e</a:t>
                </a:r>
                <a:r>
                  <a:rPr lang="en-US" sz="700" b="1" baseline="30000" dirty="0">
                    <a:solidFill>
                      <a:prstClr val="black"/>
                    </a:solidFill>
                    <a:ea typeface="Arial" charset="0"/>
                    <a:cs typeface="Arial" panose="020B0604020202020204" pitchFamily="34" charset="0"/>
                  </a:rPr>
                  <a:t>−</a:t>
                </a: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11302317" y="2483657"/>
                <a:ext cx="234360" cy="2667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700" b="1" dirty="0">
                    <a:solidFill>
                      <a:prstClr val="black"/>
                    </a:solidFill>
                    <a:ea typeface="Arial" charset="0"/>
                    <a:cs typeface="Arial" panose="020B0604020202020204" pitchFamily="34" charset="0"/>
                  </a:rPr>
                  <a:t>γ</a:t>
                </a:r>
                <a:endParaRPr lang="en-US" sz="700" b="1" dirty="0">
                  <a:solidFill>
                    <a:prstClr val="black"/>
                  </a:solidFill>
                  <a:ea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10847295" y="2218392"/>
                <a:ext cx="561113" cy="2667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" b="1" dirty="0">
                    <a:solidFill>
                      <a:srgbClr val="FF0000"/>
                    </a:solidFill>
                    <a:ea typeface="Arial" charset="0"/>
                    <a:cs typeface="Arial" panose="020B0604020202020204" pitchFamily="34" charset="0"/>
                  </a:rPr>
                  <a:t>CAL</a:t>
                </a: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166131" y="2428030"/>
            <a:ext cx="11839530" cy="2721525"/>
            <a:chOff x="221549" y="156831"/>
            <a:chExt cx="11839530" cy="2721525"/>
          </a:xfrm>
        </p:grpSpPr>
        <p:grpSp>
          <p:nvGrpSpPr>
            <p:cNvPr id="6" name="Group 5"/>
            <p:cNvGrpSpPr/>
            <p:nvPr/>
          </p:nvGrpSpPr>
          <p:grpSpPr>
            <a:xfrm>
              <a:off x="221549" y="836712"/>
              <a:ext cx="3474184" cy="672058"/>
              <a:chOff x="2216154" y="2486343"/>
              <a:chExt cx="3474183" cy="896077"/>
            </a:xfrm>
          </p:grpSpPr>
          <p:cxnSp>
            <p:nvCxnSpPr>
              <p:cNvPr id="7" name="Straight Connector 6"/>
              <p:cNvCxnSpPr/>
              <p:nvPr/>
            </p:nvCxnSpPr>
            <p:spPr>
              <a:xfrm flipV="1">
                <a:off x="2216154" y="2769250"/>
                <a:ext cx="3474183" cy="3585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Rectangle 7"/>
              <p:cNvSpPr/>
              <p:nvPr/>
            </p:nvSpPr>
            <p:spPr>
              <a:xfrm>
                <a:off x="2517157" y="2486343"/>
                <a:ext cx="100177" cy="599555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700" dirty="0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2712053" y="2495391"/>
                <a:ext cx="115962" cy="590507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700" dirty="0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2915903" y="2486343"/>
                <a:ext cx="115962" cy="599555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700" dirty="0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368853" y="3115680"/>
                <a:ext cx="802362" cy="2667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" b="1" dirty="0">
                    <a:solidFill>
                      <a:srgbClr val="00B0F0"/>
                    </a:solidFill>
                    <a:ea typeface="Arial" charset="0"/>
                    <a:cs typeface="Arial" panose="020B0604020202020204" pitchFamily="34" charset="0"/>
                  </a:rPr>
                  <a:t>Triplet</a:t>
                </a: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2639617" y="490063"/>
              <a:ext cx="927660" cy="706871"/>
              <a:chOff x="3216145" y="2025828"/>
              <a:chExt cx="927660" cy="942495"/>
            </a:xfrm>
          </p:grpSpPr>
          <p:cxnSp>
            <p:nvCxnSpPr>
              <p:cNvPr id="13" name="Straight Connector 12"/>
              <p:cNvCxnSpPr/>
              <p:nvPr/>
            </p:nvCxnSpPr>
            <p:spPr>
              <a:xfrm>
                <a:off x="3787683" y="2552633"/>
                <a:ext cx="0" cy="415690"/>
              </a:xfrm>
              <a:prstGeom prst="line">
                <a:avLst/>
              </a:prstGeom>
              <a:ln w="28575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3216145" y="2025828"/>
                <a:ext cx="927660" cy="2667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" b="1" dirty="0">
                    <a:solidFill>
                      <a:srgbClr val="004B7D"/>
                    </a:solidFill>
                    <a:ea typeface="Arial" charset="0"/>
                    <a:cs typeface="Arial" panose="020B0604020202020204" pitchFamily="34" charset="0"/>
                  </a:rPr>
                  <a:t>Photon converter</a:t>
                </a: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3508623" y="156831"/>
              <a:ext cx="2049496" cy="1987110"/>
              <a:chOff x="5510575" y="1437969"/>
              <a:chExt cx="2313444" cy="2932177"/>
            </a:xfrm>
          </p:grpSpPr>
          <p:sp>
            <p:nvSpPr>
              <p:cNvPr id="16" name="Triangle 29"/>
              <p:cNvSpPr/>
              <p:nvPr/>
            </p:nvSpPr>
            <p:spPr>
              <a:xfrm rot="10800000">
                <a:off x="5593920" y="2472750"/>
                <a:ext cx="572012" cy="642450"/>
              </a:xfrm>
              <a:prstGeom prst="triangle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dirty="0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510575" y="3322831"/>
                <a:ext cx="802363" cy="2952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" b="1" dirty="0">
                    <a:solidFill>
                      <a:srgbClr val="0070C0"/>
                    </a:solidFill>
                    <a:ea typeface="Arial" charset="0"/>
                    <a:cs typeface="Arial" panose="020B0604020202020204" pitchFamily="34" charset="0"/>
                  </a:rPr>
                  <a:t>Dipole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6645847" y="1905986"/>
                <a:ext cx="262187" cy="415533"/>
              </a:xfrm>
              <a:prstGeom prst="rect">
                <a:avLst/>
              </a:prstGeom>
              <a:solidFill>
                <a:schemeClr val="bg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dirty="0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493599" y="1437969"/>
                <a:ext cx="756326" cy="2952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" b="1" dirty="0">
                    <a:solidFill>
                      <a:prstClr val="black"/>
                    </a:solidFill>
                    <a:ea typeface="Arial" charset="0"/>
                    <a:cs typeface="Arial" panose="020B0604020202020204" pitchFamily="34" charset="0"/>
                  </a:rPr>
                  <a:t>Counter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675834" y="3757038"/>
                <a:ext cx="1148185" cy="613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" b="1" dirty="0">
                    <a:solidFill>
                      <a:prstClr val="black"/>
                    </a:solidFill>
                    <a:ea typeface="Arial" charset="0"/>
                    <a:cs typeface="Arial" panose="020B0604020202020204" pitchFamily="34" charset="0"/>
                  </a:rPr>
                  <a:t>Counter</a:t>
                </a:r>
              </a:p>
              <a:p>
                <a:r>
                  <a:rPr lang="en-US" sz="700" b="1" dirty="0">
                    <a:solidFill>
                      <a:srgbClr val="FF0000"/>
                    </a:solidFill>
                    <a:ea typeface="Arial" charset="0"/>
                    <a:cs typeface="Arial" panose="020B0604020202020204" pitchFamily="34" charset="0"/>
                  </a:rPr>
                  <a:t>E &lt; 16 GeV</a:t>
                </a:r>
              </a:p>
              <a:p>
                <a:endParaRPr lang="en-US" sz="700" b="1" dirty="0">
                  <a:solidFill>
                    <a:srgbClr val="FF0000"/>
                  </a:solidFill>
                  <a:ea typeface="Arial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2" name="Straight Arrow Connector 21"/>
              <p:cNvCxnSpPr/>
              <p:nvPr/>
            </p:nvCxnSpPr>
            <p:spPr>
              <a:xfrm>
                <a:off x="5911936" y="2760478"/>
                <a:ext cx="1009237" cy="464505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>
                <a:off x="5925075" y="2765735"/>
                <a:ext cx="982960" cy="852265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6667888" y="3179627"/>
                <a:ext cx="304350" cy="2952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b="1" dirty="0">
                    <a:solidFill>
                      <a:prstClr val="black"/>
                    </a:solidFill>
                    <a:ea typeface="Arial" charset="0"/>
                    <a:cs typeface="Arial" panose="020B0604020202020204" pitchFamily="34" charset="0"/>
                  </a:rPr>
                  <a:t>e</a:t>
                </a:r>
                <a:r>
                  <a:rPr lang="en-US" sz="700" b="1" baseline="30000" dirty="0">
                    <a:solidFill>
                      <a:prstClr val="black"/>
                    </a:solidFill>
                    <a:ea typeface="Arial" charset="0"/>
                    <a:cs typeface="Arial" panose="020B0604020202020204" pitchFamily="34" charset="0"/>
                  </a:rPr>
                  <a:t>−</a:t>
                </a:r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 flipV="1">
                <a:off x="5917326" y="2274817"/>
                <a:ext cx="659499" cy="48851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 flipV="1">
                <a:off x="5911756" y="1874445"/>
                <a:ext cx="657819" cy="89414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/>
              <p:cNvSpPr txBox="1"/>
              <p:nvPr/>
            </p:nvSpPr>
            <p:spPr>
              <a:xfrm>
                <a:off x="6346898" y="2032961"/>
                <a:ext cx="304350" cy="2952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b="1" dirty="0">
                    <a:solidFill>
                      <a:prstClr val="black"/>
                    </a:solidFill>
                    <a:ea typeface="Arial" charset="0"/>
                    <a:cs typeface="Arial" panose="020B0604020202020204" pitchFamily="34" charset="0"/>
                  </a:rPr>
                  <a:t>e</a:t>
                </a:r>
                <a:r>
                  <a:rPr lang="en-US" sz="700" b="1" baseline="30000" dirty="0">
                    <a:solidFill>
                      <a:prstClr val="black"/>
                    </a:solidFill>
                    <a:ea typeface="Arial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3567276" y="922548"/>
              <a:ext cx="6812707" cy="276999"/>
              <a:chOff x="4871864" y="2602252"/>
              <a:chExt cx="6812707" cy="369333"/>
            </a:xfrm>
          </p:grpSpPr>
          <p:cxnSp>
            <p:nvCxnSpPr>
              <p:cNvPr id="34" name="Straight Connector 33"/>
              <p:cNvCxnSpPr/>
              <p:nvPr/>
            </p:nvCxnSpPr>
            <p:spPr>
              <a:xfrm flipV="1">
                <a:off x="4871864" y="2760478"/>
                <a:ext cx="6812707" cy="2045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/>
              <p:cNvSpPr txBox="1"/>
              <p:nvPr/>
            </p:nvSpPr>
            <p:spPr>
              <a:xfrm>
                <a:off x="8751470" y="2602252"/>
                <a:ext cx="269626" cy="36933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l-GR" sz="1200" b="1" dirty="0">
                    <a:solidFill>
                      <a:srgbClr val="009FDF"/>
                    </a:solidFill>
                    <a:ea typeface="Arial" charset="0"/>
                    <a:cs typeface="Arial" panose="020B0604020202020204" pitchFamily="34" charset="0"/>
                  </a:rPr>
                  <a:t>γ</a:t>
                </a:r>
                <a:endParaRPr lang="en-US" sz="1200" b="1" dirty="0">
                  <a:solidFill>
                    <a:srgbClr val="009FDF"/>
                  </a:solidFill>
                  <a:ea typeface="Arial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5486271" y="352543"/>
              <a:ext cx="1844819" cy="1239874"/>
              <a:chOff x="3461244" y="1818930"/>
              <a:chExt cx="1844817" cy="1653164"/>
            </a:xfrm>
          </p:grpSpPr>
          <p:sp>
            <p:nvSpPr>
              <p:cNvPr id="38" name="Notched Right Arrow 37"/>
              <p:cNvSpPr/>
              <p:nvPr/>
            </p:nvSpPr>
            <p:spPr>
              <a:xfrm>
                <a:off x="4143807" y="2034924"/>
                <a:ext cx="769954" cy="346408"/>
              </a:xfrm>
              <a:prstGeom prst="notchedRightArrow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00" b="1" dirty="0">
                    <a:solidFill>
                      <a:srgbClr val="00B050"/>
                    </a:solidFill>
                    <a:ea typeface="Arial" charset="0"/>
                    <a:cs typeface="Arial" panose="020B0604020202020204" pitchFamily="34" charset="0"/>
                  </a:rPr>
                  <a:t>Laser</a:t>
                </a:r>
              </a:p>
            </p:txBody>
          </p:sp>
          <p:sp>
            <p:nvSpPr>
              <p:cNvPr id="39" name="Arc 38"/>
              <p:cNvSpPr/>
              <p:nvPr/>
            </p:nvSpPr>
            <p:spPr>
              <a:xfrm>
                <a:off x="4705310" y="2090799"/>
                <a:ext cx="416901" cy="684350"/>
              </a:xfrm>
              <a:prstGeom prst="arc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700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" name="Notched Right Arrow 13"/>
              <p:cNvSpPr/>
              <p:nvPr/>
            </p:nvSpPr>
            <p:spPr>
              <a:xfrm rot="8700000">
                <a:off x="4145320" y="2620013"/>
                <a:ext cx="769954" cy="346408"/>
              </a:xfrm>
              <a:custGeom>
                <a:avLst/>
                <a:gdLst>
                  <a:gd name="connsiteX0" fmla="*/ 0 w 978408"/>
                  <a:gd name="connsiteY0" fmla="*/ 90000 h 360000"/>
                  <a:gd name="connsiteX1" fmla="*/ 798408 w 978408"/>
                  <a:gd name="connsiteY1" fmla="*/ 90000 h 360000"/>
                  <a:gd name="connsiteX2" fmla="*/ 798408 w 978408"/>
                  <a:gd name="connsiteY2" fmla="*/ 0 h 360000"/>
                  <a:gd name="connsiteX3" fmla="*/ 978408 w 978408"/>
                  <a:gd name="connsiteY3" fmla="*/ 180000 h 360000"/>
                  <a:gd name="connsiteX4" fmla="*/ 798408 w 978408"/>
                  <a:gd name="connsiteY4" fmla="*/ 360000 h 360000"/>
                  <a:gd name="connsiteX5" fmla="*/ 798408 w 978408"/>
                  <a:gd name="connsiteY5" fmla="*/ 270000 h 360000"/>
                  <a:gd name="connsiteX6" fmla="*/ 0 w 978408"/>
                  <a:gd name="connsiteY6" fmla="*/ 270000 h 360000"/>
                  <a:gd name="connsiteX7" fmla="*/ 90000 w 978408"/>
                  <a:gd name="connsiteY7" fmla="*/ 180000 h 360000"/>
                  <a:gd name="connsiteX8" fmla="*/ 0 w 978408"/>
                  <a:gd name="connsiteY8" fmla="*/ 90000 h 360000"/>
                  <a:gd name="connsiteX0" fmla="*/ 0 w 978408"/>
                  <a:gd name="connsiteY0" fmla="*/ 90000 h 360000"/>
                  <a:gd name="connsiteX1" fmla="*/ 798408 w 978408"/>
                  <a:gd name="connsiteY1" fmla="*/ 90000 h 360000"/>
                  <a:gd name="connsiteX2" fmla="*/ 798408 w 978408"/>
                  <a:gd name="connsiteY2" fmla="*/ 0 h 360000"/>
                  <a:gd name="connsiteX3" fmla="*/ 978408 w 978408"/>
                  <a:gd name="connsiteY3" fmla="*/ 180000 h 360000"/>
                  <a:gd name="connsiteX4" fmla="*/ 798408 w 978408"/>
                  <a:gd name="connsiteY4" fmla="*/ 360000 h 360000"/>
                  <a:gd name="connsiteX5" fmla="*/ 798408 w 978408"/>
                  <a:gd name="connsiteY5" fmla="*/ 270000 h 360000"/>
                  <a:gd name="connsiteX6" fmla="*/ 405867 w 978408"/>
                  <a:gd name="connsiteY6" fmla="*/ 202534 h 360000"/>
                  <a:gd name="connsiteX7" fmla="*/ 0 w 978408"/>
                  <a:gd name="connsiteY7" fmla="*/ 270000 h 360000"/>
                  <a:gd name="connsiteX8" fmla="*/ 90000 w 978408"/>
                  <a:gd name="connsiteY8" fmla="*/ 180000 h 360000"/>
                  <a:gd name="connsiteX9" fmla="*/ 0 w 978408"/>
                  <a:gd name="connsiteY9" fmla="*/ 90000 h 360000"/>
                  <a:gd name="connsiteX0" fmla="*/ 0 w 978408"/>
                  <a:gd name="connsiteY0" fmla="*/ 90000 h 360000"/>
                  <a:gd name="connsiteX1" fmla="*/ 405281 w 978408"/>
                  <a:gd name="connsiteY1" fmla="*/ 140109 h 360000"/>
                  <a:gd name="connsiteX2" fmla="*/ 798408 w 978408"/>
                  <a:gd name="connsiteY2" fmla="*/ 90000 h 360000"/>
                  <a:gd name="connsiteX3" fmla="*/ 798408 w 978408"/>
                  <a:gd name="connsiteY3" fmla="*/ 0 h 360000"/>
                  <a:gd name="connsiteX4" fmla="*/ 978408 w 978408"/>
                  <a:gd name="connsiteY4" fmla="*/ 180000 h 360000"/>
                  <a:gd name="connsiteX5" fmla="*/ 798408 w 978408"/>
                  <a:gd name="connsiteY5" fmla="*/ 360000 h 360000"/>
                  <a:gd name="connsiteX6" fmla="*/ 798408 w 978408"/>
                  <a:gd name="connsiteY6" fmla="*/ 270000 h 360000"/>
                  <a:gd name="connsiteX7" fmla="*/ 405867 w 978408"/>
                  <a:gd name="connsiteY7" fmla="*/ 202534 h 360000"/>
                  <a:gd name="connsiteX8" fmla="*/ 0 w 978408"/>
                  <a:gd name="connsiteY8" fmla="*/ 270000 h 360000"/>
                  <a:gd name="connsiteX9" fmla="*/ 90000 w 978408"/>
                  <a:gd name="connsiteY9" fmla="*/ 180000 h 360000"/>
                  <a:gd name="connsiteX10" fmla="*/ 0 w 978408"/>
                  <a:gd name="connsiteY10" fmla="*/ 90000 h 36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78408" h="360000">
                    <a:moveTo>
                      <a:pt x="0" y="90000"/>
                    </a:moveTo>
                    <a:cubicBezTo>
                      <a:pt x="140050" y="95407"/>
                      <a:pt x="265231" y="134702"/>
                      <a:pt x="405281" y="140109"/>
                    </a:cubicBezTo>
                    <a:lnTo>
                      <a:pt x="798408" y="90000"/>
                    </a:lnTo>
                    <a:lnTo>
                      <a:pt x="798408" y="0"/>
                    </a:lnTo>
                    <a:lnTo>
                      <a:pt x="978408" y="180000"/>
                    </a:lnTo>
                    <a:lnTo>
                      <a:pt x="798408" y="360000"/>
                    </a:lnTo>
                    <a:lnTo>
                      <a:pt x="798408" y="270000"/>
                    </a:lnTo>
                    <a:cubicBezTo>
                      <a:pt x="672313" y="274464"/>
                      <a:pt x="531962" y="198070"/>
                      <a:pt x="405867" y="202534"/>
                    </a:cubicBezTo>
                    <a:lnTo>
                      <a:pt x="0" y="270000"/>
                    </a:lnTo>
                    <a:lnTo>
                      <a:pt x="90000" y="180000"/>
                    </a:lnTo>
                    <a:lnTo>
                      <a:pt x="0" y="90000"/>
                    </a:lnTo>
                    <a:close/>
                  </a:path>
                </a:pathLst>
              </a:cu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dirty="0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" name="Notched Right Arrow 40"/>
              <p:cNvSpPr/>
              <p:nvPr/>
            </p:nvSpPr>
            <p:spPr>
              <a:xfrm>
                <a:off x="4143807" y="3059823"/>
                <a:ext cx="769954" cy="346408"/>
              </a:xfrm>
              <a:prstGeom prst="notchedRightArrow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00" b="1" dirty="0">
                    <a:solidFill>
                      <a:srgbClr val="00B050"/>
                    </a:solidFill>
                    <a:ea typeface="Arial" charset="0"/>
                    <a:cs typeface="Arial" panose="020B0604020202020204" pitchFamily="34" charset="0"/>
                  </a:rPr>
                  <a:t>pulse</a:t>
                </a:r>
              </a:p>
            </p:txBody>
          </p:sp>
          <p:sp>
            <p:nvSpPr>
              <p:cNvPr id="42" name="Arc 41"/>
              <p:cNvSpPr/>
              <p:nvPr/>
            </p:nvSpPr>
            <p:spPr>
              <a:xfrm rot="10800000">
                <a:off x="3935355" y="2721882"/>
                <a:ext cx="416901" cy="684350"/>
              </a:xfrm>
              <a:prstGeom prst="arc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700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 rot="1341382">
                <a:off x="4860105" y="1818930"/>
                <a:ext cx="445956" cy="2667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b="1" dirty="0">
                    <a:solidFill>
                      <a:srgbClr val="00B050"/>
                    </a:solidFill>
                    <a:ea typeface="Arial" charset="0"/>
                    <a:cs typeface="Arial" panose="020B0604020202020204" pitchFamily="34" charset="0"/>
                  </a:rPr>
                  <a:t>Mirror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3461244" y="3205354"/>
                <a:ext cx="445956" cy="2667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b="1" dirty="0">
                    <a:solidFill>
                      <a:srgbClr val="00B050"/>
                    </a:solidFill>
                    <a:ea typeface="Arial" charset="0"/>
                    <a:cs typeface="Arial" panose="020B0604020202020204" pitchFamily="34" charset="0"/>
                  </a:rPr>
                  <a:t>Mirror</a:t>
                </a:r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7475135" y="158770"/>
              <a:ext cx="2049496" cy="1987110"/>
              <a:chOff x="5510575" y="1437969"/>
              <a:chExt cx="2313444" cy="2932177"/>
            </a:xfrm>
          </p:grpSpPr>
          <p:sp>
            <p:nvSpPr>
              <p:cNvPr id="47" name="Triangle 29"/>
              <p:cNvSpPr/>
              <p:nvPr/>
            </p:nvSpPr>
            <p:spPr>
              <a:xfrm rot="10800000">
                <a:off x="5593920" y="2472750"/>
                <a:ext cx="572012" cy="642450"/>
              </a:xfrm>
              <a:prstGeom prst="triangle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dirty="0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5510575" y="3322831"/>
                <a:ext cx="802363" cy="2952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" b="1" dirty="0">
                    <a:solidFill>
                      <a:srgbClr val="0070C0"/>
                    </a:solidFill>
                    <a:ea typeface="Arial" charset="0"/>
                    <a:cs typeface="Arial" panose="020B0604020202020204" pitchFamily="34" charset="0"/>
                  </a:rPr>
                  <a:t>Dipole</a:t>
                </a: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6582394" y="1720277"/>
                <a:ext cx="262705" cy="661056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dirty="0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6934312" y="3059823"/>
                <a:ext cx="262705" cy="661056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dirty="0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6493599" y="1437969"/>
                <a:ext cx="703417" cy="2952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" b="1" dirty="0">
                    <a:solidFill>
                      <a:srgbClr val="FF0000"/>
                    </a:solidFill>
                    <a:ea typeface="Arial" charset="0"/>
                    <a:cs typeface="Arial" panose="020B0604020202020204" pitchFamily="34" charset="0"/>
                  </a:rPr>
                  <a:t>PDET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6675834" y="3757038"/>
                <a:ext cx="1148185" cy="613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" b="1" dirty="0">
                    <a:solidFill>
                      <a:srgbClr val="FF0000"/>
                    </a:solidFill>
                    <a:ea typeface="Arial" charset="0"/>
                    <a:cs typeface="Arial" panose="020B0604020202020204" pitchFamily="34" charset="0"/>
                  </a:rPr>
                  <a:t>EDET</a:t>
                </a:r>
              </a:p>
              <a:p>
                <a:r>
                  <a:rPr lang="en-US" sz="700" b="1" dirty="0">
                    <a:solidFill>
                      <a:srgbClr val="FF0000"/>
                    </a:solidFill>
                    <a:ea typeface="Arial" charset="0"/>
                    <a:cs typeface="Arial" panose="020B0604020202020204" pitchFamily="34" charset="0"/>
                  </a:rPr>
                  <a:t>E &lt; 16 GeV</a:t>
                </a:r>
              </a:p>
              <a:p>
                <a:endParaRPr lang="en-US" sz="700" b="1" dirty="0">
                  <a:solidFill>
                    <a:srgbClr val="FF0000"/>
                  </a:solidFill>
                  <a:ea typeface="Arial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53" name="Straight Arrow Connector 52"/>
              <p:cNvCxnSpPr/>
              <p:nvPr/>
            </p:nvCxnSpPr>
            <p:spPr>
              <a:xfrm>
                <a:off x="5911936" y="2760478"/>
                <a:ext cx="1009237" cy="464505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/>
              <p:nvPr/>
            </p:nvCxnSpPr>
            <p:spPr>
              <a:xfrm>
                <a:off x="5925075" y="2765735"/>
                <a:ext cx="982960" cy="852265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/>
              <p:cNvSpPr txBox="1"/>
              <p:nvPr/>
            </p:nvSpPr>
            <p:spPr>
              <a:xfrm>
                <a:off x="6667888" y="3179627"/>
                <a:ext cx="304350" cy="2952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b="1" dirty="0">
                    <a:solidFill>
                      <a:prstClr val="black"/>
                    </a:solidFill>
                    <a:ea typeface="Arial" charset="0"/>
                    <a:cs typeface="Arial" panose="020B0604020202020204" pitchFamily="34" charset="0"/>
                  </a:rPr>
                  <a:t>e</a:t>
                </a:r>
                <a:r>
                  <a:rPr lang="en-US" sz="700" b="1" baseline="30000" dirty="0">
                    <a:solidFill>
                      <a:prstClr val="black"/>
                    </a:solidFill>
                    <a:ea typeface="Arial" charset="0"/>
                    <a:cs typeface="Arial" panose="020B0604020202020204" pitchFamily="34" charset="0"/>
                  </a:rPr>
                  <a:t>−</a:t>
                </a:r>
              </a:p>
            </p:txBody>
          </p:sp>
          <p:cxnSp>
            <p:nvCxnSpPr>
              <p:cNvPr id="56" name="Straight Arrow Connector 55"/>
              <p:cNvCxnSpPr/>
              <p:nvPr/>
            </p:nvCxnSpPr>
            <p:spPr>
              <a:xfrm flipV="1">
                <a:off x="5917326" y="2274817"/>
                <a:ext cx="659499" cy="48851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/>
              <p:cNvCxnSpPr/>
              <p:nvPr/>
            </p:nvCxnSpPr>
            <p:spPr>
              <a:xfrm flipV="1">
                <a:off x="5911756" y="1874445"/>
                <a:ext cx="657819" cy="89414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57"/>
              <p:cNvSpPr txBox="1"/>
              <p:nvPr/>
            </p:nvSpPr>
            <p:spPr>
              <a:xfrm>
                <a:off x="6346898" y="2032961"/>
                <a:ext cx="304350" cy="2952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b="1" dirty="0">
                    <a:solidFill>
                      <a:prstClr val="black"/>
                    </a:solidFill>
                    <a:ea typeface="Arial" charset="0"/>
                    <a:cs typeface="Arial" panose="020B0604020202020204" pitchFamily="34" charset="0"/>
                  </a:rPr>
                  <a:t>e</a:t>
                </a:r>
                <a:r>
                  <a:rPr lang="en-US" sz="700" b="1" baseline="30000" dirty="0">
                    <a:solidFill>
                      <a:prstClr val="black"/>
                    </a:solidFill>
                    <a:ea typeface="Arial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grpSp>
          <p:nvGrpSpPr>
            <p:cNvPr id="141" name="Group 140"/>
            <p:cNvGrpSpPr/>
            <p:nvPr/>
          </p:nvGrpSpPr>
          <p:grpSpPr>
            <a:xfrm>
              <a:off x="3926796" y="1050654"/>
              <a:ext cx="1856779" cy="474816"/>
              <a:chOff x="5911756" y="2753498"/>
              <a:chExt cx="2942665" cy="818914"/>
            </a:xfrm>
          </p:grpSpPr>
          <p:grpSp>
            <p:nvGrpSpPr>
              <p:cNvPr id="142" name="Group 141"/>
              <p:cNvGrpSpPr/>
              <p:nvPr/>
            </p:nvGrpSpPr>
            <p:grpSpPr>
              <a:xfrm>
                <a:off x="5911756" y="2753498"/>
                <a:ext cx="2650984" cy="381997"/>
                <a:chOff x="5911756" y="2753498"/>
                <a:chExt cx="2650984" cy="381997"/>
              </a:xfrm>
            </p:grpSpPr>
            <p:cxnSp>
              <p:nvCxnSpPr>
                <p:cNvPr id="144" name="Straight Arrow Connector 143"/>
                <p:cNvCxnSpPr/>
                <p:nvPr/>
              </p:nvCxnSpPr>
              <p:spPr>
                <a:xfrm>
                  <a:off x="5911756" y="2753498"/>
                  <a:ext cx="2438406" cy="239233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5" name="Can 144">
                  <a:extLst>
                    <a:ext uri="{FF2B5EF4-FFF2-40B4-BE49-F238E27FC236}">
                      <a16:creationId xmlns="" xmlns:a16="http://schemas.microsoft.com/office/drawing/2014/main" id="{CF252DE6-311F-2E40-8EF1-639A8693A93B}"/>
                    </a:ext>
                  </a:extLst>
                </p:cNvPr>
                <p:cNvSpPr/>
                <p:nvPr/>
              </p:nvSpPr>
              <p:spPr>
                <a:xfrm rot="16499120">
                  <a:off x="8324859" y="2897613"/>
                  <a:ext cx="256762" cy="219001"/>
                </a:xfrm>
                <a:prstGeom prst="can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200" dirty="0">
                    <a:solidFill>
                      <a:prstClr val="black"/>
                    </a:solidFill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43" name="TextBox 142"/>
              <p:cNvSpPr txBox="1"/>
              <p:nvPr/>
            </p:nvSpPr>
            <p:spPr>
              <a:xfrm>
                <a:off x="7750574" y="3147755"/>
                <a:ext cx="1103847" cy="424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b="1" dirty="0">
                    <a:solidFill>
                      <a:prstClr val="black"/>
                    </a:solidFill>
                    <a:ea typeface="Arial" charset="0"/>
                    <a:cs typeface="Arial" panose="020B0604020202020204" pitchFamily="34" charset="0"/>
                  </a:rPr>
                  <a:t>Dump</a:t>
                </a:r>
              </a:p>
            </p:txBody>
          </p:sp>
        </p:grpSp>
        <p:cxnSp>
          <p:nvCxnSpPr>
            <p:cNvPr id="152" name="Straight Arrow Connector 151"/>
            <p:cNvCxnSpPr/>
            <p:nvPr/>
          </p:nvCxnSpPr>
          <p:spPr>
            <a:xfrm>
              <a:off x="431371" y="2276872"/>
              <a:ext cx="277978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Arrow Connector 152"/>
            <p:cNvCxnSpPr/>
            <p:nvPr/>
          </p:nvCxnSpPr>
          <p:spPr>
            <a:xfrm>
              <a:off x="3300536" y="2276872"/>
              <a:ext cx="277978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TextBox 153"/>
            <p:cNvSpPr txBox="1"/>
            <p:nvPr/>
          </p:nvSpPr>
          <p:spPr>
            <a:xfrm>
              <a:off x="1391478" y="2492896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prstClr val="black"/>
                  </a:solidFill>
                </a:rPr>
                <a:t>5 m</a:t>
              </a: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4174609" y="2492896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prstClr val="black"/>
                  </a:solidFill>
                </a:rPr>
                <a:t>15 m</a:t>
              </a:r>
            </a:p>
          </p:txBody>
        </p:sp>
        <p:cxnSp>
          <p:nvCxnSpPr>
            <p:cNvPr id="157" name="Straight Arrow Connector 156"/>
            <p:cNvCxnSpPr/>
            <p:nvPr/>
          </p:nvCxnSpPr>
          <p:spPr>
            <a:xfrm>
              <a:off x="6039107" y="2276872"/>
              <a:ext cx="1136516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Arrow Connector 158"/>
            <p:cNvCxnSpPr/>
            <p:nvPr/>
          </p:nvCxnSpPr>
          <p:spPr>
            <a:xfrm>
              <a:off x="7175623" y="2276872"/>
              <a:ext cx="225432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TextBox 160"/>
            <p:cNvSpPr txBox="1"/>
            <p:nvPr/>
          </p:nvSpPr>
          <p:spPr>
            <a:xfrm>
              <a:off x="8017860" y="2509024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prstClr val="black"/>
                  </a:solidFill>
                </a:rPr>
                <a:t>10 m</a:t>
              </a:r>
            </a:p>
          </p:txBody>
        </p:sp>
        <p:cxnSp>
          <p:nvCxnSpPr>
            <p:cNvPr id="162" name="Straight Arrow Connector 161"/>
            <p:cNvCxnSpPr/>
            <p:nvPr/>
          </p:nvCxnSpPr>
          <p:spPr>
            <a:xfrm>
              <a:off x="9456266" y="2276872"/>
              <a:ext cx="2604813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TextBox 172"/>
            <p:cNvSpPr txBox="1"/>
            <p:nvPr/>
          </p:nvSpPr>
          <p:spPr>
            <a:xfrm>
              <a:off x="6276752" y="2459748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prstClr val="black"/>
                  </a:solidFill>
                </a:rPr>
                <a:t>5 m</a:t>
              </a:r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4785821" y="1333350"/>
              <a:ext cx="232273" cy="281603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5856319" y="293895"/>
              <a:ext cx="104064" cy="6844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5856319" y="1119045"/>
              <a:ext cx="104064" cy="6844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10546926" y="2455555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>
                  <a:solidFill>
                    <a:prstClr val="black"/>
                  </a:solidFill>
                </a:rPr>
                <a:t>tbd</a:t>
              </a:r>
              <a:endParaRPr lang="de-DE" dirty="0">
                <a:solidFill>
                  <a:prstClr val="black"/>
                </a:solidFill>
              </a:endParaRPr>
            </a:p>
          </p:txBody>
        </p:sp>
      </p:grpSp>
      <p:sp>
        <p:nvSpPr>
          <p:cNvPr id="36" name="Title 3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Photon - Laser </a:t>
            </a:r>
            <a:r>
              <a:rPr lang="de-DE" dirty="0" err="1" smtClean="0"/>
              <a:t>Collision</a:t>
            </a:r>
            <a:endParaRPr lang="de-DE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70468" y="2432980"/>
            <a:ext cx="402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>
                <a:solidFill>
                  <a:srgbClr val="00B050"/>
                </a:solidFill>
                <a:ea typeface="Arial" charset="0"/>
                <a:cs typeface="Arial" panose="020B0604020202020204" pitchFamily="34" charset="0"/>
              </a:rPr>
              <a:t>IP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1487488" y="2965082"/>
            <a:ext cx="10166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solidFill>
                  <a:prstClr val="black"/>
                </a:solidFill>
              </a:rPr>
              <a:t>electrons</a:t>
            </a:r>
            <a:endParaRPr lang="de-DE" sz="16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73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General </a:t>
            </a:r>
            <a:r>
              <a:rPr lang="de-DE" dirty="0" err="1"/>
              <a:t>infrastructure</a:t>
            </a:r>
            <a:r>
              <a:rPr lang="de-DE" dirty="0"/>
              <a:t> </a:t>
            </a:r>
            <a:r>
              <a:rPr lang="de-DE" dirty="0" err="1"/>
              <a:t>requirements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LUXE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Box 4"/>
          <p:cNvSpPr txBox="1"/>
          <p:nvPr/>
        </p:nvSpPr>
        <p:spPr>
          <a:xfrm>
            <a:off x="407988" y="1225689"/>
            <a:ext cx="849694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solidFill>
                  <a:prstClr val="black"/>
                </a:solidFill>
              </a:rPr>
              <a:t>Electron</a:t>
            </a:r>
            <a:r>
              <a:rPr lang="de-DE" sz="2000" dirty="0">
                <a:solidFill>
                  <a:prstClr val="black"/>
                </a:solidFill>
              </a:rPr>
              <a:t> beam </a:t>
            </a:r>
            <a:r>
              <a:rPr lang="de-DE" sz="2000" dirty="0" err="1">
                <a:solidFill>
                  <a:prstClr val="black"/>
                </a:solidFill>
              </a:rPr>
              <a:t>line</a:t>
            </a:r>
            <a:r>
              <a:rPr lang="de-DE" sz="2000" dirty="0">
                <a:solidFill>
                  <a:prstClr val="black"/>
                </a:solidFill>
              </a:rPr>
              <a:t> </a:t>
            </a:r>
            <a:r>
              <a:rPr lang="de-DE" sz="2000" dirty="0" smtClean="0">
                <a:solidFill>
                  <a:prstClr val="black"/>
                </a:solidFill>
              </a:rPr>
              <a:t>(&gt; 20 m 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prstClr val="black"/>
                </a:solidFill>
              </a:rPr>
              <a:t>Magnets (Fast </a:t>
            </a:r>
            <a:r>
              <a:rPr lang="de-DE" sz="2000" dirty="0" err="1" smtClean="0">
                <a:solidFill>
                  <a:prstClr val="black"/>
                </a:solidFill>
              </a:rPr>
              <a:t>kickers</a:t>
            </a:r>
            <a:r>
              <a:rPr lang="de-DE" sz="2000" dirty="0" smtClean="0">
                <a:solidFill>
                  <a:prstClr val="black"/>
                </a:solidFill>
              </a:rPr>
              <a:t>, </a:t>
            </a:r>
            <a:r>
              <a:rPr lang="de-DE" sz="2000" dirty="0" err="1" smtClean="0">
                <a:solidFill>
                  <a:prstClr val="black"/>
                </a:solidFill>
              </a:rPr>
              <a:t>septa</a:t>
            </a:r>
            <a:r>
              <a:rPr lang="de-DE" sz="2000" dirty="0" smtClean="0">
                <a:solidFill>
                  <a:prstClr val="black"/>
                </a:solidFill>
              </a:rPr>
              <a:t>, </a:t>
            </a:r>
            <a:r>
              <a:rPr lang="de-DE" sz="2000" dirty="0" err="1" smtClean="0">
                <a:solidFill>
                  <a:prstClr val="black"/>
                </a:solidFill>
              </a:rPr>
              <a:t>triplet</a:t>
            </a:r>
            <a:r>
              <a:rPr lang="de-DE" sz="2000" dirty="0" smtClean="0">
                <a:solidFill>
                  <a:prstClr val="black"/>
                </a:solidFill>
              </a:rPr>
              <a:t>, </a:t>
            </a:r>
            <a:r>
              <a:rPr lang="de-DE" sz="2000" dirty="0" err="1" smtClean="0">
                <a:solidFill>
                  <a:prstClr val="black"/>
                </a:solidFill>
              </a:rPr>
              <a:t>spectrometer</a:t>
            </a:r>
            <a:r>
              <a:rPr lang="de-DE" sz="2000" dirty="0" smtClean="0">
                <a:solidFill>
                  <a:prstClr val="black"/>
                </a:solidFill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prstClr val="black"/>
                </a:solidFill>
              </a:rPr>
              <a:t>Beam </a:t>
            </a:r>
            <a:r>
              <a:rPr lang="de-DE" sz="2000" dirty="0" err="1" smtClean="0">
                <a:solidFill>
                  <a:prstClr val="black"/>
                </a:solidFill>
              </a:rPr>
              <a:t>instrumentation</a:t>
            </a:r>
            <a:endParaRPr lang="de-DE" sz="2000" dirty="0" smtClean="0">
              <a:solidFill>
                <a:prstClr val="black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000" dirty="0" err="1" smtClean="0">
                <a:solidFill>
                  <a:prstClr val="black"/>
                </a:solidFill>
              </a:rPr>
              <a:t>Collimator</a:t>
            </a:r>
            <a:endParaRPr lang="de-DE" sz="2000" dirty="0" smtClean="0">
              <a:solidFill>
                <a:prstClr val="black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000" dirty="0" err="1" smtClean="0">
                <a:solidFill>
                  <a:prstClr val="black"/>
                </a:solidFill>
              </a:rPr>
              <a:t>Photoconverter</a:t>
            </a:r>
            <a:endParaRPr lang="de-DE" sz="2000" dirty="0" smtClean="0">
              <a:solidFill>
                <a:prstClr val="black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prstClr val="black"/>
                </a:solidFill>
              </a:rPr>
              <a:t>Single </a:t>
            </a:r>
            <a:r>
              <a:rPr lang="de-DE" sz="2000" dirty="0" err="1" smtClean="0">
                <a:solidFill>
                  <a:prstClr val="black"/>
                </a:solidFill>
              </a:rPr>
              <a:t>bunch</a:t>
            </a:r>
            <a:r>
              <a:rPr lang="de-DE" sz="2000" dirty="0" smtClean="0">
                <a:solidFill>
                  <a:prstClr val="black"/>
                </a:solidFill>
              </a:rPr>
              <a:t> beam </a:t>
            </a:r>
            <a:r>
              <a:rPr lang="de-DE" sz="2000" dirty="0" err="1" smtClean="0">
                <a:solidFill>
                  <a:prstClr val="black"/>
                </a:solidFill>
              </a:rPr>
              <a:t>dump</a:t>
            </a:r>
            <a:r>
              <a:rPr lang="de-DE" sz="2000" dirty="0" smtClean="0">
                <a:solidFill>
                  <a:prstClr val="black"/>
                </a:solidFill>
              </a:rPr>
              <a:t>.</a:t>
            </a:r>
          </a:p>
          <a:p>
            <a:pPr lvl="1"/>
            <a:endParaRPr lang="de-DE" sz="20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prstClr val="black"/>
                </a:solidFill>
              </a:rPr>
              <a:t>Space </a:t>
            </a:r>
            <a:r>
              <a:rPr lang="de-DE" sz="2000" dirty="0" err="1">
                <a:solidFill>
                  <a:prstClr val="black"/>
                </a:solidFill>
              </a:rPr>
              <a:t>for</a:t>
            </a:r>
            <a:r>
              <a:rPr lang="de-DE" sz="2000" dirty="0">
                <a:solidFill>
                  <a:prstClr val="black"/>
                </a:solidFill>
              </a:rPr>
              <a:t> </a:t>
            </a:r>
            <a:r>
              <a:rPr lang="de-DE" sz="2000" dirty="0" smtClean="0">
                <a:solidFill>
                  <a:prstClr val="black"/>
                </a:solidFill>
              </a:rPr>
              <a:t>~ 150 </a:t>
            </a:r>
            <a:r>
              <a:rPr lang="de-DE" sz="2000" dirty="0" err="1">
                <a:solidFill>
                  <a:prstClr val="black"/>
                </a:solidFill>
              </a:rPr>
              <a:t>sqm</a:t>
            </a:r>
            <a:r>
              <a:rPr lang="de-DE" sz="2000" dirty="0">
                <a:solidFill>
                  <a:prstClr val="black"/>
                </a:solidFill>
              </a:rPr>
              <a:t> </a:t>
            </a:r>
            <a:r>
              <a:rPr lang="de-DE" sz="2000" dirty="0" err="1">
                <a:solidFill>
                  <a:prstClr val="black"/>
                </a:solidFill>
              </a:rPr>
              <a:t>Laserlab</a:t>
            </a:r>
            <a:endParaRPr lang="de-DE" sz="20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 smtClean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prstClr val="black"/>
                </a:solidFill>
              </a:rPr>
              <a:t>Laser </a:t>
            </a:r>
            <a:r>
              <a:rPr lang="de-DE" sz="2000" dirty="0" err="1">
                <a:solidFill>
                  <a:prstClr val="black"/>
                </a:solidFill>
              </a:rPr>
              <a:t>and</a:t>
            </a:r>
            <a:r>
              <a:rPr lang="de-DE" sz="2000" dirty="0">
                <a:solidFill>
                  <a:prstClr val="black"/>
                </a:solidFill>
              </a:rPr>
              <a:t> </a:t>
            </a:r>
            <a:r>
              <a:rPr lang="de-DE" sz="2000" dirty="0" err="1">
                <a:solidFill>
                  <a:prstClr val="black"/>
                </a:solidFill>
              </a:rPr>
              <a:t>laser</a:t>
            </a:r>
            <a:r>
              <a:rPr lang="de-DE" sz="2000" dirty="0">
                <a:solidFill>
                  <a:prstClr val="black"/>
                </a:solidFill>
              </a:rPr>
              <a:t> </a:t>
            </a:r>
            <a:r>
              <a:rPr lang="de-DE" sz="2000" dirty="0" smtClean="0">
                <a:solidFill>
                  <a:prstClr val="black"/>
                </a:solidFill>
              </a:rPr>
              <a:t>beam </a:t>
            </a:r>
            <a:r>
              <a:rPr lang="de-DE" sz="2000" dirty="0" err="1" smtClean="0">
                <a:solidFill>
                  <a:prstClr val="black"/>
                </a:solidFill>
              </a:rPr>
              <a:t>transport</a:t>
            </a:r>
            <a:r>
              <a:rPr lang="de-DE" sz="2000" dirty="0" smtClean="0">
                <a:solidFill>
                  <a:prstClr val="black"/>
                </a:solidFill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</a:rPr>
              <a:t>system</a:t>
            </a:r>
            <a:endParaRPr lang="de-DE" sz="2000" dirty="0" smtClean="0">
              <a:solidFill>
                <a:prstClr val="black"/>
              </a:solidFill>
            </a:endParaRPr>
          </a:p>
          <a:p>
            <a:endParaRPr lang="de-DE" sz="2000" dirty="0" smtClean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 smtClean="0">
                <a:solidFill>
                  <a:prstClr val="black"/>
                </a:solidFill>
              </a:rPr>
              <a:t>Detectors</a:t>
            </a:r>
            <a:endParaRPr lang="de-DE" sz="20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 smtClean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prstClr val="black"/>
                </a:solidFill>
              </a:rPr>
              <a:t>General </a:t>
            </a:r>
            <a:r>
              <a:rPr lang="de-DE" sz="2000" dirty="0" err="1" smtClean="0">
                <a:solidFill>
                  <a:prstClr val="black"/>
                </a:solidFill>
              </a:rPr>
              <a:t>infrastructure</a:t>
            </a:r>
            <a:r>
              <a:rPr lang="de-DE" sz="2000" dirty="0" smtClean="0">
                <a:solidFill>
                  <a:prstClr val="black"/>
                </a:solidFill>
              </a:rPr>
              <a:t>:</a:t>
            </a:r>
            <a:endParaRPr lang="de-DE" sz="1100" dirty="0">
              <a:solidFill>
                <a:prstClr val="black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prstClr val="black"/>
                </a:solidFill>
              </a:rPr>
              <a:t>Crane, power, </a:t>
            </a:r>
            <a:r>
              <a:rPr lang="de-DE" sz="2000" dirty="0" err="1">
                <a:solidFill>
                  <a:prstClr val="black"/>
                </a:solidFill>
              </a:rPr>
              <a:t>water</a:t>
            </a:r>
            <a:r>
              <a:rPr lang="de-DE" sz="2000" dirty="0">
                <a:solidFill>
                  <a:prstClr val="black"/>
                </a:solidFill>
              </a:rPr>
              <a:t> </a:t>
            </a:r>
            <a:r>
              <a:rPr lang="de-DE" sz="2000" dirty="0" err="1">
                <a:solidFill>
                  <a:prstClr val="black"/>
                </a:solidFill>
              </a:rPr>
              <a:t>cooling</a:t>
            </a:r>
            <a:r>
              <a:rPr lang="de-DE" sz="2000" dirty="0">
                <a:solidFill>
                  <a:prstClr val="black"/>
                </a:solidFill>
              </a:rPr>
              <a:t>, </a:t>
            </a:r>
            <a:r>
              <a:rPr lang="de-DE" sz="2000" dirty="0" err="1">
                <a:solidFill>
                  <a:prstClr val="black"/>
                </a:solidFill>
              </a:rPr>
              <a:t>ventilation</a:t>
            </a:r>
            <a:r>
              <a:rPr lang="de-DE" sz="2000" dirty="0">
                <a:solidFill>
                  <a:prstClr val="black"/>
                </a:solidFill>
              </a:rPr>
              <a:t>, </a:t>
            </a:r>
            <a:r>
              <a:rPr lang="de-DE" sz="2000" dirty="0" smtClean="0">
                <a:solidFill>
                  <a:prstClr val="black"/>
                </a:solidFill>
              </a:rPr>
              <a:t>IT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000" dirty="0" err="1" smtClean="0">
                <a:solidFill>
                  <a:prstClr val="black"/>
                </a:solidFill>
              </a:rPr>
              <a:t>Shielding</a:t>
            </a:r>
            <a:endParaRPr lang="de-DE" sz="2000" dirty="0">
              <a:solidFill>
                <a:prstClr val="black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prstClr val="black"/>
                </a:solidFill>
              </a:rPr>
              <a:t>Integration </a:t>
            </a:r>
            <a:r>
              <a:rPr lang="de-DE" sz="2000" dirty="0" err="1">
                <a:solidFill>
                  <a:prstClr val="black"/>
                </a:solidFill>
              </a:rPr>
              <a:t>into</a:t>
            </a:r>
            <a:r>
              <a:rPr lang="de-DE" sz="2000" dirty="0">
                <a:solidFill>
                  <a:prstClr val="black"/>
                </a:solidFill>
              </a:rPr>
              <a:t> XFEL Control </a:t>
            </a:r>
            <a:r>
              <a:rPr lang="de-DE" sz="2000" dirty="0" err="1">
                <a:solidFill>
                  <a:prstClr val="black"/>
                </a:solidFill>
              </a:rPr>
              <a:t>and</a:t>
            </a:r>
            <a:r>
              <a:rPr lang="de-DE" sz="2000" dirty="0">
                <a:solidFill>
                  <a:prstClr val="black"/>
                </a:solidFill>
              </a:rPr>
              <a:t> MPS </a:t>
            </a:r>
            <a:r>
              <a:rPr lang="de-DE" sz="2000" dirty="0" err="1">
                <a:solidFill>
                  <a:prstClr val="black"/>
                </a:solidFill>
              </a:rPr>
              <a:t>system</a:t>
            </a:r>
            <a:endParaRPr lang="de-DE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30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General </a:t>
            </a:r>
            <a:r>
              <a:rPr lang="de-DE" dirty="0" err="1"/>
              <a:t>infrastructure</a:t>
            </a:r>
            <a:r>
              <a:rPr lang="de-DE" dirty="0"/>
              <a:t> </a:t>
            </a:r>
            <a:r>
              <a:rPr lang="de-DE" dirty="0" err="1"/>
              <a:t>requirements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LUXE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Box 4"/>
          <p:cNvSpPr txBox="1"/>
          <p:nvPr/>
        </p:nvSpPr>
        <p:spPr>
          <a:xfrm>
            <a:off x="407988" y="1225689"/>
            <a:ext cx="8496945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solidFill>
                  <a:prstClr val="black"/>
                </a:solidFill>
              </a:rPr>
              <a:t>Electron</a:t>
            </a:r>
            <a:r>
              <a:rPr lang="de-DE" sz="2000" dirty="0">
                <a:solidFill>
                  <a:prstClr val="black"/>
                </a:solidFill>
              </a:rPr>
              <a:t> beam </a:t>
            </a:r>
            <a:r>
              <a:rPr lang="de-DE" sz="2000" dirty="0" err="1">
                <a:solidFill>
                  <a:prstClr val="black"/>
                </a:solidFill>
              </a:rPr>
              <a:t>line</a:t>
            </a:r>
            <a:r>
              <a:rPr lang="de-DE" sz="2000" dirty="0">
                <a:solidFill>
                  <a:prstClr val="black"/>
                </a:solidFill>
              </a:rPr>
              <a:t> (~ </a:t>
            </a:r>
            <a:r>
              <a:rPr lang="de-DE" sz="2000" dirty="0" smtClean="0">
                <a:solidFill>
                  <a:prstClr val="black"/>
                </a:solidFill>
              </a:rPr>
              <a:t>80 </a:t>
            </a:r>
            <a:r>
              <a:rPr lang="de-DE" sz="2000" dirty="0">
                <a:solidFill>
                  <a:prstClr val="black"/>
                </a:solidFill>
              </a:rPr>
              <a:t>m</a:t>
            </a:r>
            <a:r>
              <a:rPr lang="de-DE" sz="2000" dirty="0" smtClean="0">
                <a:solidFill>
                  <a:prstClr val="black"/>
                </a:solidFill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prstClr val="black"/>
                </a:solidFill>
              </a:rPr>
              <a:t>Magnets (</a:t>
            </a:r>
            <a:r>
              <a:rPr lang="de-DE" sz="2400" b="1" dirty="0" smtClean="0">
                <a:solidFill>
                  <a:prstClr val="black"/>
                </a:solidFill>
              </a:rPr>
              <a:t>Fast </a:t>
            </a:r>
            <a:r>
              <a:rPr lang="de-DE" sz="2400" b="1" dirty="0" err="1" smtClean="0">
                <a:solidFill>
                  <a:prstClr val="black"/>
                </a:solidFill>
              </a:rPr>
              <a:t>kickers</a:t>
            </a:r>
            <a:r>
              <a:rPr lang="de-DE" sz="2000" dirty="0" smtClean="0">
                <a:solidFill>
                  <a:prstClr val="black"/>
                </a:solidFill>
              </a:rPr>
              <a:t>, </a:t>
            </a:r>
            <a:r>
              <a:rPr lang="de-DE" sz="2000" dirty="0" err="1" smtClean="0">
                <a:solidFill>
                  <a:prstClr val="black"/>
                </a:solidFill>
              </a:rPr>
              <a:t>septa</a:t>
            </a:r>
            <a:r>
              <a:rPr lang="de-DE" sz="2000" dirty="0" smtClean="0">
                <a:solidFill>
                  <a:prstClr val="black"/>
                </a:solidFill>
              </a:rPr>
              <a:t>, </a:t>
            </a:r>
            <a:r>
              <a:rPr lang="de-DE" sz="2000" dirty="0" err="1" smtClean="0">
                <a:solidFill>
                  <a:prstClr val="black"/>
                </a:solidFill>
              </a:rPr>
              <a:t>triplet</a:t>
            </a:r>
            <a:r>
              <a:rPr lang="de-DE" sz="2000" dirty="0" smtClean="0">
                <a:solidFill>
                  <a:prstClr val="black"/>
                </a:solidFill>
              </a:rPr>
              <a:t>, </a:t>
            </a:r>
            <a:r>
              <a:rPr lang="de-DE" sz="2400" b="1" dirty="0" err="1" smtClean="0">
                <a:solidFill>
                  <a:prstClr val="black"/>
                </a:solidFill>
              </a:rPr>
              <a:t>spectrometer</a:t>
            </a:r>
            <a:r>
              <a:rPr lang="de-DE" sz="2000" dirty="0" smtClean="0">
                <a:solidFill>
                  <a:prstClr val="black"/>
                </a:solidFill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prstClr val="black"/>
                </a:solidFill>
              </a:rPr>
              <a:t>Beam </a:t>
            </a:r>
            <a:r>
              <a:rPr lang="de-DE" sz="2000" dirty="0" err="1" smtClean="0">
                <a:solidFill>
                  <a:prstClr val="black"/>
                </a:solidFill>
              </a:rPr>
              <a:t>instrumentation</a:t>
            </a:r>
            <a:endParaRPr lang="de-DE" sz="2000" dirty="0" smtClean="0">
              <a:solidFill>
                <a:prstClr val="black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000" dirty="0" err="1" smtClean="0">
                <a:solidFill>
                  <a:prstClr val="black"/>
                </a:solidFill>
              </a:rPr>
              <a:t>Collimator</a:t>
            </a:r>
            <a:endParaRPr lang="de-DE" sz="2000" dirty="0" smtClean="0">
              <a:solidFill>
                <a:prstClr val="black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b="1" dirty="0" err="1" smtClean="0">
                <a:solidFill>
                  <a:prstClr val="black"/>
                </a:solidFill>
              </a:rPr>
              <a:t>Photoconverter</a:t>
            </a:r>
            <a:endParaRPr lang="de-DE" sz="2000" b="1" dirty="0" smtClean="0">
              <a:solidFill>
                <a:prstClr val="black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prstClr val="black"/>
                </a:solidFill>
              </a:rPr>
              <a:t>Single </a:t>
            </a:r>
            <a:r>
              <a:rPr lang="de-DE" sz="2000" dirty="0" err="1" smtClean="0">
                <a:solidFill>
                  <a:prstClr val="black"/>
                </a:solidFill>
              </a:rPr>
              <a:t>bunch</a:t>
            </a:r>
            <a:r>
              <a:rPr lang="de-DE" sz="2000" dirty="0" smtClean="0">
                <a:solidFill>
                  <a:prstClr val="black"/>
                </a:solidFill>
              </a:rPr>
              <a:t> beam </a:t>
            </a:r>
            <a:r>
              <a:rPr lang="de-DE" sz="2000" dirty="0" err="1" smtClean="0">
                <a:solidFill>
                  <a:prstClr val="black"/>
                </a:solidFill>
              </a:rPr>
              <a:t>dump</a:t>
            </a:r>
            <a:r>
              <a:rPr lang="de-DE" sz="2000" dirty="0" smtClean="0">
                <a:solidFill>
                  <a:prstClr val="black"/>
                </a:solidFill>
              </a:rPr>
              <a:t>.</a:t>
            </a:r>
          </a:p>
          <a:p>
            <a:pPr lvl="1"/>
            <a:endParaRPr lang="de-DE" sz="20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prstClr val="black"/>
                </a:solidFill>
              </a:rPr>
              <a:t>Space </a:t>
            </a:r>
            <a:r>
              <a:rPr lang="de-DE" sz="2000" dirty="0" err="1">
                <a:solidFill>
                  <a:prstClr val="black"/>
                </a:solidFill>
              </a:rPr>
              <a:t>for</a:t>
            </a:r>
            <a:r>
              <a:rPr lang="de-DE" sz="2000" dirty="0">
                <a:solidFill>
                  <a:prstClr val="black"/>
                </a:solidFill>
              </a:rPr>
              <a:t> </a:t>
            </a:r>
            <a:r>
              <a:rPr lang="de-DE" sz="2000" dirty="0" smtClean="0">
                <a:solidFill>
                  <a:prstClr val="black"/>
                </a:solidFill>
              </a:rPr>
              <a:t>150 </a:t>
            </a:r>
            <a:r>
              <a:rPr lang="de-DE" sz="2000" dirty="0" err="1">
                <a:solidFill>
                  <a:prstClr val="black"/>
                </a:solidFill>
              </a:rPr>
              <a:t>sqm</a:t>
            </a:r>
            <a:r>
              <a:rPr lang="de-DE" sz="2000" dirty="0">
                <a:solidFill>
                  <a:prstClr val="black"/>
                </a:solidFill>
              </a:rPr>
              <a:t> </a:t>
            </a:r>
            <a:r>
              <a:rPr lang="de-DE" sz="2000" dirty="0" err="1">
                <a:solidFill>
                  <a:prstClr val="black"/>
                </a:solidFill>
              </a:rPr>
              <a:t>Laserlab</a:t>
            </a:r>
            <a:endParaRPr lang="de-DE" sz="20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 smtClean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prstClr val="black"/>
                </a:solidFill>
              </a:rPr>
              <a:t>Laser </a:t>
            </a:r>
            <a:r>
              <a:rPr lang="de-DE" sz="2000" dirty="0" err="1">
                <a:solidFill>
                  <a:prstClr val="black"/>
                </a:solidFill>
              </a:rPr>
              <a:t>and</a:t>
            </a:r>
            <a:r>
              <a:rPr lang="de-DE" sz="2000" dirty="0">
                <a:solidFill>
                  <a:prstClr val="black"/>
                </a:solidFill>
              </a:rPr>
              <a:t> </a:t>
            </a:r>
            <a:r>
              <a:rPr lang="de-DE" sz="2000" dirty="0" err="1">
                <a:solidFill>
                  <a:prstClr val="black"/>
                </a:solidFill>
              </a:rPr>
              <a:t>laser</a:t>
            </a:r>
            <a:r>
              <a:rPr lang="de-DE" sz="2000" dirty="0">
                <a:solidFill>
                  <a:prstClr val="black"/>
                </a:solidFill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</a:rPr>
              <a:t>transport</a:t>
            </a:r>
            <a:endParaRPr lang="de-DE" sz="2000" dirty="0" smtClean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 smtClean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 smtClean="0">
                <a:solidFill>
                  <a:prstClr val="black"/>
                </a:solidFill>
              </a:rPr>
              <a:t>Detectors</a:t>
            </a:r>
            <a:endParaRPr lang="de-DE" sz="20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 smtClean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prstClr val="black"/>
                </a:solidFill>
              </a:rPr>
              <a:t>General </a:t>
            </a:r>
            <a:r>
              <a:rPr lang="de-DE" sz="2000" dirty="0" err="1" smtClean="0">
                <a:solidFill>
                  <a:prstClr val="black"/>
                </a:solidFill>
              </a:rPr>
              <a:t>infrastructure</a:t>
            </a:r>
            <a:r>
              <a:rPr lang="de-DE" sz="2000" dirty="0" smtClean="0">
                <a:solidFill>
                  <a:prstClr val="black"/>
                </a:solidFill>
              </a:rPr>
              <a:t>:</a:t>
            </a:r>
            <a:endParaRPr lang="de-DE" sz="1100" dirty="0">
              <a:solidFill>
                <a:prstClr val="black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prstClr val="black"/>
                </a:solidFill>
              </a:rPr>
              <a:t>Crane, power, </a:t>
            </a:r>
            <a:r>
              <a:rPr lang="de-DE" sz="2000" dirty="0" err="1">
                <a:solidFill>
                  <a:prstClr val="black"/>
                </a:solidFill>
              </a:rPr>
              <a:t>water</a:t>
            </a:r>
            <a:r>
              <a:rPr lang="de-DE" sz="2000" dirty="0">
                <a:solidFill>
                  <a:prstClr val="black"/>
                </a:solidFill>
              </a:rPr>
              <a:t> </a:t>
            </a:r>
            <a:r>
              <a:rPr lang="de-DE" sz="2000" dirty="0" err="1">
                <a:solidFill>
                  <a:prstClr val="black"/>
                </a:solidFill>
              </a:rPr>
              <a:t>cooling</a:t>
            </a:r>
            <a:r>
              <a:rPr lang="de-DE" sz="2000" dirty="0">
                <a:solidFill>
                  <a:prstClr val="black"/>
                </a:solidFill>
              </a:rPr>
              <a:t>, </a:t>
            </a:r>
            <a:r>
              <a:rPr lang="de-DE" sz="2000" dirty="0" err="1">
                <a:solidFill>
                  <a:prstClr val="black"/>
                </a:solidFill>
              </a:rPr>
              <a:t>ventilation</a:t>
            </a:r>
            <a:r>
              <a:rPr lang="de-DE" sz="2000" dirty="0">
                <a:solidFill>
                  <a:prstClr val="black"/>
                </a:solidFill>
              </a:rPr>
              <a:t>, </a:t>
            </a:r>
            <a:r>
              <a:rPr lang="de-DE" sz="2000" dirty="0" smtClean="0">
                <a:solidFill>
                  <a:prstClr val="black"/>
                </a:solidFill>
              </a:rPr>
              <a:t>IT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000" dirty="0" err="1" smtClean="0">
                <a:solidFill>
                  <a:prstClr val="black"/>
                </a:solidFill>
              </a:rPr>
              <a:t>Shielding</a:t>
            </a:r>
            <a:endParaRPr lang="de-DE" sz="2000" dirty="0">
              <a:solidFill>
                <a:prstClr val="black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prstClr val="black"/>
                </a:solidFill>
              </a:rPr>
              <a:t>Integration </a:t>
            </a:r>
            <a:r>
              <a:rPr lang="de-DE" sz="2000" dirty="0" err="1">
                <a:solidFill>
                  <a:prstClr val="black"/>
                </a:solidFill>
              </a:rPr>
              <a:t>into</a:t>
            </a:r>
            <a:r>
              <a:rPr lang="de-DE" sz="2000" dirty="0">
                <a:solidFill>
                  <a:prstClr val="black"/>
                </a:solidFill>
              </a:rPr>
              <a:t> XFEL Control </a:t>
            </a:r>
            <a:r>
              <a:rPr lang="de-DE" sz="2000" dirty="0" err="1">
                <a:solidFill>
                  <a:prstClr val="black"/>
                </a:solidFill>
              </a:rPr>
              <a:t>and</a:t>
            </a:r>
            <a:r>
              <a:rPr lang="de-DE" sz="2000" dirty="0">
                <a:solidFill>
                  <a:prstClr val="black"/>
                </a:solidFill>
              </a:rPr>
              <a:t> MPS </a:t>
            </a:r>
            <a:r>
              <a:rPr lang="de-DE" sz="2000" dirty="0" err="1">
                <a:solidFill>
                  <a:prstClr val="black"/>
                </a:solidFill>
              </a:rPr>
              <a:t>system</a:t>
            </a:r>
            <a:endParaRPr lang="de-DE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43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Spectrometer Magnet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LUXE beam line considerations | Florian Burkart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44" y="1412776"/>
            <a:ext cx="3552395" cy="2664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763342" y="1108179"/>
            <a:ext cx="6204181" cy="4653136"/>
          </a:xfrm>
          <a:prstGeom prst="rect">
            <a:avLst/>
          </a:prstGeom>
        </p:spPr>
      </p:pic>
      <p:pic>
        <p:nvPicPr>
          <p:cNvPr id="8" name="Picture 7" descr="MB_specs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29"/>
          <a:stretch/>
        </p:blipFill>
        <p:spPr>
          <a:xfrm>
            <a:off x="2783632" y="3879458"/>
            <a:ext cx="4127624" cy="2456431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6168008" y="1988840"/>
            <a:ext cx="3960440" cy="1693333"/>
            <a:chOff x="6168008" y="1988840"/>
            <a:chExt cx="3960440" cy="169333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339" t="7448" r="9684" b="16634"/>
            <a:stretch/>
          </p:blipFill>
          <p:spPr>
            <a:xfrm rot="10800000">
              <a:off x="6168008" y="1988840"/>
              <a:ext cx="2314223" cy="1693333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 flipH="1">
              <a:off x="6168008" y="1988840"/>
              <a:ext cx="3312368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8472264" y="2420888"/>
              <a:ext cx="1584176" cy="122413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8472264" y="1988840"/>
              <a:ext cx="1656184" cy="14401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8472264" y="2420888"/>
              <a:ext cx="1008112" cy="36004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3503712" y="4221088"/>
            <a:ext cx="2952328" cy="175432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</a:rPr>
              <a:t>Massive Device: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Arial"/>
              </a:rPr>
              <a:t>1500 A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Arial"/>
              </a:rPr>
              <a:t>2.24 T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Arial"/>
              </a:rPr>
              <a:t>7500 kg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Arial"/>
              </a:rPr>
              <a:t>10 cm aperture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Arial"/>
              </a:rPr>
              <a:t>1m length</a:t>
            </a:r>
          </a:p>
        </p:txBody>
      </p:sp>
    </p:spTree>
    <p:extLst>
      <p:ext uri="{BB962C8B-B14F-4D97-AF65-F5344CB8AC3E}">
        <p14:creationId xmlns:p14="http://schemas.microsoft.com/office/powerpoint/2010/main" val="95289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LUXE_workshop2019_FB">
  <a:themeElements>
    <a:clrScheme name="DESY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xmlns="" name="Präsentation10" id="{2B0CCFEF-3092-0942-8FFD-946A8089C971}" vid="{71341955-5B0B-6345-98C1-5CB085C5AEBD}"/>
    </a:ext>
  </a:extLst>
</a:theme>
</file>

<file path=ppt/theme/theme10.xml><?xml version="1.0" encoding="utf-8"?>
<a:theme xmlns:a="http://schemas.openxmlformats.org/drawingml/2006/main" name="3_DESY">
  <a:themeElements>
    <a:clrScheme name="DESY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xmlns="" name="Präsentation10" id="{2B0CCFEF-3092-0942-8FFD-946A8089C971}" vid="{71341955-5B0B-6345-98C1-5CB085C5AEBD}"/>
    </a:ext>
  </a:extLst>
</a:theme>
</file>

<file path=ppt/theme/theme11.xml><?xml version="1.0" encoding="utf-8"?>
<a:theme xmlns:a="http://schemas.openxmlformats.org/drawingml/2006/main" name="4_DESY">
  <a:themeElements>
    <a:clrScheme name="DESY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xmlns="" name="Präsentation10" id="{2B0CCFEF-3092-0942-8FFD-946A8089C971}" vid="{71341955-5B0B-6345-98C1-5CB085C5AEBD}"/>
    </a:ext>
  </a:extLst>
</a:theme>
</file>

<file path=ppt/theme/theme12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UXE_workshop2018">
  <a:themeElements>
    <a:clrScheme name="DESY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xmlns="" name="Präsentation10" id="{2B0CCFEF-3092-0942-8FFD-946A8089C971}" vid="{71341955-5B0B-6345-98C1-5CB085C5AEBD}"/>
    </a:ext>
  </a:extLst>
</a:theme>
</file>

<file path=ppt/theme/theme3.xml><?xml version="1.0" encoding="utf-8"?>
<a:theme xmlns:a="http://schemas.openxmlformats.org/drawingml/2006/main" name="1_LUXE_workshop2018">
  <a:themeElements>
    <a:clrScheme name="DESY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="" xmlns:thm15="http://schemas.microsoft.com/office/thememl/2012/main" name="Präsentation10" id="{2B0CCFEF-3092-0942-8FFD-946A8089C971}" vid="{71341955-5B0B-6345-98C1-5CB085C5AEBD}"/>
    </a:ext>
  </a:extLst>
</a:theme>
</file>

<file path=ppt/theme/theme4.xml><?xml version="1.0" encoding="utf-8"?>
<a:theme xmlns:a="http://schemas.openxmlformats.org/drawingml/2006/main" name="2_LUXE_workshop2018">
  <a:themeElements>
    <a:clrScheme name="DESY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="" xmlns:thm15="http://schemas.microsoft.com/office/thememl/2012/main" name="Präsentation10" id="{2B0CCFEF-3092-0942-8FFD-946A8089C971}" vid="{71341955-5B0B-6345-98C1-5CB085C5AEBD}"/>
    </a:ext>
  </a:extLst>
</a:theme>
</file>

<file path=ppt/theme/theme5.xml><?xml version="1.0" encoding="utf-8"?>
<a:theme xmlns:a="http://schemas.openxmlformats.org/drawingml/2006/main" name="3_LUXE_workshop2018">
  <a:themeElements>
    <a:clrScheme name="DESY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="" xmlns:thm15="http://schemas.microsoft.com/office/thememl/2012/main" name="Präsentation10" id="{2B0CCFEF-3092-0942-8FFD-946A8089C971}" vid="{71341955-5B0B-6345-98C1-5CB085C5AEBD}"/>
    </a:ext>
  </a:extLst>
</a:theme>
</file>

<file path=ppt/theme/theme6.xml><?xml version="1.0" encoding="utf-8"?>
<a:theme xmlns:a="http://schemas.openxmlformats.org/drawingml/2006/main" name="2_DESY">
  <a:themeElements>
    <a:clrScheme name="DESY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="" xmlns:thm15="http://schemas.microsoft.com/office/thememl/2012/main" name="Präsentation10" id="{2B0CCFEF-3092-0942-8FFD-946A8089C971}" vid="{71341955-5B0B-6345-98C1-5CB085C5AEBD}"/>
    </a:ext>
  </a:extLst>
</a:theme>
</file>

<file path=ppt/theme/theme7.xml><?xml version="1.0" encoding="utf-8"?>
<a:theme xmlns:a="http://schemas.openxmlformats.org/drawingml/2006/main" name="4_LUXE_workshop2018">
  <a:themeElements>
    <a:clrScheme name="DESY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="" xmlns:thm15="http://schemas.microsoft.com/office/thememl/2012/main" name="Präsentation10" id="{2B0CCFEF-3092-0942-8FFD-946A8089C971}" vid="{71341955-5B0B-6345-98C1-5CB085C5AEBD}"/>
    </a:ext>
  </a:extLst>
</a:theme>
</file>

<file path=ppt/theme/theme8.xml><?xml version="1.0" encoding="utf-8"?>
<a:theme xmlns:a="http://schemas.openxmlformats.org/drawingml/2006/main" name="5_LUXE_workshop2018">
  <a:themeElements>
    <a:clrScheme name="DESY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="" xmlns:thm15="http://schemas.microsoft.com/office/thememl/2012/main" name="Präsentation10" id="{2B0CCFEF-3092-0942-8FFD-946A8089C971}" vid="{71341955-5B0B-6345-98C1-5CB085C5AEBD}"/>
    </a:ext>
  </a:extLst>
</a:theme>
</file>

<file path=ppt/theme/theme9.xml><?xml version="1.0" encoding="utf-8"?>
<a:theme xmlns:a="http://schemas.openxmlformats.org/drawingml/2006/main" name="6_LUXE_workshop2018">
  <a:themeElements>
    <a:clrScheme name="DESY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xmlns="" name="Präsentation10" id="{2B0CCFEF-3092-0942-8FFD-946A8089C971}" vid="{71341955-5B0B-6345-98C1-5CB085C5AEB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LUXE_workshop2019_FB.potx</Template>
  <TotalTime>0</TotalTime>
  <Words>1269</Words>
  <Application>Microsoft Office PowerPoint</Application>
  <PresentationFormat>Custom</PresentationFormat>
  <Paragraphs>359</Paragraphs>
  <Slides>33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LUXE_workshop2019_FB</vt:lpstr>
      <vt:lpstr>LUXE_workshop2018</vt:lpstr>
      <vt:lpstr>1_LUXE_workshop2018</vt:lpstr>
      <vt:lpstr>2_LUXE_workshop2018</vt:lpstr>
      <vt:lpstr>3_LUXE_workshop2018</vt:lpstr>
      <vt:lpstr>2_DESY</vt:lpstr>
      <vt:lpstr>4_LUXE_workshop2018</vt:lpstr>
      <vt:lpstr>5_LUXE_workshop2018</vt:lpstr>
      <vt:lpstr>6_LUXE_workshop2018</vt:lpstr>
      <vt:lpstr>3_DESY</vt:lpstr>
      <vt:lpstr>4_DESY</vt:lpstr>
      <vt:lpstr>LUXE beam line design considerations</vt:lpstr>
      <vt:lpstr>Outline</vt:lpstr>
      <vt:lpstr>Beam parameters</vt:lpstr>
      <vt:lpstr>General layout</vt:lpstr>
      <vt:lpstr>Electron - Laser Collision </vt:lpstr>
      <vt:lpstr>Photon - Laser Collision</vt:lpstr>
      <vt:lpstr>General infrastructure requirements for LUXE</vt:lpstr>
      <vt:lpstr>General infrastructure requirements for LUXE</vt:lpstr>
      <vt:lpstr>Spectrometer Magnet</vt:lpstr>
      <vt:lpstr>Photoconverter and a 17.5 GeV electron beam</vt:lpstr>
      <vt:lpstr>What has changed in the last 8 months?</vt:lpstr>
      <vt:lpstr>Possible location at the XFEL</vt:lpstr>
      <vt:lpstr>Schematic CAD Integration</vt:lpstr>
      <vt:lpstr>Location Considerations – XSDU1</vt:lpstr>
      <vt:lpstr>Possible location at the XFEL</vt:lpstr>
      <vt:lpstr>Accelerator Design</vt:lpstr>
      <vt:lpstr>PowerPoint Presentation</vt:lpstr>
      <vt:lpstr>Location Considerations – XTD20</vt:lpstr>
      <vt:lpstr>Accelerator Design</vt:lpstr>
      <vt:lpstr>Tunnel Infrastructure</vt:lpstr>
      <vt:lpstr>Support structure at the ceiling</vt:lpstr>
      <vt:lpstr>PowerPoint Presentation</vt:lpstr>
      <vt:lpstr>Kicker magnets</vt:lpstr>
      <vt:lpstr>Lattice Design downstream of the third septum</vt:lpstr>
      <vt:lpstr>Final focus</vt:lpstr>
      <vt:lpstr>Triplet Magnet Parameters</vt:lpstr>
      <vt:lpstr>LUXE @ XFEL MAC</vt:lpstr>
      <vt:lpstr>LUXE status</vt:lpstr>
      <vt:lpstr>LUXE and the interest of other groups</vt:lpstr>
      <vt:lpstr>Conclusion</vt:lpstr>
      <vt:lpstr>Acknowledgements:</vt:lpstr>
      <vt:lpstr>Thank you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Microsoft Office-Anwender</dc:creator>
  <cp:lastModifiedBy>Burkart, Florian</cp:lastModifiedBy>
  <cp:revision>46</cp:revision>
  <dcterms:created xsi:type="dcterms:W3CDTF">2018-01-19T12:33:44Z</dcterms:created>
  <dcterms:modified xsi:type="dcterms:W3CDTF">2019-04-16T06:09:51Z</dcterms:modified>
</cp:coreProperties>
</file>