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17"/>
  </p:notesMasterIdLst>
  <p:sldIdLst>
    <p:sldId id="256" r:id="rId2"/>
    <p:sldId id="281" r:id="rId3"/>
    <p:sldId id="282" r:id="rId4"/>
    <p:sldId id="257" r:id="rId5"/>
    <p:sldId id="272" r:id="rId6"/>
    <p:sldId id="271" r:id="rId7"/>
    <p:sldId id="275" r:id="rId8"/>
    <p:sldId id="276" r:id="rId9"/>
    <p:sldId id="265" r:id="rId10"/>
    <p:sldId id="267" r:id="rId11"/>
    <p:sldId id="269" r:id="rId12"/>
    <p:sldId id="270" r:id="rId13"/>
    <p:sldId id="278"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76"/>
  </p:normalViewPr>
  <p:slideViewPr>
    <p:cSldViewPr snapToGrid="0" snapToObjects="1">
      <p:cViewPr>
        <p:scale>
          <a:sx n="120" d="100"/>
          <a:sy n="120" d="100"/>
        </p:scale>
        <p:origin x="256" y="-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EC31D-6027-214F-A473-33C14474BA26}" type="datetimeFigureOut">
              <a:rPr lang="en-US" smtClean="0"/>
              <a:t>4/17/19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5870E-3459-E14E-8BAB-4ED36F8B422F}" type="slidenum">
              <a:rPr lang="en-US" smtClean="0"/>
              <a:t>‹#›</a:t>
            </a:fld>
            <a:endParaRPr lang="en-US"/>
          </a:p>
        </p:txBody>
      </p:sp>
    </p:spTree>
    <p:extLst>
      <p:ext uri="{BB962C8B-B14F-4D97-AF65-F5344CB8AC3E}">
        <p14:creationId xmlns:p14="http://schemas.microsoft.com/office/powerpoint/2010/main" val="265307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F79957-02BC-3746-805B-F8BB864B2BB0}" type="datetime1">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390129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79BD8B-28E1-EE4C-8341-A0265E40821D}" type="datetime1">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17546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AC6B0D-716C-F145-AE8B-81D1D6ADB18A}" type="datetime1">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4FF778-03DE-154A-9D1A-C5C66652A8E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1527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B78F84E-7753-C04A-B1E5-5FC2D71CBF73}" type="datetime1">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426837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8EC8F7B-0BE4-4941-82C0-936E4E521F25}" type="datetime1">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4FF778-03DE-154A-9D1A-C5C66652A8E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6090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2F2AA2-29B8-344F-9A67-6AC1C69F26C2}" type="datetime1">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4272931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8C8A5-69EE-5A4F-AEF8-2B38B67A8199}" type="datetime1">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2563102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B96A56-8C04-244F-86C4-79BB0D154857}" type="datetime1">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411802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8CF5C-1511-3B48-9FDF-824425AA8AFA}" type="datetime1">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316431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1E043C-FABF-0B4C-90E0-16086FBA7A5C}" type="datetime1">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334962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FAF16F-754E-D64E-9C78-A98DC691332F}" type="datetime1">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272709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8CAFE2-A946-AF43-B6F7-AB84AF50D34E}" type="datetime1">
              <a:rPr lang="en-US" smtClean="0"/>
              <a:t>4/17/19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120625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223E48-866E-4F44-B6D6-87E6E6D91AF8}" type="datetime1">
              <a:rPr lang="en-US" smtClean="0"/>
              <a:t>4/17/19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315716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7657E-40DF-2046-9C5D-AE08A1127094}" type="datetime1">
              <a:rPr lang="en-US" smtClean="0"/>
              <a:t>4/17/19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236866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A86C7E-DDEF-CB47-AC1E-2954D5B31B08}" type="datetime1">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363312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5EDE8B-E999-E044-A799-ED7F35BA6E80}" type="datetime1">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4FF778-03DE-154A-9D1A-C5C66652A8E5}" type="slidenum">
              <a:rPr lang="en-US" smtClean="0"/>
              <a:t>‹#›</a:t>
            </a:fld>
            <a:endParaRPr lang="en-US"/>
          </a:p>
        </p:txBody>
      </p:sp>
    </p:spTree>
    <p:extLst>
      <p:ext uri="{BB962C8B-B14F-4D97-AF65-F5344CB8AC3E}">
        <p14:creationId xmlns:p14="http://schemas.microsoft.com/office/powerpoint/2010/main" val="354603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1CA7C5B-5DC3-BF4C-80FB-EAF1C7908C45}" type="datetime1">
              <a:rPr lang="en-US" smtClean="0"/>
              <a:t>4/17/19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4FF778-03DE-154A-9D1A-C5C66652A8E5}" type="slidenum">
              <a:rPr lang="en-US" smtClean="0"/>
              <a:t>‹#›</a:t>
            </a:fld>
            <a:endParaRPr lang="en-US"/>
          </a:p>
        </p:txBody>
      </p:sp>
    </p:spTree>
    <p:extLst>
      <p:ext uri="{BB962C8B-B14F-4D97-AF65-F5344CB8AC3E}">
        <p14:creationId xmlns:p14="http://schemas.microsoft.com/office/powerpoint/2010/main" val="16594229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E53C-14CA-1447-8AE0-D905BCCB4A3D}"/>
              </a:ext>
            </a:extLst>
          </p:cNvPr>
          <p:cNvSpPr>
            <a:spLocks noGrp="1"/>
          </p:cNvSpPr>
          <p:nvPr>
            <p:ph type="ctrTitle"/>
          </p:nvPr>
        </p:nvSpPr>
        <p:spPr/>
        <p:txBody>
          <a:bodyPr/>
          <a:lstStyle/>
          <a:p>
            <a:r>
              <a:rPr lang="en-US" b="1" dirty="0"/>
              <a:t>Potential calorimeter for LUXE</a:t>
            </a:r>
            <a:endParaRPr lang="en-US" dirty="0"/>
          </a:p>
        </p:txBody>
      </p:sp>
      <p:sp>
        <p:nvSpPr>
          <p:cNvPr id="3" name="Subtitle 2">
            <a:extLst>
              <a:ext uri="{FF2B5EF4-FFF2-40B4-BE49-F238E27FC236}">
                <a16:creationId xmlns:a16="http://schemas.microsoft.com/office/drawing/2014/main" id="{4E0C11BF-21F3-6F4D-BE8D-0850DAB5A721}"/>
              </a:ext>
            </a:extLst>
          </p:cNvPr>
          <p:cNvSpPr>
            <a:spLocks noGrp="1"/>
          </p:cNvSpPr>
          <p:nvPr>
            <p:ph type="subTitle" idx="1"/>
          </p:nvPr>
        </p:nvSpPr>
        <p:spPr/>
        <p:txBody>
          <a:bodyPr/>
          <a:lstStyle/>
          <a:p>
            <a:r>
              <a:rPr lang="en-US" dirty="0"/>
              <a:t>Yan </a:t>
            </a:r>
            <a:r>
              <a:rPr lang="en-US" dirty="0" err="1"/>
              <a:t>Benhammou</a:t>
            </a:r>
            <a:endParaRPr lang="en-US" dirty="0"/>
          </a:p>
        </p:txBody>
      </p:sp>
      <p:pic>
        <p:nvPicPr>
          <p:cNvPr id="4" name="Picture 3">
            <a:extLst>
              <a:ext uri="{FF2B5EF4-FFF2-40B4-BE49-F238E27FC236}">
                <a16:creationId xmlns:a16="http://schemas.microsoft.com/office/drawing/2014/main" id="{F481EA68-E6AF-EA47-A567-48FEF9EAA475}"/>
              </a:ext>
            </a:extLst>
          </p:cNvPr>
          <p:cNvPicPr>
            <a:picLocks noChangeAspect="1"/>
          </p:cNvPicPr>
          <p:nvPr/>
        </p:nvPicPr>
        <p:blipFill>
          <a:blip r:embed="rId2"/>
          <a:stretch>
            <a:fillRect/>
          </a:stretch>
        </p:blipFill>
        <p:spPr>
          <a:xfrm>
            <a:off x="184150" y="0"/>
            <a:ext cx="5080000" cy="1600200"/>
          </a:xfrm>
          <a:prstGeom prst="rect">
            <a:avLst/>
          </a:prstGeom>
        </p:spPr>
      </p:pic>
      <p:pic>
        <p:nvPicPr>
          <p:cNvPr id="5" name="Picture 4">
            <a:extLst>
              <a:ext uri="{FF2B5EF4-FFF2-40B4-BE49-F238E27FC236}">
                <a16:creationId xmlns:a16="http://schemas.microsoft.com/office/drawing/2014/main" id="{6347BD13-FB37-F341-B249-130562B967CB}"/>
              </a:ext>
            </a:extLst>
          </p:cNvPr>
          <p:cNvPicPr>
            <a:picLocks noChangeAspect="1"/>
          </p:cNvPicPr>
          <p:nvPr/>
        </p:nvPicPr>
        <p:blipFill>
          <a:blip r:embed="rId3"/>
          <a:stretch>
            <a:fillRect/>
          </a:stretch>
        </p:blipFill>
        <p:spPr>
          <a:xfrm>
            <a:off x="9580418" y="0"/>
            <a:ext cx="2611581" cy="1485900"/>
          </a:xfrm>
          <a:prstGeom prst="rect">
            <a:avLst/>
          </a:prstGeom>
        </p:spPr>
      </p:pic>
      <p:sp>
        <p:nvSpPr>
          <p:cNvPr id="6" name="Slide Number Placeholder 5">
            <a:extLst>
              <a:ext uri="{FF2B5EF4-FFF2-40B4-BE49-F238E27FC236}">
                <a16:creationId xmlns:a16="http://schemas.microsoft.com/office/drawing/2014/main" id="{873224BA-0431-DD45-A296-6FFD99B04E3C}"/>
              </a:ext>
            </a:extLst>
          </p:cNvPr>
          <p:cNvSpPr>
            <a:spLocks noGrp="1"/>
          </p:cNvSpPr>
          <p:nvPr>
            <p:ph type="sldNum" sz="quarter" idx="12"/>
          </p:nvPr>
        </p:nvSpPr>
        <p:spPr/>
        <p:txBody>
          <a:bodyPr/>
          <a:lstStyle/>
          <a:p>
            <a:fld id="{214FF778-03DE-154A-9D1A-C5C66652A8E5}" type="slidenum">
              <a:rPr lang="en-US" smtClean="0"/>
              <a:t>1</a:t>
            </a:fld>
            <a:endParaRPr lang="en-US"/>
          </a:p>
        </p:txBody>
      </p:sp>
    </p:spTree>
    <p:extLst>
      <p:ext uri="{BB962C8B-B14F-4D97-AF65-F5344CB8AC3E}">
        <p14:creationId xmlns:p14="http://schemas.microsoft.com/office/powerpoint/2010/main" val="359187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1983580" y="175303"/>
            <a:ext cx="8223561" cy="639186"/>
          </a:xfrm>
          <a:prstGeom prst="rect">
            <a:avLst/>
          </a:prstGeom>
          <a:noFill/>
          <a:ln>
            <a:noFill/>
          </a:ln>
        </p:spPr>
        <p:txBody>
          <a:bodyPr lIns="0" tIns="0" rIns="0" bIns="0" anchor="ctr"/>
          <a:lstStyle/>
          <a:p>
            <a:pPr algn="ctr"/>
            <a:r>
              <a:rPr lang="en-US" sz="3990" spc="-1">
                <a:latin typeface="Arial"/>
              </a:rPr>
              <a:t>Energy Response of the Calorimeter</a:t>
            </a:r>
          </a:p>
        </p:txBody>
      </p:sp>
      <p:pic>
        <p:nvPicPr>
          <p:cNvPr id="156" name="Picture 155"/>
          <p:cNvPicPr/>
          <p:nvPr/>
        </p:nvPicPr>
        <p:blipFill>
          <a:blip r:embed="rId2"/>
          <a:stretch/>
        </p:blipFill>
        <p:spPr>
          <a:xfrm>
            <a:off x="808075" y="1458168"/>
            <a:ext cx="5207054" cy="3383661"/>
          </a:xfrm>
          <a:prstGeom prst="rect">
            <a:avLst/>
          </a:prstGeom>
          <a:ln>
            <a:noFill/>
          </a:ln>
        </p:spPr>
      </p:pic>
      <p:pic>
        <p:nvPicPr>
          <p:cNvPr id="157" name="Picture 156"/>
          <p:cNvPicPr>
            <a:picLocks noChangeAspect="1"/>
          </p:cNvPicPr>
          <p:nvPr/>
        </p:nvPicPr>
        <p:blipFill>
          <a:blip r:embed="rId3"/>
          <a:stretch/>
        </p:blipFill>
        <p:spPr>
          <a:xfrm>
            <a:off x="6095360" y="1578620"/>
            <a:ext cx="5044383" cy="3263209"/>
          </a:xfrm>
          <a:prstGeom prst="rect">
            <a:avLst/>
          </a:prstGeom>
          <a:ln>
            <a:noFill/>
          </a:ln>
        </p:spPr>
      </p:pic>
      <p:sp>
        <p:nvSpPr>
          <p:cNvPr id="165" name="TextShape 7"/>
          <p:cNvSpPr txBox="1"/>
          <p:nvPr/>
        </p:nvSpPr>
        <p:spPr>
          <a:xfrm>
            <a:off x="10144728" y="4614530"/>
            <a:ext cx="995015" cy="227299"/>
          </a:xfrm>
          <a:prstGeom prst="rect">
            <a:avLst/>
          </a:prstGeom>
          <a:solidFill>
            <a:srgbClr val="FFFFFF"/>
          </a:solidFill>
          <a:ln>
            <a:noFill/>
          </a:ln>
        </p:spPr>
        <p:txBody>
          <a:bodyPr lIns="81612" tIns="0" rIns="81612" bIns="0"/>
          <a:lstStyle/>
          <a:p>
            <a:r>
              <a:rPr lang="en-US" sz="1088" spc="-1" dirty="0">
                <a:latin typeface="Cantarell"/>
              </a:rPr>
              <a:t>E beam, GeV</a:t>
            </a:r>
            <a:endParaRPr lang="en-US" sz="1088" spc="-1" dirty="0">
              <a:latin typeface="Arial"/>
            </a:endParaRPr>
          </a:p>
        </p:txBody>
      </p:sp>
      <p:sp>
        <p:nvSpPr>
          <p:cNvPr id="2" name="Slide Number Placeholder 1">
            <a:extLst>
              <a:ext uri="{FF2B5EF4-FFF2-40B4-BE49-F238E27FC236}">
                <a16:creationId xmlns:a16="http://schemas.microsoft.com/office/drawing/2014/main" id="{968EBC2A-8517-8F49-B628-72D0409D5E05}"/>
              </a:ext>
            </a:extLst>
          </p:cNvPr>
          <p:cNvSpPr>
            <a:spLocks noGrp="1"/>
          </p:cNvSpPr>
          <p:nvPr>
            <p:ph type="sldNum" sz="quarter" idx="12"/>
          </p:nvPr>
        </p:nvSpPr>
        <p:spPr/>
        <p:txBody>
          <a:bodyPr/>
          <a:lstStyle/>
          <a:p>
            <a:fld id="{214FF778-03DE-154A-9D1A-C5C66652A8E5}" type="slidenum">
              <a:rPr lang="en-US" smtClean="0"/>
              <a:t>10</a:t>
            </a:fld>
            <a:endParaRPr lang="en-US"/>
          </a:p>
        </p:txBody>
      </p:sp>
    </p:spTree>
    <p:extLst>
      <p:ext uri="{BB962C8B-B14F-4D97-AF65-F5344CB8AC3E}">
        <p14:creationId xmlns:p14="http://schemas.microsoft.com/office/powerpoint/2010/main" val="275044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1983580" y="226229"/>
            <a:ext cx="8223561" cy="567041"/>
          </a:xfrm>
          <a:prstGeom prst="rect">
            <a:avLst/>
          </a:prstGeom>
          <a:noFill/>
          <a:ln>
            <a:noFill/>
          </a:ln>
        </p:spPr>
        <p:txBody>
          <a:bodyPr lIns="0" tIns="0" rIns="0" bIns="0" anchor="ctr"/>
          <a:lstStyle/>
          <a:p>
            <a:pPr algn="ctr"/>
            <a:r>
              <a:rPr lang="en-US" sz="3990" spc="-1">
                <a:latin typeface="Arial"/>
              </a:rPr>
              <a:t>Longitudinal Shower</a:t>
            </a:r>
          </a:p>
        </p:txBody>
      </p:sp>
      <p:sp>
        <p:nvSpPr>
          <p:cNvPr id="172" name="CustomShape 2"/>
          <p:cNvSpPr/>
          <p:nvPr/>
        </p:nvSpPr>
        <p:spPr>
          <a:xfrm>
            <a:off x="2244086" y="944742"/>
            <a:ext cx="2383073" cy="423077"/>
          </a:xfrm>
          <a:prstGeom prst="rect">
            <a:avLst/>
          </a:prstGeom>
          <a:noFill/>
          <a:ln w="12600">
            <a:noFill/>
          </a:ln>
        </p:spPr>
        <p:style>
          <a:lnRef idx="0">
            <a:scrgbClr r="0" g="0" b="0"/>
          </a:lnRef>
          <a:fillRef idx="0">
            <a:scrgbClr r="0" g="0" b="0"/>
          </a:fillRef>
          <a:effectRef idx="0">
            <a:scrgbClr r="0" g="0" b="0"/>
          </a:effectRef>
          <a:fontRef idx="minor"/>
        </p:style>
        <p:txBody>
          <a:bodyPr wrap="none" lIns="46029" tIns="46029" rIns="46029" bIns="46029" anchor="ctr"/>
          <a:lstStyle/>
          <a:p>
            <a:pPr>
              <a:spcBef>
                <a:spcPts val="1087"/>
              </a:spcBef>
            </a:pPr>
            <a:endParaRPr lang="en-US" sz="2176" spc="-1" dirty="0">
              <a:latin typeface="Arial"/>
            </a:endParaRPr>
          </a:p>
        </p:txBody>
      </p:sp>
      <p:sp>
        <p:nvSpPr>
          <p:cNvPr id="2" name="TextBox 1">
            <a:extLst>
              <a:ext uri="{FF2B5EF4-FFF2-40B4-BE49-F238E27FC236}">
                <a16:creationId xmlns:a16="http://schemas.microsoft.com/office/drawing/2014/main" id="{E8DA0EB8-6565-1E4F-84B7-1DEC8FEC76C5}"/>
              </a:ext>
            </a:extLst>
          </p:cNvPr>
          <p:cNvSpPr txBox="1"/>
          <p:nvPr/>
        </p:nvSpPr>
        <p:spPr>
          <a:xfrm>
            <a:off x="2841797" y="1156280"/>
            <a:ext cx="6655981" cy="923330"/>
          </a:xfrm>
          <a:prstGeom prst="rect">
            <a:avLst/>
          </a:prstGeom>
          <a:noFill/>
        </p:spPr>
        <p:txBody>
          <a:bodyPr wrap="square" rtlCol="0">
            <a:spAutoFit/>
          </a:bodyPr>
          <a:lstStyle/>
          <a:p>
            <a:pPr algn="ctr"/>
            <a:r>
              <a:rPr lang="en-US" spc="-1" dirty="0">
                <a:latin typeface="Arial"/>
              </a:rPr>
              <a:t>Sensitive layers are installed after 3, 4, 5, 6, 7 tungsten plates, it roughly corresponds to 3, 4, 5, 6, 7 X0.  </a:t>
            </a:r>
          </a:p>
          <a:p>
            <a:pPr algn="ctr"/>
            <a:endParaRPr lang="en-US" dirty="0"/>
          </a:p>
        </p:txBody>
      </p:sp>
      <p:pic>
        <p:nvPicPr>
          <p:cNvPr id="4" name="Picture 3">
            <a:extLst>
              <a:ext uri="{FF2B5EF4-FFF2-40B4-BE49-F238E27FC236}">
                <a16:creationId xmlns:a16="http://schemas.microsoft.com/office/drawing/2014/main" id="{324AAE6F-5AEB-BA47-AACF-A01CA14E0A1C}"/>
              </a:ext>
            </a:extLst>
          </p:cNvPr>
          <p:cNvPicPr>
            <a:picLocks noChangeAspect="1"/>
          </p:cNvPicPr>
          <p:nvPr/>
        </p:nvPicPr>
        <p:blipFill rotWithShape="1">
          <a:blip r:embed="rId2"/>
          <a:srcRect l="4119" t="8557"/>
          <a:stretch/>
        </p:blipFill>
        <p:spPr>
          <a:xfrm>
            <a:off x="3349255" y="1913859"/>
            <a:ext cx="5624623" cy="4100976"/>
          </a:xfrm>
          <a:prstGeom prst="rect">
            <a:avLst/>
          </a:prstGeom>
        </p:spPr>
      </p:pic>
      <p:sp>
        <p:nvSpPr>
          <p:cNvPr id="5" name="TextBox 4">
            <a:extLst>
              <a:ext uri="{FF2B5EF4-FFF2-40B4-BE49-F238E27FC236}">
                <a16:creationId xmlns:a16="http://schemas.microsoft.com/office/drawing/2014/main" id="{7B9227C1-EF5A-A54F-AE5B-70358FC95310}"/>
              </a:ext>
            </a:extLst>
          </p:cNvPr>
          <p:cNvSpPr txBox="1"/>
          <p:nvPr/>
        </p:nvSpPr>
        <p:spPr>
          <a:xfrm>
            <a:off x="3778072" y="6014835"/>
            <a:ext cx="4783430" cy="923330"/>
          </a:xfrm>
          <a:prstGeom prst="rect">
            <a:avLst/>
          </a:prstGeom>
          <a:noFill/>
        </p:spPr>
        <p:txBody>
          <a:bodyPr wrap="square" rtlCol="0">
            <a:spAutoFit/>
          </a:bodyPr>
          <a:lstStyle/>
          <a:p>
            <a:pPr algn="ctr"/>
            <a:r>
              <a:rPr lang="en-US" dirty="0"/>
              <a:t>Both distributions are, within statistical uncertainties, in reasonable agreement </a:t>
            </a:r>
          </a:p>
          <a:p>
            <a:endParaRPr lang="en-US" dirty="0"/>
          </a:p>
        </p:txBody>
      </p:sp>
      <p:sp>
        <p:nvSpPr>
          <p:cNvPr id="6" name="Slide Number Placeholder 5">
            <a:extLst>
              <a:ext uri="{FF2B5EF4-FFF2-40B4-BE49-F238E27FC236}">
                <a16:creationId xmlns:a16="http://schemas.microsoft.com/office/drawing/2014/main" id="{D31535BA-6A28-0943-BEBB-71F7AE1CFD5B}"/>
              </a:ext>
            </a:extLst>
          </p:cNvPr>
          <p:cNvSpPr>
            <a:spLocks noGrp="1"/>
          </p:cNvSpPr>
          <p:nvPr>
            <p:ph type="sldNum" sz="quarter" idx="12"/>
          </p:nvPr>
        </p:nvSpPr>
        <p:spPr/>
        <p:txBody>
          <a:bodyPr/>
          <a:lstStyle/>
          <a:p>
            <a:fld id="{214FF778-03DE-154A-9D1A-C5C66652A8E5}" type="slidenum">
              <a:rPr lang="en-US" smtClean="0"/>
              <a:t>11</a:t>
            </a:fld>
            <a:endParaRPr lang="en-US"/>
          </a:p>
        </p:txBody>
      </p:sp>
    </p:spTree>
    <p:extLst>
      <p:ext uri="{BB962C8B-B14F-4D97-AF65-F5344CB8AC3E}">
        <p14:creationId xmlns:p14="http://schemas.microsoft.com/office/powerpoint/2010/main" val="307882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F5F6-3C58-E747-A6C3-630BA11369B5}"/>
              </a:ext>
            </a:extLst>
          </p:cNvPr>
          <p:cNvSpPr>
            <a:spLocks noGrp="1"/>
          </p:cNvSpPr>
          <p:nvPr>
            <p:ph type="title"/>
          </p:nvPr>
        </p:nvSpPr>
        <p:spPr>
          <a:xfrm>
            <a:off x="1209293" y="126783"/>
            <a:ext cx="9603275" cy="1049235"/>
          </a:xfrm>
        </p:spPr>
        <p:txBody>
          <a:bodyPr/>
          <a:lstStyle/>
          <a:p>
            <a:r>
              <a:rPr lang="en-US" dirty="0"/>
              <a:t>Shower Study in Transverse Plane</a:t>
            </a:r>
          </a:p>
        </p:txBody>
      </p:sp>
      <p:sp>
        <p:nvSpPr>
          <p:cNvPr id="8" name="TextShape 3">
            <a:extLst>
              <a:ext uri="{FF2B5EF4-FFF2-40B4-BE49-F238E27FC236}">
                <a16:creationId xmlns:a16="http://schemas.microsoft.com/office/drawing/2014/main" id="{A23324CD-B1A2-8942-96FA-346D694CE936}"/>
              </a:ext>
            </a:extLst>
          </p:cNvPr>
          <p:cNvSpPr txBox="1"/>
          <p:nvPr/>
        </p:nvSpPr>
        <p:spPr>
          <a:xfrm>
            <a:off x="3030280" y="5965355"/>
            <a:ext cx="4167962" cy="537378"/>
          </a:xfrm>
          <a:prstGeom prst="rect">
            <a:avLst/>
          </a:prstGeom>
          <a:noFill/>
          <a:ln>
            <a:noFill/>
          </a:ln>
        </p:spPr>
        <p:txBody>
          <a:bodyPr lIns="90000" tIns="45000" rIns="90000" bIns="45000"/>
          <a:lstStyle/>
          <a:p>
            <a:r>
              <a:rPr lang="en-US" b="0" strike="noStrike" spc="-1" dirty="0"/>
              <a:t>Moliere Radius : </a:t>
            </a:r>
            <a:r>
              <a:rPr lang="en-US" dirty="0"/>
              <a:t>8.1 ± 0.1 ± 0.3  mm </a:t>
            </a:r>
          </a:p>
          <a:p>
            <a:endParaRPr lang="en-US" b="0" strike="noStrike" spc="-1" dirty="0">
              <a:latin typeface="Arial"/>
            </a:endParaRPr>
          </a:p>
        </p:txBody>
      </p:sp>
      <p:pic>
        <p:nvPicPr>
          <p:cNvPr id="4" name="Picture 3">
            <a:extLst>
              <a:ext uri="{FF2B5EF4-FFF2-40B4-BE49-F238E27FC236}">
                <a16:creationId xmlns:a16="http://schemas.microsoft.com/office/drawing/2014/main" id="{02EFB678-6F8B-3B42-9C12-6A495D4BDC29}"/>
              </a:ext>
            </a:extLst>
          </p:cNvPr>
          <p:cNvPicPr>
            <a:picLocks noChangeAspect="1"/>
          </p:cNvPicPr>
          <p:nvPr/>
        </p:nvPicPr>
        <p:blipFill>
          <a:blip r:embed="rId2"/>
          <a:stretch>
            <a:fillRect/>
          </a:stretch>
        </p:blipFill>
        <p:spPr>
          <a:xfrm>
            <a:off x="122612" y="1095153"/>
            <a:ext cx="4194207" cy="4475226"/>
          </a:xfrm>
          <a:prstGeom prst="rect">
            <a:avLst/>
          </a:prstGeom>
        </p:spPr>
      </p:pic>
      <p:pic>
        <p:nvPicPr>
          <p:cNvPr id="9" name="Picture 8">
            <a:extLst>
              <a:ext uri="{FF2B5EF4-FFF2-40B4-BE49-F238E27FC236}">
                <a16:creationId xmlns:a16="http://schemas.microsoft.com/office/drawing/2014/main" id="{B0779F53-FE18-904D-AD30-8AC33282289D}"/>
              </a:ext>
            </a:extLst>
          </p:cNvPr>
          <p:cNvPicPr>
            <a:picLocks noChangeAspect="1"/>
          </p:cNvPicPr>
          <p:nvPr/>
        </p:nvPicPr>
        <p:blipFill>
          <a:blip r:embed="rId3"/>
          <a:stretch>
            <a:fillRect/>
          </a:stretch>
        </p:blipFill>
        <p:spPr>
          <a:xfrm>
            <a:off x="4370489" y="1095153"/>
            <a:ext cx="3915387" cy="3801531"/>
          </a:xfrm>
          <a:prstGeom prst="rect">
            <a:avLst/>
          </a:prstGeom>
        </p:spPr>
      </p:pic>
      <p:pic>
        <p:nvPicPr>
          <p:cNvPr id="18" name="Picture 17">
            <a:extLst>
              <a:ext uri="{FF2B5EF4-FFF2-40B4-BE49-F238E27FC236}">
                <a16:creationId xmlns:a16="http://schemas.microsoft.com/office/drawing/2014/main" id="{6F63742D-FE67-1A46-BA5F-65A4C81D4174}"/>
              </a:ext>
            </a:extLst>
          </p:cNvPr>
          <p:cNvPicPr>
            <a:picLocks noChangeAspect="1"/>
          </p:cNvPicPr>
          <p:nvPr/>
        </p:nvPicPr>
        <p:blipFill>
          <a:blip r:embed="rId4"/>
          <a:stretch>
            <a:fillRect/>
          </a:stretch>
        </p:blipFill>
        <p:spPr>
          <a:xfrm>
            <a:off x="8285876" y="3689497"/>
            <a:ext cx="3933073" cy="2938560"/>
          </a:xfrm>
          <a:prstGeom prst="rect">
            <a:avLst/>
          </a:prstGeom>
        </p:spPr>
      </p:pic>
      <p:sp>
        <p:nvSpPr>
          <p:cNvPr id="19" name="TextBox 18">
            <a:extLst>
              <a:ext uri="{FF2B5EF4-FFF2-40B4-BE49-F238E27FC236}">
                <a16:creationId xmlns:a16="http://schemas.microsoft.com/office/drawing/2014/main" id="{6EC66F6B-199E-C74E-9C31-189DD9310924}"/>
              </a:ext>
            </a:extLst>
          </p:cNvPr>
          <p:cNvSpPr txBox="1"/>
          <p:nvPr/>
        </p:nvSpPr>
        <p:spPr>
          <a:xfrm>
            <a:off x="9133366" y="2871101"/>
            <a:ext cx="2881424" cy="923330"/>
          </a:xfrm>
          <a:prstGeom prst="rect">
            <a:avLst/>
          </a:prstGeom>
          <a:noFill/>
        </p:spPr>
        <p:txBody>
          <a:bodyPr wrap="square" rtlCol="0">
            <a:spAutoFit/>
          </a:bodyPr>
          <a:lstStyle/>
          <a:p>
            <a:pPr algn="ctr"/>
            <a:r>
              <a:rPr lang="en-US" dirty="0"/>
              <a:t>Moliere radius as a function of the electron energy </a:t>
            </a:r>
          </a:p>
        </p:txBody>
      </p:sp>
      <p:sp>
        <p:nvSpPr>
          <p:cNvPr id="20" name="Slide Number Placeholder 19">
            <a:extLst>
              <a:ext uri="{FF2B5EF4-FFF2-40B4-BE49-F238E27FC236}">
                <a16:creationId xmlns:a16="http://schemas.microsoft.com/office/drawing/2014/main" id="{27CF0371-6B7E-B441-86A5-D12316BBB5B2}"/>
              </a:ext>
            </a:extLst>
          </p:cNvPr>
          <p:cNvSpPr>
            <a:spLocks noGrp="1"/>
          </p:cNvSpPr>
          <p:nvPr>
            <p:ph type="sldNum" sz="quarter" idx="12"/>
          </p:nvPr>
        </p:nvSpPr>
        <p:spPr/>
        <p:txBody>
          <a:bodyPr/>
          <a:lstStyle/>
          <a:p>
            <a:fld id="{214FF778-03DE-154A-9D1A-C5C66652A8E5}" type="slidenum">
              <a:rPr lang="en-US" smtClean="0"/>
              <a:t>12</a:t>
            </a:fld>
            <a:endParaRPr lang="en-US"/>
          </a:p>
        </p:txBody>
      </p:sp>
    </p:spTree>
    <p:extLst>
      <p:ext uri="{BB962C8B-B14F-4D97-AF65-F5344CB8AC3E}">
        <p14:creationId xmlns:p14="http://schemas.microsoft.com/office/powerpoint/2010/main" val="256134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A55A-FD6A-D94A-92A9-E44B90C80D78}"/>
              </a:ext>
            </a:extLst>
          </p:cNvPr>
          <p:cNvSpPr>
            <a:spLocks noGrp="1"/>
          </p:cNvSpPr>
          <p:nvPr>
            <p:ph type="title"/>
          </p:nvPr>
        </p:nvSpPr>
        <p:spPr>
          <a:xfrm>
            <a:off x="2592925" y="321082"/>
            <a:ext cx="8911687" cy="1280890"/>
          </a:xfrm>
        </p:spPr>
        <p:txBody>
          <a:bodyPr/>
          <a:lstStyle/>
          <a:p>
            <a:r>
              <a:rPr lang="en-US" dirty="0"/>
              <a:t>Tracker efficiency </a:t>
            </a:r>
            <a:r>
              <a:rPr lang="en-US" dirty="0">
                <a:solidFill>
                  <a:schemeClr val="bg1">
                    <a:lumMod val="75000"/>
                  </a:schemeClr>
                </a:solidFill>
              </a:rPr>
              <a:t>(work in progress)</a:t>
            </a:r>
          </a:p>
        </p:txBody>
      </p:sp>
      <p:sp>
        <p:nvSpPr>
          <p:cNvPr id="3" name="Content Placeholder 2">
            <a:extLst>
              <a:ext uri="{FF2B5EF4-FFF2-40B4-BE49-F238E27FC236}">
                <a16:creationId xmlns:a16="http://schemas.microsoft.com/office/drawing/2014/main" id="{EDD984A8-ED86-9946-8567-C39AD6E996C2}"/>
              </a:ext>
            </a:extLst>
          </p:cNvPr>
          <p:cNvSpPr>
            <a:spLocks noGrp="1"/>
          </p:cNvSpPr>
          <p:nvPr>
            <p:ph idx="1"/>
          </p:nvPr>
        </p:nvSpPr>
        <p:spPr>
          <a:xfrm>
            <a:off x="2589212" y="1012382"/>
            <a:ext cx="8915400" cy="1630326"/>
          </a:xfrm>
        </p:spPr>
        <p:txBody>
          <a:bodyPr/>
          <a:lstStyle/>
          <a:p>
            <a:r>
              <a:rPr lang="en-US" dirty="0"/>
              <a:t>2 first planes of silicon are installed w/o W : possibility to track charged particles</a:t>
            </a:r>
          </a:p>
          <a:p>
            <a:r>
              <a:rPr lang="en-US" dirty="0"/>
              <a:t>Efficiency of tracker layer X : calculated using tracker layer Y + calorimeter (for 5 GeV electrons)</a:t>
            </a:r>
          </a:p>
        </p:txBody>
      </p:sp>
      <p:pic>
        <p:nvPicPr>
          <p:cNvPr id="5" name="Picture 4">
            <a:extLst>
              <a:ext uri="{FF2B5EF4-FFF2-40B4-BE49-F238E27FC236}">
                <a16:creationId xmlns:a16="http://schemas.microsoft.com/office/drawing/2014/main" id="{D4FC93F2-6DA8-1C40-8804-1EB4D411D27E}"/>
              </a:ext>
            </a:extLst>
          </p:cNvPr>
          <p:cNvPicPr>
            <a:picLocks noChangeAspect="1"/>
          </p:cNvPicPr>
          <p:nvPr/>
        </p:nvPicPr>
        <p:blipFill>
          <a:blip r:embed="rId2"/>
          <a:stretch>
            <a:fillRect/>
          </a:stretch>
        </p:blipFill>
        <p:spPr>
          <a:xfrm>
            <a:off x="1105787" y="2481492"/>
            <a:ext cx="4327451" cy="3326670"/>
          </a:xfrm>
          <a:prstGeom prst="rect">
            <a:avLst/>
          </a:prstGeom>
        </p:spPr>
      </p:pic>
      <p:sp>
        <p:nvSpPr>
          <p:cNvPr id="6" name="TextBox 5">
            <a:extLst>
              <a:ext uri="{FF2B5EF4-FFF2-40B4-BE49-F238E27FC236}">
                <a16:creationId xmlns:a16="http://schemas.microsoft.com/office/drawing/2014/main" id="{86F1B559-0C87-C54B-A570-87D0AC3B8984}"/>
              </a:ext>
            </a:extLst>
          </p:cNvPr>
          <p:cNvSpPr txBox="1"/>
          <p:nvPr/>
        </p:nvSpPr>
        <p:spPr>
          <a:xfrm>
            <a:off x="2062452" y="2330463"/>
            <a:ext cx="2350323" cy="369332"/>
          </a:xfrm>
          <a:prstGeom prst="rect">
            <a:avLst/>
          </a:prstGeom>
          <a:noFill/>
        </p:spPr>
        <p:txBody>
          <a:bodyPr wrap="none" rtlCol="0">
            <a:spAutoFit/>
          </a:bodyPr>
          <a:lstStyle/>
          <a:p>
            <a:r>
              <a:rPr lang="en-US" dirty="0"/>
              <a:t>Tracker 1 efficiency</a:t>
            </a:r>
          </a:p>
        </p:txBody>
      </p:sp>
      <p:sp>
        <p:nvSpPr>
          <p:cNvPr id="7" name="TextBox 6">
            <a:extLst>
              <a:ext uri="{FF2B5EF4-FFF2-40B4-BE49-F238E27FC236}">
                <a16:creationId xmlns:a16="http://schemas.microsoft.com/office/drawing/2014/main" id="{261CEF39-E7EC-7642-B29A-A4384966289C}"/>
              </a:ext>
            </a:extLst>
          </p:cNvPr>
          <p:cNvSpPr txBox="1"/>
          <p:nvPr/>
        </p:nvSpPr>
        <p:spPr>
          <a:xfrm>
            <a:off x="1863888" y="5431000"/>
            <a:ext cx="2937022" cy="369332"/>
          </a:xfrm>
          <a:prstGeom prst="rect">
            <a:avLst/>
          </a:prstGeom>
          <a:solidFill>
            <a:schemeClr val="bg1"/>
          </a:solidFill>
        </p:spPr>
        <p:txBody>
          <a:bodyPr wrap="none" rtlCol="0">
            <a:spAutoFit/>
          </a:bodyPr>
          <a:lstStyle/>
          <a:p>
            <a:r>
              <a:rPr lang="en-US" dirty="0"/>
              <a:t>difference position (mm)</a:t>
            </a:r>
          </a:p>
        </p:txBody>
      </p:sp>
      <p:pic>
        <p:nvPicPr>
          <p:cNvPr id="9" name="Picture 8">
            <a:extLst>
              <a:ext uri="{FF2B5EF4-FFF2-40B4-BE49-F238E27FC236}">
                <a16:creationId xmlns:a16="http://schemas.microsoft.com/office/drawing/2014/main" id="{028B9188-1774-2740-B73B-7A9375C3AD2D}"/>
              </a:ext>
            </a:extLst>
          </p:cNvPr>
          <p:cNvPicPr>
            <a:picLocks noChangeAspect="1"/>
          </p:cNvPicPr>
          <p:nvPr/>
        </p:nvPicPr>
        <p:blipFill>
          <a:blip r:embed="rId3"/>
          <a:stretch>
            <a:fillRect/>
          </a:stretch>
        </p:blipFill>
        <p:spPr>
          <a:xfrm>
            <a:off x="7836372" y="2642708"/>
            <a:ext cx="4195000" cy="3157624"/>
          </a:xfrm>
          <a:prstGeom prst="rect">
            <a:avLst/>
          </a:prstGeom>
        </p:spPr>
      </p:pic>
      <p:sp>
        <p:nvSpPr>
          <p:cNvPr id="10" name="TextBox 9">
            <a:extLst>
              <a:ext uri="{FF2B5EF4-FFF2-40B4-BE49-F238E27FC236}">
                <a16:creationId xmlns:a16="http://schemas.microsoft.com/office/drawing/2014/main" id="{F79478E6-3DF9-C84C-86B7-EBF4551BF33B}"/>
              </a:ext>
            </a:extLst>
          </p:cNvPr>
          <p:cNvSpPr txBox="1"/>
          <p:nvPr/>
        </p:nvSpPr>
        <p:spPr>
          <a:xfrm>
            <a:off x="8473640" y="2350842"/>
            <a:ext cx="2350323" cy="369332"/>
          </a:xfrm>
          <a:prstGeom prst="rect">
            <a:avLst/>
          </a:prstGeom>
          <a:noFill/>
        </p:spPr>
        <p:txBody>
          <a:bodyPr wrap="none" rtlCol="0">
            <a:spAutoFit/>
          </a:bodyPr>
          <a:lstStyle/>
          <a:p>
            <a:r>
              <a:rPr lang="en-US" dirty="0"/>
              <a:t>Tracker 2 efficiency</a:t>
            </a:r>
          </a:p>
        </p:txBody>
      </p:sp>
      <p:sp>
        <p:nvSpPr>
          <p:cNvPr id="11" name="TextBox 10">
            <a:extLst>
              <a:ext uri="{FF2B5EF4-FFF2-40B4-BE49-F238E27FC236}">
                <a16:creationId xmlns:a16="http://schemas.microsoft.com/office/drawing/2014/main" id="{C0FA8D5E-AB33-1349-878B-51A27208CC66}"/>
              </a:ext>
            </a:extLst>
          </p:cNvPr>
          <p:cNvSpPr txBox="1"/>
          <p:nvPr/>
        </p:nvSpPr>
        <p:spPr>
          <a:xfrm>
            <a:off x="8350101" y="5431000"/>
            <a:ext cx="2937022" cy="369332"/>
          </a:xfrm>
          <a:prstGeom prst="rect">
            <a:avLst/>
          </a:prstGeom>
          <a:solidFill>
            <a:schemeClr val="bg1"/>
          </a:solidFill>
        </p:spPr>
        <p:txBody>
          <a:bodyPr wrap="none" rtlCol="0">
            <a:spAutoFit/>
          </a:bodyPr>
          <a:lstStyle/>
          <a:p>
            <a:r>
              <a:rPr lang="en-US" dirty="0"/>
              <a:t>difference position (mm)</a:t>
            </a:r>
          </a:p>
        </p:txBody>
      </p:sp>
      <p:sp>
        <p:nvSpPr>
          <p:cNvPr id="12" name="TextBox 11">
            <a:extLst>
              <a:ext uri="{FF2B5EF4-FFF2-40B4-BE49-F238E27FC236}">
                <a16:creationId xmlns:a16="http://schemas.microsoft.com/office/drawing/2014/main" id="{8D68F735-E89A-8146-9C26-014D8BF1990F}"/>
              </a:ext>
            </a:extLst>
          </p:cNvPr>
          <p:cNvSpPr txBox="1"/>
          <p:nvPr/>
        </p:nvSpPr>
        <p:spPr>
          <a:xfrm>
            <a:off x="2812850" y="5864130"/>
            <a:ext cx="6756978" cy="923330"/>
          </a:xfrm>
          <a:prstGeom prst="rect">
            <a:avLst/>
          </a:prstGeom>
          <a:noFill/>
        </p:spPr>
        <p:txBody>
          <a:bodyPr wrap="none" rtlCol="0">
            <a:spAutoFit/>
          </a:bodyPr>
          <a:lstStyle/>
          <a:p>
            <a:pPr marL="285750" indent="-285750">
              <a:buFont typeface="Arial" panose="020B0604020202020204" pitchFamily="34" charset="0"/>
              <a:buChar char="•"/>
            </a:pPr>
            <a:r>
              <a:rPr lang="en-US" dirty="0"/>
              <a:t>Trackers’ efficiency achieve 98% for 2 mm range cut-off </a:t>
            </a:r>
            <a:endParaRPr lang="en-US" dirty="0">
              <a:effectLst/>
            </a:endParaRPr>
          </a:p>
          <a:p>
            <a:pPr marL="285750" indent="-285750">
              <a:buFont typeface="Arial" panose="020B0604020202020204" pitchFamily="34" charset="0"/>
              <a:buChar char="•"/>
            </a:pPr>
            <a:r>
              <a:rPr lang="en-US" dirty="0"/>
              <a:t>MC needs corrections</a:t>
            </a:r>
            <a:endParaRPr lang="en-US" dirty="0">
              <a:effectLst/>
            </a:endParaRPr>
          </a:p>
          <a:p>
            <a:pPr marL="285750" indent="-285750">
              <a:buFont typeface="Arial" panose="020B0604020202020204" pitchFamily="34" charset="0"/>
              <a:buChar char="•"/>
            </a:pPr>
            <a:endParaRPr lang="en-US" dirty="0"/>
          </a:p>
        </p:txBody>
      </p:sp>
      <p:sp>
        <p:nvSpPr>
          <p:cNvPr id="13" name="Slide Number Placeholder 12">
            <a:extLst>
              <a:ext uri="{FF2B5EF4-FFF2-40B4-BE49-F238E27FC236}">
                <a16:creationId xmlns:a16="http://schemas.microsoft.com/office/drawing/2014/main" id="{EE5BF05F-4E37-504C-87A0-6F95ED888C04}"/>
              </a:ext>
            </a:extLst>
          </p:cNvPr>
          <p:cNvSpPr>
            <a:spLocks noGrp="1"/>
          </p:cNvSpPr>
          <p:nvPr>
            <p:ph type="sldNum" sz="quarter" idx="12"/>
          </p:nvPr>
        </p:nvSpPr>
        <p:spPr/>
        <p:txBody>
          <a:bodyPr/>
          <a:lstStyle/>
          <a:p>
            <a:fld id="{214FF778-03DE-154A-9D1A-C5C66652A8E5}" type="slidenum">
              <a:rPr lang="en-US" smtClean="0"/>
              <a:t>13</a:t>
            </a:fld>
            <a:endParaRPr lang="en-US"/>
          </a:p>
        </p:txBody>
      </p:sp>
    </p:spTree>
    <p:extLst>
      <p:ext uri="{BB962C8B-B14F-4D97-AF65-F5344CB8AC3E}">
        <p14:creationId xmlns:p14="http://schemas.microsoft.com/office/powerpoint/2010/main" val="372686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D268-E259-0147-8F78-A0C238FABE64}"/>
              </a:ext>
            </a:extLst>
          </p:cNvPr>
          <p:cNvSpPr>
            <a:spLocks noGrp="1"/>
          </p:cNvSpPr>
          <p:nvPr>
            <p:ph type="title"/>
          </p:nvPr>
        </p:nvSpPr>
        <p:spPr>
          <a:xfrm>
            <a:off x="1499191" y="326398"/>
            <a:ext cx="10692809" cy="1280890"/>
          </a:xfrm>
        </p:spPr>
        <p:txBody>
          <a:bodyPr>
            <a:normAutofit/>
          </a:bodyPr>
          <a:lstStyle/>
          <a:p>
            <a:r>
              <a:rPr lang="en-US" sz="3200" dirty="0"/>
              <a:t>Electron/photon identification </a:t>
            </a:r>
            <a:r>
              <a:rPr lang="en-US" sz="3200" dirty="0">
                <a:solidFill>
                  <a:schemeClr val="bg1">
                    <a:lumMod val="65000"/>
                  </a:schemeClr>
                </a:solidFill>
              </a:rPr>
              <a:t>(work in progress)</a:t>
            </a:r>
          </a:p>
        </p:txBody>
      </p:sp>
      <p:pic>
        <p:nvPicPr>
          <p:cNvPr id="4" name="Picture 3">
            <a:extLst>
              <a:ext uri="{FF2B5EF4-FFF2-40B4-BE49-F238E27FC236}">
                <a16:creationId xmlns:a16="http://schemas.microsoft.com/office/drawing/2014/main" id="{88C2C1AE-5BD9-374E-9C22-E7447E4FF66B}"/>
              </a:ext>
            </a:extLst>
          </p:cNvPr>
          <p:cNvPicPr/>
          <p:nvPr/>
        </p:nvPicPr>
        <p:blipFill>
          <a:blip r:embed="rId2"/>
          <a:stretch/>
        </p:blipFill>
        <p:spPr>
          <a:xfrm>
            <a:off x="202019" y="1865651"/>
            <a:ext cx="5437866" cy="4992349"/>
          </a:xfrm>
          <a:prstGeom prst="rect">
            <a:avLst/>
          </a:prstGeom>
          <a:ln>
            <a:noFill/>
          </a:ln>
        </p:spPr>
      </p:pic>
      <p:sp>
        <p:nvSpPr>
          <p:cNvPr id="5" name="TextShape 8">
            <a:extLst>
              <a:ext uri="{FF2B5EF4-FFF2-40B4-BE49-F238E27FC236}">
                <a16:creationId xmlns:a16="http://schemas.microsoft.com/office/drawing/2014/main" id="{BDA13AFF-5218-4A4B-A292-BD430FC64A74}"/>
              </a:ext>
            </a:extLst>
          </p:cNvPr>
          <p:cNvSpPr txBox="1"/>
          <p:nvPr/>
        </p:nvSpPr>
        <p:spPr>
          <a:xfrm>
            <a:off x="2423444" y="1516352"/>
            <a:ext cx="995015" cy="343097"/>
          </a:xfrm>
          <a:prstGeom prst="rect">
            <a:avLst/>
          </a:prstGeom>
          <a:noFill/>
          <a:ln>
            <a:noFill/>
          </a:ln>
        </p:spPr>
        <p:txBody>
          <a:bodyPr lIns="81612" tIns="40806" rIns="81612" bIns="40806"/>
          <a:lstStyle/>
          <a:p>
            <a:r>
              <a:rPr lang="en-US" sz="1632" spc="-1" dirty="0">
                <a:latin typeface="Cantarell"/>
              </a:rPr>
              <a:t>electron</a:t>
            </a:r>
            <a:endParaRPr lang="en-US" sz="1632" spc="-1" dirty="0">
              <a:latin typeface="Arial"/>
            </a:endParaRPr>
          </a:p>
        </p:txBody>
      </p:sp>
      <p:sp>
        <p:nvSpPr>
          <p:cNvPr id="6" name="TextShape 10">
            <a:extLst>
              <a:ext uri="{FF2B5EF4-FFF2-40B4-BE49-F238E27FC236}">
                <a16:creationId xmlns:a16="http://schemas.microsoft.com/office/drawing/2014/main" id="{ED3F59E6-E61B-0F44-940C-2B00E1416826}"/>
              </a:ext>
            </a:extLst>
          </p:cNvPr>
          <p:cNvSpPr txBox="1"/>
          <p:nvPr/>
        </p:nvSpPr>
        <p:spPr>
          <a:xfrm>
            <a:off x="3835096" y="1516352"/>
            <a:ext cx="995015" cy="343097"/>
          </a:xfrm>
          <a:prstGeom prst="rect">
            <a:avLst/>
          </a:prstGeom>
          <a:noFill/>
          <a:ln>
            <a:noFill/>
          </a:ln>
        </p:spPr>
        <p:txBody>
          <a:bodyPr lIns="81612" tIns="40806" rIns="81612" bIns="40806"/>
          <a:lstStyle/>
          <a:p>
            <a:r>
              <a:rPr lang="en-US" sz="1632" spc="-1" dirty="0">
                <a:latin typeface="Cantarell"/>
              </a:rPr>
              <a:t>photon</a:t>
            </a:r>
            <a:endParaRPr lang="en-US" sz="1632" spc="-1" dirty="0">
              <a:latin typeface="Arial"/>
            </a:endParaRPr>
          </a:p>
        </p:txBody>
      </p:sp>
      <p:sp>
        <p:nvSpPr>
          <p:cNvPr id="7" name="TextShape 11">
            <a:extLst>
              <a:ext uri="{FF2B5EF4-FFF2-40B4-BE49-F238E27FC236}">
                <a16:creationId xmlns:a16="http://schemas.microsoft.com/office/drawing/2014/main" id="{B93C7DF4-0C66-EC44-B4C8-160BE1BD5668}"/>
              </a:ext>
            </a:extLst>
          </p:cNvPr>
          <p:cNvSpPr txBox="1"/>
          <p:nvPr/>
        </p:nvSpPr>
        <p:spPr>
          <a:xfrm>
            <a:off x="6479856" y="2231480"/>
            <a:ext cx="4790656" cy="1436752"/>
          </a:xfrm>
          <a:prstGeom prst="rect">
            <a:avLst/>
          </a:prstGeom>
          <a:noFill/>
          <a:ln>
            <a:noFill/>
          </a:ln>
        </p:spPr>
        <p:txBody>
          <a:bodyPr lIns="81612" tIns="40806" rIns="81612" bIns="40806"/>
          <a:lstStyle/>
          <a:p>
            <a:r>
              <a:rPr lang="en-US" sz="2800" spc="-1" dirty="0"/>
              <a:t>Identification efficiency:</a:t>
            </a:r>
          </a:p>
          <a:p>
            <a:pPr marL="195869" indent="-195869">
              <a:buClr>
                <a:srgbClr val="000000"/>
              </a:buClr>
              <a:buSzPct val="45000"/>
              <a:buFont typeface="Wingdings" charset="2"/>
              <a:buChar char=""/>
            </a:pPr>
            <a:r>
              <a:rPr lang="en-US" sz="2800" spc="-1" dirty="0"/>
              <a:t>electron ~95%</a:t>
            </a:r>
          </a:p>
          <a:p>
            <a:pPr marL="195869" indent="-195869">
              <a:buClr>
                <a:srgbClr val="000000"/>
              </a:buClr>
              <a:buSzPct val="45000"/>
              <a:buFont typeface="Wingdings" charset="2"/>
              <a:buChar char=""/>
            </a:pPr>
            <a:r>
              <a:rPr lang="en-US" sz="2800" spc="-1" dirty="0"/>
              <a:t>photon ~87%</a:t>
            </a:r>
          </a:p>
        </p:txBody>
      </p:sp>
      <p:sp>
        <p:nvSpPr>
          <p:cNvPr id="8" name="Down Arrow 7">
            <a:extLst>
              <a:ext uri="{FF2B5EF4-FFF2-40B4-BE49-F238E27FC236}">
                <a16:creationId xmlns:a16="http://schemas.microsoft.com/office/drawing/2014/main" id="{87C6BD49-758E-E249-9243-A88201AC6EC1}"/>
              </a:ext>
            </a:extLst>
          </p:cNvPr>
          <p:cNvSpPr/>
          <p:nvPr/>
        </p:nvSpPr>
        <p:spPr>
          <a:xfrm>
            <a:off x="8016949" y="3934047"/>
            <a:ext cx="1318437" cy="797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07E55A-B3E6-0442-903A-10DC7A50F1AE}"/>
              </a:ext>
            </a:extLst>
          </p:cNvPr>
          <p:cNvSpPr txBox="1"/>
          <p:nvPr/>
        </p:nvSpPr>
        <p:spPr>
          <a:xfrm>
            <a:off x="6326005" y="4997303"/>
            <a:ext cx="5345000" cy="923330"/>
          </a:xfrm>
          <a:prstGeom prst="rect">
            <a:avLst/>
          </a:prstGeom>
          <a:noFill/>
        </p:spPr>
        <p:txBody>
          <a:bodyPr wrap="square" rtlCol="0">
            <a:spAutoFit/>
          </a:bodyPr>
          <a:lstStyle/>
          <a:p>
            <a:r>
              <a:rPr lang="en-US" dirty="0"/>
              <a:t>influence of back-scattered events on e−/</a:t>
            </a:r>
            <a:r>
              <a:rPr lang="el-GR" dirty="0"/>
              <a:t>γ </a:t>
            </a:r>
            <a:r>
              <a:rPr lang="en-US" dirty="0"/>
              <a:t>identification efficiency </a:t>
            </a:r>
            <a:endParaRPr lang="en-US" dirty="0">
              <a:effectLst/>
            </a:endParaRPr>
          </a:p>
          <a:p>
            <a:endParaRPr lang="en-US" dirty="0"/>
          </a:p>
        </p:txBody>
      </p:sp>
      <p:sp>
        <p:nvSpPr>
          <p:cNvPr id="10" name="Slide Number Placeholder 9">
            <a:extLst>
              <a:ext uri="{FF2B5EF4-FFF2-40B4-BE49-F238E27FC236}">
                <a16:creationId xmlns:a16="http://schemas.microsoft.com/office/drawing/2014/main" id="{FC68DF84-A15E-EC4E-92C3-A59479910347}"/>
              </a:ext>
            </a:extLst>
          </p:cNvPr>
          <p:cNvSpPr>
            <a:spLocks noGrp="1"/>
          </p:cNvSpPr>
          <p:nvPr>
            <p:ph type="sldNum" sz="quarter" idx="12"/>
          </p:nvPr>
        </p:nvSpPr>
        <p:spPr/>
        <p:txBody>
          <a:bodyPr/>
          <a:lstStyle/>
          <a:p>
            <a:fld id="{214FF778-03DE-154A-9D1A-C5C66652A8E5}" type="slidenum">
              <a:rPr lang="en-US" smtClean="0"/>
              <a:t>14</a:t>
            </a:fld>
            <a:endParaRPr lang="en-US"/>
          </a:p>
        </p:txBody>
      </p:sp>
    </p:spTree>
    <p:extLst>
      <p:ext uri="{BB962C8B-B14F-4D97-AF65-F5344CB8AC3E}">
        <p14:creationId xmlns:p14="http://schemas.microsoft.com/office/powerpoint/2010/main" val="219594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B93B-7226-7046-9916-6FC827F119E2}"/>
              </a:ext>
            </a:extLst>
          </p:cNvPr>
          <p:cNvSpPr>
            <a:spLocks noGrp="1"/>
          </p:cNvSpPr>
          <p:nvPr>
            <p:ph type="title"/>
          </p:nvPr>
        </p:nvSpPr>
        <p:spPr>
          <a:xfrm>
            <a:off x="2592925" y="326398"/>
            <a:ext cx="8911687" cy="1280890"/>
          </a:xfrm>
        </p:spPr>
        <p:txBody>
          <a:bodyPr/>
          <a:lstStyle/>
          <a:p>
            <a:r>
              <a:rPr lang="en-US" dirty="0"/>
              <a:t>conclusion</a:t>
            </a:r>
          </a:p>
        </p:txBody>
      </p:sp>
      <p:sp>
        <p:nvSpPr>
          <p:cNvPr id="3" name="Content Placeholder 2">
            <a:extLst>
              <a:ext uri="{FF2B5EF4-FFF2-40B4-BE49-F238E27FC236}">
                <a16:creationId xmlns:a16="http://schemas.microsoft.com/office/drawing/2014/main" id="{46E0BBD7-CBC3-9148-A6FC-C11096CF4B83}"/>
              </a:ext>
            </a:extLst>
          </p:cNvPr>
          <p:cNvSpPr>
            <a:spLocks noGrp="1"/>
          </p:cNvSpPr>
          <p:nvPr>
            <p:ph idx="1"/>
          </p:nvPr>
        </p:nvSpPr>
        <p:spPr>
          <a:xfrm>
            <a:off x="1456659" y="1176668"/>
            <a:ext cx="10419907" cy="5436783"/>
          </a:xfrm>
        </p:spPr>
        <p:txBody>
          <a:bodyPr>
            <a:normAutofit/>
          </a:bodyPr>
          <a:lstStyle/>
          <a:p>
            <a:r>
              <a:rPr lang="en-US" dirty="0"/>
              <a:t>calorimeter prototype with eight modules of submillimeter thickness installed in 1 mm gap between tungsten absorbers, was tested with electron beam.</a:t>
            </a:r>
          </a:p>
          <a:p>
            <a:r>
              <a:rPr lang="en-US" dirty="0"/>
              <a:t>The calorimeter demonstrates good linear response to the beam of 1 GeV – 5 GeV and Moliere radius around 8 mm</a:t>
            </a:r>
          </a:p>
          <a:p>
            <a:r>
              <a:rPr lang="en-US" dirty="0"/>
              <a:t>The two planes used as tracker give a good efficiency around 98% (MC needs corrections)</a:t>
            </a:r>
          </a:p>
          <a:p>
            <a:r>
              <a:rPr lang="en-US" dirty="0"/>
              <a:t>End 2019, a 20 layers calorimeter will be tested at DESY</a:t>
            </a:r>
          </a:p>
          <a:p>
            <a:endParaRPr lang="en-US" dirty="0"/>
          </a:p>
          <a:p>
            <a:endParaRPr lang="en-US" dirty="0"/>
          </a:p>
          <a:p>
            <a:r>
              <a:rPr lang="en-US" dirty="0"/>
              <a:t>This calorimeter can be adjusted for the different LUXE needs. It will be good if we can start to meet so we can learn more about these needs (size, resolution, timing,..). </a:t>
            </a:r>
          </a:p>
          <a:p>
            <a:r>
              <a:rPr lang="en-US" dirty="0"/>
              <a:t>It will be also interesting for LUXE community to send people to our test beam at the end of this year.</a:t>
            </a:r>
          </a:p>
          <a:p>
            <a:r>
              <a:rPr lang="en-US" dirty="0"/>
              <a:t>Need to define the timing of the whole system if we want to synchronize the different detectors</a:t>
            </a:r>
          </a:p>
          <a:p>
            <a:endParaRPr lang="en-US" dirty="0"/>
          </a:p>
        </p:txBody>
      </p:sp>
      <p:sp>
        <p:nvSpPr>
          <p:cNvPr id="4" name="Slide Number Placeholder 3">
            <a:extLst>
              <a:ext uri="{FF2B5EF4-FFF2-40B4-BE49-F238E27FC236}">
                <a16:creationId xmlns:a16="http://schemas.microsoft.com/office/drawing/2014/main" id="{A8FD3086-7C19-DF4D-909E-934555F8E715}"/>
              </a:ext>
            </a:extLst>
          </p:cNvPr>
          <p:cNvSpPr>
            <a:spLocks noGrp="1"/>
          </p:cNvSpPr>
          <p:nvPr>
            <p:ph type="sldNum" sz="quarter" idx="12"/>
          </p:nvPr>
        </p:nvSpPr>
        <p:spPr/>
        <p:txBody>
          <a:bodyPr/>
          <a:lstStyle/>
          <a:p>
            <a:fld id="{214FF778-03DE-154A-9D1A-C5C66652A8E5}" type="slidenum">
              <a:rPr lang="en-US" smtClean="0"/>
              <a:t>15</a:t>
            </a:fld>
            <a:endParaRPr lang="en-US"/>
          </a:p>
        </p:txBody>
      </p:sp>
    </p:spTree>
    <p:extLst>
      <p:ext uri="{BB962C8B-B14F-4D97-AF65-F5344CB8AC3E}">
        <p14:creationId xmlns:p14="http://schemas.microsoft.com/office/powerpoint/2010/main" val="53478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A1A6CEA-7FBE-594E-AD2D-8D0178869244}"/>
              </a:ext>
            </a:extLst>
          </p:cNvPr>
          <p:cNvPicPr>
            <a:picLocks noChangeAspect="1"/>
          </p:cNvPicPr>
          <p:nvPr/>
        </p:nvPicPr>
        <p:blipFill rotWithShape="1">
          <a:blip r:embed="rId2"/>
          <a:srcRect t="3543"/>
          <a:stretch/>
        </p:blipFill>
        <p:spPr>
          <a:xfrm>
            <a:off x="0" y="1158659"/>
            <a:ext cx="12192000" cy="4470388"/>
          </a:xfrm>
          <a:prstGeom prst="rect">
            <a:avLst/>
          </a:prstGeom>
        </p:spPr>
      </p:pic>
      <p:sp>
        <p:nvSpPr>
          <p:cNvPr id="2" name="Title 1">
            <a:extLst>
              <a:ext uri="{FF2B5EF4-FFF2-40B4-BE49-F238E27FC236}">
                <a16:creationId xmlns:a16="http://schemas.microsoft.com/office/drawing/2014/main" id="{4F7C933E-3798-D24F-AE88-B3DB307231B9}"/>
              </a:ext>
            </a:extLst>
          </p:cNvPr>
          <p:cNvSpPr>
            <a:spLocks noGrp="1"/>
          </p:cNvSpPr>
          <p:nvPr>
            <p:ph type="title"/>
          </p:nvPr>
        </p:nvSpPr>
        <p:spPr>
          <a:xfrm>
            <a:off x="2592925" y="113747"/>
            <a:ext cx="8911687" cy="1280890"/>
          </a:xfrm>
        </p:spPr>
        <p:txBody>
          <a:bodyPr/>
          <a:lstStyle/>
          <a:p>
            <a:r>
              <a:rPr lang="en-US" dirty="0"/>
              <a:t>LUXE : photon-laser</a:t>
            </a:r>
          </a:p>
        </p:txBody>
      </p:sp>
      <p:sp>
        <p:nvSpPr>
          <p:cNvPr id="8" name="Rectangle 7">
            <a:extLst>
              <a:ext uri="{FF2B5EF4-FFF2-40B4-BE49-F238E27FC236}">
                <a16:creationId xmlns:a16="http://schemas.microsoft.com/office/drawing/2014/main" id="{6332DB7F-486C-0A40-99CA-03F0A6CABCBA}"/>
              </a:ext>
            </a:extLst>
          </p:cNvPr>
          <p:cNvSpPr/>
          <p:nvPr/>
        </p:nvSpPr>
        <p:spPr>
          <a:xfrm>
            <a:off x="10607750" y="2700671"/>
            <a:ext cx="733646" cy="11589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E0A92B00-D664-8E40-AB2F-615231AAC6A9}"/>
              </a:ext>
            </a:extLst>
          </p:cNvPr>
          <p:cNvCxnSpPr>
            <a:cxnSpLocks/>
          </p:cNvCxnSpPr>
          <p:nvPr/>
        </p:nvCxnSpPr>
        <p:spPr>
          <a:xfrm flipH="1">
            <a:off x="9757146" y="3848987"/>
            <a:ext cx="1217428" cy="2285999"/>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D1B17950-8237-A943-A42C-6CC470465067}"/>
              </a:ext>
            </a:extLst>
          </p:cNvPr>
          <p:cNvSpPr>
            <a:spLocks noGrp="1"/>
          </p:cNvSpPr>
          <p:nvPr>
            <p:ph type="sldNum" sz="quarter" idx="12"/>
          </p:nvPr>
        </p:nvSpPr>
        <p:spPr/>
        <p:txBody>
          <a:bodyPr/>
          <a:lstStyle/>
          <a:p>
            <a:fld id="{214FF778-03DE-154A-9D1A-C5C66652A8E5}" type="slidenum">
              <a:rPr lang="en-US" smtClean="0"/>
              <a:t>2</a:t>
            </a:fld>
            <a:endParaRPr lang="en-US"/>
          </a:p>
        </p:txBody>
      </p:sp>
      <p:sp>
        <p:nvSpPr>
          <p:cNvPr id="13" name="Rectangle 12">
            <a:extLst>
              <a:ext uri="{FF2B5EF4-FFF2-40B4-BE49-F238E27FC236}">
                <a16:creationId xmlns:a16="http://schemas.microsoft.com/office/drawing/2014/main" id="{BBDE9454-D998-6B46-9E08-C0435BBCC435}"/>
              </a:ext>
            </a:extLst>
          </p:cNvPr>
          <p:cNvSpPr/>
          <p:nvPr/>
        </p:nvSpPr>
        <p:spPr>
          <a:xfrm>
            <a:off x="8244664" y="3685908"/>
            <a:ext cx="733646" cy="106561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9D3A64-E534-1F49-8371-29FDEA8B1237}"/>
              </a:ext>
            </a:extLst>
          </p:cNvPr>
          <p:cNvSpPr/>
          <p:nvPr/>
        </p:nvSpPr>
        <p:spPr>
          <a:xfrm>
            <a:off x="8033489" y="2274231"/>
            <a:ext cx="733646" cy="106561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715B1D2-B57C-DC42-AAB8-0F371307203C}"/>
              </a:ext>
            </a:extLst>
          </p:cNvPr>
          <p:cNvCxnSpPr>
            <a:cxnSpLocks/>
            <a:stCxn id="13" idx="2"/>
          </p:cNvCxnSpPr>
          <p:nvPr/>
        </p:nvCxnSpPr>
        <p:spPr>
          <a:xfrm flipH="1">
            <a:off x="8539421" y="4751526"/>
            <a:ext cx="72066" cy="1501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2EB759-AFFC-5C44-849E-EAA91DF9FE4B}"/>
              </a:ext>
            </a:extLst>
          </p:cNvPr>
          <p:cNvCxnSpPr>
            <a:cxnSpLocks/>
            <a:stCxn id="14" idx="2"/>
          </p:cNvCxnSpPr>
          <p:nvPr/>
        </p:nvCxnSpPr>
        <p:spPr>
          <a:xfrm flipH="1">
            <a:off x="7182885" y="3339849"/>
            <a:ext cx="1217427" cy="2795137"/>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47009F-320A-D942-916A-DE99A6715DF3}"/>
              </a:ext>
            </a:extLst>
          </p:cNvPr>
          <p:cNvSpPr txBox="1"/>
          <p:nvPr/>
        </p:nvSpPr>
        <p:spPr>
          <a:xfrm>
            <a:off x="1414130" y="3859619"/>
            <a:ext cx="1465466" cy="646331"/>
          </a:xfrm>
          <a:prstGeom prst="rect">
            <a:avLst/>
          </a:prstGeom>
          <a:noFill/>
        </p:spPr>
        <p:txBody>
          <a:bodyPr wrap="none" rtlCol="0">
            <a:spAutoFit/>
          </a:bodyPr>
          <a:lstStyle/>
          <a:p>
            <a:r>
              <a:rPr lang="en-US" dirty="0"/>
              <a:t>Questions : </a:t>
            </a:r>
          </a:p>
          <a:p>
            <a:r>
              <a:rPr lang="en-US" dirty="0"/>
              <a:t>- </a:t>
            </a:r>
          </a:p>
        </p:txBody>
      </p:sp>
      <p:sp>
        <p:nvSpPr>
          <p:cNvPr id="30" name="Rectangle 29">
            <a:extLst>
              <a:ext uri="{FF2B5EF4-FFF2-40B4-BE49-F238E27FC236}">
                <a16:creationId xmlns:a16="http://schemas.microsoft.com/office/drawing/2014/main" id="{34EC1E6A-8353-5C4A-AA20-82AC3CFB543D}"/>
              </a:ext>
            </a:extLst>
          </p:cNvPr>
          <p:cNvSpPr/>
          <p:nvPr/>
        </p:nvSpPr>
        <p:spPr>
          <a:xfrm>
            <a:off x="4353388" y="3551276"/>
            <a:ext cx="733646" cy="106561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D42173C-6338-D84B-9D81-B65C9C333DC7}"/>
              </a:ext>
            </a:extLst>
          </p:cNvPr>
          <p:cNvSpPr/>
          <p:nvPr/>
        </p:nvSpPr>
        <p:spPr>
          <a:xfrm>
            <a:off x="3986565" y="2328235"/>
            <a:ext cx="733646" cy="106561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591EB877-123F-1345-805D-17A19BFF6748}"/>
              </a:ext>
            </a:extLst>
          </p:cNvPr>
          <p:cNvCxnSpPr>
            <a:cxnSpLocks/>
          </p:cNvCxnSpPr>
          <p:nvPr/>
        </p:nvCxnSpPr>
        <p:spPr>
          <a:xfrm flipH="1">
            <a:off x="4720211" y="4616894"/>
            <a:ext cx="1" cy="16361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193C24-0ECA-8E49-9A92-C6E4447CB49E}"/>
              </a:ext>
            </a:extLst>
          </p:cNvPr>
          <p:cNvCxnSpPr>
            <a:cxnSpLocks/>
            <a:stCxn id="31" idx="2"/>
          </p:cNvCxnSpPr>
          <p:nvPr/>
        </p:nvCxnSpPr>
        <p:spPr>
          <a:xfrm flipH="1">
            <a:off x="4125433" y="3393853"/>
            <a:ext cx="227955" cy="2859224"/>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3948E1B-C0C3-FE45-88F2-F1AB25562933}"/>
              </a:ext>
            </a:extLst>
          </p:cNvPr>
          <p:cNvSpPr txBox="1"/>
          <p:nvPr/>
        </p:nvSpPr>
        <p:spPr>
          <a:xfrm>
            <a:off x="4376338" y="6134986"/>
            <a:ext cx="32092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89008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D809-EFBE-6541-9131-1711FB1DDE26}"/>
              </a:ext>
            </a:extLst>
          </p:cNvPr>
          <p:cNvSpPr>
            <a:spLocks noGrp="1"/>
          </p:cNvSpPr>
          <p:nvPr>
            <p:ph type="title"/>
          </p:nvPr>
        </p:nvSpPr>
        <p:spPr/>
        <p:txBody>
          <a:bodyPr/>
          <a:lstStyle/>
          <a:p>
            <a:r>
              <a:rPr lang="en-US" dirty="0"/>
              <a:t>LUXE : electron - laser</a:t>
            </a:r>
          </a:p>
        </p:txBody>
      </p:sp>
      <p:pic>
        <p:nvPicPr>
          <p:cNvPr id="5" name="Content Placeholder 4">
            <a:extLst>
              <a:ext uri="{FF2B5EF4-FFF2-40B4-BE49-F238E27FC236}">
                <a16:creationId xmlns:a16="http://schemas.microsoft.com/office/drawing/2014/main" id="{080E4C50-F100-6D4C-AF57-83FF55DFCCCD}"/>
              </a:ext>
            </a:extLst>
          </p:cNvPr>
          <p:cNvPicPr>
            <a:picLocks noGrp="1" noChangeAspect="1"/>
          </p:cNvPicPr>
          <p:nvPr>
            <p:ph idx="1"/>
          </p:nvPr>
        </p:nvPicPr>
        <p:blipFill>
          <a:blip r:embed="rId2"/>
          <a:stretch>
            <a:fillRect/>
          </a:stretch>
        </p:blipFill>
        <p:spPr>
          <a:xfrm>
            <a:off x="1111287" y="1741024"/>
            <a:ext cx="8915400" cy="2458155"/>
          </a:xfrm>
        </p:spPr>
      </p:pic>
      <p:sp>
        <p:nvSpPr>
          <p:cNvPr id="6" name="Slide Number Placeholder 5">
            <a:extLst>
              <a:ext uri="{FF2B5EF4-FFF2-40B4-BE49-F238E27FC236}">
                <a16:creationId xmlns:a16="http://schemas.microsoft.com/office/drawing/2014/main" id="{CDD24060-A83E-A64A-8A01-5650684D47C1}"/>
              </a:ext>
            </a:extLst>
          </p:cNvPr>
          <p:cNvSpPr>
            <a:spLocks noGrp="1"/>
          </p:cNvSpPr>
          <p:nvPr>
            <p:ph type="sldNum" sz="quarter" idx="12"/>
          </p:nvPr>
        </p:nvSpPr>
        <p:spPr/>
        <p:txBody>
          <a:bodyPr/>
          <a:lstStyle/>
          <a:p>
            <a:fld id="{214FF778-03DE-154A-9D1A-C5C66652A8E5}" type="slidenum">
              <a:rPr lang="en-US" smtClean="0"/>
              <a:t>3</a:t>
            </a:fld>
            <a:endParaRPr lang="en-US"/>
          </a:p>
        </p:txBody>
      </p:sp>
      <p:cxnSp>
        <p:nvCxnSpPr>
          <p:cNvPr id="7" name="Straight Connector 6">
            <a:extLst>
              <a:ext uri="{FF2B5EF4-FFF2-40B4-BE49-F238E27FC236}">
                <a16:creationId xmlns:a16="http://schemas.microsoft.com/office/drawing/2014/main" id="{AE124BBF-46E5-9447-93EA-9A73AB1482E6}"/>
              </a:ext>
            </a:extLst>
          </p:cNvPr>
          <p:cNvCxnSpPr>
            <a:cxnSpLocks/>
          </p:cNvCxnSpPr>
          <p:nvPr/>
        </p:nvCxnSpPr>
        <p:spPr>
          <a:xfrm flipH="1">
            <a:off x="6572612" y="4072270"/>
            <a:ext cx="1" cy="1636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A562FD-9CB3-0943-8246-1429BE6DA345}"/>
              </a:ext>
            </a:extLst>
          </p:cNvPr>
          <p:cNvSpPr/>
          <p:nvPr/>
        </p:nvSpPr>
        <p:spPr>
          <a:xfrm>
            <a:off x="6267248" y="3021914"/>
            <a:ext cx="590752" cy="105035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2D1B9D1-4F6D-7847-84CC-520E6E989822}"/>
              </a:ext>
            </a:extLst>
          </p:cNvPr>
          <p:cNvSpPr/>
          <p:nvPr/>
        </p:nvSpPr>
        <p:spPr>
          <a:xfrm>
            <a:off x="5971872" y="1741024"/>
            <a:ext cx="590752" cy="105035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96F7923-9791-5F42-B635-F844F99F8DB3}"/>
              </a:ext>
            </a:extLst>
          </p:cNvPr>
          <p:cNvCxnSpPr>
            <a:cxnSpLocks/>
          </p:cNvCxnSpPr>
          <p:nvPr/>
        </p:nvCxnSpPr>
        <p:spPr>
          <a:xfrm flipH="1">
            <a:off x="5401340" y="2791380"/>
            <a:ext cx="850806" cy="2524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0B0197-761A-1947-AF3F-6DB276C1DD7F}"/>
              </a:ext>
            </a:extLst>
          </p:cNvPr>
          <p:cNvCxnSpPr>
            <a:cxnSpLocks/>
          </p:cNvCxnSpPr>
          <p:nvPr/>
        </p:nvCxnSpPr>
        <p:spPr>
          <a:xfrm flipH="1">
            <a:off x="8585036" y="3307343"/>
            <a:ext cx="1" cy="1636183"/>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41732D7-3568-2849-A90A-7135100834C6}"/>
              </a:ext>
            </a:extLst>
          </p:cNvPr>
          <p:cNvSpPr/>
          <p:nvPr/>
        </p:nvSpPr>
        <p:spPr>
          <a:xfrm>
            <a:off x="8289660" y="2266202"/>
            <a:ext cx="590752" cy="105035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F32922B-86ED-764D-88B9-F0D7D9B6EA28}"/>
              </a:ext>
            </a:extLst>
          </p:cNvPr>
          <p:cNvSpPr txBox="1"/>
          <p:nvPr/>
        </p:nvSpPr>
        <p:spPr>
          <a:xfrm>
            <a:off x="1807535" y="5401340"/>
            <a:ext cx="4479690" cy="1200329"/>
          </a:xfrm>
          <a:prstGeom prst="rect">
            <a:avLst/>
          </a:prstGeom>
          <a:noFill/>
        </p:spPr>
        <p:txBody>
          <a:bodyPr wrap="square" rtlCol="0">
            <a:spAutoFit/>
          </a:bodyPr>
          <a:lstStyle/>
          <a:p>
            <a:r>
              <a:rPr lang="en-US" dirty="0"/>
              <a:t>Questions : </a:t>
            </a:r>
          </a:p>
          <a:p>
            <a:pPr marL="285750" indent="-285750">
              <a:buFontTx/>
              <a:buChar char="-"/>
            </a:pPr>
            <a:r>
              <a:rPr lang="en-US" dirty="0"/>
              <a:t>Trigger system ?</a:t>
            </a:r>
          </a:p>
          <a:p>
            <a:pPr marL="285750" indent="-285750">
              <a:buFontTx/>
              <a:buChar char="-"/>
            </a:pPr>
            <a:r>
              <a:rPr lang="en-US" dirty="0"/>
              <a:t>How do we synchronize over long distance ?</a:t>
            </a:r>
          </a:p>
        </p:txBody>
      </p:sp>
    </p:spTree>
    <p:extLst>
      <p:ext uri="{BB962C8B-B14F-4D97-AF65-F5344CB8AC3E}">
        <p14:creationId xmlns:p14="http://schemas.microsoft.com/office/powerpoint/2010/main" val="289218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a:extLst>
              <a:ext uri="{FF2B5EF4-FFF2-40B4-BE49-F238E27FC236}">
                <a16:creationId xmlns:a16="http://schemas.microsoft.com/office/drawing/2014/main" id="{6AD6731A-7EDE-0549-A1A6-0964028BDD27}"/>
              </a:ext>
            </a:extLst>
          </p:cNvPr>
          <p:cNvSpPr/>
          <p:nvPr/>
        </p:nvSpPr>
        <p:spPr>
          <a:xfrm>
            <a:off x="10668954" y="4250373"/>
            <a:ext cx="1008696" cy="108844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D1BFA-45A5-734D-B518-A0E64D84C72B}"/>
              </a:ext>
            </a:extLst>
          </p:cNvPr>
          <p:cNvSpPr>
            <a:spLocks noGrp="1"/>
          </p:cNvSpPr>
          <p:nvPr>
            <p:ph type="title"/>
          </p:nvPr>
        </p:nvSpPr>
        <p:spPr/>
        <p:txBody>
          <a:bodyPr/>
          <a:lstStyle/>
          <a:p>
            <a:r>
              <a:rPr lang="en-US" dirty="0"/>
              <a:t>Luminosity calorimeter for linear collider</a:t>
            </a:r>
          </a:p>
        </p:txBody>
      </p:sp>
      <p:sp>
        <p:nvSpPr>
          <p:cNvPr id="3" name="Content Placeholder 2">
            <a:extLst>
              <a:ext uri="{FF2B5EF4-FFF2-40B4-BE49-F238E27FC236}">
                <a16:creationId xmlns:a16="http://schemas.microsoft.com/office/drawing/2014/main" id="{1446ED29-571B-AC4C-994E-12913747E16F}"/>
              </a:ext>
            </a:extLst>
          </p:cNvPr>
          <p:cNvSpPr>
            <a:spLocks noGrp="1"/>
          </p:cNvSpPr>
          <p:nvPr>
            <p:ph idx="1"/>
          </p:nvPr>
        </p:nvSpPr>
        <p:spPr>
          <a:xfrm>
            <a:off x="838200" y="1825625"/>
            <a:ext cx="10515600" cy="1457113"/>
          </a:xfrm>
        </p:spPr>
        <p:txBody>
          <a:bodyPr>
            <a:normAutofit/>
          </a:bodyPr>
          <a:lstStyle/>
          <a:p>
            <a:r>
              <a:rPr lang="en-US" dirty="0"/>
              <a:t>Measure the integrated luminosity (using Bhabha events) and extend the the calorimeter coverage at small polar angle :</a:t>
            </a:r>
          </a:p>
          <a:p>
            <a:pPr lvl="1"/>
            <a:r>
              <a:rPr lang="en-US" dirty="0"/>
              <a:t>Electromagnetic sampling calorimeter</a:t>
            </a:r>
          </a:p>
          <a:p>
            <a:pPr lvl="1"/>
            <a:r>
              <a:rPr lang="en-US" dirty="0"/>
              <a:t>layers of 3.5 mm thick tungsten plates with 1 mm gap for silicon sensors </a:t>
            </a:r>
          </a:p>
        </p:txBody>
      </p:sp>
      <p:pic>
        <p:nvPicPr>
          <p:cNvPr id="4" name="Picture 1" descr="page11image4136155488">
            <a:extLst>
              <a:ext uri="{FF2B5EF4-FFF2-40B4-BE49-F238E27FC236}">
                <a16:creationId xmlns:a16="http://schemas.microsoft.com/office/drawing/2014/main" id="{68B9CA3F-C6BA-8747-9EA9-97E5EC32B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763" y="3630639"/>
            <a:ext cx="6059308" cy="25372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E31BB6-BCFB-CD41-A540-7385A7A9E8D5}"/>
              </a:ext>
            </a:extLst>
          </p:cNvPr>
          <p:cNvSpPr txBox="1"/>
          <p:nvPr/>
        </p:nvSpPr>
        <p:spPr>
          <a:xfrm>
            <a:off x="5881811" y="3282738"/>
            <a:ext cx="1087157" cy="369332"/>
          </a:xfrm>
          <a:prstGeom prst="rect">
            <a:avLst/>
          </a:prstGeom>
          <a:noFill/>
        </p:spPr>
        <p:txBody>
          <a:bodyPr wrap="none" rtlCol="0">
            <a:spAutoFit/>
          </a:bodyPr>
          <a:lstStyle/>
          <a:p>
            <a:r>
              <a:rPr lang="en-US" dirty="0" err="1"/>
              <a:t>LumiCal</a:t>
            </a:r>
            <a:endParaRPr lang="en-US" dirty="0"/>
          </a:p>
        </p:txBody>
      </p:sp>
      <p:cxnSp>
        <p:nvCxnSpPr>
          <p:cNvPr id="6" name="Straight Arrow Connector 5">
            <a:extLst>
              <a:ext uri="{FF2B5EF4-FFF2-40B4-BE49-F238E27FC236}">
                <a16:creationId xmlns:a16="http://schemas.microsoft.com/office/drawing/2014/main" id="{9BA734FB-0707-284C-B602-D47F9725BAB1}"/>
              </a:ext>
            </a:extLst>
          </p:cNvPr>
          <p:cNvCxnSpPr/>
          <p:nvPr/>
        </p:nvCxnSpPr>
        <p:spPr>
          <a:xfrm>
            <a:off x="6435090" y="3630639"/>
            <a:ext cx="129292" cy="687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A923724-62E2-0246-843E-87876F8ADCD2}"/>
              </a:ext>
            </a:extLst>
          </p:cNvPr>
          <p:cNvSpPr txBox="1"/>
          <p:nvPr/>
        </p:nvSpPr>
        <p:spPr>
          <a:xfrm>
            <a:off x="10992804" y="4691728"/>
            <a:ext cx="360996" cy="369332"/>
          </a:xfrm>
          <a:prstGeom prst="rect">
            <a:avLst/>
          </a:prstGeom>
          <a:noFill/>
        </p:spPr>
        <p:txBody>
          <a:bodyPr wrap="none" rtlCol="0">
            <a:spAutoFit/>
          </a:bodyPr>
          <a:lstStyle/>
          <a:p>
            <a:r>
              <a:rPr lang="en-US" dirty="0"/>
              <a:t>IP</a:t>
            </a:r>
          </a:p>
        </p:txBody>
      </p:sp>
      <p:cxnSp>
        <p:nvCxnSpPr>
          <p:cNvPr id="9" name="Straight Connector 8">
            <a:extLst>
              <a:ext uri="{FF2B5EF4-FFF2-40B4-BE49-F238E27FC236}">
                <a16:creationId xmlns:a16="http://schemas.microsoft.com/office/drawing/2014/main" id="{D39DE7DA-9A6C-AE47-80DD-A3BE43B116E0}"/>
              </a:ext>
            </a:extLst>
          </p:cNvPr>
          <p:cNvCxnSpPr>
            <a:cxnSpLocks/>
          </p:cNvCxnSpPr>
          <p:nvPr/>
        </p:nvCxnSpPr>
        <p:spPr>
          <a:xfrm flipH="1">
            <a:off x="925830" y="4830674"/>
            <a:ext cx="10066974"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BC79C5B-1424-444A-8708-6B3E28CCDCD1}"/>
              </a:ext>
            </a:extLst>
          </p:cNvPr>
          <p:cNvPicPr>
            <a:picLocks noChangeAspect="1"/>
          </p:cNvPicPr>
          <p:nvPr/>
        </p:nvPicPr>
        <p:blipFill>
          <a:blip r:embed="rId3"/>
          <a:stretch/>
        </p:blipFill>
        <p:spPr>
          <a:xfrm>
            <a:off x="186708" y="3974290"/>
            <a:ext cx="2185416" cy="2152080"/>
          </a:xfrm>
          <a:prstGeom prst="rect">
            <a:avLst/>
          </a:prstGeom>
          <a:ln>
            <a:noFill/>
          </a:ln>
        </p:spPr>
      </p:pic>
      <p:sp>
        <p:nvSpPr>
          <p:cNvPr id="13" name="Slide Number Placeholder 12">
            <a:extLst>
              <a:ext uri="{FF2B5EF4-FFF2-40B4-BE49-F238E27FC236}">
                <a16:creationId xmlns:a16="http://schemas.microsoft.com/office/drawing/2014/main" id="{A65897A2-E7B2-9E4B-A3A8-58116F44DD27}"/>
              </a:ext>
            </a:extLst>
          </p:cNvPr>
          <p:cNvSpPr>
            <a:spLocks noGrp="1"/>
          </p:cNvSpPr>
          <p:nvPr>
            <p:ph type="sldNum" sz="quarter" idx="12"/>
          </p:nvPr>
        </p:nvSpPr>
        <p:spPr/>
        <p:txBody>
          <a:bodyPr/>
          <a:lstStyle/>
          <a:p>
            <a:fld id="{214FF778-03DE-154A-9D1A-C5C66652A8E5}" type="slidenum">
              <a:rPr lang="en-US" smtClean="0"/>
              <a:t>4</a:t>
            </a:fld>
            <a:endParaRPr lang="en-US"/>
          </a:p>
        </p:txBody>
      </p:sp>
    </p:spTree>
    <p:extLst>
      <p:ext uri="{BB962C8B-B14F-4D97-AF65-F5344CB8AC3E}">
        <p14:creationId xmlns:p14="http://schemas.microsoft.com/office/powerpoint/2010/main" val="365893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6E51-207C-7B4A-B841-CD95EF85AE03}"/>
              </a:ext>
            </a:extLst>
          </p:cNvPr>
          <p:cNvSpPr>
            <a:spLocks noGrp="1"/>
          </p:cNvSpPr>
          <p:nvPr>
            <p:ph type="title"/>
          </p:nvPr>
        </p:nvSpPr>
        <p:spPr/>
        <p:txBody>
          <a:bodyPr/>
          <a:lstStyle/>
          <a:p>
            <a:r>
              <a:rPr lang="en-US" dirty="0"/>
              <a:t>Goals and simulation </a:t>
            </a:r>
          </a:p>
        </p:txBody>
      </p:sp>
      <p:sp>
        <p:nvSpPr>
          <p:cNvPr id="3" name="Content Placeholder 2">
            <a:extLst>
              <a:ext uri="{FF2B5EF4-FFF2-40B4-BE49-F238E27FC236}">
                <a16:creationId xmlns:a16="http://schemas.microsoft.com/office/drawing/2014/main" id="{BF212359-BEC9-5F41-8DC9-3458F50A4C07}"/>
              </a:ext>
            </a:extLst>
          </p:cNvPr>
          <p:cNvSpPr>
            <a:spLocks noGrp="1"/>
          </p:cNvSpPr>
          <p:nvPr>
            <p:ph idx="1"/>
          </p:nvPr>
        </p:nvSpPr>
        <p:spPr>
          <a:xfrm>
            <a:off x="1931987" y="1576388"/>
            <a:ext cx="8915400" cy="3777622"/>
          </a:xfrm>
        </p:spPr>
        <p:txBody>
          <a:bodyPr/>
          <a:lstStyle/>
          <a:p>
            <a:r>
              <a:rPr lang="en-US" dirty="0"/>
              <a:t>precision of luminosity measurement ~10</a:t>
            </a:r>
            <a:r>
              <a:rPr lang="en-US" baseline="30000" dirty="0"/>
              <a:t>-4</a:t>
            </a:r>
          </a:p>
          <a:p>
            <a:r>
              <a:rPr lang="en-US" dirty="0"/>
              <a:t>good energy resolution</a:t>
            </a:r>
          </a:p>
          <a:p>
            <a:r>
              <a:rPr lang="en-US" dirty="0"/>
              <a:t>compactness</a:t>
            </a:r>
          </a:p>
        </p:txBody>
      </p:sp>
      <p:pic>
        <p:nvPicPr>
          <p:cNvPr id="4" name="Picture 3">
            <a:extLst>
              <a:ext uri="{FF2B5EF4-FFF2-40B4-BE49-F238E27FC236}">
                <a16:creationId xmlns:a16="http://schemas.microsoft.com/office/drawing/2014/main" id="{C8A21ACD-2B27-C644-BF28-6D8BFD81B2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1012" y="2457290"/>
            <a:ext cx="4046537" cy="3738555"/>
          </a:xfrm>
          <a:prstGeom prst="rect">
            <a:avLst/>
          </a:prstGeom>
        </p:spPr>
      </p:pic>
      <p:sp>
        <p:nvSpPr>
          <p:cNvPr id="5" name="Rectangle 4">
            <a:extLst>
              <a:ext uri="{FF2B5EF4-FFF2-40B4-BE49-F238E27FC236}">
                <a16:creationId xmlns:a16="http://schemas.microsoft.com/office/drawing/2014/main" id="{0D87EB77-93A5-E244-861B-B1583057A2FD}"/>
              </a:ext>
            </a:extLst>
          </p:cNvPr>
          <p:cNvSpPr/>
          <p:nvPr/>
        </p:nvSpPr>
        <p:spPr>
          <a:xfrm>
            <a:off x="8562727" y="6256312"/>
            <a:ext cx="3629273" cy="369332"/>
          </a:xfrm>
          <a:prstGeom prst="rect">
            <a:avLst/>
          </a:prstGeom>
        </p:spPr>
        <p:txBody>
          <a:bodyPr wrap="square">
            <a:spAutoFit/>
          </a:bodyPr>
          <a:lstStyle/>
          <a:p>
            <a:r>
              <a:rPr lang="mr-IN" dirty="0" err="1">
                <a:effectLst/>
                <a:latin typeface="CantarellRegular" charset="0"/>
              </a:rPr>
              <a:t>For</a:t>
            </a:r>
            <a:r>
              <a:rPr lang="mr-IN" dirty="0">
                <a:effectLst/>
                <a:latin typeface="CantarellRegular" charset="0"/>
              </a:rPr>
              <a:t> I</a:t>
            </a:r>
            <a:r>
              <a:rPr lang="en-US" baseline="-25000" dirty="0">
                <a:latin typeface="Symbol" charset="2"/>
                <a:ea typeface="Symbol" charset="2"/>
                <a:cs typeface="Symbol" charset="2"/>
              </a:rPr>
              <a:t>q</a:t>
            </a:r>
            <a:r>
              <a:rPr lang="mr-IN" dirty="0">
                <a:effectLst/>
                <a:latin typeface="CantarellRegular" charset="0"/>
              </a:rPr>
              <a:t> =0.8 </a:t>
            </a:r>
            <a:r>
              <a:rPr lang="mr-IN" dirty="0" err="1">
                <a:effectLst/>
                <a:latin typeface="CantarellRegular" charset="0"/>
              </a:rPr>
              <a:t>mrad</a:t>
            </a:r>
            <a:r>
              <a:rPr lang="mr-IN" dirty="0">
                <a:effectLst/>
                <a:latin typeface="CantarellRegular" charset="0"/>
              </a:rPr>
              <a:t>, </a:t>
            </a:r>
            <a:r>
              <a:rPr lang="mr-IN" dirty="0">
                <a:effectLst/>
                <a:latin typeface="DejaVuSans" charset="0"/>
              </a:rPr>
              <a:t>Δ</a:t>
            </a:r>
            <a:r>
              <a:rPr lang="mr-IN" dirty="0">
                <a:effectLst/>
                <a:latin typeface="CantarellRegular" charset="0"/>
              </a:rPr>
              <a:t>L/L = 1.6</a:t>
            </a:r>
            <a:r>
              <a:rPr lang="en-US" dirty="0">
                <a:latin typeface="DejaVuSans" charset="0"/>
              </a:rPr>
              <a:t> 10</a:t>
            </a:r>
            <a:r>
              <a:rPr lang="en-US" baseline="30000" dirty="0">
                <a:latin typeface="DejaVuSans" charset="0"/>
              </a:rPr>
              <a:t>-4</a:t>
            </a:r>
            <a:r>
              <a:rPr lang="mr-IN" sz="1100" dirty="0">
                <a:effectLst/>
                <a:latin typeface="CantarellRegular" charset="0"/>
              </a:rPr>
              <a:t> </a:t>
            </a:r>
            <a:endParaRPr lang="mr-IN" dirty="0">
              <a:effectLst/>
            </a:endParaRPr>
          </a:p>
        </p:txBody>
      </p:sp>
      <p:sp>
        <p:nvSpPr>
          <p:cNvPr id="6" name="TextBox 5">
            <a:extLst>
              <a:ext uri="{FF2B5EF4-FFF2-40B4-BE49-F238E27FC236}">
                <a16:creationId xmlns:a16="http://schemas.microsoft.com/office/drawing/2014/main" id="{C0ED86F4-1766-D545-BA35-639537AC37B7}"/>
              </a:ext>
            </a:extLst>
          </p:cNvPr>
          <p:cNvSpPr txBox="1"/>
          <p:nvPr/>
        </p:nvSpPr>
        <p:spPr>
          <a:xfrm>
            <a:off x="9110637" y="5792989"/>
            <a:ext cx="1941557" cy="307777"/>
          </a:xfrm>
          <a:prstGeom prst="rect">
            <a:avLst/>
          </a:prstGeom>
          <a:noFill/>
        </p:spPr>
        <p:txBody>
          <a:bodyPr wrap="none" rtlCol="0">
            <a:spAutoFit/>
          </a:bodyPr>
          <a:lstStyle/>
          <a:p>
            <a:r>
              <a:rPr lang="en-US" sz="1400" b="1" dirty="0"/>
              <a:t>Polar angle pad size</a:t>
            </a:r>
          </a:p>
        </p:txBody>
      </p:sp>
      <p:pic>
        <p:nvPicPr>
          <p:cNvPr id="7" name="Picture 6">
            <a:extLst>
              <a:ext uri="{FF2B5EF4-FFF2-40B4-BE49-F238E27FC236}">
                <a16:creationId xmlns:a16="http://schemas.microsoft.com/office/drawing/2014/main" id="{EE60ECFE-FBA4-7343-BD97-372F99FAFA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55952" y="2857278"/>
            <a:ext cx="4192816" cy="3807988"/>
          </a:xfrm>
          <a:prstGeom prst="rect">
            <a:avLst/>
          </a:prstGeom>
        </p:spPr>
      </p:pic>
      <p:pic>
        <p:nvPicPr>
          <p:cNvPr id="8" name="Picture 7">
            <a:extLst>
              <a:ext uri="{FF2B5EF4-FFF2-40B4-BE49-F238E27FC236}">
                <a16:creationId xmlns:a16="http://schemas.microsoft.com/office/drawing/2014/main" id="{ED25FC31-7B2C-7041-BB2F-EA7C7D6FD6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624" y="4959869"/>
            <a:ext cx="2667328" cy="833120"/>
          </a:xfrm>
          <a:prstGeom prst="rect">
            <a:avLst/>
          </a:prstGeom>
        </p:spPr>
      </p:pic>
      <p:sp>
        <p:nvSpPr>
          <p:cNvPr id="9" name="Slide Number Placeholder 8">
            <a:extLst>
              <a:ext uri="{FF2B5EF4-FFF2-40B4-BE49-F238E27FC236}">
                <a16:creationId xmlns:a16="http://schemas.microsoft.com/office/drawing/2014/main" id="{FB30CCDF-7A8B-B74E-ADC1-7559937D8F2D}"/>
              </a:ext>
            </a:extLst>
          </p:cNvPr>
          <p:cNvSpPr>
            <a:spLocks noGrp="1"/>
          </p:cNvSpPr>
          <p:nvPr>
            <p:ph type="sldNum" sz="quarter" idx="12"/>
          </p:nvPr>
        </p:nvSpPr>
        <p:spPr/>
        <p:txBody>
          <a:bodyPr/>
          <a:lstStyle/>
          <a:p>
            <a:fld id="{214FF778-03DE-154A-9D1A-C5C66652A8E5}" type="slidenum">
              <a:rPr lang="en-US" smtClean="0"/>
              <a:t>5</a:t>
            </a:fld>
            <a:endParaRPr lang="en-US"/>
          </a:p>
        </p:txBody>
      </p:sp>
    </p:spTree>
    <p:extLst>
      <p:ext uri="{BB962C8B-B14F-4D97-AF65-F5344CB8AC3E}">
        <p14:creationId xmlns:p14="http://schemas.microsoft.com/office/powerpoint/2010/main" val="311893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LumiCal</a:t>
            </a:r>
            <a:r>
              <a:rPr lang="en-US" dirty="0"/>
              <a:t> sensor</a:t>
            </a:r>
          </a:p>
        </p:txBody>
      </p:sp>
      <p:sp>
        <p:nvSpPr>
          <p:cNvPr id="3" name="Content Placeholder 2"/>
          <p:cNvSpPr>
            <a:spLocks noGrp="1"/>
          </p:cNvSpPr>
          <p:nvPr>
            <p:ph idx="1"/>
          </p:nvPr>
        </p:nvSpPr>
        <p:spPr>
          <a:xfrm>
            <a:off x="1440329" y="1553138"/>
            <a:ext cx="8915400" cy="3777622"/>
          </a:xfrm>
        </p:spPr>
        <p:txBody>
          <a:bodyPr/>
          <a:lstStyle/>
          <a:p>
            <a:r>
              <a:rPr lang="en-US" dirty="0"/>
              <a:t>Silicon senor, 320 </a:t>
            </a:r>
            <a:r>
              <a:rPr lang="en-US" dirty="0">
                <a:latin typeface="Symbol" charset="2"/>
                <a:ea typeface="Symbol" charset="2"/>
                <a:cs typeface="Symbol" charset="2"/>
              </a:rPr>
              <a:t>m</a:t>
            </a:r>
            <a:r>
              <a:rPr lang="en-US" dirty="0"/>
              <a:t>m thickness</a:t>
            </a:r>
          </a:p>
          <a:p>
            <a:r>
              <a:rPr lang="en-US" dirty="0"/>
              <a:t>64 radial pads, pitch 1.8 mm</a:t>
            </a:r>
          </a:p>
          <a:p>
            <a:r>
              <a:rPr lang="en-US" dirty="0"/>
              <a:t>4 azimuthal sectors in one tile, each 7.5 degrees</a:t>
            </a:r>
          </a:p>
          <a:p>
            <a:r>
              <a:rPr lang="en-US" dirty="0"/>
              <a:t>12 tiles make full azimuthal coverage</a:t>
            </a:r>
          </a:p>
          <a:p>
            <a:r>
              <a:rPr lang="en-US" dirty="0"/>
              <a:t>p+ implants in n-type bulk</a:t>
            </a:r>
          </a:p>
          <a:p>
            <a:r>
              <a:rPr lang="en-US" dirty="0"/>
              <a:t>DC coupled with read-out electronics</a:t>
            </a:r>
          </a:p>
          <a:p>
            <a:r>
              <a:rPr lang="en-US" dirty="0"/>
              <a:t>40 modules were produced by Hamamatsu</a:t>
            </a:r>
          </a:p>
        </p:txBody>
      </p:sp>
      <p:grpSp>
        <p:nvGrpSpPr>
          <p:cNvPr id="5" name="Group 4"/>
          <p:cNvGrpSpPr/>
          <p:nvPr/>
        </p:nvGrpSpPr>
        <p:grpSpPr>
          <a:xfrm>
            <a:off x="8159640" y="624110"/>
            <a:ext cx="4032360" cy="5469840"/>
            <a:chOff x="5874120" y="1296360"/>
            <a:chExt cx="4032360" cy="5469840"/>
          </a:xfrm>
        </p:grpSpPr>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5874120" y="1919880"/>
              <a:ext cx="4032360" cy="4846320"/>
            </a:xfrm>
            <a:prstGeom prst="rect">
              <a:avLst/>
            </a:prstGeom>
            <a:ln>
              <a:noFill/>
            </a:ln>
          </p:spPr>
        </p:pic>
        <p:sp>
          <p:nvSpPr>
            <p:cNvPr id="7" name="TextShape 2"/>
            <p:cNvSpPr txBox="1"/>
            <p:nvPr/>
          </p:nvSpPr>
          <p:spPr>
            <a:xfrm>
              <a:off x="6982200" y="1296360"/>
              <a:ext cx="1463040" cy="402840"/>
            </a:xfrm>
            <a:prstGeom prst="rect">
              <a:avLst/>
            </a:prstGeom>
          </p:spPr>
          <p:txBody>
            <a:bodyPr lIns="90000" tIns="45000" rIns="90000" bIns="45000"/>
            <a:lstStyle/>
            <a:p>
              <a:r>
                <a:rPr lang="en-US" sz="2200" dirty="0">
                  <a:latin typeface="Arial"/>
                </a:rPr>
                <a:t>4 sectors:</a:t>
              </a:r>
              <a:endParaRPr dirty="0"/>
            </a:p>
          </p:txBody>
        </p:sp>
        <p:sp>
          <p:nvSpPr>
            <p:cNvPr id="8" name="TextShape 3"/>
            <p:cNvSpPr txBox="1"/>
            <p:nvPr/>
          </p:nvSpPr>
          <p:spPr>
            <a:xfrm rot="20999400">
              <a:off x="6217560" y="1880640"/>
              <a:ext cx="548640" cy="373680"/>
            </a:xfrm>
            <a:prstGeom prst="rect">
              <a:avLst/>
            </a:prstGeom>
          </p:spPr>
          <p:txBody>
            <a:bodyPr lIns="90000" tIns="45000" rIns="90000" bIns="45000"/>
            <a:lstStyle/>
            <a:p>
              <a:r>
                <a:rPr lang="en-US" sz="2000">
                  <a:latin typeface="Arial"/>
                </a:rPr>
                <a:t>L2</a:t>
              </a:r>
              <a:endParaRPr/>
            </a:p>
          </p:txBody>
        </p:sp>
        <p:sp>
          <p:nvSpPr>
            <p:cNvPr id="9" name="TextShape 4"/>
            <p:cNvSpPr txBox="1"/>
            <p:nvPr/>
          </p:nvSpPr>
          <p:spPr>
            <a:xfrm rot="21360600">
              <a:off x="7184520" y="1735560"/>
              <a:ext cx="548640" cy="391680"/>
            </a:xfrm>
            <a:prstGeom prst="rect">
              <a:avLst/>
            </a:prstGeom>
          </p:spPr>
          <p:txBody>
            <a:bodyPr lIns="90000" tIns="45000" rIns="90000" bIns="45000"/>
            <a:lstStyle/>
            <a:p>
              <a:r>
                <a:rPr lang="en-US" sz="2000">
                  <a:latin typeface="Arial"/>
                </a:rPr>
                <a:t>L1</a:t>
              </a:r>
              <a:endParaRPr/>
            </a:p>
          </p:txBody>
        </p:sp>
        <p:sp>
          <p:nvSpPr>
            <p:cNvPr id="10" name="TextShape 5"/>
            <p:cNvSpPr txBox="1"/>
            <p:nvPr/>
          </p:nvSpPr>
          <p:spPr>
            <a:xfrm rot="239400">
              <a:off x="8098920" y="1753200"/>
              <a:ext cx="548640" cy="373680"/>
            </a:xfrm>
            <a:prstGeom prst="rect">
              <a:avLst/>
            </a:prstGeom>
          </p:spPr>
          <p:txBody>
            <a:bodyPr lIns="90000" tIns="45000" rIns="90000" bIns="45000"/>
            <a:lstStyle/>
            <a:p>
              <a:r>
                <a:rPr lang="en-US" sz="2000">
                  <a:latin typeface="Arial"/>
                </a:rPr>
                <a:t>R1</a:t>
              </a:r>
              <a:endParaRPr/>
            </a:p>
          </p:txBody>
        </p:sp>
        <p:sp>
          <p:nvSpPr>
            <p:cNvPr id="11" name="TextShape 6"/>
            <p:cNvSpPr txBox="1"/>
            <p:nvPr/>
          </p:nvSpPr>
          <p:spPr>
            <a:xfrm rot="600600">
              <a:off x="9029160" y="1880640"/>
              <a:ext cx="548640" cy="373680"/>
            </a:xfrm>
            <a:prstGeom prst="rect">
              <a:avLst/>
            </a:prstGeom>
          </p:spPr>
          <p:txBody>
            <a:bodyPr lIns="90000" tIns="45000" rIns="90000" bIns="45000"/>
            <a:lstStyle/>
            <a:p>
              <a:r>
                <a:rPr lang="en-US" sz="2000">
                  <a:latin typeface="Arial"/>
                </a:rPr>
                <a:t>R2</a:t>
              </a:r>
              <a:endParaRPr/>
            </a:p>
          </p:txBody>
        </p:sp>
        <p:sp>
          <p:nvSpPr>
            <p:cNvPr id="12" name="Line 7"/>
            <p:cNvSpPr/>
            <p:nvPr/>
          </p:nvSpPr>
          <p:spPr>
            <a:xfrm flipV="1">
              <a:off x="9574920" y="2433600"/>
              <a:ext cx="268200" cy="1001160"/>
            </a:xfrm>
            <a:prstGeom prst="line">
              <a:avLst/>
            </a:prstGeom>
            <a:ln w="18360">
              <a:solidFill>
                <a:srgbClr val="000000"/>
              </a:solidFill>
              <a:round/>
              <a:tailEnd type="triangle" w="med" len="med"/>
            </a:ln>
          </p:spPr>
        </p:sp>
        <p:sp>
          <p:nvSpPr>
            <p:cNvPr id="13" name="TextShape 8"/>
            <p:cNvSpPr txBox="1"/>
            <p:nvPr/>
          </p:nvSpPr>
          <p:spPr>
            <a:xfrm rot="17100000">
              <a:off x="8348400" y="4191120"/>
              <a:ext cx="2011680" cy="346320"/>
            </a:xfrm>
            <a:prstGeom prst="rect">
              <a:avLst/>
            </a:prstGeom>
          </p:spPr>
          <p:txBody>
            <a:bodyPr lIns="90000" tIns="45000" rIns="90000" bIns="45000"/>
            <a:lstStyle/>
            <a:p>
              <a:r>
                <a:rPr lang="en-US" dirty="0">
                  <a:latin typeface="Arial"/>
                </a:rPr>
                <a:t>channels: 1 - 64</a:t>
              </a:r>
              <a:endParaRPr dirty="0"/>
            </a:p>
          </p:txBody>
        </p:sp>
        <p:sp>
          <p:nvSpPr>
            <p:cNvPr id="14" name="Line 9"/>
            <p:cNvSpPr/>
            <p:nvPr/>
          </p:nvSpPr>
          <p:spPr>
            <a:xfrm flipH="1">
              <a:off x="8791920" y="5382360"/>
              <a:ext cx="268200" cy="1001160"/>
            </a:xfrm>
            <a:prstGeom prst="line">
              <a:avLst/>
            </a:prstGeom>
            <a:ln w="18360">
              <a:solidFill>
                <a:srgbClr val="000000"/>
              </a:solidFill>
              <a:round/>
              <a:tailEnd type="triangle" w="med" len="med"/>
            </a:ln>
          </p:spPr>
        </p:sp>
        <p:sp>
          <p:nvSpPr>
            <p:cNvPr id="15" name="TextShape 10"/>
            <p:cNvSpPr txBox="1"/>
            <p:nvPr/>
          </p:nvSpPr>
          <p:spPr>
            <a:xfrm>
              <a:off x="6283800" y="2341080"/>
              <a:ext cx="3291840" cy="316080"/>
            </a:xfrm>
            <a:prstGeom prst="rect">
              <a:avLst/>
            </a:prstGeom>
          </p:spPr>
          <p:txBody>
            <a:bodyPr lIns="90000" tIns="45000" rIns="90000" bIns="45000"/>
            <a:lstStyle/>
            <a:p>
              <a:r>
                <a:rPr lang="en-US" sz="1600">
                  <a:latin typeface="Arial"/>
                </a:rPr>
                <a:t>Outer active radius R = 195.2 mm</a:t>
              </a:r>
              <a:endParaRPr/>
            </a:p>
          </p:txBody>
        </p:sp>
        <p:sp>
          <p:nvSpPr>
            <p:cNvPr id="16" name="TextShape 11"/>
            <p:cNvSpPr txBox="1"/>
            <p:nvPr/>
          </p:nvSpPr>
          <p:spPr>
            <a:xfrm>
              <a:off x="5874120" y="6082920"/>
              <a:ext cx="2286000" cy="316080"/>
            </a:xfrm>
            <a:prstGeom prst="rect">
              <a:avLst/>
            </a:prstGeom>
          </p:spPr>
          <p:txBody>
            <a:bodyPr lIns="90000" tIns="45000" rIns="90000" bIns="45000"/>
            <a:lstStyle/>
            <a:p>
              <a:r>
                <a:rPr lang="en-US" sz="1600">
                  <a:latin typeface="Arial"/>
                </a:rPr>
                <a:t>3 x 100 </a:t>
              </a:r>
              <a:r>
                <a:rPr lang="en-US" sz="1600">
                  <a:latin typeface="Arial"/>
                  <a:ea typeface="Arial"/>
                </a:rPr>
                <a:t>μ</a:t>
              </a:r>
              <a:r>
                <a:rPr lang="en-US" sz="1600">
                  <a:latin typeface="Arial"/>
                </a:rPr>
                <a:t>m guard rings</a:t>
              </a:r>
              <a:endParaRPr/>
            </a:p>
          </p:txBody>
        </p:sp>
        <p:sp>
          <p:nvSpPr>
            <p:cNvPr id="17" name="Line 13"/>
            <p:cNvSpPr/>
            <p:nvPr/>
          </p:nvSpPr>
          <p:spPr>
            <a:xfrm flipV="1">
              <a:off x="6666480" y="5342400"/>
              <a:ext cx="180000" cy="672480"/>
            </a:xfrm>
            <a:prstGeom prst="line">
              <a:avLst/>
            </a:prstGeom>
            <a:ln>
              <a:solidFill>
                <a:srgbClr val="000000"/>
              </a:solidFill>
              <a:tailEnd type="triangle" w="med" len="med"/>
            </a:ln>
          </p:spPr>
        </p:sp>
      </p:grpSp>
      <p:sp>
        <p:nvSpPr>
          <p:cNvPr id="18" name="Slide Number Placeholder 17"/>
          <p:cNvSpPr>
            <a:spLocks noGrp="1"/>
          </p:cNvSpPr>
          <p:nvPr>
            <p:ph type="sldNum" sz="quarter" idx="12"/>
          </p:nvPr>
        </p:nvSpPr>
        <p:spPr/>
        <p:txBody>
          <a:bodyPr/>
          <a:lstStyle/>
          <a:p>
            <a:fld id="{A8537A96-AEF4-424C-BF09-DF13E3C0C4E2}" type="slidenum">
              <a:rPr lang="en-US" smtClean="0"/>
              <a:t>6</a:t>
            </a:fld>
            <a:endParaRPr lang="en-US"/>
          </a:p>
        </p:txBody>
      </p:sp>
      <p:sp>
        <p:nvSpPr>
          <p:cNvPr id="19" name="Rectangle 18"/>
          <p:cNvSpPr/>
          <p:nvPr/>
        </p:nvSpPr>
        <p:spPr>
          <a:xfrm>
            <a:off x="8653234" y="5882617"/>
            <a:ext cx="3238387" cy="369332"/>
          </a:xfrm>
          <a:prstGeom prst="rect">
            <a:avLst/>
          </a:prstGeom>
        </p:spPr>
        <p:txBody>
          <a:bodyPr wrap="none">
            <a:spAutoFit/>
          </a:bodyPr>
          <a:lstStyle/>
          <a:p>
            <a:r>
              <a:rPr lang="en-US">
                <a:effectLst/>
                <a:latin typeface="LiberationSans" charset="0"/>
              </a:rPr>
              <a:t>Inner active radius R = 80.0 mm </a:t>
            </a:r>
            <a:endParaRPr lang="en-US">
              <a:effectLst/>
            </a:endParaRPr>
          </a:p>
        </p:txBody>
      </p:sp>
      <p:pic>
        <p:nvPicPr>
          <p:cNvPr id="21" name="Picture 20">
            <a:extLst>
              <a:ext uri="{FF2B5EF4-FFF2-40B4-BE49-F238E27FC236}">
                <a16:creationId xmlns:a16="http://schemas.microsoft.com/office/drawing/2014/main" id="{40A375A5-8655-9242-9329-35AD1B7776F9}"/>
              </a:ext>
            </a:extLst>
          </p:cNvPr>
          <p:cNvPicPr/>
          <p:nvPr/>
        </p:nvPicPr>
        <p:blipFill>
          <a:blip r:embed="rId3"/>
          <a:stretch>
            <a:fillRect/>
          </a:stretch>
        </p:blipFill>
        <p:spPr>
          <a:xfrm>
            <a:off x="5403727" y="4286249"/>
            <a:ext cx="2882756" cy="2467765"/>
          </a:xfrm>
          <a:prstGeom prst="rect">
            <a:avLst/>
          </a:prstGeom>
          <a:ln>
            <a:noFill/>
          </a:ln>
        </p:spPr>
      </p:pic>
      <p:sp>
        <p:nvSpPr>
          <p:cNvPr id="22" name="Line 18">
            <a:extLst>
              <a:ext uri="{FF2B5EF4-FFF2-40B4-BE49-F238E27FC236}">
                <a16:creationId xmlns:a16="http://schemas.microsoft.com/office/drawing/2014/main" id="{4F6AEDC5-E7EF-9F4D-9749-E49C8F1E1763}"/>
              </a:ext>
            </a:extLst>
          </p:cNvPr>
          <p:cNvSpPr/>
          <p:nvPr/>
        </p:nvSpPr>
        <p:spPr>
          <a:xfrm flipV="1">
            <a:off x="6764739" y="1761350"/>
            <a:ext cx="1537101" cy="2957258"/>
          </a:xfrm>
          <a:prstGeom prst="line">
            <a:avLst/>
          </a:prstGeom>
          <a:ln>
            <a:solidFill>
              <a:srgbClr val="000000"/>
            </a:solidFill>
            <a:custDash>
              <a:ds d="197000" sp="197000"/>
            </a:custDash>
          </a:ln>
        </p:spPr>
      </p:sp>
      <p:sp>
        <p:nvSpPr>
          <p:cNvPr id="23" name="Line 15">
            <a:extLst>
              <a:ext uri="{FF2B5EF4-FFF2-40B4-BE49-F238E27FC236}">
                <a16:creationId xmlns:a16="http://schemas.microsoft.com/office/drawing/2014/main" id="{8AA84DCA-F2F8-0E43-8E4C-8BE61D0B3622}"/>
              </a:ext>
            </a:extLst>
          </p:cNvPr>
          <p:cNvSpPr/>
          <p:nvPr/>
        </p:nvSpPr>
        <p:spPr>
          <a:xfrm flipH="1">
            <a:off x="6663818" y="4713697"/>
            <a:ext cx="100921" cy="585386"/>
          </a:xfrm>
          <a:prstGeom prst="line">
            <a:avLst/>
          </a:prstGeom>
          <a:ln w="18360">
            <a:solidFill>
              <a:srgbClr val="FFFF99"/>
            </a:solidFill>
            <a:round/>
          </a:ln>
        </p:spPr>
      </p:sp>
      <p:sp>
        <p:nvSpPr>
          <p:cNvPr id="24" name="Line 15">
            <a:extLst>
              <a:ext uri="{FF2B5EF4-FFF2-40B4-BE49-F238E27FC236}">
                <a16:creationId xmlns:a16="http://schemas.microsoft.com/office/drawing/2014/main" id="{A88FBF0E-B08A-C14B-B9A0-85902FB2BDE2}"/>
              </a:ext>
            </a:extLst>
          </p:cNvPr>
          <p:cNvSpPr/>
          <p:nvPr/>
        </p:nvSpPr>
        <p:spPr>
          <a:xfrm flipH="1">
            <a:off x="6824713" y="4876607"/>
            <a:ext cx="381150" cy="399850"/>
          </a:xfrm>
          <a:prstGeom prst="line">
            <a:avLst/>
          </a:prstGeom>
          <a:ln w="18360">
            <a:solidFill>
              <a:srgbClr val="FFFF99"/>
            </a:solidFill>
            <a:round/>
          </a:ln>
        </p:spPr>
      </p:sp>
      <p:sp>
        <p:nvSpPr>
          <p:cNvPr id="25" name="Line 18">
            <a:extLst>
              <a:ext uri="{FF2B5EF4-FFF2-40B4-BE49-F238E27FC236}">
                <a16:creationId xmlns:a16="http://schemas.microsoft.com/office/drawing/2014/main" id="{9B0DBCB3-9626-0949-913E-EBFB2F28C68F}"/>
              </a:ext>
            </a:extLst>
          </p:cNvPr>
          <p:cNvSpPr/>
          <p:nvPr/>
        </p:nvSpPr>
        <p:spPr>
          <a:xfrm>
            <a:off x="6824713" y="5276457"/>
            <a:ext cx="4120703" cy="526249"/>
          </a:xfrm>
          <a:prstGeom prst="line">
            <a:avLst/>
          </a:prstGeom>
          <a:ln>
            <a:solidFill>
              <a:srgbClr val="000000"/>
            </a:solidFill>
            <a:custDash>
              <a:ds d="197000" sp="197000"/>
            </a:custDash>
          </a:ln>
        </p:spPr>
      </p:sp>
    </p:spTree>
    <p:extLst>
      <p:ext uri="{BB962C8B-B14F-4D97-AF65-F5344CB8AC3E}">
        <p14:creationId xmlns:p14="http://schemas.microsoft.com/office/powerpoint/2010/main" val="84852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266AD-0F3E-994A-AA55-02DE7C6FBAE3}"/>
              </a:ext>
            </a:extLst>
          </p:cNvPr>
          <p:cNvSpPr>
            <a:spLocks noGrp="1"/>
          </p:cNvSpPr>
          <p:nvPr>
            <p:ph type="title"/>
          </p:nvPr>
        </p:nvSpPr>
        <p:spPr/>
        <p:txBody>
          <a:bodyPr/>
          <a:lstStyle/>
          <a:p>
            <a:r>
              <a:rPr lang="en-US" dirty="0" err="1"/>
              <a:t>LumiCal</a:t>
            </a:r>
            <a:r>
              <a:rPr lang="en-US" dirty="0"/>
              <a:t> test at DESY in 2016</a:t>
            </a:r>
          </a:p>
        </p:txBody>
      </p:sp>
      <p:sp>
        <p:nvSpPr>
          <p:cNvPr id="3" name="Content Placeholder 2">
            <a:extLst>
              <a:ext uri="{FF2B5EF4-FFF2-40B4-BE49-F238E27FC236}">
                <a16:creationId xmlns:a16="http://schemas.microsoft.com/office/drawing/2014/main" id="{AD3C2924-50C5-454E-8E38-05B646495D62}"/>
              </a:ext>
            </a:extLst>
          </p:cNvPr>
          <p:cNvSpPr>
            <a:spLocks noGrp="1"/>
          </p:cNvSpPr>
          <p:nvPr>
            <p:ph idx="1"/>
          </p:nvPr>
        </p:nvSpPr>
        <p:spPr/>
        <p:txBody>
          <a:bodyPr/>
          <a:lstStyle/>
          <a:p>
            <a:r>
              <a:rPr lang="en-US" dirty="0"/>
              <a:t>Primary aim was to build </a:t>
            </a:r>
            <a:r>
              <a:rPr lang="en-US" dirty="0" err="1"/>
              <a:t>LumiCal</a:t>
            </a:r>
            <a:r>
              <a:rPr lang="en-US" dirty="0"/>
              <a:t> prototype for beam tests and demonstrate the principle of compact electromagnetic calorimeter;</a:t>
            </a:r>
          </a:p>
          <a:p>
            <a:r>
              <a:rPr lang="en-US" dirty="0"/>
              <a:t>Make the geometry of the detector module close to the designed for </a:t>
            </a:r>
            <a:r>
              <a:rPr lang="en-US" dirty="0" err="1"/>
              <a:t>LumiCal</a:t>
            </a:r>
            <a:r>
              <a:rPr lang="en-US" dirty="0"/>
              <a:t> at LC experiments;</a:t>
            </a:r>
          </a:p>
          <a:p>
            <a:r>
              <a:rPr lang="en-US" dirty="0"/>
              <a:t>Reduce the thickness of the sensor layer below 1 mm;</a:t>
            </a:r>
          </a:p>
          <a:p>
            <a:r>
              <a:rPr lang="en-US" dirty="0"/>
              <a:t>Provide mechanical rigidity for the module to simplify its handling during the assembly of calorimeter prototype;</a:t>
            </a:r>
          </a:p>
          <a:p>
            <a:r>
              <a:rPr lang="en-US" dirty="0"/>
              <a:t>Try to read-out all pads (256) of the </a:t>
            </a:r>
            <a:r>
              <a:rPr lang="en-US" dirty="0" err="1"/>
              <a:t>LumiCal</a:t>
            </a:r>
            <a:r>
              <a:rPr lang="en-US" dirty="0"/>
              <a:t> sensor.   </a:t>
            </a:r>
          </a:p>
        </p:txBody>
      </p:sp>
      <p:sp>
        <p:nvSpPr>
          <p:cNvPr id="4" name="Slide Number Placeholder 3">
            <a:extLst>
              <a:ext uri="{FF2B5EF4-FFF2-40B4-BE49-F238E27FC236}">
                <a16:creationId xmlns:a16="http://schemas.microsoft.com/office/drawing/2014/main" id="{11879143-2C0B-364D-A777-8D857C438809}"/>
              </a:ext>
            </a:extLst>
          </p:cNvPr>
          <p:cNvSpPr>
            <a:spLocks noGrp="1"/>
          </p:cNvSpPr>
          <p:nvPr>
            <p:ph type="sldNum" sz="quarter" idx="12"/>
          </p:nvPr>
        </p:nvSpPr>
        <p:spPr/>
        <p:txBody>
          <a:bodyPr/>
          <a:lstStyle/>
          <a:p>
            <a:fld id="{214FF778-03DE-154A-9D1A-C5C66652A8E5}" type="slidenum">
              <a:rPr lang="en-US" smtClean="0"/>
              <a:t>7</a:t>
            </a:fld>
            <a:endParaRPr lang="en-US"/>
          </a:p>
        </p:txBody>
      </p:sp>
    </p:spTree>
    <p:extLst>
      <p:ext uri="{BB962C8B-B14F-4D97-AF65-F5344CB8AC3E}">
        <p14:creationId xmlns:p14="http://schemas.microsoft.com/office/powerpoint/2010/main" val="103687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0B03-1673-0F45-8277-4808F13C3571}"/>
              </a:ext>
            </a:extLst>
          </p:cNvPr>
          <p:cNvSpPr>
            <a:spLocks noGrp="1"/>
          </p:cNvSpPr>
          <p:nvPr>
            <p:ph type="title"/>
          </p:nvPr>
        </p:nvSpPr>
        <p:spPr>
          <a:xfrm>
            <a:off x="1685172" y="208377"/>
            <a:ext cx="8911687" cy="1280890"/>
          </a:xfrm>
        </p:spPr>
        <p:txBody>
          <a:bodyPr/>
          <a:lstStyle/>
          <a:p>
            <a:r>
              <a:rPr lang="en-US" dirty="0"/>
              <a:t>Thin module design</a:t>
            </a:r>
          </a:p>
        </p:txBody>
      </p:sp>
      <p:sp>
        <p:nvSpPr>
          <p:cNvPr id="3" name="Content Placeholder 2">
            <a:extLst>
              <a:ext uri="{FF2B5EF4-FFF2-40B4-BE49-F238E27FC236}">
                <a16:creationId xmlns:a16="http://schemas.microsoft.com/office/drawing/2014/main" id="{1F03E004-7CDC-2A4A-85B3-8AD675E8464A}"/>
              </a:ext>
            </a:extLst>
          </p:cNvPr>
          <p:cNvSpPr>
            <a:spLocks noGrp="1"/>
          </p:cNvSpPr>
          <p:nvPr>
            <p:ph idx="1"/>
          </p:nvPr>
        </p:nvSpPr>
        <p:spPr>
          <a:xfrm>
            <a:off x="1809054" y="1100908"/>
            <a:ext cx="4810508" cy="1259520"/>
          </a:xfrm>
        </p:spPr>
        <p:txBody>
          <a:bodyPr/>
          <a:lstStyle/>
          <a:p>
            <a:r>
              <a:rPr lang="en-US" dirty="0"/>
              <a:t>Design of a carbon envelope and two dedicated </a:t>
            </a:r>
            <a:r>
              <a:rPr lang="en-US" dirty="0" err="1"/>
              <a:t>kapton</a:t>
            </a:r>
            <a:r>
              <a:rPr lang="en-US" dirty="0"/>
              <a:t> boards</a:t>
            </a:r>
          </a:p>
        </p:txBody>
      </p:sp>
      <p:grpSp>
        <p:nvGrpSpPr>
          <p:cNvPr id="4" name="Group 3">
            <a:extLst>
              <a:ext uri="{FF2B5EF4-FFF2-40B4-BE49-F238E27FC236}">
                <a16:creationId xmlns:a16="http://schemas.microsoft.com/office/drawing/2014/main" id="{2332B1C7-3198-4247-8227-2CBDE90088C7}"/>
              </a:ext>
            </a:extLst>
          </p:cNvPr>
          <p:cNvGrpSpPr/>
          <p:nvPr/>
        </p:nvGrpSpPr>
        <p:grpSpPr>
          <a:xfrm>
            <a:off x="6476240" y="133501"/>
            <a:ext cx="3011022" cy="6420475"/>
            <a:chOff x="6172316" y="415970"/>
            <a:chExt cx="2775558" cy="6153473"/>
          </a:xfrm>
        </p:grpSpPr>
        <p:grpSp>
          <p:nvGrpSpPr>
            <p:cNvPr id="5" name="Group 4">
              <a:extLst>
                <a:ext uri="{FF2B5EF4-FFF2-40B4-BE49-F238E27FC236}">
                  <a16:creationId xmlns:a16="http://schemas.microsoft.com/office/drawing/2014/main" id="{4A48F0E7-5212-354A-B277-50DDD965D689}"/>
                </a:ext>
              </a:extLst>
            </p:cNvPr>
            <p:cNvGrpSpPr/>
            <p:nvPr/>
          </p:nvGrpSpPr>
          <p:grpSpPr>
            <a:xfrm>
              <a:off x="6491464" y="913011"/>
              <a:ext cx="2456410" cy="5656432"/>
              <a:chOff x="5719665" y="794415"/>
              <a:chExt cx="2456410" cy="5656432"/>
            </a:xfrm>
          </p:grpSpPr>
          <p:sp>
            <p:nvSpPr>
              <p:cNvPr id="10" name="Rectangle 9">
                <a:extLst>
                  <a:ext uri="{FF2B5EF4-FFF2-40B4-BE49-F238E27FC236}">
                    <a16:creationId xmlns:a16="http://schemas.microsoft.com/office/drawing/2014/main" id="{1BA3BD40-A259-674E-B0AC-167602927547}"/>
                  </a:ext>
                </a:extLst>
              </p:cNvPr>
              <p:cNvSpPr/>
              <p:nvPr/>
            </p:nvSpPr>
            <p:spPr>
              <a:xfrm>
                <a:off x="5719665" y="1417640"/>
                <a:ext cx="2160000" cy="4365093"/>
              </a:xfrm>
              <a:prstGeom prst="rect">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4117B03-36F2-6C42-AFD9-34F3C8BF8C23}"/>
                  </a:ext>
                </a:extLst>
              </p:cNvPr>
              <p:cNvCxnSpPr/>
              <p:nvPr/>
            </p:nvCxnSpPr>
            <p:spPr>
              <a:xfrm flipH="1">
                <a:off x="7055556" y="1417640"/>
                <a:ext cx="14111" cy="409949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C7C979D-D960-E643-BC40-C00F236E72EC}"/>
                  </a:ext>
                </a:extLst>
              </p:cNvPr>
              <p:cNvCxnSpPr/>
              <p:nvPr/>
            </p:nvCxnSpPr>
            <p:spPr>
              <a:xfrm flipH="1">
                <a:off x="6364112" y="5517133"/>
                <a:ext cx="705555" cy="0"/>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0CD6551-F9BA-164C-9E2A-AA0372AF8C8C}"/>
                  </a:ext>
                </a:extLst>
              </p:cNvPr>
              <p:cNvCxnSpPr>
                <a:cxnSpLocks/>
              </p:cNvCxnSpPr>
              <p:nvPr/>
            </p:nvCxnSpPr>
            <p:spPr>
              <a:xfrm flipH="1">
                <a:off x="5719666" y="5963358"/>
                <a:ext cx="2150869"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FF5A1B9-A51A-6545-AD0B-84D36F9A9A6D}"/>
                  </a:ext>
                </a:extLst>
              </p:cNvPr>
              <p:cNvCxnSpPr/>
              <p:nvPr/>
            </p:nvCxnSpPr>
            <p:spPr>
              <a:xfrm flipH="1">
                <a:off x="7330534" y="1230113"/>
                <a:ext cx="540000"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04B55443-AF8E-E448-8411-0CF61B3295F9}"/>
                  </a:ext>
                </a:extLst>
              </p:cNvPr>
              <p:cNvSpPr/>
              <p:nvPr/>
            </p:nvSpPr>
            <p:spPr>
              <a:xfrm>
                <a:off x="5917666" y="1417640"/>
                <a:ext cx="1152000" cy="4099493"/>
              </a:xfrm>
              <a:prstGeom prst="rect">
                <a:avLst/>
              </a:prstGeom>
              <a:solidFill>
                <a:srgbClr val="FF0000">
                  <a:alpha val="5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6C0F423-8294-3544-BC94-BCFADCB295BB}"/>
                  </a:ext>
                </a:extLst>
              </p:cNvPr>
              <p:cNvCxnSpPr/>
              <p:nvPr/>
            </p:nvCxnSpPr>
            <p:spPr>
              <a:xfrm flipH="1">
                <a:off x="5917666" y="1236136"/>
                <a:ext cx="1152001"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DB00175-D3D9-FD43-804D-580D7C683335}"/>
                  </a:ext>
                </a:extLst>
              </p:cNvPr>
              <p:cNvSpPr txBox="1"/>
              <p:nvPr/>
            </p:nvSpPr>
            <p:spPr>
              <a:xfrm>
                <a:off x="5959999" y="818446"/>
                <a:ext cx="899142" cy="369332"/>
              </a:xfrm>
              <a:prstGeom prst="rect">
                <a:avLst/>
              </a:prstGeom>
              <a:noFill/>
            </p:spPr>
            <p:txBody>
              <a:bodyPr wrap="none" rtlCol="0">
                <a:spAutoFit/>
              </a:bodyPr>
              <a:lstStyle/>
              <a:p>
                <a:r>
                  <a:rPr lang="en-US" dirty="0"/>
                  <a:t>320 </a:t>
                </a:r>
                <a:r>
                  <a:rPr lang="en-US" dirty="0" err="1"/>
                  <a:t>μm</a:t>
                </a:r>
                <a:endParaRPr lang="en-US" dirty="0"/>
              </a:p>
            </p:txBody>
          </p:sp>
          <p:sp>
            <p:nvSpPr>
              <p:cNvPr id="18" name="TextBox 17">
                <a:extLst>
                  <a:ext uri="{FF2B5EF4-FFF2-40B4-BE49-F238E27FC236}">
                    <a16:creationId xmlns:a16="http://schemas.microsoft.com/office/drawing/2014/main" id="{607130B3-FA75-0845-AAF2-2B6FE2F46908}"/>
                  </a:ext>
                </a:extLst>
              </p:cNvPr>
              <p:cNvSpPr txBox="1"/>
              <p:nvPr/>
            </p:nvSpPr>
            <p:spPr>
              <a:xfrm>
                <a:off x="7276933" y="827100"/>
                <a:ext cx="899142" cy="369332"/>
              </a:xfrm>
              <a:prstGeom prst="rect">
                <a:avLst/>
              </a:prstGeom>
              <a:noFill/>
            </p:spPr>
            <p:txBody>
              <a:bodyPr wrap="none" rtlCol="0">
                <a:spAutoFit/>
              </a:bodyPr>
              <a:lstStyle/>
              <a:p>
                <a:r>
                  <a:rPr lang="en-US" dirty="0"/>
                  <a:t>150 </a:t>
                </a:r>
                <a:r>
                  <a:rPr lang="en-US" dirty="0" err="1"/>
                  <a:t>μm</a:t>
                </a:r>
                <a:endParaRPr lang="en-US" dirty="0"/>
              </a:p>
            </p:txBody>
          </p:sp>
          <p:sp>
            <p:nvSpPr>
              <p:cNvPr id="19" name="TextBox 18">
                <a:extLst>
                  <a:ext uri="{FF2B5EF4-FFF2-40B4-BE49-F238E27FC236}">
                    <a16:creationId xmlns:a16="http://schemas.microsoft.com/office/drawing/2014/main" id="{ABCD3F3E-B522-8D49-8A47-616C697658C0}"/>
                  </a:ext>
                </a:extLst>
              </p:cNvPr>
              <p:cNvSpPr txBox="1"/>
              <p:nvPr/>
            </p:nvSpPr>
            <p:spPr>
              <a:xfrm>
                <a:off x="6539618" y="6081515"/>
                <a:ext cx="990977" cy="369332"/>
              </a:xfrm>
              <a:prstGeom prst="rect">
                <a:avLst/>
              </a:prstGeom>
              <a:noFill/>
            </p:spPr>
            <p:txBody>
              <a:bodyPr wrap="none" rtlCol="0">
                <a:spAutoFit/>
              </a:bodyPr>
              <a:lstStyle/>
              <a:p>
                <a:r>
                  <a:rPr lang="en-US" dirty="0"/>
                  <a:t>750 </a:t>
                </a:r>
                <a:r>
                  <a:rPr lang="en-US" dirty="0" err="1"/>
                  <a:t>μm</a:t>
                </a:r>
                <a:endParaRPr lang="en-US" dirty="0"/>
              </a:p>
            </p:txBody>
          </p:sp>
          <p:sp>
            <p:nvSpPr>
              <p:cNvPr id="20" name="TextBox 19">
                <a:extLst>
                  <a:ext uri="{FF2B5EF4-FFF2-40B4-BE49-F238E27FC236}">
                    <a16:creationId xmlns:a16="http://schemas.microsoft.com/office/drawing/2014/main" id="{299E29D4-E750-1B4F-B714-EA4DE6DF100C}"/>
                  </a:ext>
                </a:extLst>
              </p:cNvPr>
              <p:cNvSpPr txBox="1"/>
              <p:nvPr/>
            </p:nvSpPr>
            <p:spPr>
              <a:xfrm rot="16200000">
                <a:off x="7060420" y="3184632"/>
                <a:ext cx="1050738" cy="369332"/>
              </a:xfrm>
              <a:prstGeom prst="rect">
                <a:avLst/>
              </a:prstGeom>
              <a:noFill/>
            </p:spPr>
            <p:txBody>
              <a:bodyPr wrap="none" rtlCol="0">
                <a:spAutoFit/>
              </a:bodyPr>
              <a:lstStyle/>
              <a:p>
                <a:r>
                  <a:rPr lang="en-US" dirty="0"/>
                  <a:t>envelope</a:t>
                </a:r>
              </a:p>
            </p:txBody>
          </p:sp>
          <p:sp>
            <p:nvSpPr>
              <p:cNvPr id="21" name="TextBox 20">
                <a:extLst>
                  <a:ext uri="{FF2B5EF4-FFF2-40B4-BE49-F238E27FC236}">
                    <a16:creationId xmlns:a16="http://schemas.microsoft.com/office/drawing/2014/main" id="{2A2F1409-6791-C04B-8EA2-47ACCBE191B8}"/>
                  </a:ext>
                </a:extLst>
              </p:cNvPr>
              <p:cNvSpPr txBox="1"/>
              <p:nvPr/>
            </p:nvSpPr>
            <p:spPr>
              <a:xfrm rot="16200000">
                <a:off x="5968062" y="3146890"/>
                <a:ext cx="819342" cy="369332"/>
              </a:xfrm>
              <a:prstGeom prst="rect">
                <a:avLst/>
              </a:prstGeom>
              <a:noFill/>
            </p:spPr>
            <p:txBody>
              <a:bodyPr wrap="none" rtlCol="0">
                <a:spAutoFit/>
              </a:bodyPr>
              <a:lstStyle/>
              <a:p>
                <a:r>
                  <a:rPr lang="en-US" dirty="0"/>
                  <a:t>Sensor</a:t>
                </a:r>
              </a:p>
            </p:txBody>
          </p:sp>
          <p:grpSp>
            <p:nvGrpSpPr>
              <p:cNvPr id="22" name="Group 21">
                <a:extLst>
                  <a:ext uri="{FF2B5EF4-FFF2-40B4-BE49-F238E27FC236}">
                    <a16:creationId xmlns:a16="http://schemas.microsoft.com/office/drawing/2014/main" id="{FDF87E15-E139-1749-96CB-4ADB84ECB131}"/>
                  </a:ext>
                </a:extLst>
              </p:cNvPr>
              <p:cNvGrpSpPr/>
              <p:nvPr/>
            </p:nvGrpSpPr>
            <p:grpSpPr>
              <a:xfrm>
                <a:off x="6961203" y="1028700"/>
                <a:ext cx="369332" cy="4468680"/>
                <a:chOff x="5590669" y="268114"/>
                <a:chExt cx="369332" cy="5249020"/>
              </a:xfrm>
            </p:grpSpPr>
            <p:sp>
              <p:nvSpPr>
                <p:cNvPr id="24" name="Rectangle 23">
                  <a:extLst>
                    <a:ext uri="{FF2B5EF4-FFF2-40B4-BE49-F238E27FC236}">
                      <a16:creationId xmlns:a16="http://schemas.microsoft.com/office/drawing/2014/main" id="{2BB08F21-1F19-F848-A070-DFBF7F300683}"/>
                    </a:ext>
                  </a:extLst>
                </p:cNvPr>
                <p:cNvSpPr/>
                <p:nvPr/>
              </p:nvSpPr>
              <p:spPr>
                <a:xfrm>
                  <a:off x="5719665" y="268114"/>
                  <a:ext cx="180000" cy="5249020"/>
                </a:xfrm>
                <a:prstGeom prst="rect">
                  <a:avLst/>
                </a:prstGeom>
                <a:solidFill>
                  <a:schemeClr val="accent6">
                    <a:lumMod val="20000"/>
                    <a:lumOff val="80000"/>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BB90D4F-816C-E944-9D10-25E2C8627EA0}"/>
                    </a:ext>
                  </a:extLst>
                </p:cNvPr>
                <p:cNvSpPr txBox="1"/>
                <p:nvPr/>
              </p:nvSpPr>
              <p:spPr>
                <a:xfrm rot="16200000">
                  <a:off x="5079405" y="3080148"/>
                  <a:ext cx="1391859" cy="369332"/>
                </a:xfrm>
                <a:prstGeom prst="rect">
                  <a:avLst/>
                </a:prstGeom>
                <a:noFill/>
              </p:spPr>
              <p:txBody>
                <a:bodyPr wrap="none" rtlCol="0">
                  <a:spAutoFit/>
                </a:bodyPr>
                <a:lstStyle/>
                <a:p>
                  <a:r>
                    <a:rPr lang="en-US" dirty="0" err="1"/>
                    <a:t>Kapton</a:t>
                  </a:r>
                  <a:r>
                    <a:rPr lang="en-US" dirty="0"/>
                    <a:t> HV</a:t>
                  </a:r>
                </a:p>
              </p:txBody>
            </p:sp>
          </p:grpSp>
          <p:sp>
            <p:nvSpPr>
              <p:cNvPr id="23" name="TextBox 22">
                <a:extLst>
                  <a:ext uri="{FF2B5EF4-FFF2-40B4-BE49-F238E27FC236}">
                    <a16:creationId xmlns:a16="http://schemas.microsoft.com/office/drawing/2014/main" id="{B3D33928-EA15-384C-9721-1BFE8ABE2594}"/>
                  </a:ext>
                </a:extLst>
              </p:cNvPr>
              <p:cNvSpPr txBox="1"/>
              <p:nvPr/>
            </p:nvSpPr>
            <p:spPr>
              <a:xfrm>
                <a:off x="6842471" y="794415"/>
                <a:ext cx="582987" cy="276999"/>
              </a:xfrm>
              <a:prstGeom prst="rect">
                <a:avLst/>
              </a:prstGeom>
              <a:noFill/>
            </p:spPr>
            <p:txBody>
              <a:bodyPr wrap="none" rtlCol="0">
                <a:spAutoFit/>
              </a:bodyPr>
              <a:lstStyle/>
              <a:p>
                <a:r>
                  <a:rPr lang="en-US" sz="1200" dirty="0"/>
                  <a:t>50 </a:t>
                </a:r>
                <a:r>
                  <a:rPr lang="en-US" sz="1200" dirty="0" err="1"/>
                  <a:t>μm</a:t>
                </a:r>
                <a:endParaRPr lang="en-US" sz="1200" dirty="0"/>
              </a:p>
            </p:txBody>
          </p:sp>
        </p:grpSp>
        <p:grpSp>
          <p:nvGrpSpPr>
            <p:cNvPr id="6" name="Group 5">
              <a:extLst>
                <a:ext uri="{FF2B5EF4-FFF2-40B4-BE49-F238E27FC236}">
                  <a16:creationId xmlns:a16="http://schemas.microsoft.com/office/drawing/2014/main" id="{73071F4E-1986-2B46-B45F-A8CA5D5A034B}"/>
                </a:ext>
              </a:extLst>
            </p:cNvPr>
            <p:cNvGrpSpPr/>
            <p:nvPr/>
          </p:nvGrpSpPr>
          <p:grpSpPr>
            <a:xfrm>
              <a:off x="6320135" y="415970"/>
              <a:ext cx="369332" cy="5249020"/>
              <a:chOff x="5590672" y="268114"/>
              <a:chExt cx="369332" cy="5249020"/>
            </a:xfrm>
          </p:grpSpPr>
          <p:sp>
            <p:nvSpPr>
              <p:cNvPr id="8" name="Rectangle 7">
                <a:extLst>
                  <a:ext uri="{FF2B5EF4-FFF2-40B4-BE49-F238E27FC236}">
                    <a16:creationId xmlns:a16="http://schemas.microsoft.com/office/drawing/2014/main" id="{21F6AFA7-0184-0446-909C-C4CB9633097C}"/>
                  </a:ext>
                </a:extLst>
              </p:cNvPr>
              <p:cNvSpPr/>
              <p:nvPr/>
            </p:nvSpPr>
            <p:spPr>
              <a:xfrm>
                <a:off x="5719665" y="268114"/>
                <a:ext cx="180000" cy="5249020"/>
              </a:xfrm>
              <a:prstGeom prst="rect">
                <a:avLst/>
              </a:prstGeom>
              <a:solidFill>
                <a:schemeClr val="accent6">
                  <a:lumMod val="20000"/>
                  <a:lumOff val="80000"/>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D07498-9B34-0E44-AE4E-E7E8DA0AEBBA}"/>
                  </a:ext>
                </a:extLst>
              </p:cNvPr>
              <p:cNvSpPr txBox="1"/>
              <p:nvPr/>
            </p:nvSpPr>
            <p:spPr>
              <a:xfrm rot="16200000">
                <a:off x="4277779" y="3080148"/>
                <a:ext cx="2995118" cy="369332"/>
              </a:xfrm>
              <a:prstGeom prst="rect">
                <a:avLst/>
              </a:prstGeom>
              <a:noFill/>
            </p:spPr>
            <p:txBody>
              <a:bodyPr wrap="none" rtlCol="0">
                <a:spAutoFit/>
              </a:bodyPr>
              <a:lstStyle/>
              <a:p>
                <a:r>
                  <a:rPr lang="en-US" dirty="0" err="1"/>
                  <a:t>Kapton</a:t>
                </a:r>
                <a:r>
                  <a:rPr lang="en-US" dirty="0"/>
                  <a:t> fan out  (connectors)</a:t>
                </a:r>
              </a:p>
            </p:txBody>
          </p:sp>
        </p:grpSp>
        <p:sp>
          <p:nvSpPr>
            <p:cNvPr id="7" name="TextBox 6">
              <a:extLst>
                <a:ext uri="{FF2B5EF4-FFF2-40B4-BE49-F238E27FC236}">
                  <a16:creationId xmlns:a16="http://schemas.microsoft.com/office/drawing/2014/main" id="{467F40AE-84C3-C14C-A28F-FED0F650E0D5}"/>
                </a:ext>
              </a:extLst>
            </p:cNvPr>
            <p:cNvSpPr txBox="1"/>
            <p:nvPr/>
          </p:nvSpPr>
          <p:spPr>
            <a:xfrm>
              <a:off x="6172316" y="919378"/>
              <a:ext cx="743037" cy="276999"/>
            </a:xfrm>
            <a:prstGeom prst="rect">
              <a:avLst/>
            </a:prstGeom>
            <a:noFill/>
          </p:spPr>
          <p:txBody>
            <a:bodyPr wrap="none" rtlCol="0">
              <a:spAutoFit/>
            </a:bodyPr>
            <a:lstStyle/>
            <a:p>
              <a:r>
                <a:rPr lang="en-US" sz="1200" dirty="0"/>
                <a:t>100 </a:t>
              </a:r>
              <a:r>
                <a:rPr lang="en-US" sz="1200" dirty="0" err="1"/>
                <a:t>μm</a:t>
              </a:r>
              <a:endParaRPr lang="en-US" sz="1200" dirty="0"/>
            </a:p>
          </p:txBody>
        </p:sp>
      </p:grpSp>
      <p:sp>
        <p:nvSpPr>
          <p:cNvPr id="36" name="CustomShape 14">
            <a:extLst>
              <a:ext uri="{FF2B5EF4-FFF2-40B4-BE49-F238E27FC236}">
                <a16:creationId xmlns:a16="http://schemas.microsoft.com/office/drawing/2014/main" id="{413E4219-AD8B-1B4C-A4DD-4CCB373EBCAB}"/>
              </a:ext>
            </a:extLst>
          </p:cNvPr>
          <p:cNvSpPr/>
          <p:nvPr/>
        </p:nvSpPr>
        <p:spPr>
          <a:xfrm>
            <a:off x="7336026" y="5567134"/>
            <a:ext cx="125568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a:solidFill>
                  <a:srgbClr val="000000"/>
                </a:solidFill>
                <a:latin typeface="Calibri"/>
              </a:rPr>
              <a:t>Glue: 10-20µm</a:t>
            </a:r>
            <a:endParaRPr lang="en-US" sz="1400" b="0" strike="noStrike" spc="-1" dirty="0">
              <a:latin typeface="Arial"/>
            </a:endParaRPr>
          </a:p>
        </p:txBody>
      </p:sp>
      <p:grpSp>
        <p:nvGrpSpPr>
          <p:cNvPr id="40" name="Group 39">
            <a:extLst>
              <a:ext uri="{FF2B5EF4-FFF2-40B4-BE49-F238E27FC236}">
                <a16:creationId xmlns:a16="http://schemas.microsoft.com/office/drawing/2014/main" id="{E3A7FEFE-3FB8-6A45-9B8C-FF8033754E00}"/>
              </a:ext>
            </a:extLst>
          </p:cNvPr>
          <p:cNvGrpSpPr/>
          <p:nvPr/>
        </p:nvGrpSpPr>
        <p:grpSpPr>
          <a:xfrm>
            <a:off x="-23778" y="2736383"/>
            <a:ext cx="6392680" cy="4016880"/>
            <a:chOff x="99633" y="2687017"/>
            <a:chExt cx="6392680" cy="4016880"/>
          </a:xfrm>
        </p:grpSpPr>
        <p:grpSp>
          <p:nvGrpSpPr>
            <p:cNvPr id="35" name="Group 34">
              <a:extLst>
                <a:ext uri="{FF2B5EF4-FFF2-40B4-BE49-F238E27FC236}">
                  <a16:creationId xmlns:a16="http://schemas.microsoft.com/office/drawing/2014/main" id="{C5D0451A-BD6C-9C45-AADA-9AB0F6E0CED1}"/>
                </a:ext>
              </a:extLst>
            </p:cNvPr>
            <p:cNvGrpSpPr/>
            <p:nvPr/>
          </p:nvGrpSpPr>
          <p:grpSpPr>
            <a:xfrm>
              <a:off x="99633" y="2687017"/>
              <a:ext cx="6392680" cy="4016880"/>
              <a:chOff x="81944" y="3505724"/>
              <a:chExt cx="6392680" cy="4016880"/>
            </a:xfrm>
          </p:grpSpPr>
          <p:pic>
            <p:nvPicPr>
              <p:cNvPr id="26" name="Picture 6">
                <a:extLst>
                  <a:ext uri="{FF2B5EF4-FFF2-40B4-BE49-F238E27FC236}">
                    <a16:creationId xmlns:a16="http://schemas.microsoft.com/office/drawing/2014/main" id="{1561D322-6C71-9C46-8899-B1A11BC793CC}"/>
                  </a:ext>
                </a:extLst>
              </p:cNvPr>
              <p:cNvPicPr/>
              <p:nvPr/>
            </p:nvPicPr>
            <p:blipFill rotWithShape="1">
              <a:blip r:embed="rId2"/>
              <a:srcRect r="10166"/>
              <a:stretch/>
            </p:blipFill>
            <p:spPr>
              <a:xfrm>
                <a:off x="81944" y="3505724"/>
                <a:ext cx="6392680" cy="4016880"/>
              </a:xfrm>
              <a:prstGeom prst="rect">
                <a:avLst/>
              </a:prstGeom>
              <a:ln>
                <a:noFill/>
              </a:ln>
            </p:spPr>
          </p:pic>
          <p:pic>
            <p:nvPicPr>
              <p:cNvPr id="27" name="Picture 7">
                <a:extLst>
                  <a:ext uri="{FF2B5EF4-FFF2-40B4-BE49-F238E27FC236}">
                    <a16:creationId xmlns:a16="http://schemas.microsoft.com/office/drawing/2014/main" id="{37E9C478-4353-724C-8AC5-9E726F5E5D63}"/>
                  </a:ext>
                </a:extLst>
              </p:cNvPr>
              <p:cNvPicPr/>
              <p:nvPr/>
            </p:nvPicPr>
            <p:blipFill>
              <a:blip r:embed="rId3"/>
              <a:srcRect l="20649" t="8121" r="10274" b="15463"/>
              <a:stretch>
                <a:fillRect/>
              </a:stretch>
            </p:blipFill>
            <p:spPr>
              <a:xfrm>
                <a:off x="123431" y="6196289"/>
                <a:ext cx="2048040" cy="1278360"/>
              </a:xfrm>
              <a:prstGeom prst="rect">
                <a:avLst/>
              </a:prstGeom>
              <a:ln>
                <a:noFill/>
              </a:ln>
            </p:spPr>
          </p:pic>
          <p:pic>
            <p:nvPicPr>
              <p:cNvPr id="28" name="Picture 8">
                <a:extLst>
                  <a:ext uri="{FF2B5EF4-FFF2-40B4-BE49-F238E27FC236}">
                    <a16:creationId xmlns:a16="http://schemas.microsoft.com/office/drawing/2014/main" id="{3C9FB074-5A79-D94B-B320-8DC4B9F2894B}"/>
                  </a:ext>
                </a:extLst>
              </p:cNvPr>
              <p:cNvPicPr/>
              <p:nvPr/>
            </p:nvPicPr>
            <p:blipFill>
              <a:blip r:embed="rId4"/>
              <a:srcRect l="22758" t="13196" r="24867" b="29101"/>
              <a:stretch>
                <a:fillRect/>
              </a:stretch>
            </p:blipFill>
            <p:spPr>
              <a:xfrm>
                <a:off x="312316" y="5460006"/>
                <a:ext cx="1551960" cy="965160"/>
              </a:xfrm>
              <a:prstGeom prst="rect">
                <a:avLst/>
              </a:prstGeom>
              <a:ln>
                <a:noFill/>
              </a:ln>
            </p:spPr>
          </p:pic>
          <p:pic>
            <p:nvPicPr>
              <p:cNvPr id="29" name="Picture 9">
                <a:extLst>
                  <a:ext uri="{FF2B5EF4-FFF2-40B4-BE49-F238E27FC236}">
                    <a16:creationId xmlns:a16="http://schemas.microsoft.com/office/drawing/2014/main" id="{8BCC9EA2-40CE-E64F-8E6D-6664096724F7}"/>
                  </a:ext>
                </a:extLst>
              </p:cNvPr>
              <p:cNvPicPr/>
              <p:nvPr/>
            </p:nvPicPr>
            <p:blipFill>
              <a:blip r:embed="rId5"/>
              <a:srcRect l="25284" t="16446" r="25273" b="28891"/>
              <a:stretch>
                <a:fillRect/>
              </a:stretch>
            </p:blipFill>
            <p:spPr>
              <a:xfrm>
                <a:off x="347516" y="4561884"/>
                <a:ext cx="1465560" cy="914400"/>
              </a:xfrm>
              <a:prstGeom prst="rect">
                <a:avLst/>
              </a:prstGeom>
              <a:ln>
                <a:noFill/>
              </a:ln>
            </p:spPr>
          </p:pic>
          <p:pic>
            <p:nvPicPr>
              <p:cNvPr id="30" name="Picture 10">
                <a:extLst>
                  <a:ext uri="{FF2B5EF4-FFF2-40B4-BE49-F238E27FC236}">
                    <a16:creationId xmlns:a16="http://schemas.microsoft.com/office/drawing/2014/main" id="{BA143E98-F77C-0047-AAF7-6D2AFA2E8F74}"/>
                  </a:ext>
                </a:extLst>
              </p:cNvPr>
              <p:cNvPicPr/>
              <p:nvPr/>
            </p:nvPicPr>
            <p:blipFill>
              <a:blip r:embed="rId6"/>
              <a:srcRect l="22566" t="10884" r="23378" b="28031"/>
              <a:stretch>
                <a:fillRect/>
              </a:stretch>
            </p:blipFill>
            <p:spPr>
              <a:xfrm>
                <a:off x="190544" y="3602420"/>
                <a:ext cx="1602000" cy="1021320"/>
              </a:xfrm>
              <a:prstGeom prst="rect">
                <a:avLst/>
              </a:prstGeom>
              <a:ln>
                <a:noFill/>
              </a:ln>
            </p:spPr>
          </p:pic>
          <p:sp>
            <p:nvSpPr>
              <p:cNvPr id="31" name="CustomShape 21">
                <a:extLst>
                  <a:ext uri="{FF2B5EF4-FFF2-40B4-BE49-F238E27FC236}">
                    <a16:creationId xmlns:a16="http://schemas.microsoft.com/office/drawing/2014/main" id="{9D3E8602-688C-5E4A-BC9E-9C817D2ADC0F}"/>
                  </a:ext>
                </a:extLst>
              </p:cNvPr>
              <p:cNvSpPr/>
              <p:nvPr/>
            </p:nvSpPr>
            <p:spPr>
              <a:xfrm>
                <a:off x="660606" y="5768201"/>
                <a:ext cx="942120" cy="302760"/>
              </a:xfrm>
              <a:prstGeom prst="rect">
                <a:avLst/>
              </a:prstGeom>
              <a:noFill/>
              <a:ln>
                <a:noFill/>
              </a:ln>
            </p:spPr>
            <p:txBody>
              <a:bodyPr wrap="none" lIns="90000" tIns="45000" rIns="90000" bIns="45000"/>
              <a:lstStyle/>
              <a:p>
                <a:pPr algn="r">
                  <a:lnSpc>
                    <a:spcPct val="100000"/>
                  </a:lnSpc>
                </a:pPr>
                <a:r>
                  <a:rPr lang="en-US" sz="1400" dirty="0">
                    <a:solidFill>
                      <a:srgbClr val="000000"/>
                    </a:solidFill>
                    <a:latin typeface="Calibri"/>
                  </a:rPr>
                  <a:t>Kapton HV</a:t>
                </a:r>
                <a:endParaRPr dirty="0"/>
              </a:p>
            </p:txBody>
          </p:sp>
          <p:sp>
            <p:nvSpPr>
              <p:cNvPr id="32" name="CustomShape 22">
                <a:extLst>
                  <a:ext uri="{FF2B5EF4-FFF2-40B4-BE49-F238E27FC236}">
                    <a16:creationId xmlns:a16="http://schemas.microsoft.com/office/drawing/2014/main" id="{4BE71B6B-0ECB-0B46-AB9A-9218E4A529B8}"/>
                  </a:ext>
                </a:extLst>
              </p:cNvPr>
              <p:cNvSpPr/>
              <p:nvPr/>
            </p:nvSpPr>
            <p:spPr>
              <a:xfrm>
                <a:off x="381529" y="3895130"/>
                <a:ext cx="1123200" cy="272160"/>
              </a:xfrm>
              <a:prstGeom prst="rect">
                <a:avLst/>
              </a:prstGeom>
              <a:noFill/>
              <a:ln>
                <a:noFill/>
              </a:ln>
            </p:spPr>
            <p:txBody>
              <a:bodyPr wrap="none" lIns="90000" tIns="45000" rIns="90000" bIns="45000"/>
              <a:lstStyle/>
              <a:p>
                <a:pPr algn="r">
                  <a:lnSpc>
                    <a:spcPct val="100000"/>
                  </a:lnSpc>
                </a:pPr>
                <a:r>
                  <a:rPr lang="en-US" sz="1200" dirty="0">
                    <a:solidFill>
                      <a:srgbClr val="000000"/>
                    </a:solidFill>
                    <a:latin typeface="Calibri"/>
                  </a:rPr>
                  <a:t>Kapton Fan out</a:t>
                </a:r>
                <a:endParaRPr dirty="0"/>
              </a:p>
            </p:txBody>
          </p:sp>
          <p:sp>
            <p:nvSpPr>
              <p:cNvPr id="33" name="CustomShape 23">
                <a:extLst>
                  <a:ext uri="{FF2B5EF4-FFF2-40B4-BE49-F238E27FC236}">
                    <a16:creationId xmlns:a16="http://schemas.microsoft.com/office/drawing/2014/main" id="{1F0BF340-060E-3944-8018-5AF3212091E9}"/>
                  </a:ext>
                </a:extLst>
              </p:cNvPr>
              <p:cNvSpPr/>
              <p:nvPr/>
            </p:nvSpPr>
            <p:spPr>
              <a:xfrm>
                <a:off x="832398" y="4831579"/>
                <a:ext cx="670680" cy="302760"/>
              </a:xfrm>
              <a:prstGeom prst="rect">
                <a:avLst/>
              </a:prstGeom>
              <a:noFill/>
              <a:ln>
                <a:noFill/>
              </a:ln>
            </p:spPr>
            <p:txBody>
              <a:bodyPr wrap="none" lIns="90000" tIns="45000" rIns="90000" bIns="45000"/>
              <a:lstStyle/>
              <a:p>
                <a:pPr algn="r">
                  <a:lnSpc>
                    <a:spcPct val="100000"/>
                  </a:lnSpc>
                </a:pPr>
                <a:r>
                  <a:rPr lang="en-US" sz="1400" dirty="0">
                    <a:solidFill>
                      <a:srgbClr val="000000"/>
                    </a:solidFill>
                    <a:latin typeface="Calibri"/>
                  </a:rPr>
                  <a:t>Sensor</a:t>
                </a:r>
                <a:endParaRPr dirty="0"/>
              </a:p>
            </p:txBody>
          </p:sp>
          <p:sp>
            <p:nvSpPr>
              <p:cNvPr id="34" name="CustomShape 24">
                <a:extLst>
                  <a:ext uri="{FF2B5EF4-FFF2-40B4-BE49-F238E27FC236}">
                    <a16:creationId xmlns:a16="http://schemas.microsoft.com/office/drawing/2014/main" id="{DAA21928-E728-CD4F-8706-4D4B16DBD226}"/>
                  </a:ext>
                </a:extLst>
              </p:cNvPr>
              <p:cNvSpPr/>
              <p:nvPr/>
            </p:nvSpPr>
            <p:spPr>
              <a:xfrm>
                <a:off x="652896" y="6673285"/>
                <a:ext cx="839880" cy="302760"/>
              </a:xfrm>
              <a:prstGeom prst="rect">
                <a:avLst/>
              </a:prstGeom>
              <a:noFill/>
              <a:ln>
                <a:noFill/>
              </a:ln>
            </p:spPr>
            <p:txBody>
              <a:bodyPr wrap="none" lIns="90000" tIns="45000" rIns="90000" bIns="45000"/>
              <a:lstStyle/>
              <a:p>
                <a:pPr algn="r">
                  <a:lnSpc>
                    <a:spcPct val="100000"/>
                  </a:lnSpc>
                </a:pPr>
                <a:r>
                  <a:rPr lang="en-US" sz="1400" dirty="0">
                    <a:solidFill>
                      <a:srgbClr val="000000"/>
                    </a:solidFill>
                    <a:latin typeface="Calibri"/>
                  </a:rPr>
                  <a:t>Envelope</a:t>
                </a:r>
                <a:endParaRPr dirty="0"/>
              </a:p>
            </p:txBody>
          </p:sp>
        </p:grpSp>
        <p:sp>
          <p:nvSpPr>
            <p:cNvPr id="37" name="TextShape 22">
              <a:extLst>
                <a:ext uri="{FF2B5EF4-FFF2-40B4-BE49-F238E27FC236}">
                  <a16:creationId xmlns:a16="http://schemas.microsoft.com/office/drawing/2014/main" id="{B21D4304-278A-C045-8100-30A82B887F05}"/>
                </a:ext>
              </a:extLst>
            </p:cNvPr>
            <p:cNvSpPr txBox="1"/>
            <p:nvPr/>
          </p:nvSpPr>
          <p:spPr>
            <a:xfrm>
              <a:off x="177366" y="3604011"/>
              <a:ext cx="1422682" cy="354266"/>
            </a:xfrm>
            <a:prstGeom prst="rect">
              <a:avLst/>
            </a:prstGeom>
            <a:noFill/>
            <a:ln>
              <a:noFill/>
            </a:ln>
          </p:spPr>
          <p:txBody>
            <a:bodyPr lIns="90000" tIns="45000" rIns="90000" bIns="45000"/>
            <a:lstStyle/>
            <a:p>
              <a:r>
                <a:rPr lang="en-US" sz="1050" b="0" strike="noStrike" spc="-1" dirty="0">
                  <a:latin typeface="Cantarell"/>
                </a:rPr>
                <a:t>epoxy + wire bonding</a:t>
              </a:r>
              <a:endParaRPr lang="en-US" sz="1050" b="0" strike="noStrike" spc="-1" dirty="0">
                <a:latin typeface="Arial"/>
              </a:endParaRPr>
            </a:p>
          </p:txBody>
        </p:sp>
        <p:sp>
          <p:nvSpPr>
            <p:cNvPr id="38" name="TextShape 23">
              <a:extLst>
                <a:ext uri="{FF2B5EF4-FFF2-40B4-BE49-F238E27FC236}">
                  <a16:creationId xmlns:a16="http://schemas.microsoft.com/office/drawing/2014/main" id="{D9FCE021-6642-BB48-816B-BF2A83F472F6}"/>
                </a:ext>
              </a:extLst>
            </p:cNvPr>
            <p:cNvSpPr txBox="1"/>
            <p:nvPr/>
          </p:nvSpPr>
          <p:spPr>
            <a:xfrm>
              <a:off x="161421" y="4424822"/>
              <a:ext cx="1482480" cy="316080"/>
            </a:xfrm>
            <a:prstGeom prst="rect">
              <a:avLst/>
            </a:prstGeom>
            <a:noFill/>
            <a:ln>
              <a:noFill/>
            </a:ln>
          </p:spPr>
          <p:txBody>
            <a:bodyPr lIns="90000" tIns="45000" rIns="90000" bIns="45000"/>
            <a:lstStyle/>
            <a:p>
              <a:r>
                <a:rPr lang="en-US" sz="1100" b="0" strike="noStrike" spc="-1" dirty="0">
                  <a:latin typeface="Cantarell"/>
                </a:rPr>
                <a:t>Conductive glue</a:t>
              </a:r>
              <a:endParaRPr lang="en-US" sz="1100" b="0" strike="noStrike" spc="-1" dirty="0">
                <a:latin typeface="Arial"/>
              </a:endParaRPr>
            </a:p>
          </p:txBody>
        </p:sp>
        <p:sp>
          <p:nvSpPr>
            <p:cNvPr id="39" name="TextShape 26">
              <a:extLst>
                <a:ext uri="{FF2B5EF4-FFF2-40B4-BE49-F238E27FC236}">
                  <a16:creationId xmlns:a16="http://schemas.microsoft.com/office/drawing/2014/main" id="{B3F2E217-1F6B-E94D-96AD-2BB9749E9176}"/>
                </a:ext>
              </a:extLst>
            </p:cNvPr>
            <p:cNvSpPr txBox="1"/>
            <p:nvPr/>
          </p:nvSpPr>
          <p:spPr>
            <a:xfrm>
              <a:off x="437343" y="5249860"/>
              <a:ext cx="1371240" cy="316080"/>
            </a:xfrm>
            <a:prstGeom prst="rect">
              <a:avLst/>
            </a:prstGeom>
            <a:noFill/>
            <a:ln>
              <a:noFill/>
            </a:ln>
          </p:spPr>
          <p:txBody>
            <a:bodyPr lIns="90000" tIns="45000" rIns="90000" bIns="45000"/>
            <a:lstStyle/>
            <a:p>
              <a:r>
                <a:rPr lang="en-US" sz="1050" b="0" strike="noStrike" spc="-1" dirty="0">
                  <a:latin typeface="Cantarell"/>
                </a:rPr>
                <a:t>epoxy</a:t>
              </a:r>
              <a:endParaRPr lang="en-US" sz="1050" b="0" strike="noStrike" spc="-1" dirty="0">
                <a:latin typeface="Arial"/>
              </a:endParaRPr>
            </a:p>
          </p:txBody>
        </p:sp>
      </p:grpSp>
      <p:pic>
        <p:nvPicPr>
          <p:cNvPr id="41" name="Picture 40">
            <a:extLst>
              <a:ext uri="{FF2B5EF4-FFF2-40B4-BE49-F238E27FC236}">
                <a16:creationId xmlns:a16="http://schemas.microsoft.com/office/drawing/2014/main" id="{06A44C4C-D1A3-7F43-96E6-DF5DBB9B0197}"/>
              </a:ext>
            </a:extLst>
          </p:cNvPr>
          <p:cNvPicPr/>
          <p:nvPr/>
        </p:nvPicPr>
        <p:blipFill>
          <a:blip r:embed="rId7"/>
          <a:stretch>
            <a:fillRect/>
          </a:stretch>
        </p:blipFill>
        <p:spPr>
          <a:xfrm rot="5400000">
            <a:off x="8342816" y="2876559"/>
            <a:ext cx="4924463" cy="2743884"/>
          </a:xfrm>
          <a:prstGeom prst="rect">
            <a:avLst/>
          </a:prstGeom>
          <a:ln>
            <a:noFill/>
          </a:ln>
        </p:spPr>
      </p:pic>
      <p:sp>
        <p:nvSpPr>
          <p:cNvPr id="43" name="Slide Number Placeholder 42">
            <a:extLst>
              <a:ext uri="{FF2B5EF4-FFF2-40B4-BE49-F238E27FC236}">
                <a16:creationId xmlns:a16="http://schemas.microsoft.com/office/drawing/2014/main" id="{DF13B89A-9B1C-0342-A183-268F13C0B8FB}"/>
              </a:ext>
            </a:extLst>
          </p:cNvPr>
          <p:cNvSpPr>
            <a:spLocks noGrp="1"/>
          </p:cNvSpPr>
          <p:nvPr>
            <p:ph type="sldNum" sz="quarter" idx="12"/>
          </p:nvPr>
        </p:nvSpPr>
        <p:spPr/>
        <p:txBody>
          <a:bodyPr/>
          <a:lstStyle/>
          <a:p>
            <a:fld id="{214FF778-03DE-154A-9D1A-C5C66652A8E5}" type="slidenum">
              <a:rPr lang="en-US" smtClean="0"/>
              <a:t>8</a:t>
            </a:fld>
            <a:endParaRPr lang="en-US"/>
          </a:p>
        </p:txBody>
      </p:sp>
    </p:spTree>
    <p:extLst>
      <p:ext uri="{BB962C8B-B14F-4D97-AF65-F5344CB8AC3E}">
        <p14:creationId xmlns:p14="http://schemas.microsoft.com/office/powerpoint/2010/main" val="36779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74D1-5C78-9D46-A0C0-9A2A872D8D3A}"/>
              </a:ext>
            </a:extLst>
          </p:cNvPr>
          <p:cNvSpPr>
            <a:spLocks noGrp="1"/>
          </p:cNvSpPr>
          <p:nvPr>
            <p:ph type="title"/>
          </p:nvPr>
        </p:nvSpPr>
        <p:spPr>
          <a:xfrm>
            <a:off x="1475428" y="279123"/>
            <a:ext cx="5884538" cy="1049235"/>
          </a:xfrm>
        </p:spPr>
        <p:txBody>
          <a:bodyPr/>
          <a:lstStyle/>
          <a:p>
            <a:r>
              <a:rPr lang="en-US" dirty="0"/>
              <a:t>Test beam setup</a:t>
            </a:r>
          </a:p>
        </p:txBody>
      </p:sp>
      <p:pic>
        <p:nvPicPr>
          <p:cNvPr id="6" name="Picture 5">
            <a:extLst>
              <a:ext uri="{FF2B5EF4-FFF2-40B4-BE49-F238E27FC236}">
                <a16:creationId xmlns:a16="http://schemas.microsoft.com/office/drawing/2014/main" id="{4DFEDE2F-7EB9-A841-B0D6-5E47F157777C}"/>
              </a:ext>
            </a:extLst>
          </p:cNvPr>
          <p:cNvPicPr/>
          <p:nvPr/>
        </p:nvPicPr>
        <p:blipFill>
          <a:blip r:embed="rId2"/>
          <a:stretch/>
        </p:blipFill>
        <p:spPr>
          <a:xfrm>
            <a:off x="7771266" y="0"/>
            <a:ext cx="4420733" cy="3390078"/>
          </a:xfrm>
          <a:prstGeom prst="rect">
            <a:avLst/>
          </a:prstGeom>
          <a:ln>
            <a:noFill/>
          </a:ln>
        </p:spPr>
      </p:pic>
      <p:pic>
        <p:nvPicPr>
          <p:cNvPr id="7" name="Picture 6">
            <a:extLst>
              <a:ext uri="{FF2B5EF4-FFF2-40B4-BE49-F238E27FC236}">
                <a16:creationId xmlns:a16="http://schemas.microsoft.com/office/drawing/2014/main" id="{0F840B2D-A18F-3D47-B7C8-E97BED606294}"/>
              </a:ext>
            </a:extLst>
          </p:cNvPr>
          <p:cNvPicPr>
            <a:picLocks noChangeAspect="1"/>
          </p:cNvPicPr>
          <p:nvPr/>
        </p:nvPicPr>
        <p:blipFill>
          <a:blip r:embed="rId3"/>
          <a:stretch/>
        </p:blipFill>
        <p:spPr>
          <a:xfrm>
            <a:off x="8301189" y="4037886"/>
            <a:ext cx="1767491" cy="2125662"/>
          </a:xfrm>
          <a:prstGeom prst="rect">
            <a:avLst/>
          </a:prstGeom>
          <a:ln>
            <a:noFill/>
          </a:ln>
        </p:spPr>
      </p:pic>
      <p:pic>
        <p:nvPicPr>
          <p:cNvPr id="8" name="Picture 7">
            <a:extLst>
              <a:ext uri="{FF2B5EF4-FFF2-40B4-BE49-F238E27FC236}">
                <a16:creationId xmlns:a16="http://schemas.microsoft.com/office/drawing/2014/main" id="{EBAA4035-A676-0141-807F-103F7B76A0B6}"/>
              </a:ext>
            </a:extLst>
          </p:cNvPr>
          <p:cNvPicPr>
            <a:picLocks noChangeAspect="1"/>
          </p:cNvPicPr>
          <p:nvPr/>
        </p:nvPicPr>
        <p:blipFill>
          <a:blip r:embed="rId3"/>
          <a:stretch/>
        </p:blipFill>
        <p:spPr>
          <a:xfrm rot="5400000">
            <a:off x="10245423" y="4050011"/>
            <a:ext cx="1767491" cy="2125662"/>
          </a:xfrm>
          <a:prstGeom prst="rect">
            <a:avLst/>
          </a:prstGeom>
          <a:ln>
            <a:noFill/>
          </a:ln>
        </p:spPr>
      </p:pic>
      <p:sp>
        <p:nvSpPr>
          <p:cNvPr id="9" name="TextShape 6">
            <a:extLst>
              <a:ext uri="{FF2B5EF4-FFF2-40B4-BE49-F238E27FC236}">
                <a16:creationId xmlns:a16="http://schemas.microsoft.com/office/drawing/2014/main" id="{329E6D39-78CB-3B46-B1F7-5FF23A242CDD}"/>
              </a:ext>
            </a:extLst>
          </p:cNvPr>
          <p:cNvSpPr txBox="1"/>
          <p:nvPr/>
        </p:nvSpPr>
        <p:spPr>
          <a:xfrm>
            <a:off x="7869111" y="133836"/>
            <a:ext cx="3284280" cy="450360"/>
          </a:xfrm>
          <a:prstGeom prst="rect">
            <a:avLst/>
          </a:prstGeom>
          <a:noFill/>
          <a:ln>
            <a:noFill/>
          </a:ln>
        </p:spPr>
        <p:txBody>
          <a:bodyPr lIns="90000" tIns="45000" rIns="90000" bIns="45000"/>
          <a:lstStyle/>
          <a:p>
            <a:r>
              <a:rPr lang="en-US" sz="2000" b="0" strike="noStrike" spc="-1" dirty="0">
                <a:solidFill>
                  <a:schemeClr val="bg1"/>
                </a:solidFill>
                <a:uFill>
                  <a:solidFill>
                    <a:srgbClr val="FFFFFF"/>
                  </a:solidFill>
                </a:uFill>
              </a:rPr>
              <a:t>Mainframe rotated by 90</a:t>
            </a:r>
            <a:r>
              <a:rPr lang="en-US" sz="2000" b="0" strike="noStrike" spc="-1" dirty="0">
                <a:solidFill>
                  <a:schemeClr val="bg1"/>
                </a:solidFill>
                <a:uFill>
                  <a:solidFill>
                    <a:srgbClr val="FFFFFF"/>
                  </a:solidFill>
                </a:uFill>
                <a:ea typeface="Cantarell"/>
              </a:rPr>
              <a:t>°</a:t>
            </a:r>
            <a:endParaRPr lang="en-US" sz="1800" b="0" strike="noStrike" spc="-1" dirty="0">
              <a:solidFill>
                <a:schemeClr val="bg1"/>
              </a:solidFill>
              <a:uFill>
                <a:solidFill>
                  <a:srgbClr val="FFFFFF"/>
                </a:solidFill>
              </a:uFill>
            </a:endParaRPr>
          </a:p>
        </p:txBody>
      </p:sp>
      <p:sp>
        <p:nvSpPr>
          <p:cNvPr id="10" name="Down Arrow 9">
            <a:extLst>
              <a:ext uri="{FF2B5EF4-FFF2-40B4-BE49-F238E27FC236}">
                <a16:creationId xmlns:a16="http://schemas.microsoft.com/office/drawing/2014/main" id="{206B9F4E-DC8E-CB48-B1C5-B5E0F933F61B}"/>
              </a:ext>
            </a:extLst>
          </p:cNvPr>
          <p:cNvSpPr/>
          <p:nvPr/>
        </p:nvSpPr>
        <p:spPr>
          <a:xfrm rot="16200000">
            <a:off x="9695127" y="4846785"/>
            <a:ext cx="497323" cy="581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8260B73-2FD8-1F41-9439-5BC499311B39}"/>
              </a:ext>
            </a:extLst>
          </p:cNvPr>
          <p:cNvPicPr/>
          <p:nvPr/>
        </p:nvPicPr>
        <p:blipFill>
          <a:blip r:embed="rId4"/>
          <a:stretch/>
        </p:blipFill>
        <p:spPr>
          <a:xfrm>
            <a:off x="661899" y="3806207"/>
            <a:ext cx="7642128" cy="1999170"/>
          </a:xfrm>
          <a:prstGeom prst="rect">
            <a:avLst/>
          </a:prstGeom>
          <a:ln>
            <a:noFill/>
          </a:ln>
        </p:spPr>
      </p:pic>
      <p:sp>
        <p:nvSpPr>
          <p:cNvPr id="14" name="Rectangle 13">
            <a:extLst>
              <a:ext uri="{FF2B5EF4-FFF2-40B4-BE49-F238E27FC236}">
                <a16:creationId xmlns:a16="http://schemas.microsoft.com/office/drawing/2014/main" id="{7408E0EB-9815-514B-A82C-3EA5DB23C800}"/>
              </a:ext>
            </a:extLst>
          </p:cNvPr>
          <p:cNvSpPr/>
          <p:nvPr/>
        </p:nvSpPr>
        <p:spPr>
          <a:xfrm>
            <a:off x="1166121" y="1352839"/>
            <a:ext cx="6096000" cy="2262158"/>
          </a:xfrm>
          <a:prstGeom prst="rect">
            <a:avLst/>
          </a:prstGeom>
        </p:spPr>
        <p:txBody>
          <a:bodyPr>
            <a:spAutoFit/>
          </a:bodyPr>
          <a:lstStyle/>
          <a:p>
            <a:pPr marL="216000" indent="-216000">
              <a:spcAft>
                <a:spcPts val="289"/>
              </a:spcAft>
              <a:buClr>
                <a:srgbClr val="000000"/>
              </a:buClr>
              <a:buSzPct val="45000"/>
              <a:buFont typeface="Wingdings" charset="2"/>
              <a:buChar char=""/>
            </a:pPr>
            <a:r>
              <a:rPr lang="en-US" spc="-1" dirty="0">
                <a:latin typeface="Cantarell"/>
              </a:rPr>
              <a:t>Electron beam  1 – 6 GeV</a:t>
            </a:r>
            <a:endParaRPr lang="en-US" spc="-1" dirty="0">
              <a:latin typeface="Arial"/>
            </a:endParaRPr>
          </a:p>
          <a:p>
            <a:pPr marL="216000" indent="-216000">
              <a:spcAft>
                <a:spcPts val="289"/>
              </a:spcAft>
              <a:buClr>
                <a:srgbClr val="000000"/>
              </a:buClr>
              <a:buSzPct val="45000"/>
              <a:buFont typeface="Wingdings" charset="2"/>
              <a:buChar char=""/>
            </a:pPr>
            <a:r>
              <a:rPr lang="en-US" spc="-1" dirty="0">
                <a:latin typeface="Cantarell"/>
              </a:rPr>
              <a:t>Dipole magnet  1 – 13 </a:t>
            </a:r>
            <a:r>
              <a:rPr lang="en-US" spc="-1" dirty="0" err="1">
                <a:latin typeface="Cantarell"/>
              </a:rPr>
              <a:t>kGs</a:t>
            </a:r>
            <a:endParaRPr lang="en-US" spc="-1" dirty="0">
              <a:latin typeface="Cantarell"/>
            </a:endParaRPr>
          </a:p>
          <a:p>
            <a:pPr marL="216000" indent="-216000">
              <a:spcAft>
                <a:spcPts val="289"/>
              </a:spcAft>
              <a:buClr>
                <a:srgbClr val="000000"/>
              </a:buClr>
              <a:buSzPct val="45000"/>
              <a:buFont typeface="Wingdings" charset="2"/>
              <a:buChar char=""/>
            </a:pPr>
            <a:r>
              <a:rPr lang="en-US" spc="-1" dirty="0">
                <a:latin typeface="Cantarell"/>
              </a:rPr>
              <a:t>Target to produce </a:t>
            </a:r>
            <a:r>
              <a:rPr lang="en-US" spc="-1" dirty="0">
                <a:latin typeface="Symbol" pitchFamily="2" charset="2"/>
              </a:rPr>
              <a:t>g</a:t>
            </a:r>
          </a:p>
          <a:p>
            <a:pPr marL="216000" indent="-216000">
              <a:spcAft>
                <a:spcPts val="289"/>
              </a:spcAft>
              <a:buClr>
                <a:srgbClr val="000000"/>
              </a:buClr>
              <a:buSzPct val="45000"/>
              <a:buFont typeface="Wingdings" charset="2"/>
              <a:buChar char=""/>
            </a:pPr>
            <a:r>
              <a:rPr lang="en-US" spc="-1" dirty="0" err="1">
                <a:latin typeface="Cantarell"/>
              </a:rPr>
              <a:t>EUTelescope</a:t>
            </a:r>
            <a:r>
              <a:rPr lang="en-US" spc="-1" dirty="0">
                <a:latin typeface="Cantarell"/>
              </a:rPr>
              <a:t> with 6 planes of silicon;</a:t>
            </a:r>
          </a:p>
          <a:p>
            <a:pPr marL="216000" indent="-216000">
              <a:spcAft>
                <a:spcPts val="289"/>
              </a:spcAft>
              <a:buClr>
                <a:srgbClr val="000000"/>
              </a:buClr>
              <a:buSzPct val="45000"/>
              <a:buFont typeface="Wingdings" charset="2"/>
              <a:buChar char=""/>
            </a:pPr>
            <a:r>
              <a:rPr lang="en-US" spc="-1" dirty="0">
                <a:latin typeface="Cantarell"/>
              </a:rPr>
              <a:t>2 layers without W (tracker)</a:t>
            </a:r>
          </a:p>
          <a:p>
            <a:pPr marL="216000" indent="-216000">
              <a:spcAft>
                <a:spcPts val="289"/>
              </a:spcAft>
              <a:buClr>
                <a:srgbClr val="000000"/>
              </a:buClr>
              <a:buSzPct val="45000"/>
              <a:buFont typeface="Wingdings" charset="2"/>
              <a:buChar char=""/>
            </a:pPr>
            <a:r>
              <a:rPr lang="en-US" spc="-1" dirty="0">
                <a:latin typeface="Cantarell"/>
              </a:rPr>
              <a:t>6 layers with W  (calorimeter)</a:t>
            </a:r>
          </a:p>
          <a:p>
            <a:pPr marL="216000" indent="-216000">
              <a:spcAft>
                <a:spcPts val="289"/>
              </a:spcAft>
              <a:buClr>
                <a:srgbClr val="000000"/>
              </a:buClr>
              <a:buSzPct val="45000"/>
              <a:buFont typeface="Wingdings" charset="2"/>
              <a:buChar char=""/>
            </a:pPr>
            <a:r>
              <a:rPr lang="en-US" spc="-1" dirty="0">
                <a:latin typeface="Cantarell"/>
              </a:rPr>
              <a:t>Detectors flip 90 degrees (better separation)</a:t>
            </a:r>
            <a:endParaRPr lang="en-US" spc="-1" dirty="0">
              <a:latin typeface="Arial"/>
            </a:endParaRPr>
          </a:p>
        </p:txBody>
      </p:sp>
      <p:sp>
        <p:nvSpPr>
          <p:cNvPr id="3" name="Rectangle 2">
            <a:extLst>
              <a:ext uri="{FF2B5EF4-FFF2-40B4-BE49-F238E27FC236}">
                <a16:creationId xmlns:a16="http://schemas.microsoft.com/office/drawing/2014/main" id="{5323CFAB-4D48-D549-BB24-957848370F15}"/>
              </a:ext>
            </a:extLst>
          </p:cNvPr>
          <p:cNvSpPr/>
          <p:nvPr/>
        </p:nvSpPr>
        <p:spPr>
          <a:xfrm>
            <a:off x="11443992" y="4704090"/>
            <a:ext cx="279115" cy="369332"/>
          </a:xfrm>
          <a:prstGeom prst="rect">
            <a:avLst/>
          </a:prstGeom>
        </p:spPr>
        <p:txBody>
          <a:bodyPr wrap="none">
            <a:spAutoFit/>
          </a:bodyPr>
          <a:lstStyle/>
          <a:p>
            <a:r>
              <a:rPr lang="en-US" spc="-1" dirty="0">
                <a:latin typeface="Symbol" pitchFamily="2" charset="2"/>
              </a:rPr>
              <a:t>g</a:t>
            </a:r>
            <a:endParaRPr lang="en-US" dirty="0"/>
          </a:p>
        </p:txBody>
      </p:sp>
      <p:sp>
        <p:nvSpPr>
          <p:cNvPr id="15" name="TextBox 14">
            <a:extLst>
              <a:ext uri="{FF2B5EF4-FFF2-40B4-BE49-F238E27FC236}">
                <a16:creationId xmlns:a16="http://schemas.microsoft.com/office/drawing/2014/main" id="{481C49C8-669F-7148-BD70-39449F72A8FC}"/>
              </a:ext>
            </a:extLst>
          </p:cNvPr>
          <p:cNvSpPr txBox="1"/>
          <p:nvPr/>
        </p:nvSpPr>
        <p:spPr>
          <a:xfrm>
            <a:off x="10660825" y="4768086"/>
            <a:ext cx="386644" cy="369332"/>
          </a:xfrm>
          <a:prstGeom prst="rect">
            <a:avLst/>
          </a:prstGeom>
          <a:noFill/>
        </p:spPr>
        <p:txBody>
          <a:bodyPr wrap="none" rtlCol="0">
            <a:spAutoFit/>
          </a:bodyPr>
          <a:lstStyle/>
          <a:p>
            <a:r>
              <a:rPr lang="en-US" dirty="0"/>
              <a:t>e</a:t>
            </a:r>
            <a:r>
              <a:rPr lang="en-US" baseline="30000" dirty="0"/>
              <a:t>-</a:t>
            </a:r>
          </a:p>
        </p:txBody>
      </p:sp>
      <p:sp>
        <p:nvSpPr>
          <p:cNvPr id="16" name="Oval 15">
            <a:extLst>
              <a:ext uri="{FF2B5EF4-FFF2-40B4-BE49-F238E27FC236}">
                <a16:creationId xmlns:a16="http://schemas.microsoft.com/office/drawing/2014/main" id="{1928BCD2-C20E-D844-B038-785F648D9E30}"/>
              </a:ext>
            </a:extLst>
          </p:cNvPr>
          <p:cNvSpPr/>
          <p:nvPr/>
        </p:nvSpPr>
        <p:spPr>
          <a:xfrm>
            <a:off x="11376214" y="5100717"/>
            <a:ext cx="414670" cy="399937"/>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3F20ADF-C6F9-4F44-B5F5-0ECEEAB715C8}"/>
              </a:ext>
            </a:extLst>
          </p:cNvPr>
          <p:cNvSpPr/>
          <p:nvPr/>
        </p:nvSpPr>
        <p:spPr>
          <a:xfrm>
            <a:off x="10668410" y="5100717"/>
            <a:ext cx="414670" cy="399937"/>
          </a:xfrm>
          <a:prstGeom prst="ellipse">
            <a:avLst/>
          </a:prstGeom>
          <a:solidFill>
            <a:schemeClr val="accent6">
              <a:lumMod val="60000"/>
              <a:lumOff val="40000"/>
              <a:alpha val="3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a:extLst>
              <a:ext uri="{FF2B5EF4-FFF2-40B4-BE49-F238E27FC236}">
                <a16:creationId xmlns:a16="http://schemas.microsoft.com/office/drawing/2014/main" id="{EF647B46-A555-2F40-A579-CAC953CB3AF3}"/>
              </a:ext>
            </a:extLst>
          </p:cNvPr>
          <p:cNvSpPr>
            <a:spLocks noGrp="1"/>
          </p:cNvSpPr>
          <p:nvPr>
            <p:ph type="sldNum" sz="quarter" idx="12"/>
          </p:nvPr>
        </p:nvSpPr>
        <p:spPr/>
        <p:txBody>
          <a:bodyPr/>
          <a:lstStyle/>
          <a:p>
            <a:fld id="{214FF778-03DE-154A-9D1A-C5C66652A8E5}" type="slidenum">
              <a:rPr lang="en-US" smtClean="0"/>
              <a:t>9</a:t>
            </a:fld>
            <a:endParaRPr lang="en-US"/>
          </a:p>
        </p:txBody>
      </p:sp>
    </p:spTree>
    <p:extLst>
      <p:ext uri="{BB962C8B-B14F-4D97-AF65-F5344CB8AC3E}">
        <p14:creationId xmlns:p14="http://schemas.microsoft.com/office/powerpoint/2010/main" val="382658602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{E06CDE73-C8D7-484C-9DCC-0AEB57F042B4}tf10001069</Template>
  <TotalTime>1244</TotalTime>
  <Words>583</Words>
  <Application>Microsoft Macintosh PowerPoint</Application>
  <PresentationFormat>Widescreen</PresentationFormat>
  <Paragraphs>124</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Cantarell</vt:lpstr>
      <vt:lpstr>CantarellRegular</vt:lpstr>
      <vt:lpstr>Century Gothic</vt:lpstr>
      <vt:lpstr>DejaVuSans</vt:lpstr>
      <vt:lpstr>LiberationSans</vt:lpstr>
      <vt:lpstr>Mangal</vt:lpstr>
      <vt:lpstr>Symbol</vt:lpstr>
      <vt:lpstr>Wingdings</vt:lpstr>
      <vt:lpstr>Wingdings 3</vt:lpstr>
      <vt:lpstr>Wisp</vt:lpstr>
      <vt:lpstr>Potential calorimeter for LUXE</vt:lpstr>
      <vt:lpstr>LUXE : photon-laser</vt:lpstr>
      <vt:lpstr>LUXE : electron - laser</vt:lpstr>
      <vt:lpstr>Luminosity calorimeter for linear collider</vt:lpstr>
      <vt:lpstr>Goals and simulation </vt:lpstr>
      <vt:lpstr>LumiCal sensor</vt:lpstr>
      <vt:lpstr>LumiCal test at DESY in 2016</vt:lpstr>
      <vt:lpstr>Thin module design</vt:lpstr>
      <vt:lpstr>Test beam setup</vt:lpstr>
      <vt:lpstr>PowerPoint Presentation</vt:lpstr>
      <vt:lpstr>PowerPoint Presentation</vt:lpstr>
      <vt:lpstr>Shower Study in Transverse Plane</vt:lpstr>
      <vt:lpstr>Tracker efficiency (work in progress)</vt:lpstr>
      <vt:lpstr>Electron/photon identification (work in progress)</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 bb</dc:creator>
  <cp:lastModifiedBy>yan bb</cp:lastModifiedBy>
  <cp:revision>55</cp:revision>
  <dcterms:created xsi:type="dcterms:W3CDTF">2019-04-16T11:29:00Z</dcterms:created>
  <dcterms:modified xsi:type="dcterms:W3CDTF">2019-04-17T08:13:57Z</dcterms:modified>
</cp:coreProperties>
</file>