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80" r:id="rId3"/>
    <p:sldId id="258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4" r:id="rId16"/>
    <p:sldId id="295" r:id="rId17"/>
    <p:sldId id="292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43"/>
  </p:normalViewPr>
  <p:slideViewPr>
    <p:cSldViewPr snapToGrid="0" snapToObjects="1" showGuides="1">
      <p:cViewPr varScale="1">
        <p:scale>
          <a:sx n="87" d="100"/>
          <a:sy n="87" d="100"/>
        </p:scale>
        <p:origin x="208" y="896"/>
      </p:cViewPr>
      <p:guideLst>
        <p:guide orient="horz" pos="33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484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0A8FC-B742-1B44-9542-16A72EB59C7D}" type="datetimeFigureOut">
              <a:rPr lang="en-US" smtClean="0"/>
              <a:t>6/14/19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5C2DE-8AF5-D74E-9719-E0514B39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1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E58C-3459-9445-A5E4-88759E9DF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3B224-4FA6-8049-985D-852E7ACBE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93A54-123A-804C-8D84-F5B1A568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10814-1029-7942-8CEA-E126D299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5D2B4-F415-114A-8D2B-56755009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9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B759-4E51-C34F-928B-53B7E23B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F7DD0-6D66-DB46-AD46-B9FBD6EB9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30F5A-BF76-3A48-9867-E9BFF3A1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E9181-2B84-DB42-A528-EEABAF44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973CA-15F5-9943-B276-C6DF8FFB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211F0-9D90-464D-BC8F-CB15FF139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17722-8C7A-D54E-AFA5-22023996E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02671-0FD4-0747-8D2C-D6B213A7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E9C51-23A0-C84B-9ED4-B7D8F0422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1C7F6-C1CB-3944-A66A-AB24FFC2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4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0691-0F56-744D-A7E4-4F88C688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7E6C1-3796-964E-AF21-F5F1BA93C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BA9DB-5D19-7A4E-A433-0BCD13B9DB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AC33-0EB1-4A4C-BA24-123FA2CD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1E8A5-7B3C-7449-922F-F2CC823B2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07912-027D-224B-BECA-CFF2D2BD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EDBD2-E585-0548-A99B-1A622101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92F-0C38-B443-ACC5-422F4578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5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E16D-0921-1244-8779-D42A2B79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580A8-2498-6345-9681-9D8A461E5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30619-7A21-D34B-BE65-0A50B0D53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30852-6456-8F4D-975A-A5C925B50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CD539-9A1B-1C4A-833E-E27F5575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138C8-0E21-4540-ABD1-1E2B948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3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2383-3640-FE43-B7EB-0266D8F1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AF69D-9ED9-7546-8FEE-54973DE74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5FED8-CD32-8C49-8960-78F61D731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E44623-064C-B349-8329-16AA8C46E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B5479D-D309-8D4C-A3C5-85FEBEBF7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099106-D29B-BB40-A746-D570FA7891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6518AF-9B98-684B-9A05-54C0EF03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5819B-B2FC-974E-B471-D775EB44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7C81-94E7-B64E-ACFA-7CAA0FE9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89025-8BDC-924C-B2A7-40070D2A1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5BBE9-AFA2-D84F-8A4B-D32E567B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EA22C-8CAB-D445-87A8-C49C8017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9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4EE26-B0DE-844F-B952-05375CF9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02831F-B620-8947-A886-A1BB4128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20738-BFEF-B644-A826-B8340065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4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F99C3-63F3-834B-921A-1D0B3833C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12EB6-E0C1-4B4C-A51C-BC21B0F54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33BF-EF1B-2449-8E0C-1CC455B00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479CA-4A67-EB43-8CB9-990D40AD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F8BE0-5E9D-0C46-BEA6-BD4F28B5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F62C5-E9B3-2847-888A-55F877849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6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B3DF1-D5CA-4740-8A8A-C7E34B3E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7AF82-2D20-EF49-A75B-0B8FEEFCD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46D15-E169-3049-9F0C-ABDF7B84F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BE925-532B-7F4A-9837-166AE4EE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E708C-2EB0-F54C-8AD8-46BDAAD3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77CC0-FF13-0647-896B-B7605BFA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8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0A9EC-46BF-864F-90E9-884BE3D5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820"/>
            <a:ext cx="10515600" cy="538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1D56D-FACF-8744-A2BC-5019996EF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72581"/>
            <a:ext cx="10515600" cy="4929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136AA-A837-134A-8590-612CCA234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101657"/>
            <a:ext cx="570155" cy="501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AF239F6F-26B3-1A44-8F44-8A41E0563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994DB-E42D-FB46-8C7F-A9CAB0B56521}"/>
              </a:ext>
            </a:extLst>
          </p:cNvPr>
          <p:cNvSpPr txBox="1"/>
          <p:nvPr userDrawn="1"/>
        </p:nvSpPr>
        <p:spPr>
          <a:xfrm>
            <a:off x="671639" y="6352434"/>
            <a:ext cx="1336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Christian Glaser</a:t>
            </a:r>
          </a:p>
        </p:txBody>
      </p:sp>
    </p:spTree>
    <p:extLst>
      <p:ext uri="{BB962C8B-B14F-4D97-AF65-F5344CB8AC3E}">
        <p14:creationId xmlns:p14="http://schemas.microsoft.com/office/powerpoint/2010/main" val="416420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ithub.com/nu-radio/NuRadioRec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ithub.com/nu-radio/NuRadioMC/wiki/Tutoria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9566C2-500F-DA4F-A0B9-CC358AE9EE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NuRadioMC</a:t>
            </a:r>
            <a:br>
              <a:rPr lang="en-US" dirty="0"/>
            </a:br>
            <a:r>
              <a:rPr lang="en-US" sz="4400" dirty="0"/>
              <a:t>Simulating the radio emission of neutrinos from interaction to detector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5DB2832-709A-0C49-8B96-018970DF53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Christian Glaser for the </a:t>
            </a:r>
            <a:r>
              <a:rPr lang="en-US" dirty="0" err="1"/>
              <a:t>InIceMC</a:t>
            </a:r>
            <a:r>
              <a:rPr lang="en-US" dirty="0"/>
              <a:t>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9A41A-60BC-5140-A438-8DD51C1F6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6391B-A69E-D84A-87FE-04076B867E72}"/>
              </a:ext>
            </a:extLst>
          </p:cNvPr>
          <p:cNvSpPr txBox="1"/>
          <p:nvPr/>
        </p:nvSpPr>
        <p:spPr>
          <a:xfrm>
            <a:off x="1415844" y="4129548"/>
            <a:ext cx="9409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Christian Glaser, Daniel García-Fernández, Anna </a:t>
            </a:r>
            <a:r>
              <a:rPr lang="en-US" dirty="0" err="1"/>
              <a:t>Nelles</a:t>
            </a:r>
            <a:r>
              <a:rPr lang="en-US" dirty="0"/>
              <a:t>, Jaime Alvarez-</a:t>
            </a:r>
            <a:r>
              <a:rPr lang="en-US" dirty="0" err="1"/>
              <a:t>Muñiz</a:t>
            </a:r>
            <a:r>
              <a:rPr lang="en-US" dirty="0"/>
              <a:t>, Steven W. Barwick, Dave Z. Besson, Brian A. Clark, Amy Connolly, Cosmin </a:t>
            </a:r>
            <a:r>
              <a:rPr lang="en-US" dirty="0" err="1"/>
              <a:t>Deaconu</a:t>
            </a:r>
            <a:r>
              <a:rPr lang="en-US" dirty="0"/>
              <a:t>, </a:t>
            </a:r>
            <a:r>
              <a:rPr lang="en-US" dirty="0" err="1"/>
              <a:t>Krijn</a:t>
            </a:r>
            <a:r>
              <a:rPr lang="en-US" dirty="0"/>
              <a:t> de Vries, Jordan C. Hanson, Ben </a:t>
            </a:r>
            <a:r>
              <a:rPr lang="en-US" dirty="0" err="1"/>
              <a:t>Hokanson-Fasig</a:t>
            </a:r>
            <a:r>
              <a:rPr lang="en-US" dirty="0"/>
              <a:t>, R. </a:t>
            </a:r>
            <a:r>
              <a:rPr lang="en-US" dirty="0" err="1"/>
              <a:t>Lahmann</a:t>
            </a:r>
            <a:r>
              <a:rPr lang="en-US" dirty="0"/>
              <a:t>, Uzair Latif, Stuart A. Kleinfelder, Christopher </a:t>
            </a:r>
            <a:r>
              <a:rPr lang="en-US" dirty="0" err="1"/>
              <a:t>Persichilli</a:t>
            </a:r>
            <a:r>
              <a:rPr lang="en-US" dirty="0"/>
              <a:t>, Yue Pan, Carl </a:t>
            </a:r>
            <a:r>
              <a:rPr lang="en-US" dirty="0" err="1"/>
              <a:t>Pfender</a:t>
            </a:r>
            <a:r>
              <a:rPr lang="en-US" dirty="0"/>
              <a:t>, Ilse </a:t>
            </a:r>
            <a:r>
              <a:rPr lang="en-US" dirty="0" err="1"/>
              <a:t>Plaisier</a:t>
            </a:r>
            <a:r>
              <a:rPr lang="en-US" dirty="0"/>
              <a:t>, Dave Seckel, Jorge Torres, Simona Toscano, Nick van </a:t>
            </a:r>
            <a:r>
              <a:rPr lang="en-US" dirty="0" err="1"/>
              <a:t>Eijndhoven</a:t>
            </a:r>
            <a:r>
              <a:rPr lang="en-US" dirty="0"/>
              <a:t>, Abigail </a:t>
            </a:r>
            <a:r>
              <a:rPr lang="en-US" dirty="0" err="1"/>
              <a:t>Vieregg</a:t>
            </a:r>
            <a:r>
              <a:rPr lang="en-US" dirty="0"/>
              <a:t>, Christoph Welling, Tobias </a:t>
            </a:r>
            <a:r>
              <a:rPr lang="en-US" dirty="0" err="1"/>
              <a:t>Winchen</a:t>
            </a:r>
            <a:r>
              <a:rPr lang="en-US" dirty="0"/>
              <a:t>, Stephanie A. </a:t>
            </a:r>
            <a:r>
              <a:rPr lang="en-US" dirty="0" err="1"/>
              <a:t>Wissel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arXiv:1906.01670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10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6FF8-13B3-1042-A9CC-84503F40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FA4A8-FBB1-4347-8166-8F0E84993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Analytic formula of signal path for exponential density profile (Jordan, Uzair)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Fast and precise calculation of signal</a:t>
            </a:r>
            <a:br>
              <a:rPr lang="en-US" dirty="0"/>
            </a:br>
            <a:r>
              <a:rPr lang="en-US" dirty="0"/>
              <a:t>paths</a:t>
            </a:r>
          </a:p>
          <a:p>
            <a:r>
              <a:rPr lang="en-US" dirty="0"/>
              <a:t>Analytic formulas for travel time +</a:t>
            </a:r>
            <a:br>
              <a:rPr lang="en-US" dirty="0"/>
            </a:br>
            <a:r>
              <a:rPr lang="en-US" dirty="0"/>
              <a:t>distance (Ben, Uzair)</a:t>
            </a:r>
          </a:p>
          <a:p>
            <a:r>
              <a:rPr lang="en-US" dirty="0"/>
              <a:t>Attenuation requires numerical </a:t>
            </a:r>
            <a:br>
              <a:rPr lang="en-US" dirty="0"/>
            </a:br>
            <a:r>
              <a:rPr lang="en-US" dirty="0"/>
              <a:t>integration</a:t>
            </a:r>
          </a:p>
          <a:p>
            <a:r>
              <a:rPr lang="en-US" dirty="0"/>
              <a:t>C++ implementation (Brian)</a:t>
            </a:r>
          </a:p>
          <a:p>
            <a:r>
              <a:rPr lang="en-US" dirty="0"/>
              <a:t>Interface to </a:t>
            </a:r>
            <a:r>
              <a:rPr lang="en-US" dirty="0" err="1"/>
              <a:t>RadioPropa</a:t>
            </a:r>
            <a:r>
              <a:rPr lang="en-US" dirty="0"/>
              <a:t> (Tobias, Ilse)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A065D-297F-4242-8033-ED292E45A1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BF78F9-FB70-9342-9945-BCF511ABB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625" y="1932039"/>
            <a:ext cx="6882707" cy="4420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F45B23-BA2C-134C-849F-F11454240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94" y="1720530"/>
            <a:ext cx="4736260" cy="1038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38132E-31A1-F64F-AFA4-E67C02284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6338" y="1097603"/>
            <a:ext cx="2644994" cy="5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7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6508-94D6-824D-9068-F321948B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8D688-DF11-3143-AAAB-E1757CDC7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/>
              <a:t>NuRadioReco</a:t>
            </a:r>
            <a:r>
              <a:rPr lang="en-US" sz="2400" dirty="0"/>
              <a:t>: Detector simulation and event reconstruction</a:t>
            </a:r>
          </a:p>
          <a:p>
            <a:pPr lvl="1"/>
            <a:r>
              <a:rPr lang="en-US" sz="2200" dirty="0">
                <a:hlinkClick r:id="rId2"/>
              </a:rPr>
              <a:t>github.com/nu-radio/NuRadioReco</a:t>
            </a:r>
            <a:endParaRPr lang="en-US" sz="2200" dirty="0"/>
          </a:p>
          <a:p>
            <a:pPr lvl="1"/>
            <a:r>
              <a:rPr lang="en-US" sz="2200" dirty="0"/>
              <a:t>Glaser et al.,</a:t>
            </a:r>
            <a:r>
              <a:rPr lang="en-US" sz="2200" i="1" dirty="0"/>
              <a:t> EPJC </a:t>
            </a:r>
            <a:r>
              <a:rPr lang="en-US" sz="2200" b="1" i="1" dirty="0"/>
              <a:t>79</a:t>
            </a:r>
            <a:r>
              <a:rPr lang="en-US" sz="2200" i="1" dirty="0"/>
              <a:t>: 464 (2019) arXiv:</a:t>
            </a:r>
            <a:r>
              <a:rPr lang="en-US" sz="2200" dirty="0"/>
              <a:t>1903.07023</a:t>
            </a:r>
          </a:p>
          <a:p>
            <a:r>
              <a:rPr lang="en-US" sz="2400" dirty="0"/>
              <a:t>Flexible detector layout</a:t>
            </a:r>
          </a:p>
          <a:p>
            <a:pPr lvl="1"/>
            <a:r>
              <a:rPr lang="en-US" sz="2200" dirty="0"/>
              <a:t>any antenna position and orientation</a:t>
            </a:r>
          </a:p>
          <a:p>
            <a:r>
              <a:rPr lang="en-US" sz="2400" dirty="0"/>
              <a:t>State-of-the art event browser using web technologies</a:t>
            </a:r>
          </a:p>
          <a:p>
            <a:r>
              <a:rPr lang="en-US" sz="2400" dirty="0"/>
              <a:t>Different trigger modules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D02E0-C04C-C04F-AF9C-501A6AFFA2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8A134-3EA2-1B47-93D1-8AAF5B196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648" y="3687097"/>
            <a:ext cx="7829603" cy="29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09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9A61-5975-5C4B-837B-05ED19938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819"/>
            <a:ext cx="10515600" cy="882761"/>
          </a:xfrm>
        </p:spPr>
        <p:txBody>
          <a:bodyPr/>
          <a:lstStyle/>
          <a:p>
            <a:r>
              <a:rPr lang="en-US" dirty="0"/>
              <a:t>Example 1: Calculation of the sensitivity of an Askaryan neutrino detector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8F1F33-3EEC-D248-8D13-64A3D188A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72471"/>
            <a:ext cx="4660490" cy="44763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1881A-64B7-5C47-97C3-40DB08377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BE4809-8AB4-104E-8EF9-1F0490B72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59" y="1501443"/>
            <a:ext cx="3704493" cy="4718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A302E6-28FB-1149-B8A4-170AD4078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672" y="1930251"/>
            <a:ext cx="4248564" cy="3718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8A5EF2-FCC4-0F4D-810B-49A9C1DA9AB8}"/>
              </a:ext>
            </a:extLst>
          </p:cNvPr>
          <p:cNvSpPr txBox="1"/>
          <p:nvPr/>
        </p:nvSpPr>
        <p:spPr>
          <a:xfrm>
            <a:off x="4763729" y="1316777"/>
            <a:ext cx="2116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detector 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852EC-E59B-8C4A-8F54-FA6F91DFC5F2}"/>
              </a:ext>
            </a:extLst>
          </p:cNvPr>
          <p:cNvSpPr txBox="1"/>
          <p:nvPr/>
        </p:nvSpPr>
        <p:spPr>
          <a:xfrm>
            <a:off x="9778181" y="1501443"/>
            <a:ext cx="76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config</a:t>
            </a:r>
          </a:p>
        </p:txBody>
      </p:sp>
    </p:spTree>
    <p:extLst>
      <p:ext uri="{BB962C8B-B14F-4D97-AF65-F5344CB8AC3E}">
        <p14:creationId xmlns:p14="http://schemas.microsoft.com/office/powerpoint/2010/main" val="2121227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C595-2D89-FA44-B4E1-308AFB71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DF142-4E82-7F44-831F-7D29C7296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2890"/>
            <a:ext cx="10515600" cy="5098767"/>
          </a:xfrm>
        </p:spPr>
        <p:txBody>
          <a:bodyPr>
            <a:normAutofit/>
          </a:bodyPr>
          <a:lstStyle/>
          <a:p>
            <a:r>
              <a:rPr lang="en-US" sz="2400" dirty="0"/>
              <a:t>Full example: </a:t>
            </a:r>
            <a:r>
              <a:rPr lang="en-US" sz="2400" dirty="0">
                <a:hlinkClick r:id="rId2"/>
              </a:rPr>
              <a:t>https://github.com/nu-radio/NuRadioMC/wiki/Tutorial</a:t>
            </a:r>
            <a:endParaRPr lang="en-US" sz="2400" dirty="0"/>
          </a:p>
          <a:p>
            <a:r>
              <a:rPr lang="en-US" sz="2400" dirty="0"/>
              <a:t>Plotting scripts part of </a:t>
            </a:r>
            <a:r>
              <a:rPr lang="en-US" sz="2400" dirty="0" err="1"/>
              <a:t>NuRadioMC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E468E-644A-0440-B578-31DEE8F1F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E7E208-4C04-C04C-92E4-1579ED40F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344" y="1927674"/>
            <a:ext cx="9377311" cy="421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77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B4A63-3E45-7B4E-80B1-2CBCE9E9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89312-D765-954D-AC1C-A3ED8C540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7E7BC-1579-CD48-883B-312BEF8DC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A14E0-97E0-4F4C-B829-1E4A4F4A0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484469"/>
            <a:ext cx="6083300" cy="430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173381-2086-B046-A0A1-CE9F4A196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046" y="1694546"/>
            <a:ext cx="5601433" cy="399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5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0804E-B921-EA4C-9D2E-FE489891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+ Reflected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7588F-2E33-F349-B278-73CF383D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52971-65D0-B44F-B1D7-8B588EB72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A71C0-0CB5-944D-BCFB-86433070B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08" y="1191591"/>
            <a:ext cx="6769493" cy="457026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F8FA6FF-F033-4E46-A9D5-A64192E8D09F}"/>
              </a:ext>
            </a:extLst>
          </p:cNvPr>
          <p:cNvGrpSpPr/>
          <p:nvPr/>
        </p:nvGrpSpPr>
        <p:grpSpPr>
          <a:xfrm>
            <a:off x="8347234" y="1255082"/>
            <a:ext cx="3844766" cy="3956998"/>
            <a:chOff x="8347234" y="1255082"/>
            <a:chExt cx="3844766" cy="395699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D9DFC41-D6AA-BD43-9BC0-CA987902B944}"/>
                </a:ext>
              </a:extLst>
            </p:cNvPr>
            <p:cNvCxnSpPr/>
            <p:nvPr/>
          </p:nvCxnSpPr>
          <p:spPr>
            <a:xfrm>
              <a:off x="9220200" y="1255082"/>
              <a:ext cx="2971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n 7">
              <a:extLst>
                <a:ext uri="{FF2B5EF4-FFF2-40B4-BE49-F238E27FC236}">
                  <a16:creationId xmlns:a16="http://schemas.microsoft.com/office/drawing/2014/main" id="{FDA93FF6-8470-824A-A342-D29BF5D5448E}"/>
                </a:ext>
              </a:extLst>
            </p:cNvPr>
            <p:cNvSpPr/>
            <p:nvPr/>
          </p:nvSpPr>
          <p:spPr>
            <a:xfrm>
              <a:off x="11196638" y="2443163"/>
              <a:ext cx="157162" cy="74295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BC846CD-807B-AB4F-8627-EFD51152482B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>
              <a:off x="11275219" y="1255082"/>
              <a:ext cx="0" cy="1227372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130C949-86DD-0747-B893-4D728B6EE89E}"/>
                </a:ext>
              </a:extLst>
            </p:cNvPr>
            <p:cNvCxnSpPr>
              <a:endCxn id="8" idx="2"/>
            </p:cNvCxnSpPr>
            <p:nvPr/>
          </p:nvCxnSpPr>
          <p:spPr>
            <a:xfrm flipV="1">
              <a:off x="8355330" y="2814638"/>
              <a:ext cx="2841308" cy="2397442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3BBC520-1B0F-B540-8059-F3CC205F57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47234" y="1255082"/>
              <a:ext cx="1920241" cy="3956998"/>
            </a:xfrm>
            <a:prstGeom prst="line">
              <a:avLst/>
            </a:prstGeom>
            <a:ln w="3492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1C36D7-07DF-7343-A74E-4FA580CCF0BE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 flipV="1">
              <a:off x="10267475" y="1255082"/>
              <a:ext cx="929163" cy="1559556"/>
            </a:xfrm>
            <a:prstGeom prst="line">
              <a:avLst/>
            </a:prstGeom>
            <a:ln w="3492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89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690B7-01DB-BF49-9D0E-5C22B88C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Station Coincidences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CD137-6D48-7941-A5B0-4497A7657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23F92-93D0-BF4C-B066-1607C68CD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0A105-1A03-F446-9776-CFB7BCF4B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592" y="1002088"/>
            <a:ext cx="5291254" cy="5270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9439F8-F185-B34C-8093-A4661798A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52" y="976529"/>
            <a:ext cx="5565053" cy="51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40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FE802-6860-FC40-AE0B-D73FCED6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Future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848EC-8DD9-F146-9698-8D4F699B0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Full integration of any lepton propagation (PROPOSAL see Daniels talk)</a:t>
            </a:r>
          </a:p>
          <a:p>
            <a:r>
              <a:rPr lang="en-US" sz="2400" dirty="0"/>
              <a:t>Signal Propagation</a:t>
            </a:r>
          </a:p>
          <a:p>
            <a:pPr lvl="1"/>
            <a:r>
              <a:rPr lang="en-US" sz="2200" dirty="0"/>
              <a:t>ray tracing in any 3D index-of-refraction profile (</a:t>
            </a:r>
            <a:r>
              <a:rPr lang="en-US" sz="2200" dirty="0" err="1"/>
              <a:t>RadioPropa</a:t>
            </a:r>
            <a:r>
              <a:rPr lang="en-US" sz="2200" dirty="0"/>
              <a:t>, see Ilse’s talk)</a:t>
            </a:r>
          </a:p>
          <a:p>
            <a:pPr lvl="1"/>
            <a:r>
              <a:rPr lang="en-US" sz="2200" dirty="0"/>
              <a:t>beyond ray tracing (FTDT, see </a:t>
            </a:r>
            <a:r>
              <a:rPr lang="en-US" sz="2200" dirty="0" err="1"/>
              <a:t>Krijn’s</a:t>
            </a:r>
            <a:r>
              <a:rPr lang="en-US" sz="2200" dirty="0"/>
              <a:t> talk)</a:t>
            </a:r>
          </a:p>
          <a:p>
            <a:r>
              <a:rPr lang="en-US" sz="2400" dirty="0"/>
              <a:t>Microscopic simulation of radio emission</a:t>
            </a:r>
          </a:p>
          <a:p>
            <a:pPr lvl="1"/>
            <a:r>
              <a:rPr lang="en-US" sz="2200" dirty="0"/>
              <a:t>integration in CORSIKA8</a:t>
            </a:r>
          </a:p>
          <a:p>
            <a:r>
              <a:rPr lang="en-US" sz="2400" dirty="0"/>
              <a:t>Detector simulation</a:t>
            </a:r>
          </a:p>
          <a:p>
            <a:pPr lvl="1"/>
            <a:r>
              <a:rPr lang="en-US" sz="2200" dirty="0"/>
              <a:t>propagate signals from different parts of the shower to antennas</a:t>
            </a:r>
          </a:p>
          <a:p>
            <a:r>
              <a:rPr lang="en-US" sz="2400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EBC1D-563D-0F49-9215-9C049CB2E9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5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6426-3AD7-4845-818D-BE271632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  <a:r>
              <a:rPr lang="en-US" dirty="0" err="1"/>
              <a:t>NuRadioMC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DB85A-E335-CE4D-86DA-9F5822D05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New modular Python-based Monte Carlo framework</a:t>
            </a:r>
          </a:p>
          <a:p>
            <a:r>
              <a:rPr lang="en-US" sz="2400" dirty="0"/>
              <a:t>Community wide effort</a:t>
            </a:r>
          </a:p>
          <a:p>
            <a:r>
              <a:rPr lang="en-US" sz="2400" dirty="0"/>
              <a:t>Improvements in flexibility, (speed) and precision compared to previous tools</a:t>
            </a:r>
          </a:p>
          <a:p>
            <a:r>
              <a:rPr lang="en-US" sz="2400" dirty="0"/>
              <a:t>Emphasis on user friendliness and flexibility</a:t>
            </a:r>
          </a:p>
          <a:p>
            <a:r>
              <a:rPr lang="en-US" sz="2400" dirty="0"/>
              <a:t>Stand along usage of modular parts:</a:t>
            </a:r>
          </a:p>
          <a:p>
            <a:pPr lvl="1"/>
            <a:r>
              <a:rPr lang="en-US" sz="2200" dirty="0"/>
              <a:t>Reference implementation for neutrino community</a:t>
            </a:r>
          </a:p>
          <a:p>
            <a:r>
              <a:rPr lang="en-US" sz="2400" dirty="0"/>
              <a:t>All code open-source</a:t>
            </a:r>
          </a:p>
          <a:p>
            <a:r>
              <a:rPr lang="en-US" sz="2400" dirty="0"/>
              <a:t>Installation: “pip install </a:t>
            </a:r>
            <a:r>
              <a:rPr lang="en-US" sz="2400" dirty="0" err="1"/>
              <a:t>NuRadioMC</a:t>
            </a:r>
            <a:r>
              <a:rPr lang="en-US" sz="2400"/>
              <a:t>”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A66A7-EDC5-7240-8E94-6E3D867D2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4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1FF5-CB79-9543-B78A-530D04D50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NuRadioMC</a:t>
            </a:r>
            <a:r>
              <a:rPr lang="en-US" dirty="0"/>
              <a:t>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B238-F1A5-F34A-9834-F49F16352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434"/>
            <a:ext cx="10515600" cy="1370023"/>
          </a:xfrm>
        </p:spPr>
        <p:txBody>
          <a:bodyPr>
            <a:normAutofit/>
          </a:bodyPr>
          <a:lstStyle/>
          <a:p>
            <a:r>
              <a:rPr lang="en-US" dirty="0"/>
              <a:t>Modular python code (C++ modules for time critical operations)</a:t>
            </a:r>
          </a:p>
          <a:p>
            <a:r>
              <a:rPr lang="en-US" dirty="0"/>
              <a:t>Open source: </a:t>
            </a:r>
            <a:r>
              <a:rPr lang="en-US" i="1" dirty="0" err="1"/>
              <a:t>github.com</a:t>
            </a:r>
            <a:r>
              <a:rPr lang="en-US" i="1" dirty="0"/>
              <a:t>/nu-radio/</a:t>
            </a:r>
            <a:r>
              <a:rPr lang="en-US" i="1" dirty="0" err="1"/>
              <a:t>NuRadioMC</a:t>
            </a:r>
            <a:endParaRPr lang="en-US" dirty="0"/>
          </a:p>
          <a:p>
            <a:r>
              <a:rPr lang="en-US" dirty="0"/>
              <a:t>Community wide effort (</a:t>
            </a:r>
            <a:r>
              <a:rPr lang="en-US" dirty="0" err="1"/>
              <a:t>InIceMC</a:t>
            </a:r>
            <a:r>
              <a:rPr lang="en-US" dirty="0"/>
              <a:t> group)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1A0B7-0622-744F-91D3-7FA8A99D26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116959-5222-D24D-89E3-3C6358F7019B}"/>
              </a:ext>
            </a:extLst>
          </p:cNvPr>
          <p:cNvSpPr/>
          <p:nvPr/>
        </p:nvSpPr>
        <p:spPr>
          <a:xfrm>
            <a:off x="930667" y="2282206"/>
            <a:ext cx="2244048" cy="1202077"/>
          </a:xfrm>
          <a:prstGeom prst="round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Event </a:t>
            </a:r>
          </a:p>
          <a:p>
            <a:pPr algn="ctr"/>
            <a:r>
              <a:rPr lang="en-US" sz="2800" dirty="0"/>
              <a:t>Generation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BC87CB-C130-474F-97E9-EF84A1FEE20E}"/>
              </a:ext>
            </a:extLst>
          </p:cNvPr>
          <p:cNvSpPr/>
          <p:nvPr/>
        </p:nvSpPr>
        <p:spPr>
          <a:xfrm>
            <a:off x="3657029" y="2282205"/>
            <a:ext cx="2244048" cy="1202077"/>
          </a:xfrm>
          <a:prstGeom prst="round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Signal </a:t>
            </a:r>
          </a:p>
          <a:p>
            <a:pPr algn="ctr"/>
            <a:r>
              <a:rPr lang="en-US" sz="2800" dirty="0"/>
              <a:t>Generation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157E02-DD0D-364D-BC13-D30BE037C68C}"/>
              </a:ext>
            </a:extLst>
          </p:cNvPr>
          <p:cNvSpPr/>
          <p:nvPr/>
        </p:nvSpPr>
        <p:spPr>
          <a:xfrm>
            <a:off x="6383391" y="2282202"/>
            <a:ext cx="2244048" cy="1202077"/>
          </a:xfrm>
          <a:prstGeom prst="round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Signal </a:t>
            </a:r>
          </a:p>
          <a:p>
            <a:pPr algn="ctr"/>
            <a:r>
              <a:rPr lang="en-US" sz="2800" dirty="0"/>
              <a:t>Propagation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03CF24C-7362-074C-89B4-806893C39492}"/>
              </a:ext>
            </a:extLst>
          </p:cNvPr>
          <p:cNvSpPr/>
          <p:nvPr/>
        </p:nvSpPr>
        <p:spPr>
          <a:xfrm>
            <a:off x="9109752" y="2282203"/>
            <a:ext cx="2244048" cy="1202077"/>
          </a:xfrm>
          <a:prstGeom prst="round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Detector</a:t>
            </a:r>
          </a:p>
          <a:p>
            <a:pPr algn="ctr"/>
            <a:r>
              <a:rPr lang="en-US" sz="2800" dirty="0"/>
              <a:t>Simulation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9FEDBB3-6986-D24C-9473-B379C5D88D80}"/>
              </a:ext>
            </a:extLst>
          </p:cNvPr>
          <p:cNvSpPr txBox="1">
            <a:spLocks/>
          </p:cNvSpPr>
          <p:nvPr/>
        </p:nvSpPr>
        <p:spPr>
          <a:xfrm>
            <a:off x="1002585" y="3548929"/>
            <a:ext cx="2142446" cy="1202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/>
              <a:t>Cross section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Flavor-ratio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Arrival direction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…</a:t>
            </a:r>
            <a:endParaRPr lang="en-US" sz="18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4FBF12F-37EB-3547-8C1C-B5989CF819D2}"/>
              </a:ext>
            </a:extLst>
          </p:cNvPr>
          <p:cNvSpPr txBox="1">
            <a:spLocks/>
          </p:cNvSpPr>
          <p:nvPr/>
        </p:nvSpPr>
        <p:spPr>
          <a:xfrm>
            <a:off x="3657029" y="3528381"/>
            <a:ext cx="2142446" cy="1202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/>
              <a:t>Phase and frequency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LPM effect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…</a:t>
            </a:r>
            <a:endParaRPr lang="en-US" sz="1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649190-DCD5-054A-AECB-73EF92C2402A}"/>
              </a:ext>
            </a:extLst>
          </p:cNvPr>
          <p:cNvSpPr txBox="1">
            <a:spLocks/>
          </p:cNvSpPr>
          <p:nvPr/>
        </p:nvSpPr>
        <p:spPr>
          <a:xfrm>
            <a:off x="6383391" y="3548929"/>
            <a:ext cx="2244048" cy="1202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/>
              <a:t>Ice models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(analytic) ray tracing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…</a:t>
            </a:r>
            <a:endParaRPr lang="en-US" sz="18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250E1BD-9E6B-DA46-A1C9-D2F66AE89975}"/>
              </a:ext>
            </a:extLst>
          </p:cNvPr>
          <p:cNvSpPr txBox="1">
            <a:spLocks/>
          </p:cNvSpPr>
          <p:nvPr/>
        </p:nvSpPr>
        <p:spPr>
          <a:xfrm>
            <a:off x="9109751" y="3582267"/>
            <a:ext cx="2756048" cy="163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/>
              <a:t>Frequency and phase response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Flexible station layout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Trigger simulation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…</a:t>
            </a:r>
            <a:endParaRPr lang="en-US" sz="1800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F8F8BB6-914E-E543-9D05-53A429010175}"/>
              </a:ext>
            </a:extLst>
          </p:cNvPr>
          <p:cNvSpPr/>
          <p:nvPr/>
        </p:nvSpPr>
        <p:spPr>
          <a:xfrm>
            <a:off x="3227762" y="2734264"/>
            <a:ext cx="408718" cy="297950"/>
          </a:xfrm>
          <a:custGeom>
            <a:avLst>
              <a:gd name="f0" fmla="val 13823"/>
              <a:gd name="f1" fmla="val 7309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f14 f15 1"/>
              <a:gd name="f19" fmla="*/ f13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1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00549F"/>
          </a:solidFill>
          <a:ln>
            <a:noFill/>
            <a:prstDash val="solid"/>
          </a:ln>
        </p:spPr>
        <p:txBody>
          <a:bodyPr wrap="none" lIns="108000" tIns="63000" rIns="108000" bIns="63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17B2D85-96BE-C243-971E-264D2927199B}"/>
              </a:ext>
            </a:extLst>
          </p:cNvPr>
          <p:cNvSpPr/>
          <p:nvPr/>
        </p:nvSpPr>
        <p:spPr>
          <a:xfrm>
            <a:off x="5943850" y="2734264"/>
            <a:ext cx="408718" cy="297950"/>
          </a:xfrm>
          <a:custGeom>
            <a:avLst>
              <a:gd name="f0" fmla="val 13823"/>
              <a:gd name="f1" fmla="val 7309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f14 f15 1"/>
              <a:gd name="f19" fmla="*/ f13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1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00549F"/>
          </a:solidFill>
          <a:ln>
            <a:noFill/>
            <a:prstDash val="solid"/>
          </a:ln>
        </p:spPr>
        <p:txBody>
          <a:bodyPr wrap="none" lIns="108000" tIns="63000" rIns="108000" bIns="63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1035F07-240C-C542-A7EF-F01BD8F95D71}"/>
              </a:ext>
            </a:extLst>
          </p:cNvPr>
          <p:cNvSpPr/>
          <p:nvPr/>
        </p:nvSpPr>
        <p:spPr>
          <a:xfrm>
            <a:off x="8669337" y="2734264"/>
            <a:ext cx="408718" cy="297950"/>
          </a:xfrm>
          <a:custGeom>
            <a:avLst>
              <a:gd name="f0" fmla="val 13823"/>
              <a:gd name="f1" fmla="val 7309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f14 f15 1"/>
              <a:gd name="f19" fmla="*/ f13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1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00549F"/>
          </a:solidFill>
          <a:ln>
            <a:noFill/>
            <a:prstDash val="solid"/>
          </a:ln>
        </p:spPr>
        <p:txBody>
          <a:bodyPr wrap="none" lIns="108000" tIns="63000" rIns="108000" bIns="63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18875-BB77-D144-BF17-3E51E9D055BA}"/>
              </a:ext>
            </a:extLst>
          </p:cNvPr>
          <p:cNvSpPr txBox="1"/>
          <p:nvPr/>
        </p:nvSpPr>
        <p:spPr>
          <a:xfrm>
            <a:off x="838200" y="5214255"/>
            <a:ext cx="2126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multiple interactions</a:t>
            </a:r>
          </a:p>
          <a:p>
            <a:r>
              <a:rPr lang="en-US" dirty="0">
                <a:solidFill>
                  <a:srgbClr val="00B050"/>
                </a:solidFill>
              </a:rPr>
              <a:t>e.g. tau decays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1EA525-9795-8142-B483-98E2DBF567F6}"/>
              </a:ext>
            </a:extLst>
          </p:cNvPr>
          <p:cNvSpPr txBox="1"/>
          <p:nvPr/>
        </p:nvSpPr>
        <p:spPr>
          <a:xfrm>
            <a:off x="3636480" y="5246913"/>
            <a:ext cx="245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time domain calculation with realistic LPM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4721D1-8AED-D94B-A4A1-C35DA47137CE}"/>
              </a:ext>
            </a:extLst>
          </p:cNvPr>
          <p:cNvSpPr txBox="1"/>
          <p:nvPr/>
        </p:nvSpPr>
        <p:spPr>
          <a:xfrm>
            <a:off x="6383391" y="5246913"/>
            <a:ext cx="2244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fast + precise analytic</a:t>
            </a:r>
          </a:p>
          <a:p>
            <a:r>
              <a:rPr lang="en-US" dirty="0">
                <a:solidFill>
                  <a:srgbClr val="00B050"/>
                </a:solidFill>
              </a:rPr>
              <a:t>ray tracer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782DD9-DF0C-4941-BDE6-14C3BC22E9F9}"/>
              </a:ext>
            </a:extLst>
          </p:cNvPr>
          <p:cNvSpPr txBox="1"/>
          <p:nvPr/>
        </p:nvSpPr>
        <p:spPr>
          <a:xfrm>
            <a:off x="9109753" y="5272758"/>
            <a:ext cx="245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NuRadioReco</a:t>
            </a:r>
            <a:r>
              <a:rPr lang="en-US" dirty="0">
                <a:solidFill>
                  <a:srgbClr val="00B050"/>
                </a:solidFill>
              </a:rPr>
              <a:t>:</a:t>
            </a:r>
          </a:p>
          <a:p>
            <a:r>
              <a:rPr lang="en-US" dirty="0">
                <a:solidFill>
                  <a:srgbClr val="00B050"/>
                </a:solidFill>
              </a:rPr>
              <a:t>Detector simulation and event reconstruction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01F883-312A-E94F-81CB-B8539062B9B7}"/>
              </a:ext>
            </a:extLst>
          </p:cNvPr>
          <p:cNvSpPr/>
          <p:nvPr/>
        </p:nvSpPr>
        <p:spPr>
          <a:xfrm rot="20286770">
            <a:off x="-69836" y="4627992"/>
            <a:ext cx="1385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9270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10" grpId="0"/>
      <p:bldP spid="20" grpId="0"/>
      <p:bldP spid="21" grpId="0"/>
      <p:bldP spid="2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B85D9-9C78-D940-AB7A-C9CED212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CAC1C-A5F4-7C48-9342-E777132CB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32" y="7067585"/>
            <a:ext cx="4426974" cy="5395599"/>
          </a:xfrm>
        </p:spPr>
        <p:txBody>
          <a:bodyPr/>
          <a:lstStyle/>
          <a:p>
            <a:r>
              <a:rPr lang="en-US" dirty="0" err="1"/>
              <a:t>asf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464D3-9F0D-C24E-AE97-FBCE7770F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E0D525-D47C-BF42-893F-C313B4C57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688" y="978924"/>
            <a:ext cx="5229974" cy="2619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414C87-3356-EA44-B08C-3ED5BC27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444" y="3749194"/>
            <a:ext cx="4590231" cy="2692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41419-6B8A-3C44-9EEC-AAF08F86B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769" y="1194341"/>
            <a:ext cx="3567061" cy="44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1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D3AC-F1FE-1F47-A224-87964CC4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 decays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E863C-1FED-C843-A047-F4844DA65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12E13-E18D-3249-BBB3-2664E20F57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E5F14B-CFF5-124C-A7B0-1A38A5C19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765" y="1011912"/>
            <a:ext cx="5422035" cy="4306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F86332-4D3B-FA46-AF2E-CC661EA9C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14" y="469002"/>
            <a:ext cx="4064081" cy="3079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BCFAAF-FA3B-284A-A91F-9322D8F9D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65" y="3466766"/>
            <a:ext cx="4064081" cy="2922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4D9B2B-915A-2F41-B1B3-38DB3EDA8355}"/>
              </a:ext>
            </a:extLst>
          </p:cNvPr>
          <p:cNvSpPr txBox="1"/>
          <p:nvPr/>
        </p:nvSpPr>
        <p:spPr>
          <a:xfrm>
            <a:off x="5931766" y="5737125"/>
            <a:ext cx="5070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generalization: Integration of PROPSAL for lepton propagation </a:t>
            </a:r>
            <a:r>
              <a:rPr lang="en-US" sz="2000" i="1" dirty="0"/>
              <a:t>(Daniel)</a:t>
            </a:r>
          </a:p>
        </p:txBody>
      </p:sp>
    </p:spTree>
    <p:extLst>
      <p:ext uri="{BB962C8B-B14F-4D97-AF65-F5344CB8AC3E}">
        <p14:creationId xmlns:p14="http://schemas.microsoft.com/office/powerpoint/2010/main" val="306392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173B-D3B5-E049-9D23-1B81A0F8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D8AA0-E5D8-8B4C-918D-F6B360C8B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2581"/>
            <a:ext cx="10515600" cy="1010180"/>
          </a:xfrm>
        </p:spPr>
        <p:txBody>
          <a:bodyPr/>
          <a:lstStyle/>
          <a:p>
            <a:r>
              <a:rPr lang="en-US" dirty="0"/>
              <a:t>Well tested reference implantation of all available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AB690-0CB5-AF47-AC7B-60CE03178C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660E4-4D7F-E349-B66A-49A842F9A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27" y="2057398"/>
            <a:ext cx="9191945" cy="33331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360E3C5-0839-F245-9D58-BA86E2EF97C1}"/>
              </a:ext>
            </a:extLst>
          </p:cNvPr>
          <p:cNvSpPr/>
          <p:nvPr/>
        </p:nvSpPr>
        <p:spPr>
          <a:xfrm>
            <a:off x="1268361" y="2403985"/>
            <a:ext cx="2566219" cy="7079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CF7A4C-4719-4C40-B992-F21DE33BA00B}"/>
              </a:ext>
            </a:extLst>
          </p:cNvPr>
          <p:cNvSpPr/>
          <p:nvPr/>
        </p:nvSpPr>
        <p:spPr>
          <a:xfrm>
            <a:off x="1386346" y="3628103"/>
            <a:ext cx="2374491" cy="7079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0CBCED-E49A-F64A-A2A8-5F011003C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72" y="1707168"/>
            <a:ext cx="95885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2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5276-0058-4043-97D5-0175C9F2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552"/>
            <a:ext cx="10515600" cy="538516"/>
          </a:xfrm>
        </p:spPr>
        <p:txBody>
          <a:bodyPr/>
          <a:lstStyle/>
          <a:p>
            <a:r>
              <a:rPr lang="en-US" dirty="0"/>
              <a:t>ARZ</a:t>
            </a:r>
            <a:br>
              <a:rPr lang="en-US" dirty="0"/>
            </a:br>
            <a:r>
              <a:rPr lang="en-US" sz="2800" dirty="0"/>
              <a:t>time domain calculation based on charge-excess shower library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0FB4E9-74EB-3A41-B2E1-7D14289CD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668" y="1409137"/>
            <a:ext cx="7058663" cy="49291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05A49-8AFA-8343-9227-ADDA3726E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3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FFB7-EC1E-CD4E-9AE4-09CB0DC1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ARZ</a:t>
            </a:r>
            <a:br>
              <a:rPr lang="en-US" dirty="0"/>
            </a:br>
            <a:r>
              <a:rPr lang="en-US" dirty="0"/>
              <a:t>time domain calculation based on charge-excess shower library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10DAF5-A384-D446-A147-BAB141EF9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3948" y="1173163"/>
            <a:ext cx="7044103" cy="49291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825C4-56C8-7A48-B36C-CCEEA1D5B8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C18F-0FE6-6B46-B7D8-C87CB43D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ARZ</a:t>
            </a:r>
            <a:br>
              <a:rPr lang="en-US" dirty="0"/>
            </a:br>
            <a:r>
              <a:rPr lang="en-US" dirty="0"/>
              <a:t>time domain calculation based on charge-excess shower library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2C8540-9B50-3246-8F3F-9060D9A27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268" y="1173163"/>
            <a:ext cx="7149464" cy="49291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0EA18-A219-FA41-9860-635EF6A2D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1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6489-BAB4-5748-949F-6FB042B32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between models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509FDB-657F-8F47-87B3-12E839A9C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830" y="1173163"/>
            <a:ext cx="10190339" cy="49291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D1C0F-8A82-6040-82E7-01B207A71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9F6F-26B3-1A44-8F44-8A41E05637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96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C7DF489-39BD-4049-A3D4-AE0FF157239F}" vid="{22B73E48-89C1-F64F-817F-2D0F36C5EF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5873</TotalTime>
  <Words>388</Words>
  <Application>Microsoft Macintosh PowerPoint</Application>
  <PresentationFormat>Widescreen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NuRadioMC Simulating the radio emission of neutrinos from interaction to detector</vt:lpstr>
      <vt:lpstr>NuRadioMC Overview</vt:lpstr>
      <vt:lpstr>Event Generation</vt:lpstr>
      <vt:lpstr>Tau decays</vt:lpstr>
      <vt:lpstr>Signal Generation</vt:lpstr>
      <vt:lpstr>ARZ time domain calculation based on charge-excess shower library</vt:lpstr>
      <vt:lpstr>ARZ time domain calculation based on charge-excess shower library</vt:lpstr>
      <vt:lpstr>ARZ time domain calculation based on charge-excess shower library</vt:lpstr>
      <vt:lpstr>Comparison between models</vt:lpstr>
      <vt:lpstr>Signal Propagation</vt:lpstr>
      <vt:lpstr>Detector Simulation</vt:lpstr>
      <vt:lpstr>Example 1: Calculation of the sensitivity of an Askaryan neutrino detector</vt:lpstr>
      <vt:lpstr>Results</vt:lpstr>
      <vt:lpstr>Debug Plots</vt:lpstr>
      <vt:lpstr>Direct + Reflected Efficiency</vt:lpstr>
      <vt:lpstr>Multi Station Coincidences</vt:lpstr>
      <vt:lpstr>Areas of Future Improvement</vt:lpstr>
      <vt:lpstr>Conclusions NuRadioMC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NuRadioMC Simulating the radio emission of neutrinos from interaction to detector</dc:title>
  <dc:creator>Christian Glaser</dc:creator>
  <cp:lastModifiedBy>Christian Glaser</cp:lastModifiedBy>
  <cp:revision>16</cp:revision>
  <cp:lastPrinted>2019-06-18T08:17:15Z</cp:lastPrinted>
  <dcterms:created xsi:type="dcterms:W3CDTF">2019-06-14T06:28:57Z</dcterms:created>
  <dcterms:modified xsi:type="dcterms:W3CDTF">2019-06-18T08:22:50Z</dcterms:modified>
</cp:coreProperties>
</file>