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27"/>
  </p:notesMasterIdLst>
  <p:handoutMasterIdLst>
    <p:handoutMasterId r:id="rId28"/>
  </p:handoutMasterIdLst>
  <p:sldIdLst>
    <p:sldId id="279" r:id="rId3"/>
    <p:sldId id="361" r:id="rId4"/>
    <p:sldId id="362" r:id="rId5"/>
    <p:sldId id="356" r:id="rId6"/>
    <p:sldId id="357" r:id="rId7"/>
    <p:sldId id="376" r:id="rId8"/>
    <p:sldId id="385" r:id="rId9"/>
    <p:sldId id="380" r:id="rId10"/>
    <p:sldId id="378" r:id="rId11"/>
    <p:sldId id="391" r:id="rId12"/>
    <p:sldId id="392" r:id="rId13"/>
    <p:sldId id="394" r:id="rId14"/>
    <p:sldId id="389" r:id="rId15"/>
    <p:sldId id="390" r:id="rId16"/>
    <p:sldId id="388" r:id="rId17"/>
    <p:sldId id="382" r:id="rId18"/>
    <p:sldId id="373" r:id="rId19"/>
    <p:sldId id="395" r:id="rId20"/>
    <p:sldId id="371" r:id="rId21"/>
    <p:sldId id="375" r:id="rId22"/>
    <p:sldId id="363" r:id="rId23"/>
    <p:sldId id="386" r:id="rId24"/>
    <p:sldId id="384" r:id="rId25"/>
    <p:sldId id="393" r:id="rId26"/>
  </p:sldIdLst>
  <p:sldSz cx="9144000" cy="6858000" type="screen4x3"/>
  <p:notesSz cx="9931400" cy="67945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275" userDrawn="1">
          <p15:clr>
            <a:srgbClr val="A4A3A4"/>
          </p15:clr>
        </p15:guide>
        <p15:guide id="2" pos="2767" userDrawn="1">
          <p15:clr>
            <a:srgbClr val="A4A3A4"/>
          </p15:clr>
        </p15:guide>
        <p15:guide id="3" pos="2993" userDrawn="1">
          <p15:clr>
            <a:srgbClr val="A4A3A4"/>
          </p15:clr>
        </p15:guide>
        <p15:guide id="4" pos="5375" userDrawn="1">
          <p15:clr>
            <a:srgbClr val="A4A3A4"/>
          </p15:clr>
        </p15:guide>
        <p15:guide id="5" pos="385" userDrawn="1">
          <p15:clr>
            <a:srgbClr val="A4A3A4"/>
          </p15:clr>
        </p15:guide>
        <p15:guide id="6" orient="horz" pos="3725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0D8E"/>
    <a:srgbClr val="006600"/>
    <a:srgbClr val="00CC00"/>
    <a:srgbClr val="045400"/>
    <a:srgbClr val="056800"/>
    <a:srgbClr val="C4FF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91" autoAdjust="0"/>
    <p:restoredTop sz="94660" autoAdjust="0"/>
  </p:normalViewPr>
  <p:slideViewPr>
    <p:cSldViewPr snapToGrid="0" showGuides="1">
      <p:cViewPr varScale="1">
        <p:scale>
          <a:sx n="99" d="100"/>
          <a:sy n="99" d="100"/>
        </p:scale>
        <p:origin x="-498" y="-90"/>
      </p:cViewPr>
      <p:guideLst>
        <p:guide orient="horz" pos="1275"/>
        <p:guide orient="horz" pos="3725"/>
        <p:guide pos="2767"/>
        <p:guide pos="2993"/>
        <p:guide pos="5375"/>
        <p:guide pos="3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97" d="100"/>
          <a:sy n="97" d="100"/>
        </p:scale>
        <p:origin x="25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3606" cy="340905"/>
          </a:xfrm>
          <a:prstGeom prst="rect">
            <a:avLst/>
          </a:prstGeom>
        </p:spPr>
        <p:txBody>
          <a:bodyPr vert="horz" lIns="95464" tIns="47732" rIns="95464" bIns="47732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5496" y="0"/>
            <a:ext cx="4303606" cy="340905"/>
          </a:xfrm>
          <a:prstGeom prst="rect">
            <a:avLst/>
          </a:prstGeom>
        </p:spPr>
        <p:txBody>
          <a:bodyPr vert="horz" lIns="95464" tIns="47732" rIns="95464" bIns="47732" rtlCol="0"/>
          <a:lstStyle>
            <a:lvl1pPr algn="r">
              <a:defRPr sz="1300"/>
            </a:lvl1pPr>
          </a:lstStyle>
          <a:p>
            <a:fld id="{1250AC80-9589-41A1-8ED2-EC2076B0E8E8}" type="datetimeFigureOut">
              <a:rPr lang="de-DE" smtClean="0"/>
              <a:t>18.03.2019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6453598"/>
            <a:ext cx="4303606" cy="340904"/>
          </a:xfrm>
          <a:prstGeom prst="rect">
            <a:avLst/>
          </a:prstGeom>
        </p:spPr>
        <p:txBody>
          <a:bodyPr vert="horz" lIns="95464" tIns="47732" rIns="95464" bIns="47732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5496" y="6453598"/>
            <a:ext cx="4303606" cy="340904"/>
          </a:xfrm>
          <a:prstGeom prst="rect">
            <a:avLst/>
          </a:prstGeom>
        </p:spPr>
        <p:txBody>
          <a:bodyPr vert="horz" lIns="95464" tIns="47732" rIns="95464" bIns="47732" rtlCol="0" anchor="b"/>
          <a:lstStyle>
            <a:lvl1pPr algn="r">
              <a:defRPr sz="1300"/>
            </a:lvl1pPr>
          </a:lstStyle>
          <a:p>
            <a:fld id="{C683A726-01A3-41A5-8C71-74C8A626EA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6161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3606" cy="340905"/>
          </a:xfrm>
          <a:prstGeom prst="rect">
            <a:avLst/>
          </a:prstGeom>
        </p:spPr>
        <p:txBody>
          <a:bodyPr vert="horz" lIns="95464" tIns="47732" rIns="95464" bIns="47732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5496" y="0"/>
            <a:ext cx="4303606" cy="340905"/>
          </a:xfrm>
          <a:prstGeom prst="rect">
            <a:avLst/>
          </a:prstGeom>
        </p:spPr>
        <p:txBody>
          <a:bodyPr vert="horz" lIns="95464" tIns="47732" rIns="95464" bIns="47732" rtlCol="0"/>
          <a:lstStyle>
            <a:lvl1pPr algn="r">
              <a:defRPr sz="1300"/>
            </a:lvl1pPr>
          </a:lstStyle>
          <a:p>
            <a:fld id="{74492030-5346-4222-B1C0-77ABA51E04BA}" type="datetimeFigureOut">
              <a:rPr lang="de-DE" smtClean="0"/>
              <a:t>18.03.2019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438525" y="849313"/>
            <a:ext cx="3054350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64" tIns="47732" rIns="95464" bIns="47732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3141" y="3269853"/>
            <a:ext cx="7945120" cy="2675334"/>
          </a:xfrm>
          <a:prstGeom prst="rect">
            <a:avLst/>
          </a:prstGeom>
        </p:spPr>
        <p:txBody>
          <a:bodyPr vert="horz" lIns="95464" tIns="47732" rIns="95464" bIns="47732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6453598"/>
            <a:ext cx="4303606" cy="340904"/>
          </a:xfrm>
          <a:prstGeom prst="rect">
            <a:avLst/>
          </a:prstGeom>
        </p:spPr>
        <p:txBody>
          <a:bodyPr vert="horz" lIns="95464" tIns="47732" rIns="95464" bIns="47732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5496" y="6453598"/>
            <a:ext cx="4303606" cy="340904"/>
          </a:xfrm>
          <a:prstGeom prst="rect">
            <a:avLst/>
          </a:prstGeom>
        </p:spPr>
        <p:txBody>
          <a:bodyPr vert="horz" lIns="95464" tIns="47732" rIns="95464" bIns="47732" rtlCol="0" anchor="b"/>
          <a:lstStyle>
            <a:lvl1pPr algn="r">
              <a:defRPr sz="1300"/>
            </a:lvl1pPr>
          </a:lstStyle>
          <a:p>
            <a:fld id="{0A1B39C8-6D5D-40E8-8D83-C1E41A39F5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4387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188" y="1120779"/>
            <a:ext cx="5877529" cy="1050925"/>
          </a:xfrm>
        </p:spPr>
        <p:txBody>
          <a:bodyPr anchor="b"/>
          <a:lstStyle>
            <a:lvl1pPr algn="l">
              <a:defRPr sz="22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188" y="2583180"/>
            <a:ext cx="5886446" cy="333025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4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pic>
        <p:nvPicPr>
          <p:cNvPr id="8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8823" y="771527"/>
            <a:ext cx="1423988" cy="1422341"/>
          </a:xfrm>
          <a:prstGeom prst="rect">
            <a:avLst/>
          </a:prstGeom>
        </p:spPr>
      </p:pic>
      <p:pic>
        <p:nvPicPr>
          <p:cNvPr id="6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374" y="6413956"/>
            <a:ext cx="2275200" cy="12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376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,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11188" y="2024067"/>
            <a:ext cx="5932487" cy="3889375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11188" y="5913441"/>
            <a:ext cx="5932487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6753224" y="2033593"/>
            <a:ext cx="1779590" cy="3879847"/>
          </a:xfrm>
        </p:spPr>
        <p:txBody>
          <a:bodyPr/>
          <a:lstStyle>
            <a:lvl1pPr marL="200020" indent="-200020">
              <a:defRPr sz="1050"/>
            </a:lvl1pPr>
            <a:lvl2pPr marL="407184" indent="-207164">
              <a:defRPr sz="1050"/>
            </a:lvl2pPr>
            <a:lvl3pPr marL="607204" indent="-200020">
              <a:defRPr sz="1050"/>
            </a:lvl3pPr>
            <a:lvl4pPr marL="742931" indent="-135728">
              <a:defRPr sz="1050"/>
            </a:lvl4pPr>
            <a:lvl5pPr marL="871517" indent="-128585"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0024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A2B77-10A2-4CCF-838B-398CB514AF87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525B4-6500-408D-BE48-9F47FFD4C76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025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A2B77-10A2-4CCF-838B-398CB514AF87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525B4-6500-408D-BE48-9F47FFD4C76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858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A2B77-10A2-4CCF-838B-398CB514AF87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525B4-6500-408D-BE48-9F47FFD4C76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1595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A2B77-10A2-4CCF-838B-398CB514AF87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525B4-6500-408D-BE48-9F47FFD4C76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4045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A2B77-10A2-4CCF-838B-398CB514AF87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525B4-6500-408D-BE48-9F47FFD4C76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1286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A2B77-10A2-4CCF-838B-398CB514AF87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525B4-6500-408D-BE48-9F47FFD4C76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07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A2B77-10A2-4CCF-838B-398CB514AF87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525B4-6500-408D-BE48-9F47FFD4C76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9306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A2B77-10A2-4CCF-838B-398CB514AF87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525B4-6500-408D-BE48-9F47FFD4C76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6459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A2B77-10A2-4CCF-838B-398CB514AF87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525B4-6500-408D-BE48-9F47FFD4C76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377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3036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A2B77-10A2-4CCF-838B-398CB514AF87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525B4-6500-408D-BE48-9F47FFD4C76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4835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A2B77-10A2-4CCF-838B-398CB514AF87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525B4-6500-408D-BE48-9F47FFD4C76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197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552576"/>
            <a:ext cx="7921626" cy="3814764"/>
          </a:xfrm>
        </p:spPr>
        <p:txBody>
          <a:bodyPr anchor="ctr"/>
          <a:lstStyle>
            <a:lvl1pPr>
              <a:defRPr sz="63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188" y="5448300"/>
            <a:ext cx="7921625" cy="57467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4229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41166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8614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11188" y="2024066"/>
            <a:ext cx="7921625" cy="3889375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350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11188" y="828678"/>
            <a:ext cx="7921625" cy="50847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1190" y="5913441"/>
            <a:ext cx="7921626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2124035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11187" y="1196979"/>
            <a:ext cx="3781425" cy="47164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751388" y="1196979"/>
            <a:ext cx="3781426" cy="47164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11188" y="5913441"/>
            <a:ext cx="3781428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751387" y="5913441"/>
            <a:ext cx="3781427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1700034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11188" y="2024063"/>
            <a:ext cx="3781425" cy="3062288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751388" y="2024063"/>
            <a:ext cx="3781425" cy="3062288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11190" y="5086354"/>
            <a:ext cx="3781426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751385" y="5086354"/>
            <a:ext cx="3781427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3008234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1188" y="712232"/>
            <a:ext cx="7921625" cy="78054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187" y="2024067"/>
            <a:ext cx="7921625" cy="38893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8532814" y="293577"/>
            <a:ext cx="385763" cy="29379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fld id="{A5DEC3FA-4FB7-4309-A077-6BB31CA8E81A}" type="slidenum">
              <a:rPr lang="en-US" sz="1600" noProof="0" smtClean="0"/>
              <a:pPr algn="r"/>
              <a:t>‹Nr.›</a:t>
            </a:fld>
            <a:endParaRPr lang="en-US" sz="1600" noProof="0" dirty="0"/>
          </a:p>
        </p:txBody>
      </p:sp>
      <p:cxnSp>
        <p:nvCxnSpPr>
          <p:cNvPr id="11" name="Gerader Verbinder 10"/>
          <p:cNvCxnSpPr/>
          <p:nvPr/>
        </p:nvCxnSpPr>
        <p:spPr>
          <a:xfrm>
            <a:off x="611187" y="339297"/>
            <a:ext cx="3781426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/>
        </p:nvCxnSpPr>
        <p:spPr>
          <a:xfrm>
            <a:off x="4751388" y="339297"/>
            <a:ext cx="3781426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eck 6"/>
          <p:cNvSpPr/>
          <p:nvPr/>
        </p:nvSpPr>
        <p:spPr>
          <a:xfrm>
            <a:off x="611188" y="381001"/>
            <a:ext cx="3781425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z="900" dirty="0" smtClean="0"/>
              <a:t>Operation of X-ray gas monitors</a:t>
            </a:r>
            <a:r>
              <a:rPr lang="en-US" sz="900" baseline="0" dirty="0" smtClean="0"/>
              <a:t> at European XFEL</a:t>
            </a:r>
            <a:endParaRPr lang="en-US" sz="900" dirty="0"/>
          </a:p>
        </p:txBody>
      </p:sp>
      <p:sp>
        <p:nvSpPr>
          <p:cNvPr id="8" name="Rechteck 7"/>
          <p:cNvSpPr/>
          <p:nvPr/>
        </p:nvSpPr>
        <p:spPr>
          <a:xfrm>
            <a:off x="4751388" y="381001"/>
            <a:ext cx="3781425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z="900" dirty="0" smtClean="0"/>
              <a:t>Theophilos</a:t>
            </a:r>
            <a:r>
              <a:rPr lang="en-US" sz="900" baseline="0" dirty="0" smtClean="0"/>
              <a:t> Maltezopoulos</a:t>
            </a:r>
            <a:r>
              <a:rPr lang="en-US" sz="900" dirty="0" smtClean="0"/>
              <a:t>, X-ray Photon Diagnostics</a:t>
            </a:r>
            <a:endParaRPr lang="en-US" sz="900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374" y="6413956"/>
            <a:ext cx="2275200" cy="12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006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  <p:sldLayoutId id="2147483667" r:id="rId5"/>
    <p:sldLayoutId id="2147483673" r:id="rId6"/>
    <p:sldLayoutId id="2147483668" r:id="rId7"/>
    <p:sldLayoutId id="2147483669" r:id="rId8"/>
    <p:sldLayoutId id="2147483670" r:id="rId9"/>
    <p:sldLayoutId id="2147483671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685783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884" indent="-267884" algn="l" defTabSz="685783" rtl="0" eaLnBrk="1" latinLnBrk="0" hangingPunct="1">
        <a:lnSpc>
          <a:spcPct val="114000"/>
        </a:lnSpc>
        <a:spcBef>
          <a:spcPts val="1350"/>
        </a:spcBef>
        <a:buClr>
          <a:schemeClr val="bg2"/>
        </a:buClr>
        <a:buFontTx/>
        <a:buBlip>
          <a:blip r:embed="rId13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535768" indent="-267884" algn="l" defTabSz="685783" rtl="0" eaLnBrk="1" latinLnBrk="0" hangingPunct="1">
        <a:lnSpc>
          <a:spcPct val="114000"/>
        </a:lnSpc>
        <a:spcBef>
          <a:spcPts val="0"/>
        </a:spcBef>
        <a:buClr>
          <a:schemeClr val="accent2"/>
        </a:buClr>
        <a:buFontTx/>
        <a:buBlip>
          <a:blip r:embed="rId14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36979" indent="-201211" algn="l" defTabSz="685783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►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871517" indent="-129776" algn="l" defTabSz="685783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10816" indent="-135728" algn="l" defTabSz="685783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1275" userDrawn="1">
          <p15:clr>
            <a:srgbClr val="F26B43"/>
          </p15:clr>
        </p15:guide>
        <p15:guide id="2" pos="2767" userDrawn="1">
          <p15:clr>
            <a:srgbClr val="F26B43"/>
          </p15:clr>
        </p15:guide>
        <p15:guide id="3" pos="2993" userDrawn="1">
          <p15:clr>
            <a:srgbClr val="F26B43"/>
          </p15:clr>
        </p15:guide>
        <p15:guide id="4" pos="385" userDrawn="1">
          <p15:clr>
            <a:srgbClr val="F26B43"/>
          </p15:clr>
        </p15:guide>
        <p15:guide id="5" pos="5375" userDrawn="1">
          <p15:clr>
            <a:srgbClr val="F26B43"/>
          </p15:clr>
        </p15:guide>
        <p15:guide id="6" orient="horz" pos="372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A2B77-10A2-4CCF-838B-398CB514AF87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525B4-6500-408D-BE48-9F47FFD4C76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082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6553" y="739140"/>
            <a:ext cx="5337528" cy="682526"/>
          </a:xfrm>
        </p:spPr>
        <p:txBody>
          <a:bodyPr/>
          <a:lstStyle/>
          <a:p>
            <a:pPr algn="ctr"/>
            <a:r>
              <a:rPr lang="en-US" dirty="0" smtClean="0"/>
              <a:t>BKR training for</a:t>
            </a:r>
            <a:br>
              <a:rPr lang="en-US" dirty="0" smtClean="0"/>
            </a:br>
            <a:r>
              <a:rPr lang="en-US" dirty="0" smtClean="0"/>
              <a:t>X-ray </a:t>
            </a:r>
            <a:r>
              <a:rPr lang="en-US" dirty="0"/>
              <a:t>Gas </a:t>
            </a:r>
            <a:r>
              <a:rPr lang="en-US" dirty="0" smtClean="0"/>
              <a:t>Monitors at </a:t>
            </a:r>
            <a:r>
              <a:rPr lang="en-US" dirty="0"/>
              <a:t>European XFEL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3205" y="1762989"/>
            <a:ext cx="3564996" cy="1455943"/>
          </a:xfrm>
        </p:spPr>
        <p:txBody>
          <a:bodyPr/>
          <a:lstStyle/>
          <a:p>
            <a:pPr algn="ctr"/>
            <a:r>
              <a:rPr lang="en-GB" dirty="0" smtClean="0"/>
              <a:t>Theophilos Maltezopoulos</a:t>
            </a:r>
            <a:endParaRPr lang="en-GB" dirty="0"/>
          </a:p>
          <a:p>
            <a:pPr algn="ctr"/>
            <a:r>
              <a:rPr lang="en-GB" dirty="0" smtClean="0"/>
              <a:t>X-ray Photon Diagnostics (XPD)</a:t>
            </a:r>
            <a:endParaRPr lang="en-GB" dirty="0"/>
          </a:p>
          <a:p>
            <a:pPr algn="ctr"/>
            <a:endParaRPr lang="en-GB" sz="500" dirty="0"/>
          </a:p>
          <a:p>
            <a:pPr algn="ctr"/>
            <a:r>
              <a:rPr lang="en-GB" dirty="0" smtClean="0"/>
              <a:t>Hamburg, 19.03.2019</a:t>
            </a:r>
          </a:p>
          <a:p>
            <a:pPr algn="ctr"/>
            <a:endParaRPr lang="en-GB" dirty="0"/>
          </a:p>
          <a:p>
            <a:pPr algn="ctr"/>
            <a:endParaRPr lang="en-GB" dirty="0" smtClean="0"/>
          </a:p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274041" y="4315991"/>
            <a:ext cx="3393866" cy="95986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en-US" sz="1400" dirty="0" smtClean="0"/>
              <a:t>Basic concept of XGM</a:t>
            </a:r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en-US" sz="1400" dirty="0" smtClean="0"/>
              <a:t>24/7 operation</a:t>
            </a:r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en-US" sz="1400" dirty="0" smtClean="0"/>
              <a:t>Quick fixes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0192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26" y="1407692"/>
            <a:ext cx="8880804" cy="37257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93589" y="6184708"/>
            <a:ext cx="1085455" cy="30736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b="1" dirty="0" smtClean="0"/>
              <a:t>27.07.2018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90494" y="1111313"/>
            <a:ext cx="2115966" cy="33893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lnSpc>
                <a:spcPct val="112000"/>
              </a:lnSpc>
            </a:pPr>
            <a:r>
              <a:rPr lang="en-US" sz="1400" b="1" dirty="0" smtClean="0">
                <a:solidFill>
                  <a:srgbClr val="FF0000"/>
                </a:solidFill>
              </a:rPr>
              <a:t>SASE1 / XTD2 XGM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77623" y="1105016"/>
            <a:ext cx="2115966" cy="33893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lnSpc>
                <a:spcPct val="112000"/>
              </a:lnSpc>
            </a:pPr>
            <a:r>
              <a:rPr lang="en-US" sz="1400" b="1" dirty="0" smtClean="0">
                <a:solidFill>
                  <a:srgbClr val="FF0000"/>
                </a:solidFill>
              </a:rPr>
              <a:t>SASE3 / XTD10 XGM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11188" y="712232"/>
            <a:ext cx="7921625" cy="34048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685783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Fresh bunch operation with old SASE viewers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420" y="5191691"/>
            <a:ext cx="2788920" cy="16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63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78" y="1325878"/>
            <a:ext cx="7529542" cy="46805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99401" y="6412396"/>
            <a:ext cx="1085455" cy="3073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b="1" dirty="0" smtClean="0"/>
              <a:t>08.03.2019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1189" y="712232"/>
            <a:ext cx="5599112" cy="34048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685783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SASE1 XTD2 XGM with new viewer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7437914" y="1174633"/>
            <a:ext cx="268614" cy="39317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829876" y="3849701"/>
            <a:ext cx="278151" cy="3840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700528" y="1121670"/>
            <a:ext cx="268614" cy="39317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052134" y="3352800"/>
            <a:ext cx="0" cy="13923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4"/>
          <p:cNvSpPr txBox="1"/>
          <p:nvPr/>
        </p:nvSpPr>
        <p:spPr>
          <a:xfrm>
            <a:off x="2343739" y="3440123"/>
            <a:ext cx="7184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r>
              <a:rPr lang="en-US" sz="105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</a:t>
            </a:r>
            <a:endParaRPr lang="en-US" sz="105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5353374" y="1783080"/>
            <a:ext cx="0" cy="4782998"/>
          </a:xfrm>
          <a:prstGeom prst="straightConnector1">
            <a:avLst/>
          </a:prstGeom>
          <a:ln w="3810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4"/>
          <p:cNvSpPr txBox="1"/>
          <p:nvPr/>
        </p:nvSpPr>
        <p:spPr>
          <a:xfrm>
            <a:off x="3823956" y="6285438"/>
            <a:ext cx="156004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r>
              <a:rPr lang="en-US" sz="105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Single-shot ADC data</a:t>
            </a:r>
            <a:endParaRPr lang="en-US" sz="105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4"/>
          <p:cNvSpPr txBox="1"/>
          <p:nvPr/>
        </p:nvSpPr>
        <p:spPr>
          <a:xfrm>
            <a:off x="5363823" y="6285438"/>
            <a:ext cx="145745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r>
              <a:rPr lang="en-US" sz="105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 ion current</a:t>
            </a:r>
            <a:endParaRPr lang="en-US" sz="105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7893339" y="3180122"/>
            <a:ext cx="42992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r>
              <a:rPr lang="en-US" sz="105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???</a:t>
            </a:r>
            <a:endParaRPr lang="en-US" sz="105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46175" y="1522467"/>
            <a:ext cx="42992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r>
              <a:rPr lang="en-US" sz="105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???</a:t>
            </a:r>
            <a:endParaRPr lang="en-US" sz="105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64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11189" y="712232"/>
            <a:ext cx="5599112" cy="34048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685783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HAMP operator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9" y="1260411"/>
            <a:ext cx="5155040" cy="4003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2794703" y="1059180"/>
            <a:ext cx="268614" cy="35858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1758620" y="4532942"/>
            <a:ext cx="853944" cy="1683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err="1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662" y="2083111"/>
            <a:ext cx="3564718" cy="428233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4777740" y="6119303"/>
            <a:ext cx="502920" cy="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8319203" y="1935480"/>
            <a:ext cx="0" cy="6405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"/>
          <p:cNvSpPr txBox="1"/>
          <p:nvPr/>
        </p:nvSpPr>
        <p:spPr>
          <a:xfrm>
            <a:off x="7776878" y="1689259"/>
            <a:ext cx="10470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r>
              <a:rPr lang="en-US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 needed HV</a:t>
            </a:r>
            <a:endParaRPr lang="en-US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3524918" y="5996193"/>
            <a:ext cx="13195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r>
              <a:rPr lang="en-US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 signal level !!!</a:t>
            </a:r>
            <a:endParaRPr lang="en-US" sz="1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17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51" y="1230562"/>
            <a:ext cx="5553707" cy="4293938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3543300" y="1188584"/>
            <a:ext cx="212473" cy="2182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465199" y="1826649"/>
            <a:ext cx="420589" cy="1680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11189" y="712232"/>
            <a:ext cx="3168332" cy="353308"/>
          </a:xfrm>
        </p:spPr>
        <p:txBody>
          <a:bodyPr/>
          <a:lstStyle/>
          <a:p>
            <a:r>
              <a:rPr lang="en-US" dirty="0" smtClean="0"/>
              <a:t>Photonflux overview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920" y="1597544"/>
            <a:ext cx="4655820" cy="5132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7599229" y="2008654"/>
            <a:ext cx="0" cy="3204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9"/>
          <p:cNvSpPr txBox="1"/>
          <p:nvPr/>
        </p:nvSpPr>
        <p:spPr>
          <a:xfrm>
            <a:off x="6871168" y="1974296"/>
            <a:ext cx="7585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r>
              <a:rPr lang="en-US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green?</a:t>
            </a:r>
            <a:endParaRPr lang="en-US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91050" y="6130074"/>
            <a:ext cx="21804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r>
              <a:rPr lang="en-US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 signal calibrated to slow? </a:t>
            </a:r>
          </a:p>
          <a:p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… only without fresh bunch !!!</a:t>
            </a:r>
            <a:endParaRPr lang="en-US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8759558" y="4771873"/>
            <a:ext cx="0" cy="3204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8452669" y="1406859"/>
            <a:ext cx="0" cy="5674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9"/>
          <p:cNvSpPr txBox="1"/>
          <p:nvPr/>
        </p:nvSpPr>
        <p:spPr>
          <a:xfrm>
            <a:off x="7871420" y="1188584"/>
            <a:ext cx="11624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r>
              <a:rPr lang="en-US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 and 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rrors</a:t>
            </a:r>
          </a:p>
        </p:txBody>
      </p:sp>
    </p:spTree>
    <p:extLst>
      <p:ext uri="{BB962C8B-B14F-4D97-AF65-F5344CB8AC3E}">
        <p14:creationId xmlns:p14="http://schemas.microsoft.com/office/powerpoint/2010/main" val="172353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50" y="1338094"/>
            <a:ext cx="5035830" cy="3894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1902968" y="1422099"/>
            <a:ext cx="420589" cy="1680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323557" y="2202190"/>
            <a:ext cx="420589" cy="1680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699560" y="2202190"/>
            <a:ext cx="420589" cy="1680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9"/>
          <p:cNvSpPr txBox="1"/>
          <p:nvPr/>
        </p:nvSpPr>
        <p:spPr>
          <a:xfrm>
            <a:off x="6361171" y="3015675"/>
            <a:ext cx="23663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r>
              <a:rPr lang="en-US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 Keithley range selected?</a:t>
            </a:r>
            <a:endParaRPr lang="en-US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11188" y="712232"/>
            <a:ext cx="2358077" cy="353308"/>
          </a:xfrm>
        </p:spPr>
        <p:txBody>
          <a:bodyPr/>
          <a:lstStyle/>
          <a:p>
            <a:r>
              <a:rPr lang="en-US" dirty="0" smtClean="0"/>
              <a:t>Keithley range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854" y="4955632"/>
            <a:ext cx="4817670" cy="14508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854" y="3393887"/>
            <a:ext cx="4817670" cy="1453946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6716045" y="3952849"/>
            <a:ext cx="420589" cy="1680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339781" y="3952850"/>
            <a:ext cx="420589" cy="1680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339781" y="5513031"/>
            <a:ext cx="420589" cy="1680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716045" y="5513030"/>
            <a:ext cx="420589" cy="1680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83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510" y="1346601"/>
            <a:ext cx="5035830" cy="3894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128" y="2258710"/>
            <a:ext cx="3951475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066" y="3238531"/>
            <a:ext cx="2952328" cy="351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3034422" y="1287780"/>
            <a:ext cx="210295" cy="3108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120989" y="3002785"/>
            <a:ext cx="420589" cy="1680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613833" y="5643086"/>
            <a:ext cx="420589" cy="1680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332935" y="5802249"/>
            <a:ext cx="420589" cy="1680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060397" y="5714307"/>
            <a:ext cx="323069" cy="1080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060396" y="5714307"/>
            <a:ext cx="323069" cy="29164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228493" y="2786761"/>
            <a:ext cx="420589" cy="1680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"/>
          <p:cNvSpPr txBox="1"/>
          <p:nvPr/>
        </p:nvSpPr>
        <p:spPr>
          <a:xfrm>
            <a:off x="6871614" y="2669798"/>
            <a:ext cx="143821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r>
              <a:rPr lang="en-US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Restart server,</a:t>
            </a:r>
          </a:p>
          <a:p>
            <a:r>
              <a:rPr lang="en-US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“Stop and Offline” </a:t>
            </a:r>
          </a:p>
          <a:p>
            <a:r>
              <a:rPr lang="en-US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“Start and Online”</a:t>
            </a:r>
            <a:endParaRPr lang="en-US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11188" y="712232"/>
            <a:ext cx="7921625" cy="353308"/>
          </a:xfrm>
        </p:spPr>
        <p:txBody>
          <a:bodyPr/>
          <a:lstStyle/>
          <a:p>
            <a:r>
              <a:rPr lang="en-US" dirty="0" smtClean="0"/>
              <a:t>DOOCS server restart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4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34546" y="6060734"/>
            <a:ext cx="2757886" cy="6859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noAutofit/>
          </a:bodyPr>
          <a:lstStyle/>
          <a:p>
            <a:pPr algn="ctr">
              <a:lnSpc>
                <a:spcPct val="112000"/>
              </a:lnSpc>
            </a:pPr>
            <a:r>
              <a:rPr lang="en-US" sz="1200" b="1" dirty="0" smtClean="0"/>
              <a:t>15.06.2018 </a:t>
            </a:r>
          </a:p>
          <a:p>
            <a:pPr algn="ctr">
              <a:lnSpc>
                <a:spcPct val="112000"/>
              </a:lnSpc>
            </a:pPr>
            <a:r>
              <a:rPr lang="en-US" sz="1200" dirty="0" smtClean="0"/>
              <a:t>0.134 nm, 60 bunches, slow ion signal</a:t>
            </a:r>
          </a:p>
          <a:p>
            <a:pPr algn="ctr">
              <a:lnSpc>
                <a:spcPct val="112000"/>
              </a:lnSpc>
            </a:pPr>
            <a:r>
              <a:rPr lang="en-US" sz="1200" dirty="0"/>
              <a:t>b</a:t>
            </a:r>
            <a:r>
              <a:rPr lang="en-US" sz="1200" dirty="0" smtClean="0"/>
              <a:t>oth XGMs with Xe, Run 149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95" y="1307365"/>
            <a:ext cx="5550373" cy="4247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62229" y="1823517"/>
            <a:ext cx="2661131" cy="379355"/>
          </a:xfrm>
          <a:prstGeom prst="rect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Slope: 0.97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(beamline losses)</a:t>
            </a:r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11188" y="712232"/>
            <a:ext cx="7921625" cy="34048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685783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Averaged pulse </a:t>
            </a:r>
            <a:r>
              <a:rPr lang="en-US" dirty="0"/>
              <a:t>energy: XTD2 versus XTD9 XGM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925" y="1457890"/>
            <a:ext cx="3944616" cy="228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46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2475"/>
            <a:ext cx="4704762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146" y="1272475"/>
            <a:ext cx="4704762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15113" y="2079561"/>
            <a:ext cx="1406382" cy="3670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Slope: 3.8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86115" y="2079561"/>
            <a:ext cx="1515208" cy="3670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Slope: 2.5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0004" y="4924099"/>
            <a:ext cx="7199315" cy="61759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4"/>
              </a:buBlip>
            </a:pPr>
            <a:r>
              <a:rPr lang="en-US" sz="1200" dirty="0" smtClean="0"/>
              <a:t>Distance SASE1 source to XGM@XTD2: 209 m</a:t>
            </a:r>
          </a:p>
          <a:p>
            <a:pPr marL="269875" indent="-269875">
              <a:lnSpc>
                <a:spcPct val="112000"/>
              </a:lnSpc>
              <a:buBlip>
                <a:blip r:embed="rId4"/>
              </a:buBlip>
            </a:pPr>
            <a:r>
              <a:rPr lang="en-US" sz="1200" dirty="0" smtClean="0"/>
              <a:t>Distance SASE1 source to XGM@XTD9: 878 m, therefore: 0.4 mm / 878 m correspond to </a:t>
            </a:r>
            <a:r>
              <a:rPr lang="en-US" sz="1200" dirty="0" smtClean="0">
                <a:solidFill>
                  <a:srgbClr val="FF0000"/>
                </a:solidFill>
              </a:rPr>
              <a:t>0.5 </a:t>
            </a:r>
            <a:r>
              <a:rPr lang="en-US" sz="1200" dirty="0" smtClean="0">
                <a:solidFill>
                  <a:srgbClr val="FF0000"/>
                </a:solidFill>
                <a:latin typeface="Symbol" panose="05050102010706020507" pitchFamily="18" charset="2"/>
              </a:rPr>
              <a:t>m</a:t>
            </a:r>
            <a:r>
              <a:rPr lang="en-US" sz="1200" dirty="0" smtClean="0">
                <a:solidFill>
                  <a:srgbClr val="FF0000"/>
                </a:solidFill>
              </a:rPr>
              <a:t>rad</a:t>
            </a:r>
            <a:endParaRPr lang="en-US" sz="3200" dirty="0" smtClean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34546" y="6060734"/>
            <a:ext cx="2757886" cy="6859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noAutofit/>
          </a:bodyPr>
          <a:lstStyle/>
          <a:p>
            <a:pPr algn="ctr">
              <a:lnSpc>
                <a:spcPct val="112000"/>
              </a:lnSpc>
            </a:pPr>
            <a:r>
              <a:rPr lang="en-US" sz="1200" b="1" dirty="0" smtClean="0"/>
              <a:t>15.06.2018 </a:t>
            </a:r>
          </a:p>
          <a:p>
            <a:pPr algn="ctr">
              <a:lnSpc>
                <a:spcPct val="112000"/>
              </a:lnSpc>
            </a:pPr>
            <a:r>
              <a:rPr lang="en-US" sz="1200" dirty="0" smtClean="0"/>
              <a:t>0.134 nm, 60 bunches, slow ion signal</a:t>
            </a:r>
          </a:p>
          <a:p>
            <a:pPr algn="ctr">
              <a:lnSpc>
                <a:spcPct val="112000"/>
              </a:lnSpc>
            </a:pPr>
            <a:r>
              <a:rPr lang="en-US" sz="1200" dirty="0"/>
              <a:t>b</a:t>
            </a:r>
            <a:r>
              <a:rPr lang="en-US" sz="1200" dirty="0" smtClean="0"/>
              <a:t>oth XGMs with Xe, Run 149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11188" y="712232"/>
            <a:ext cx="7921625" cy="34048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685783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Averaged beam position: </a:t>
            </a:r>
            <a:r>
              <a:rPr lang="en-US" dirty="0"/>
              <a:t>XTD2 versus XTD9 XGM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917418" y="1738117"/>
            <a:ext cx="372361" cy="400522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17418" y="1453399"/>
            <a:ext cx="976923" cy="36704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Pointing!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6078953" y="1738117"/>
            <a:ext cx="372361" cy="400522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078953" y="1453399"/>
            <a:ext cx="976923" cy="36704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Pointing!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239352" y="5840674"/>
            <a:ext cx="560511" cy="0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801317" y="5673894"/>
            <a:ext cx="3284561" cy="36704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used for future active feedback</a:t>
            </a:r>
          </a:p>
        </p:txBody>
      </p:sp>
    </p:spTree>
    <p:extLst>
      <p:ext uri="{BB962C8B-B14F-4D97-AF65-F5344CB8AC3E}">
        <p14:creationId xmlns:p14="http://schemas.microsoft.com/office/powerpoint/2010/main" val="294162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21" y="1935480"/>
            <a:ext cx="8502920" cy="3368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11188" y="712232"/>
            <a:ext cx="7921625" cy="34048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685783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Position correlation: XGM versus Imager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16491" y="6060734"/>
            <a:ext cx="2875941" cy="6859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noAutofit/>
          </a:bodyPr>
          <a:lstStyle/>
          <a:p>
            <a:pPr algn="ctr">
              <a:lnSpc>
                <a:spcPct val="112000"/>
              </a:lnSpc>
            </a:pPr>
            <a:r>
              <a:rPr lang="en-US" sz="1200" b="1" dirty="0" smtClean="0"/>
              <a:t>24.08.2017 </a:t>
            </a:r>
          </a:p>
          <a:p>
            <a:pPr algn="ctr">
              <a:lnSpc>
                <a:spcPct val="112000"/>
              </a:lnSpc>
            </a:pPr>
            <a:r>
              <a:rPr lang="en-US" sz="1200" dirty="0" smtClean="0"/>
              <a:t>0.136 nm, 60 bunches, slow ion signal</a:t>
            </a:r>
          </a:p>
          <a:p>
            <a:pPr algn="ctr">
              <a:lnSpc>
                <a:spcPct val="112000"/>
              </a:lnSpc>
            </a:pPr>
            <a:r>
              <a:rPr lang="en-US" sz="1200" dirty="0" smtClean="0"/>
              <a:t>XTD9 XGM with Xe, Imager pop-in type 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26926" y="2833941"/>
            <a:ext cx="928254" cy="3670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Slope: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34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Data\007 - history\2019 03 04 - JSR XGM - With Andreys remarks\fig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39" y="1303192"/>
            <a:ext cx="6596447" cy="504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83952" y="5823544"/>
            <a:ext cx="2886236" cy="9022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noAutofit/>
          </a:bodyPr>
          <a:lstStyle/>
          <a:p>
            <a:pPr algn="ctr">
              <a:lnSpc>
                <a:spcPct val="112000"/>
              </a:lnSpc>
            </a:pPr>
            <a:r>
              <a:rPr lang="en-US" sz="1200" b="1" dirty="0" smtClean="0"/>
              <a:t>11.11.2018 </a:t>
            </a:r>
          </a:p>
          <a:p>
            <a:pPr algn="ctr">
              <a:lnSpc>
                <a:spcPct val="112000"/>
              </a:lnSpc>
            </a:pPr>
            <a:r>
              <a:rPr lang="en-US" sz="1200" dirty="0" smtClean="0"/>
              <a:t>1.127 nm, 120 bunches, run r0183,</a:t>
            </a:r>
          </a:p>
          <a:p>
            <a:pPr algn="ctr">
              <a:lnSpc>
                <a:spcPct val="112000"/>
              </a:lnSpc>
            </a:pPr>
            <a:r>
              <a:rPr lang="en-US" sz="1200" dirty="0"/>
              <a:t>gas attenuator </a:t>
            </a:r>
            <a:r>
              <a:rPr lang="en-US" sz="1200" dirty="0" smtClean="0"/>
              <a:t>set </a:t>
            </a:r>
            <a:r>
              <a:rPr lang="en-US" sz="1200" dirty="0"/>
              <a:t>to 5.5 % transmission</a:t>
            </a:r>
            <a:endParaRPr lang="en-US" sz="1200" dirty="0" smtClean="0"/>
          </a:p>
          <a:p>
            <a:pPr algn="ctr">
              <a:lnSpc>
                <a:spcPct val="112000"/>
              </a:lnSpc>
            </a:pPr>
            <a:r>
              <a:rPr lang="en-US" sz="1200" dirty="0" smtClean="0"/>
              <a:t>XTD10 XGM with Kr, SCS XGM with Xe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11188" y="712232"/>
            <a:ext cx="7921625" cy="34048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685783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Single-shot pulse energy: </a:t>
            </a:r>
            <a:r>
              <a:rPr lang="en-US" dirty="0" smtClean="0"/>
              <a:t>XTD10 </a:t>
            </a:r>
            <a:r>
              <a:rPr lang="en-US" dirty="0"/>
              <a:t>versus </a:t>
            </a:r>
            <a:r>
              <a:rPr lang="en-US" dirty="0" smtClean="0"/>
              <a:t>SCS </a:t>
            </a:r>
            <a:r>
              <a:rPr lang="en-US" dirty="0"/>
              <a:t>XGM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611" y="2623758"/>
            <a:ext cx="3707670" cy="21463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9806" y="4722407"/>
            <a:ext cx="3034146" cy="558253"/>
          </a:xfrm>
          <a:prstGeom prst="rect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Slope: 0.02 (overall transmission)</a:t>
            </a:r>
          </a:p>
          <a:p>
            <a:pPr>
              <a:lnSpc>
                <a:spcPct val="112000"/>
              </a:lnSpc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Correlation coefficient : 0.98 </a:t>
            </a:r>
          </a:p>
        </p:txBody>
      </p:sp>
    </p:spTree>
    <p:extLst>
      <p:ext uri="{BB962C8B-B14F-4D97-AF65-F5344CB8AC3E}">
        <p14:creationId xmlns:p14="http://schemas.microsoft.com/office/powerpoint/2010/main" val="130602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574" y="1456216"/>
            <a:ext cx="5668720" cy="4271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itle 1"/>
          <p:cNvSpPr>
            <a:spLocks noGrp="1"/>
          </p:cNvSpPr>
          <p:nvPr/>
        </p:nvSpPr>
        <p:spPr>
          <a:xfrm>
            <a:off x="399881" y="680364"/>
            <a:ext cx="7921625" cy="34048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685783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X-ray Gas Monitors (</a:t>
            </a:r>
            <a:r>
              <a:rPr lang="en-US" dirty="0" smtClean="0"/>
              <a:t>XGM) setup</a:t>
            </a:r>
            <a:endParaRPr lang="en-US" dirty="0"/>
          </a:p>
        </p:txBody>
      </p:sp>
      <p:sp>
        <p:nvSpPr>
          <p:cNvPr id="25" name="TextBox 3"/>
          <p:cNvSpPr txBox="1"/>
          <p:nvPr/>
        </p:nvSpPr>
        <p:spPr>
          <a:xfrm>
            <a:off x="724518" y="1446519"/>
            <a:ext cx="8915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Upstream</a:t>
            </a:r>
          </a:p>
        </p:txBody>
      </p:sp>
      <p:sp>
        <p:nvSpPr>
          <p:cNvPr id="26" name="TextBox 4"/>
          <p:cNvSpPr txBox="1"/>
          <p:nvPr/>
        </p:nvSpPr>
        <p:spPr>
          <a:xfrm>
            <a:off x="7284830" y="1476530"/>
            <a:ext cx="11063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Downstream</a:t>
            </a:r>
          </a:p>
        </p:txBody>
      </p:sp>
      <p:sp>
        <p:nvSpPr>
          <p:cNvPr id="27" name="TextBox 8"/>
          <p:cNvSpPr txBox="1"/>
          <p:nvPr/>
        </p:nvSpPr>
        <p:spPr>
          <a:xfrm>
            <a:off x="7610680" y="2281077"/>
            <a:ext cx="1011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X-ray beam</a:t>
            </a:r>
          </a:p>
        </p:txBody>
      </p:sp>
      <p:sp>
        <p:nvSpPr>
          <p:cNvPr id="28" name="TextBox 12"/>
          <p:cNvSpPr txBox="1"/>
          <p:nvPr/>
        </p:nvSpPr>
        <p:spPr>
          <a:xfrm>
            <a:off x="2181704" y="1159973"/>
            <a:ext cx="7409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200" b="1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XGMDh</a:t>
            </a:r>
            <a:endParaRPr lang="en-US" sz="1200" b="1" dirty="0" smtClean="0">
              <a:solidFill>
                <a:schemeClr val="accent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6242403" y="1173873"/>
            <a:ext cx="731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200" b="1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XGMDv</a:t>
            </a:r>
            <a:endParaRPr lang="en-US" sz="1200" b="1" dirty="0" smtClean="0">
              <a:solidFill>
                <a:schemeClr val="accent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14"/>
          <p:cNvSpPr txBox="1"/>
          <p:nvPr/>
        </p:nvSpPr>
        <p:spPr>
          <a:xfrm>
            <a:off x="3697593" y="1171240"/>
            <a:ext cx="731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200" b="1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HAMPh</a:t>
            </a:r>
            <a:endParaRPr lang="en-US" sz="1200" b="1" dirty="0" smtClean="0">
              <a:solidFill>
                <a:schemeClr val="accent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15"/>
          <p:cNvSpPr txBox="1"/>
          <p:nvPr/>
        </p:nvSpPr>
        <p:spPr>
          <a:xfrm>
            <a:off x="5176457" y="1171239"/>
            <a:ext cx="7216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200" b="1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HAMPv</a:t>
            </a:r>
            <a:endParaRPr lang="en-US" sz="1200" b="1" dirty="0" smtClean="0">
              <a:solidFill>
                <a:schemeClr val="accent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17"/>
          <p:cNvSpPr txBox="1"/>
          <p:nvPr/>
        </p:nvSpPr>
        <p:spPr>
          <a:xfrm>
            <a:off x="5953799" y="5325021"/>
            <a:ext cx="1278099" cy="33514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2000"/>
              </a:lnSpc>
            </a:pPr>
            <a:r>
              <a:rPr lang="en-US" sz="1400" b="1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XGM@XTD10</a:t>
            </a:r>
          </a:p>
        </p:txBody>
      </p:sp>
      <p:sp>
        <p:nvSpPr>
          <p:cNvPr id="33" name="TextBox 6"/>
          <p:cNvSpPr txBox="1"/>
          <p:nvPr/>
        </p:nvSpPr>
        <p:spPr>
          <a:xfrm>
            <a:off x="3174072" y="5896421"/>
            <a:ext cx="4380624" cy="696867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</p:spPr>
        <p:txBody>
          <a:bodyPr wrap="none" rtlCol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2000"/>
              </a:lnSpc>
            </a:pPr>
            <a:r>
              <a:rPr lang="en-US" sz="1400" dirty="0"/>
              <a:t>Single-shot non-invasive </a:t>
            </a:r>
            <a:r>
              <a:rPr lang="en-US" sz="1400" dirty="0" smtClean="0"/>
              <a:t>pulse energy measurement </a:t>
            </a:r>
          </a:p>
          <a:p>
            <a:pPr algn="ctr">
              <a:lnSpc>
                <a:spcPct val="112000"/>
              </a:lnSpc>
            </a:pPr>
            <a:r>
              <a:rPr lang="en-US" sz="1400" dirty="0" smtClean="0"/>
              <a:t>and average non-invasive beam position monitoring</a:t>
            </a:r>
          </a:p>
        </p:txBody>
      </p:sp>
      <p:sp>
        <p:nvSpPr>
          <p:cNvPr id="34" name="TextBox 16"/>
          <p:cNvSpPr txBox="1"/>
          <p:nvPr/>
        </p:nvSpPr>
        <p:spPr>
          <a:xfrm>
            <a:off x="8076738" y="5788657"/>
            <a:ext cx="609462" cy="276999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Users</a:t>
            </a:r>
            <a:endParaRPr lang="en-US" sz="12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18"/>
          <p:cNvSpPr txBox="1"/>
          <p:nvPr/>
        </p:nvSpPr>
        <p:spPr>
          <a:xfrm>
            <a:off x="8076738" y="6382791"/>
            <a:ext cx="918841" cy="276999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Operators</a:t>
            </a:r>
          </a:p>
        </p:txBody>
      </p:sp>
      <p:cxnSp>
        <p:nvCxnSpPr>
          <p:cNvPr id="36" name="Straight Arrow Connector 35"/>
          <p:cNvCxnSpPr>
            <a:stCxn id="33" idx="3"/>
            <a:endCxn id="34" idx="1"/>
          </p:cNvCxnSpPr>
          <p:nvPr/>
        </p:nvCxnSpPr>
        <p:spPr>
          <a:xfrm flipV="1">
            <a:off x="7554696" y="5927157"/>
            <a:ext cx="522042" cy="317698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35" idx="1"/>
          </p:cNvCxnSpPr>
          <p:nvPr/>
        </p:nvCxnSpPr>
        <p:spPr>
          <a:xfrm>
            <a:off x="7554696" y="6244855"/>
            <a:ext cx="522042" cy="276436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19"/>
          <p:cNvSpPr txBox="1"/>
          <p:nvPr/>
        </p:nvSpPr>
        <p:spPr>
          <a:xfrm>
            <a:off x="1695809" y="5189245"/>
            <a:ext cx="212795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Developed at DESY</a:t>
            </a:r>
          </a:p>
          <a:p>
            <a:pPr algn="ctr"/>
            <a:r>
              <a:rPr lang="en-US" sz="1200" b="1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group of Kai Tiedtke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720451" y="2153845"/>
            <a:ext cx="7322884" cy="69250"/>
          </a:xfrm>
          <a:prstGeom prst="straightConnector1">
            <a:avLst/>
          </a:prstGeom>
          <a:ln w="28575">
            <a:solidFill>
              <a:schemeClr val="accent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639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8888" y="1129157"/>
            <a:ext cx="5154824" cy="48678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2000" dirty="0">
                <a:solidFill>
                  <a:srgbClr val="FF0000"/>
                </a:solidFill>
              </a:rPr>
              <a:t>People@DESY </a:t>
            </a:r>
            <a:r>
              <a:rPr lang="en-US" sz="2000" dirty="0" smtClean="0">
                <a:solidFill>
                  <a:srgbClr val="FF0000"/>
                </a:solidFill>
              </a:rPr>
              <a:t>… 15 years of experience!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55013" y="1148972"/>
            <a:ext cx="2478704" cy="165342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en-US" sz="1400" dirty="0" smtClean="0"/>
              <a:t>Kai Tiedtke</a:t>
            </a:r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en-US" sz="1400" dirty="0" smtClean="0"/>
              <a:t>Ulf Fini Jastrow</a:t>
            </a:r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en-US" sz="1400" dirty="0" smtClean="0"/>
              <a:t>Sören Grunewald</a:t>
            </a:r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en-US" sz="1400" dirty="0" smtClean="0"/>
              <a:t>Andrey Sorokin</a:t>
            </a:r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en-US" sz="1400" dirty="0" smtClean="0"/>
              <a:t>Susanne Bonfigt</a:t>
            </a:r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en-US" sz="1400" dirty="0" smtClean="0"/>
              <a:t>Bican “Jimmy” Yilmaz</a:t>
            </a:r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endParaRPr lang="en-US" sz="1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754268" y="1750398"/>
            <a:ext cx="4247979" cy="14368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en-US" sz="1400" dirty="0" smtClean="0"/>
              <a:t>Machine operators</a:t>
            </a:r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en-US" sz="1400" dirty="0" smtClean="0"/>
              <a:t>Transport group, Survey and alignment group</a:t>
            </a:r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en-US" sz="1400" dirty="0" smtClean="0"/>
              <a:t>Grounding: Peter Göttlicher, Narcisse Ngada</a:t>
            </a:r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en-US" sz="1400" dirty="0"/>
              <a:t>Vladimir Rybnikov, Olaf Hensler</a:t>
            </a:r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en-US" sz="1400" dirty="0"/>
              <a:t>Tim Wilksen, Raimund Kammering</a:t>
            </a:r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en-US" sz="1400" dirty="0"/>
              <a:t>Lars Fröhlich</a:t>
            </a:r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endParaRPr lang="en-US" sz="1400" dirty="0" smtClean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11188" y="712232"/>
            <a:ext cx="7921625" cy="34048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685783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77988" y="3503437"/>
            <a:ext cx="5638472" cy="48678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People@EuXFEL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06017" y="3543730"/>
            <a:ext cx="2478704" cy="280083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de-DE" sz="1400" dirty="0"/>
              <a:t>Jan </a:t>
            </a:r>
            <a:r>
              <a:rPr lang="de-DE" sz="1400" dirty="0" smtClean="0"/>
              <a:t>Grünert</a:t>
            </a:r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de-DE" sz="1400" dirty="0" smtClean="0"/>
              <a:t>Marc Planas</a:t>
            </a:r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de-DE" sz="1400" dirty="0" smtClean="0"/>
              <a:t>Florian Dietrich</a:t>
            </a:r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de-DE" sz="1400" dirty="0" smtClean="0"/>
              <a:t>Joakim Laksman</a:t>
            </a:r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de-DE" sz="1400" dirty="0" smtClean="0"/>
              <a:t>Torben Falk</a:t>
            </a:r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de-DE" sz="1400" dirty="0" smtClean="0"/>
              <a:t>Sonay Sayar</a:t>
            </a:r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de-DE" sz="1400" dirty="0" smtClean="0"/>
              <a:t>Wolfgang Freund</a:t>
            </a:r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de-DE" sz="1400" dirty="0" smtClean="0"/>
              <a:t>Andreas Koch</a:t>
            </a:r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de-DE" sz="1400" dirty="0" smtClean="0"/>
              <a:t>Naresh Kujala</a:t>
            </a:r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de-DE" sz="1400" dirty="0" smtClean="0"/>
              <a:t>Jia Liu</a:t>
            </a:r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de-DE" sz="1400" dirty="0" smtClean="0"/>
              <a:t>Johannes </a:t>
            </a:r>
            <a:r>
              <a:rPr lang="de-DE" sz="1400" dirty="0"/>
              <a:t>Risch</a:t>
            </a:r>
            <a:br>
              <a:rPr lang="de-DE" sz="1400" dirty="0"/>
            </a:br>
            <a:endParaRPr lang="en-US" sz="1400" dirty="0"/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endParaRPr lang="de-DE" sz="1400" dirty="0" smtClean="0"/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endParaRPr lang="en-US" sz="14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6109137" y="3545434"/>
            <a:ext cx="2417643" cy="288627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en-US" sz="1400" dirty="0" smtClean="0"/>
              <a:t>AE</a:t>
            </a:r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en-US" sz="1400" dirty="0" smtClean="0"/>
              <a:t>CAS</a:t>
            </a:r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en-US" sz="1400" dirty="0" smtClean="0"/>
              <a:t>ITDM</a:t>
            </a:r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en-US" sz="1400" dirty="0" smtClean="0"/>
              <a:t>Vacuum group</a:t>
            </a:r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en-US" sz="1400" dirty="0" smtClean="0"/>
              <a:t>SCS, SPB, HED</a:t>
            </a:r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en-US" sz="1400" dirty="0" smtClean="0"/>
              <a:t>E-plan team</a:t>
            </a:r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en-US" sz="1400" dirty="0" smtClean="0"/>
              <a:t>TS</a:t>
            </a:r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en-US" sz="1400" dirty="0" smtClean="0"/>
              <a:t>… and many more </a:t>
            </a:r>
          </a:p>
        </p:txBody>
      </p:sp>
    </p:spTree>
    <p:extLst>
      <p:ext uri="{BB962C8B-B14F-4D97-AF65-F5344CB8AC3E}">
        <p14:creationId xmlns:p14="http://schemas.microsoft.com/office/powerpoint/2010/main" val="66673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209" y="787803"/>
            <a:ext cx="2201411" cy="386585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10192" y="1221135"/>
            <a:ext cx="5034119" cy="136294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en-US" sz="1400" dirty="0" smtClean="0"/>
              <a:t>Basic concept of XGM</a:t>
            </a:r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en-US" sz="1400" dirty="0" smtClean="0"/>
              <a:t>Position of XGMs in the tunnels</a:t>
            </a:r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en-US" sz="1400" dirty="0" smtClean="0"/>
              <a:t>Simultaneous 24/7 </a:t>
            </a:r>
            <a:r>
              <a:rPr lang="en-US" sz="1400" dirty="0"/>
              <a:t>operation of </a:t>
            </a:r>
            <a:r>
              <a:rPr lang="en-US" sz="1400" dirty="0" smtClean="0"/>
              <a:t>XGMs</a:t>
            </a:r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en-US" sz="1400" dirty="0" smtClean="0"/>
              <a:t>Quick fixes</a:t>
            </a:r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en-US" sz="1400" dirty="0" smtClean="0"/>
              <a:t>Cross-correlation results</a:t>
            </a:r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endParaRPr lang="en-US" sz="1400" dirty="0" smtClean="0"/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endParaRPr lang="en-US" sz="1400" dirty="0"/>
          </a:p>
          <a:p>
            <a:pPr>
              <a:lnSpc>
                <a:spcPct val="112000"/>
              </a:lnSpc>
            </a:pPr>
            <a:endParaRPr lang="en-US" sz="1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731986" y="5448767"/>
            <a:ext cx="3545412" cy="36704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b="1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your attention !!!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41669" y="2982363"/>
            <a:ext cx="5400183" cy="38658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685783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Two new publications soon available: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79680" y="3562410"/>
            <a:ext cx="5504100" cy="77530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en-US" sz="1400" dirty="0" smtClean="0"/>
              <a:t>A. A. Sorokin JSR 2019 “XGM for FELs”</a:t>
            </a:r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r>
              <a:rPr lang="en-US" sz="1400" dirty="0" smtClean="0"/>
              <a:t>Th. Maltezopoulos JSR 2019 “Operation of XGMs at </a:t>
            </a:r>
            <a:r>
              <a:rPr lang="en-US" sz="1400" dirty="0" err="1" smtClean="0"/>
              <a:t>Eu.XFEL</a:t>
            </a:r>
            <a:r>
              <a:rPr lang="en-US" sz="1400" dirty="0" smtClean="0"/>
              <a:t>”</a:t>
            </a:r>
          </a:p>
          <a:p>
            <a:pPr>
              <a:lnSpc>
                <a:spcPct val="112000"/>
              </a:lnSpc>
            </a:pPr>
            <a:endParaRPr lang="en-US" sz="1400" dirty="0" smtClean="0"/>
          </a:p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endParaRPr lang="en-US" sz="1400" dirty="0"/>
          </a:p>
          <a:p>
            <a:pPr>
              <a:lnSpc>
                <a:spcPct val="112000"/>
              </a:lnSpc>
            </a:pP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322775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59161" y="927387"/>
            <a:ext cx="2574154" cy="38416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200" dirty="0" smtClean="0"/>
              <a:t>29.06.2017 - 2 bunches at 0.15 nm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09775" y="1771796"/>
            <a:ext cx="45719" cy="4571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endParaRPr lang="en-US" sz="1400" dirty="0" err="1" smtClean="0"/>
          </a:p>
        </p:txBody>
      </p:sp>
      <p:sp>
        <p:nvSpPr>
          <p:cNvPr id="12" name="Freeform 11"/>
          <p:cNvSpPr/>
          <p:nvPr/>
        </p:nvSpPr>
        <p:spPr>
          <a:xfrm rot="16200000" flipH="1">
            <a:off x="7033883" y="1798024"/>
            <a:ext cx="289864" cy="983136"/>
          </a:xfrm>
          <a:custGeom>
            <a:avLst/>
            <a:gdLst>
              <a:gd name="connsiteX0" fmla="*/ 0 w 468729"/>
              <a:gd name="connsiteY0" fmla="*/ 0 h 438307"/>
              <a:gd name="connsiteX1" fmla="*/ 468536 w 468729"/>
              <a:gd name="connsiteY1" fmla="*/ 249381 h 438307"/>
              <a:gd name="connsiteX2" fmla="*/ 45342 w 468729"/>
              <a:gd name="connsiteY2" fmla="*/ 438307 h 438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8729" h="438307">
                <a:moveTo>
                  <a:pt x="0" y="0"/>
                </a:moveTo>
                <a:cubicBezTo>
                  <a:pt x="230489" y="88165"/>
                  <a:pt x="460979" y="176330"/>
                  <a:pt x="468536" y="249381"/>
                </a:cubicBezTo>
                <a:cubicBezTo>
                  <a:pt x="476093" y="322432"/>
                  <a:pt x="260717" y="380369"/>
                  <a:pt x="45342" y="438307"/>
                </a:cubicBezTo>
              </a:path>
            </a:pathLst>
          </a:custGeom>
          <a:noFill/>
          <a:ln w="19050">
            <a:solidFill>
              <a:srgbClr val="FF0000"/>
            </a:solidFill>
            <a:tailEnd type="triangle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922826" y="3833588"/>
            <a:ext cx="2715899" cy="73440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200" b="1" dirty="0" smtClean="0"/>
              <a:t>From synchrotron measurements:</a:t>
            </a:r>
          </a:p>
          <a:p>
            <a:pPr>
              <a:lnSpc>
                <a:spcPct val="112000"/>
              </a:lnSpc>
            </a:pPr>
            <a:r>
              <a:rPr lang="en-US" sz="1200" dirty="0" smtClean="0"/>
              <a:t>&lt; 10% for absolute pulse energy</a:t>
            </a:r>
          </a:p>
          <a:p>
            <a:pPr>
              <a:lnSpc>
                <a:spcPct val="112000"/>
              </a:lnSpc>
            </a:pPr>
            <a:r>
              <a:rPr lang="en-US" sz="1200" dirty="0" smtClean="0"/>
              <a:t>&lt; 20 </a:t>
            </a:r>
            <a:r>
              <a:rPr lang="en-US" sz="1200" dirty="0" smtClean="0">
                <a:latin typeface="Symbol" panose="05050102010706020507" pitchFamily="18" charset="2"/>
              </a:rPr>
              <a:t>m</a:t>
            </a:r>
            <a:r>
              <a:rPr lang="en-US" sz="1200" dirty="0" smtClean="0"/>
              <a:t>m for absolute beam position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63133" y="4820730"/>
            <a:ext cx="3013386" cy="144940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200" b="1" dirty="0" smtClean="0"/>
              <a:t>24.11.2017</a:t>
            </a:r>
          </a:p>
          <a:p>
            <a:pPr>
              <a:lnSpc>
                <a:spcPct val="112000"/>
              </a:lnSpc>
            </a:pPr>
            <a:endParaRPr lang="en-US" sz="800" b="1" dirty="0" smtClean="0"/>
          </a:p>
          <a:p>
            <a:pPr>
              <a:lnSpc>
                <a:spcPct val="112000"/>
              </a:lnSpc>
            </a:pPr>
            <a:r>
              <a:rPr lang="en-US" sz="1200" dirty="0"/>
              <a:t>550 </a:t>
            </a:r>
            <a:r>
              <a:rPr lang="en-US" sz="1200" dirty="0">
                <a:latin typeface="Symbol" panose="05050102010706020507" pitchFamily="18" charset="2"/>
              </a:rPr>
              <a:t>m</a:t>
            </a:r>
            <a:r>
              <a:rPr lang="en-US" sz="1200" dirty="0"/>
              <a:t>J, single bunch mode</a:t>
            </a:r>
            <a:r>
              <a:rPr lang="en-US" sz="1200" dirty="0" smtClean="0"/>
              <a:t>, at </a:t>
            </a:r>
            <a:r>
              <a:rPr lang="en-US" sz="1200" dirty="0"/>
              <a:t>0.136 </a:t>
            </a:r>
            <a:r>
              <a:rPr lang="en-US" sz="1200" dirty="0" smtClean="0"/>
              <a:t>nm</a:t>
            </a:r>
          </a:p>
          <a:p>
            <a:pPr>
              <a:lnSpc>
                <a:spcPct val="112000"/>
              </a:lnSpc>
            </a:pPr>
            <a:endParaRPr lang="en-US" sz="1200" dirty="0"/>
          </a:p>
          <a:p>
            <a:pPr>
              <a:lnSpc>
                <a:spcPct val="112000"/>
              </a:lnSpc>
            </a:pPr>
            <a:r>
              <a:rPr lang="en-US" sz="1200" dirty="0" smtClean="0"/>
              <a:t>Absolute </a:t>
            </a:r>
            <a:r>
              <a:rPr lang="en-US" sz="1200" dirty="0"/>
              <a:t>m</a:t>
            </a:r>
            <a:r>
              <a:rPr lang="en-US" sz="1200" dirty="0" smtClean="0"/>
              <a:t>easurement uncertainty …</a:t>
            </a:r>
            <a:br>
              <a:rPr lang="en-US" sz="1200" dirty="0" smtClean="0"/>
            </a:br>
            <a:r>
              <a:rPr lang="en-US" sz="1200" dirty="0" smtClean="0"/>
              <a:t>… with Xe (XTD2): 39 </a:t>
            </a:r>
            <a:r>
              <a:rPr lang="en-US" sz="1200" dirty="0" smtClean="0">
                <a:latin typeface="Symbol" panose="05050102010706020507" pitchFamily="18" charset="2"/>
              </a:rPr>
              <a:t>m</a:t>
            </a:r>
            <a:r>
              <a:rPr lang="en-US" sz="1200" dirty="0" smtClean="0"/>
              <a:t>J sigma </a:t>
            </a:r>
            <a:r>
              <a:rPr lang="en-US" sz="1200" dirty="0" smtClean="0">
                <a:solidFill>
                  <a:srgbClr val="FF0000"/>
                </a:solidFill>
              </a:rPr>
              <a:t>(7%)</a:t>
            </a:r>
          </a:p>
          <a:p>
            <a:pPr>
              <a:lnSpc>
                <a:spcPct val="112000"/>
              </a:lnSpc>
            </a:pPr>
            <a:r>
              <a:rPr lang="en-US" sz="1200" dirty="0" smtClean="0"/>
              <a:t>… with Kr (XTD9): 176 </a:t>
            </a:r>
            <a:r>
              <a:rPr lang="en-US" sz="1200" dirty="0" smtClean="0">
                <a:latin typeface="Symbol" panose="05050102010706020507" pitchFamily="18" charset="2"/>
              </a:rPr>
              <a:t>m</a:t>
            </a:r>
            <a:r>
              <a:rPr lang="en-US" sz="1200" dirty="0" smtClean="0"/>
              <a:t>J sigma </a:t>
            </a:r>
            <a:r>
              <a:rPr lang="en-US" sz="1200" dirty="0" smtClean="0">
                <a:solidFill>
                  <a:srgbClr val="FF0000"/>
                </a:solidFill>
              </a:rPr>
              <a:t>(32%)</a:t>
            </a:r>
            <a:endParaRPr lang="en-US" sz="1200" dirty="0">
              <a:solidFill>
                <a:srgbClr val="FF0000"/>
              </a:solidFill>
            </a:endParaRPr>
          </a:p>
          <a:p>
            <a:pPr>
              <a:lnSpc>
                <a:spcPct val="112000"/>
              </a:lnSpc>
            </a:pPr>
            <a:endParaRPr lang="en-US" sz="1200" b="1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5769364" y="4820730"/>
            <a:ext cx="3022825" cy="144940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200" b="1" dirty="0" smtClean="0"/>
              <a:t>10.11.2017</a:t>
            </a:r>
          </a:p>
          <a:p>
            <a:pPr>
              <a:lnSpc>
                <a:spcPct val="112000"/>
              </a:lnSpc>
            </a:pPr>
            <a:endParaRPr lang="en-US" sz="800" b="1" dirty="0" smtClean="0"/>
          </a:p>
          <a:p>
            <a:pPr>
              <a:lnSpc>
                <a:spcPct val="112000"/>
              </a:lnSpc>
            </a:pPr>
            <a:r>
              <a:rPr lang="en-US" sz="1200" dirty="0" smtClean="0"/>
              <a:t>350 </a:t>
            </a:r>
            <a:r>
              <a:rPr lang="en-US" sz="1200" dirty="0">
                <a:latin typeface="Symbol" panose="05050102010706020507" pitchFamily="18" charset="2"/>
              </a:rPr>
              <a:t>m</a:t>
            </a:r>
            <a:r>
              <a:rPr lang="en-US" sz="1200" dirty="0"/>
              <a:t>J, </a:t>
            </a:r>
            <a:r>
              <a:rPr lang="en-US" sz="1200" dirty="0" smtClean="0"/>
              <a:t>2 bunches, at 0.133 nm</a:t>
            </a:r>
          </a:p>
          <a:p>
            <a:pPr>
              <a:lnSpc>
                <a:spcPct val="112000"/>
              </a:lnSpc>
            </a:pPr>
            <a:endParaRPr lang="en-US" sz="1200" dirty="0"/>
          </a:p>
          <a:p>
            <a:pPr>
              <a:lnSpc>
                <a:spcPct val="112000"/>
              </a:lnSpc>
            </a:pPr>
            <a:r>
              <a:rPr lang="en-US" sz="1200" dirty="0" smtClean="0"/>
              <a:t>Absolute measurement </a:t>
            </a:r>
            <a:r>
              <a:rPr lang="en-US" sz="1200" dirty="0"/>
              <a:t>uncertainty </a:t>
            </a:r>
            <a:r>
              <a:rPr lang="en-US" sz="1200" dirty="0" smtClean="0"/>
              <a:t>…</a:t>
            </a:r>
            <a:endParaRPr lang="en-US" sz="1200" dirty="0"/>
          </a:p>
          <a:p>
            <a:pPr>
              <a:lnSpc>
                <a:spcPct val="112000"/>
              </a:lnSpc>
            </a:pPr>
            <a:r>
              <a:rPr lang="en-US" sz="1200" dirty="0" smtClean="0"/>
              <a:t>… with Xe (XTD2): 20 </a:t>
            </a:r>
            <a:r>
              <a:rPr lang="en-US" sz="1200" dirty="0" smtClean="0">
                <a:latin typeface="Symbol" panose="05050102010706020507" pitchFamily="18" charset="2"/>
              </a:rPr>
              <a:t>m</a:t>
            </a:r>
            <a:r>
              <a:rPr lang="en-US" sz="1200" dirty="0" smtClean="0"/>
              <a:t>J sigma </a:t>
            </a:r>
            <a:r>
              <a:rPr lang="en-US" sz="1200" dirty="0" smtClean="0">
                <a:solidFill>
                  <a:srgbClr val="FF0000"/>
                </a:solidFill>
              </a:rPr>
              <a:t>(6%)</a:t>
            </a:r>
          </a:p>
          <a:p>
            <a:pPr>
              <a:lnSpc>
                <a:spcPct val="112000"/>
              </a:lnSpc>
            </a:pPr>
            <a:r>
              <a:rPr lang="en-US" sz="1200" dirty="0" smtClean="0"/>
              <a:t>… with Kr (XTD9):  90 </a:t>
            </a:r>
            <a:r>
              <a:rPr lang="en-US" sz="1200" dirty="0" smtClean="0">
                <a:latin typeface="Symbol" panose="05050102010706020507" pitchFamily="18" charset="2"/>
              </a:rPr>
              <a:t>m</a:t>
            </a:r>
            <a:r>
              <a:rPr lang="en-US" sz="1200" dirty="0" smtClean="0"/>
              <a:t>J sigma </a:t>
            </a:r>
            <a:r>
              <a:rPr lang="en-US" sz="1200" dirty="0" smtClean="0">
                <a:solidFill>
                  <a:srgbClr val="FF0000"/>
                </a:solidFill>
              </a:rPr>
              <a:t>(26%)</a:t>
            </a:r>
            <a:endParaRPr lang="en-US" sz="1200" dirty="0">
              <a:solidFill>
                <a:srgbClr val="FF0000"/>
              </a:solidFill>
            </a:endParaRPr>
          </a:p>
          <a:p>
            <a:pPr>
              <a:lnSpc>
                <a:spcPct val="112000"/>
              </a:lnSpc>
            </a:pPr>
            <a:endParaRPr lang="en-US" sz="1200" b="1" dirty="0" smtClean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611188" y="712232"/>
            <a:ext cx="7921625" cy="34048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685783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Change of gas: Xe versus Kr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525379" y="1431031"/>
                <a:ext cx="2779791" cy="772968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>
                  <a:lnSpc>
                    <a:spcPct val="112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𝑋𝑇𝐷</m:t>
                              </m:r>
                              <m:r>
                                <a:rPr lang="de-DE" b="0" i="1" smtClean="0">
                                  <a:latin typeface="Cambria Math"/>
                                </a:rPr>
                                <m:t>2,</m:t>
                              </m:r>
                              <m:r>
                                <a:rPr lang="de-DE" b="0" i="1" smtClean="0">
                                  <a:latin typeface="Cambria Math"/>
                                </a:rPr>
                                <m:t>𝑋𝑒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𝑋𝑇𝐷</m:t>
                              </m:r>
                              <m:r>
                                <a:rPr lang="de-DE" b="0" i="1" smtClean="0">
                                  <a:latin typeface="Cambria Math"/>
                                </a:rPr>
                                <m:t>9,</m:t>
                              </m:r>
                              <m:r>
                                <a:rPr lang="de-DE" b="0" i="1" smtClean="0">
                                  <a:latin typeface="Cambria Math"/>
                                </a:rPr>
                                <m:t>𝑋𝑒</m:t>
                              </m:r>
                            </m:sub>
                          </m:sSub>
                        </m:den>
                      </m:f>
                      <m:r>
                        <a:rPr lang="en-US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i="1">
                                  <a:latin typeface="Cambria Math"/>
                                </a:rPr>
                                <m:t>𝑋𝑇𝐷</m:t>
                              </m:r>
                              <m:r>
                                <a:rPr lang="de-DE" i="1">
                                  <a:latin typeface="Cambria Math"/>
                                </a:rPr>
                                <m:t>2,</m:t>
                              </m:r>
                              <m:r>
                                <a:rPr lang="de-DE" i="1">
                                  <a:latin typeface="Cambria Math"/>
                                </a:rPr>
                                <m:t>𝑋𝑒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i="1">
                                  <a:latin typeface="Cambria Math"/>
                                </a:rPr>
                                <m:t>𝑋𝑇𝐷</m:t>
                              </m:r>
                              <m:r>
                                <a:rPr lang="de-DE" i="1">
                                  <a:latin typeface="Cambria Math"/>
                                </a:rPr>
                                <m:t>9,</m:t>
                              </m:r>
                              <m:r>
                                <a:rPr lang="de-DE" b="0" i="1" smtClean="0">
                                  <a:latin typeface="Cambria Math"/>
                                </a:rPr>
                                <m:t>𝐾𝑟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 err="1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5379" y="1431031"/>
                <a:ext cx="2779791" cy="77296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6203300" y="2566525"/>
            <a:ext cx="2437749" cy="36704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gives same pulse energy 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en-US" sz="1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06" y="1322914"/>
            <a:ext cx="4829228" cy="279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89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904518" y="712232"/>
            <a:ext cx="3910937" cy="34048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685783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How to get XGM DAQ data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36712"/>
            <a:ext cx="4176464" cy="58571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97926" y="5733256"/>
            <a:ext cx="16866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Single-shot pulse energies</a:t>
            </a:r>
            <a:endParaRPr lang="en-US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9672" y="2232000"/>
            <a:ext cx="15520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 beam positions</a:t>
            </a:r>
            <a:endParaRPr lang="en-US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7664" y="4262899"/>
            <a:ext cx="15231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 pulse energies</a:t>
            </a:r>
            <a:endParaRPr lang="en-US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19672" y="5885656"/>
            <a:ext cx="15888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 IDs for sorting data</a:t>
            </a:r>
            <a:endParaRPr lang="en-US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ight Brace 10"/>
          <p:cNvSpPr/>
          <p:nvPr/>
        </p:nvSpPr>
        <p:spPr>
          <a:xfrm>
            <a:off x="3030370" y="1772816"/>
            <a:ext cx="227030" cy="2880320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270677" y="3089865"/>
            <a:ext cx="9412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 data</a:t>
            </a:r>
            <a:endParaRPr lang="en-US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ight Brace 12"/>
          <p:cNvSpPr/>
          <p:nvPr/>
        </p:nvSpPr>
        <p:spPr>
          <a:xfrm>
            <a:off x="3442955" y="4725144"/>
            <a:ext cx="227030" cy="1656184"/>
          </a:xfrm>
          <a:prstGeom prst="rightBrace">
            <a:avLst>
              <a:gd name="adj1" fmla="val 34110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700486" y="5430125"/>
            <a:ext cx="13035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Pulse resolved data</a:t>
            </a:r>
            <a:endParaRPr lang="en-US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47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03" y="1232320"/>
            <a:ext cx="7962623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7375326" y="5072739"/>
            <a:ext cx="299490" cy="19202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067462" y="5192760"/>
            <a:ext cx="18886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r>
              <a:rPr lang="en-US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Interlock : not inhibiting = OK !</a:t>
            </a:r>
            <a:endParaRPr lang="en-US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7317499" y="2363542"/>
            <a:ext cx="279580" cy="29112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9"/>
          <p:cNvSpPr txBox="1"/>
          <p:nvPr/>
        </p:nvSpPr>
        <p:spPr>
          <a:xfrm>
            <a:off x="7525071" y="2138227"/>
            <a:ext cx="6944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r>
              <a:rPr lang="en-US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 type</a:t>
            </a:r>
            <a:endParaRPr lang="en-US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700535" y="2102350"/>
            <a:ext cx="240305" cy="1680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3"/>
          <p:cNvSpPr txBox="1"/>
          <p:nvPr/>
        </p:nvSpPr>
        <p:spPr>
          <a:xfrm>
            <a:off x="1044351" y="1884606"/>
            <a:ext cx="20425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r>
              <a:rPr lang="en-US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Emergency shutoff valve (status)</a:t>
            </a:r>
            <a:endParaRPr lang="en-US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7447333" y="3873044"/>
            <a:ext cx="29949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6"/>
          <p:cNvSpPr txBox="1"/>
          <p:nvPr/>
        </p:nvSpPr>
        <p:spPr>
          <a:xfrm>
            <a:off x="7346385" y="3896616"/>
            <a:ext cx="13308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r>
              <a:rPr lang="en-US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 of gas supply</a:t>
            </a:r>
            <a:endParaRPr lang="en-US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184431" y="1550549"/>
            <a:ext cx="167880" cy="29753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20"/>
          <p:cNvSpPr txBox="1"/>
          <p:nvPr/>
        </p:nvSpPr>
        <p:spPr>
          <a:xfrm>
            <a:off x="3132583" y="1304328"/>
            <a:ext cx="20922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r>
              <a:rPr lang="en-US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 needle is DOOCS controlled!</a:t>
            </a:r>
            <a:endParaRPr lang="en-US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Arrow Connector 15"/>
          <p:cNvCxnSpPr>
            <a:stCxn id="17" idx="1"/>
          </p:cNvCxnSpPr>
          <p:nvPr/>
        </p:nvCxnSpPr>
        <p:spPr>
          <a:xfrm flipH="1">
            <a:off x="2196479" y="4427768"/>
            <a:ext cx="667904" cy="12311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7"/>
          <p:cNvSpPr txBox="1"/>
          <p:nvPr/>
        </p:nvSpPr>
        <p:spPr>
          <a:xfrm>
            <a:off x="2864383" y="4304657"/>
            <a:ext cx="11384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r>
              <a:rPr lang="en-US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Vatterfly</a:t>
            </a:r>
            <a:r>
              <a:rPr lang="en-US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valves”</a:t>
            </a:r>
            <a:endParaRPr lang="en-US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Arrow Connector 17"/>
          <p:cNvCxnSpPr>
            <a:stCxn id="17" idx="3"/>
          </p:cNvCxnSpPr>
          <p:nvPr/>
        </p:nvCxnSpPr>
        <p:spPr>
          <a:xfrm>
            <a:off x="4002836" y="4427768"/>
            <a:ext cx="425891" cy="12311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>
            <a:off x="611188" y="712232"/>
            <a:ext cx="7921625" cy="34048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685783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XGM Karabo scene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99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Connector 36"/>
          <p:cNvCxnSpPr/>
          <p:nvPr/>
        </p:nvCxnSpPr>
        <p:spPr>
          <a:xfrm flipH="1">
            <a:off x="2288792" y="3288193"/>
            <a:ext cx="1165" cy="96486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2133121" y="3539477"/>
            <a:ext cx="617620" cy="0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744756" y="3466599"/>
            <a:ext cx="1" cy="72878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2135502" y="3384679"/>
            <a:ext cx="490887" cy="0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840602" y="1042575"/>
            <a:ext cx="0" cy="270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28" y="3845839"/>
            <a:ext cx="3756100" cy="240084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643" y="3845839"/>
            <a:ext cx="3706464" cy="2398517"/>
          </a:xfrm>
          <a:prstGeom prst="rect">
            <a:avLst/>
          </a:prstGeom>
        </p:spPr>
      </p:pic>
      <p:sp>
        <p:nvSpPr>
          <p:cNvPr id="45" name="TextBox 13"/>
          <p:cNvSpPr txBox="1"/>
          <p:nvPr/>
        </p:nvSpPr>
        <p:spPr>
          <a:xfrm>
            <a:off x="2197414" y="5739176"/>
            <a:ext cx="2238417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XGMDh </a:t>
            </a:r>
            <a:r>
              <a:rPr lang="en-US" sz="1100" b="1" dirty="0">
                <a:solidFill>
                  <a:schemeClr val="accent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electrons (4 ns FWHM</a:t>
            </a:r>
            <a:r>
              <a:rPr lang="en-US" sz="1100" b="1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6" name="TextBox 14"/>
          <p:cNvSpPr txBox="1"/>
          <p:nvPr/>
        </p:nvSpPr>
        <p:spPr>
          <a:xfrm>
            <a:off x="6529989" y="5739176"/>
            <a:ext cx="2056973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HAMPv ions (100 ns FWHM)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2626389" y="3138109"/>
            <a:ext cx="757105" cy="328489"/>
            <a:chOff x="2061665" y="1435593"/>
            <a:chExt cx="757105" cy="328489"/>
          </a:xfrm>
        </p:grpSpPr>
        <p:cxnSp>
          <p:nvCxnSpPr>
            <p:cNvPr id="121" name="Straight Connector 120"/>
            <p:cNvCxnSpPr/>
            <p:nvPr/>
          </p:nvCxnSpPr>
          <p:spPr>
            <a:xfrm flipV="1">
              <a:off x="2061665" y="1435594"/>
              <a:ext cx="0" cy="27960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2061665" y="1435593"/>
              <a:ext cx="74954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V="1">
              <a:off x="2061665" y="1435593"/>
              <a:ext cx="749548" cy="2796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rot="10800000" flipV="1">
              <a:off x="2818770" y="1484472"/>
              <a:ext cx="0" cy="27960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rot="10800000">
              <a:off x="2069222" y="1764082"/>
              <a:ext cx="74954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10800000" flipV="1">
              <a:off x="2069222" y="1484472"/>
              <a:ext cx="749548" cy="2796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5"/>
          <p:cNvSpPr txBox="1"/>
          <p:nvPr/>
        </p:nvSpPr>
        <p:spPr>
          <a:xfrm>
            <a:off x="1847895" y="1032035"/>
            <a:ext cx="7359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Vacuum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2933498" y="1826148"/>
            <a:ext cx="0" cy="550998"/>
          </a:xfrm>
          <a:prstGeom prst="straightConnector1">
            <a:avLst/>
          </a:prstGeom>
          <a:ln w="31750">
            <a:solidFill>
              <a:schemeClr val="accent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61"/>
          <p:cNvSpPr txBox="1"/>
          <p:nvPr/>
        </p:nvSpPr>
        <p:spPr>
          <a:xfrm>
            <a:off x="2917859" y="1739230"/>
            <a:ext cx="474809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Ions</a:t>
            </a:r>
            <a:endParaRPr lang="en-US" sz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 flipH="1" flipV="1">
            <a:off x="2933498" y="2486544"/>
            <a:ext cx="1152" cy="594545"/>
          </a:xfrm>
          <a:prstGeom prst="straightConnector1">
            <a:avLst/>
          </a:prstGeom>
          <a:ln w="3175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63"/>
          <p:cNvSpPr txBox="1"/>
          <p:nvPr/>
        </p:nvSpPr>
        <p:spPr>
          <a:xfrm>
            <a:off x="2918616" y="2871576"/>
            <a:ext cx="824265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Electrons</a:t>
            </a:r>
          </a:p>
        </p:txBody>
      </p:sp>
      <p:cxnSp>
        <p:nvCxnSpPr>
          <p:cNvPr id="53" name="Straight Connector 52"/>
          <p:cNvCxnSpPr/>
          <p:nvPr/>
        </p:nvCxnSpPr>
        <p:spPr>
          <a:xfrm flipH="1">
            <a:off x="1451903" y="1583886"/>
            <a:ext cx="1178403" cy="0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1451903" y="1851143"/>
            <a:ext cx="1250843" cy="0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698279" y="1772571"/>
            <a:ext cx="1" cy="78572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/>
          <p:cNvGrpSpPr/>
          <p:nvPr/>
        </p:nvGrpSpPr>
        <p:grpSpPr>
          <a:xfrm>
            <a:off x="2625129" y="1444081"/>
            <a:ext cx="757105" cy="328489"/>
            <a:chOff x="2061665" y="1435593"/>
            <a:chExt cx="757105" cy="328489"/>
          </a:xfrm>
        </p:grpSpPr>
        <p:cxnSp>
          <p:nvCxnSpPr>
            <p:cNvPr id="115" name="Straight Connector 114"/>
            <p:cNvCxnSpPr/>
            <p:nvPr/>
          </p:nvCxnSpPr>
          <p:spPr>
            <a:xfrm flipV="1">
              <a:off x="2061665" y="1435594"/>
              <a:ext cx="0" cy="27960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2061665" y="1435593"/>
              <a:ext cx="74954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flipV="1">
              <a:off x="2061665" y="1435593"/>
              <a:ext cx="749548" cy="2796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rot="10800000" flipV="1">
              <a:off x="2818770" y="1484472"/>
              <a:ext cx="0" cy="27960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rot="10800000">
              <a:off x="2069222" y="1764082"/>
              <a:ext cx="74954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10800000" flipV="1">
              <a:off x="2069222" y="1484472"/>
              <a:ext cx="749548" cy="2796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" name="Straight Connector 56"/>
          <p:cNvCxnSpPr/>
          <p:nvPr/>
        </p:nvCxnSpPr>
        <p:spPr>
          <a:xfrm flipH="1">
            <a:off x="1770562" y="3041040"/>
            <a:ext cx="657303" cy="763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2427865" y="3041040"/>
            <a:ext cx="1" cy="78572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2288792" y="3041803"/>
            <a:ext cx="1" cy="78572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2255952" y="3124517"/>
            <a:ext cx="68013" cy="170767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61" name="Straight Connector 60"/>
          <p:cNvCxnSpPr/>
          <p:nvPr/>
        </p:nvCxnSpPr>
        <p:spPr>
          <a:xfrm flipH="1">
            <a:off x="1455011" y="3384679"/>
            <a:ext cx="639660" cy="1047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1455011" y="3539460"/>
            <a:ext cx="642896" cy="1047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/>
          <p:cNvGrpSpPr/>
          <p:nvPr/>
        </p:nvGrpSpPr>
        <p:grpSpPr>
          <a:xfrm>
            <a:off x="2097180" y="3336692"/>
            <a:ext cx="30088" cy="97021"/>
            <a:chOff x="1533716" y="3297976"/>
            <a:chExt cx="30088" cy="97021"/>
          </a:xfrm>
        </p:grpSpPr>
        <p:cxnSp>
          <p:nvCxnSpPr>
            <p:cNvPr id="113" name="Straight Connector 112"/>
            <p:cNvCxnSpPr/>
            <p:nvPr/>
          </p:nvCxnSpPr>
          <p:spPr>
            <a:xfrm>
              <a:off x="1533716" y="3297976"/>
              <a:ext cx="0" cy="95974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>
              <a:off x="1563804" y="3299023"/>
              <a:ext cx="0" cy="95974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4" name="Straight Connector 63"/>
          <p:cNvCxnSpPr/>
          <p:nvPr/>
        </p:nvCxnSpPr>
        <p:spPr>
          <a:xfrm>
            <a:off x="2427865" y="3293108"/>
            <a:ext cx="1" cy="243971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167"/>
          <p:cNvSpPr txBox="1"/>
          <p:nvPr/>
        </p:nvSpPr>
        <p:spPr>
          <a:xfrm>
            <a:off x="2691851" y="611318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XGMD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168"/>
          <p:cNvSpPr txBox="1"/>
          <p:nvPr/>
        </p:nvSpPr>
        <p:spPr>
          <a:xfrm>
            <a:off x="6918929" y="611318"/>
            <a:ext cx="7873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HAMP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 flipH="1">
            <a:off x="1738460" y="2008622"/>
            <a:ext cx="774574" cy="0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1770562" y="2888972"/>
            <a:ext cx="306762" cy="2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71"/>
          <p:cNvSpPr txBox="1"/>
          <p:nvPr/>
        </p:nvSpPr>
        <p:spPr>
          <a:xfrm>
            <a:off x="1242847" y="1464816"/>
            <a:ext cx="2616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0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74"/>
          <p:cNvSpPr txBox="1"/>
          <p:nvPr/>
        </p:nvSpPr>
        <p:spPr>
          <a:xfrm>
            <a:off x="1244431" y="1710322"/>
            <a:ext cx="2616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0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81"/>
          <p:cNvSpPr txBox="1"/>
          <p:nvPr/>
        </p:nvSpPr>
        <p:spPr>
          <a:xfrm>
            <a:off x="1221648" y="1899030"/>
            <a:ext cx="6158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HV</a:t>
            </a:r>
            <a:r>
              <a:rPr lang="en-US" sz="1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i mesh</a:t>
            </a:r>
            <a:endParaRPr lang="en-US" sz="10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82"/>
          <p:cNvSpPr txBox="1"/>
          <p:nvPr/>
        </p:nvSpPr>
        <p:spPr>
          <a:xfrm>
            <a:off x="1204990" y="2754118"/>
            <a:ext cx="6639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HV</a:t>
            </a:r>
            <a:r>
              <a:rPr lang="en-US" sz="10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mesh</a:t>
            </a:r>
            <a:endParaRPr lang="en-US" sz="10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3" name="Straight Connector 72"/>
          <p:cNvCxnSpPr>
            <a:endCxn id="79" idx="2"/>
          </p:cNvCxnSpPr>
          <p:nvPr/>
        </p:nvCxnSpPr>
        <p:spPr>
          <a:xfrm flipH="1" flipV="1">
            <a:off x="2251888" y="2888973"/>
            <a:ext cx="268318" cy="1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87"/>
          <p:cNvSpPr txBox="1"/>
          <p:nvPr/>
        </p:nvSpPr>
        <p:spPr>
          <a:xfrm>
            <a:off x="1234529" y="3247173"/>
            <a:ext cx="3032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0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Box 88"/>
          <p:cNvSpPr txBox="1"/>
          <p:nvPr/>
        </p:nvSpPr>
        <p:spPr>
          <a:xfrm>
            <a:off x="1237131" y="3405141"/>
            <a:ext cx="3032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0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Box 90"/>
          <p:cNvSpPr txBox="1"/>
          <p:nvPr/>
        </p:nvSpPr>
        <p:spPr>
          <a:xfrm>
            <a:off x="1455011" y="2923185"/>
            <a:ext cx="4106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HV</a:t>
            </a:r>
            <a:r>
              <a:rPr lang="en-US" sz="10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n-US" sz="10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2104339" y="3491473"/>
            <a:ext cx="30088" cy="97021"/>
            <a:chOff x="1533716" y="3297976"/>
            <a:chExt cx="30088" cy="97021"/>
          </a:xfrm>
        </p:grpSpPr>
        <p:cxnSp>
          <p:nvCxnSpPr>
            <p:cNvPr id="111" name="Straight Connector 110"/>
            <p:cNvCxnSpPr/>
            <p:nvPr/>
          </p:nvCxnSpPr>
          <p:spPr>
            <a:xfrm>
              <a:off x="1533716" y="3297976"/>
              <a:ext cx="0" cy="95974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1563804" y="3299023"/>
              <a:ext cx="0" cy="95974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Rectangle 77"/>
          <p:cNvSpPr/>
          <p:nvPr/>
        </p:nvSpPr>
        <p:spPr>
          <a:xfrm>
            <a:off x="2392618" y="3125363"/>
            <a:ext cx="68013" cy="170767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 rot="16200000">
            <a:off x="2132498" y="2803590"/>
            <a:ext cx="68013" cy="170767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80" name="Straight Connector 79"/>
          <p:cNvCxnSpPr/>
          <p:nvPr/>
        </p:nvCxnSpPr>
        <p:spPr>
          <a:xfrm>
            <a:off x="2513033" y="2888972"/>
            <a:ext cx="1065684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2513033" y="2008622"/>
            <a:ext cx="1065684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99"/>
          <p:cNvSpPr txBox="1"/>
          <p:nvPr/>
        </p:nvSpPr>
        <p:spPr>
          <a:xfrm>
            <a:off x="3584462" y="2307068"/>
            <a:ext cx="1011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X-ray beam</a:t>
            </a:r>
          </a:p>
        </p:txBody>
      </p:sp>
      <p:cxnSp>
        <p:nvCxnSpPr>
          <p:cNvPr id="83" name="Straight Arrow Connector 82"/>
          <p:cNvCxnSpPr/>
          <p:nvPr/>
        </p:nvCxnSpPr>
        <p:spPr>
          <a:xfrm>
            <a:off x="2337962" y="2443601"/>
            <a:ext cx="1337599" cy="0"/>
          </a:xfrm>
          <a:prstGeom prst="straightConnector1">
            <a:avLst/>
          </a:prstGeom>
          <a:ln w="317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111"/>
          <p:cNvSpPr txBox="1"/>
          <p:nvPr/>
        </p:nvSpPr>
        <p:spPr>
          <a:xfrm>
            <a:off x="5874024" y="1033295"/>
            <a:ext cx="7359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Vacuum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extBox 113"/>
          <p:cNvSpPr txBox="1"/>
          <p:nvPr/>
        </p:nvSpPr>
        <p:spPr>
          <a:xfrm>
            <a:off x="7693718" y="2941343"/>
            <a:ext cx="1011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X-ray beam</a:t>
            </a:r>
          </a:p>
        </p:txBody>
      </p:sp>
      <p:cxnSp>
        <p:nvCxnSpPr>
          <p:cNvPr id="86" name="Straight Arrow Connector 85"/>
          <p:cNvCxnSpPr/>
          <p:nvPr/>
        </p:nvCxnSpPr>
        <p:spPr>
          <a:xfrm>
            <a:off x="6447218" y="3077876"/>
            <a:ext cx="1337599" cy="0"/>
          </a:xfrm>
          <a:prstGeom prst="straightConnector1">
            <a:avLst/>
          </a:prstGeom>
          <a:ln w="317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>
            <a:off x="5691674" y="3372349"/>
            <a:ext cx="1114278" cy="0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6801484" y="3276386"/>
            <a:ext cx="1" cy="95963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119"/>
          <p:cNvSpPr txBox="1"/>
          <p:nvPr/>
        </p:nvSpPr>
        <p:spPr>
          <a:xfrm>
            <a:off x="5307512" y="3256287"/>
            <a:ext cx="4876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HV</a:t>
            </a:r>
            <a:r>
              <a:rPr lang="en-US" sz="10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rep</a:t>
            </a:r>
            <a:endParaRPr lang="en-US" sz="10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0" name="Straight Arrow Connector 89"/>
          <p:cNvCxnSpPr/>
          <p:nvPr/>
        </p:nvCxnSpPr>
        <p:spPr>
          <a:xfrm flipV="1">
            <a:off x="7062784" y="2736162"/>
            <a:ext cx="0" cy="275499"/>
          </a:xfrm>
          <a:prstGeom prst="straightConnector1">
            <a:avLst/>
          </a:prstGeom>
          <a:ln w="31750">
            <a:solidFill>
              <a:schemeClr val="accent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123"/>
          <p:cNvSpPr txBox="1"/>
          <p:nvPr/>
        </p:nvSpPr>
        <p:spPr>
          <a:xfrm>
            <a:off x="7061803" y="2734662"/>
            <a:ext cx="474809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Ions</a:t>
            </a:r>
            <a:endParaRPr lang="en-US" sz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2" name="Straight Connector 91"/>
          <p:cNvCxnSpPr/>
          <p:nvPr/>
        </p:nvCxnSpPr>
        <p:spPr>
          <a:xfrm flipH="1">
            <a:off x="5691674" y="2546802"/>
            <a:ext cx="1012994" cy="0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127"/>
          <p:cNvSpPr txBox="1"/>
          <p:nvPr/>
        </p:nvSpPr>
        <p:spPr>
          <a:xfrm>
            <a:off x="5268297" y="2436357"/>
            <a:ext cx="6110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HV</a:t>
            </a:r>
            <a:r>
              <a:rPr lang="en-US" sz="1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HAMP</a:t>
            </a:r>
            <a:endParaRPr lang="en-US" sz="10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4" name="Straight Connector 93"/>
          <p:cNvCxnSpPr/>
          <p:nvPr/>
        </p:nvCxnSpPr>
        <p:spPr>
          <a:xfrm>
            <a:off x="6559914" y="3276386"/>
            <a:ext cx="1065684" cy="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121"/>
          <p:cNvSpPr txBox="1"/>
          <p:nvPr/>
        </p:nvSpPr>
        <p:spPr>
          <a:xfrm>
            <a:off x="6704668" y="2411598"/>
            <a:ext cx="779381" cy="26161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MP stage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6" name="Straight Arrow Connector 95"/>
          <p:cNvCxnSpPr/>
          <p:nvPr/>
        </p:nvCxnSpPr>
        <p:spPr>
          <a:xfrm flipH="1">
            <a:off x="7057853" y="2116478"/>
            <a:ext cx="1152" cy="231621"/>
          </a:xfrm>
          <a:prstGeom prst="straightConnector1">
            <a:avLst/>
          </a:prstGeom>
          <a:ln w="3175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139"/>
          <p:cNvSpPr txBox="1"/>
          <p:nvPr/>
        </p:nvSpPr>
        <p:spPr>
          <a:xfrm>
            <a:off x="7053409" y="2100958"/>
            <a:ext cx="824265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Electrons</a:t>
            </a:r>
          </a:p>
        </p:txBody>
      </p:sp>
      <p:cxnSp>
        <p:nvCxnSpPr>
          <p:cNvPr id="98" name="Straight Connector 97"/>
          <p:cNvCxnSpPr/>
          <p:nvPr/>
        </p:nvCxnSpPr>
        <p:spPr>
          <a:xfrm flipH="1">
            <a:off x="5505828" y="1903149"/>
            <a:ext cx="1178403" cy="0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>
            <a:off x="5505828" y="2170406"/>
            <a:ext cx="1250843" cy="0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6752204" y="2094215"/>
            <a:ext cx="1" cy="78572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50"/>
          <p:cNvSpPr txBox="1"/>
          <p:nvPr/>
        </p:nvSpPr>
        <p:spPr>
          <a:xfrm>
            <a:off x="5305131" y="1790798"/>
            <a:ext cx="3032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0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TextBox 152"/>
          <p:cNvSpPr txBox="1"/>
          <p:nvPr/>
        </p:nvSpPr>
        <p:spPr>
          <a:xfrm>
            <a:off x="5301953" y="2057733"/>
            <a:ext cx="3032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0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3" name="Group 102"/>
          <p:cNvGrpSpPr/>
          <p:nvPr/>
        </p:nvGrpSpPr>
        <p:grpSpPr>
          <a:xfrm>
            <a:off x="6684231" y="1769342"/>
            <a:ext cx="757105" cy="328489"/>
            <a:chOff x="2061665" y="1435593"/>
            <a:chExt cx="757105" cy="328489"/>
          </a:xfrm>
        </p:grpSpPr>
        <p:cxnSp>
          <p:nvCxnSpPr>
            <p:cNvPr id="105" name="Straight Connector 104"/>
            <p:cNvCxnSpPr/>
            <p:nvPr/>
          </p:nvCxnSpPr>
          <p:spPr>
            <a:xfrm flipV="1">
              <a:off x="2061665" y="1435594"/>
              <a:ext cx="0" cy="27960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2061665" y="1435593"/>
              <a:ext cx="74954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V="1">
              <a:off x="2061665" y="1435593"/>
              <a:ext cx="749548" cy="2796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0800000" flipV="1">
              <a:off x="2818770" y="1484472"/>
              <a:ext cx="0" cy="27960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10800000">
              <a:off x="2069222" y="1764082"/>
              <a:ext cx="74954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10800000" flipV="1">
              <a:off x="2069222" y="1484472"/>
              <a:ext cx="749548" cy="2796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4" name="Straight Connector 103"/>
          <p:cNvCxnSpPr/>
          <p:nvPr/>
        </p:nvCxnSpPr>
        <p:spPr>
          <a:xfrm>
            <a:off x="5873152" y="1041094"/>
            <a:ext cx="0" cy="270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-36462" y="1522373"/>
            <a:ext cx="1516761" cy="101566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Averaged absolutely</a:t>
            </a:r>
          </a:p>
          <a:p>
            <a:pPr algn="ctr"/>
            <a:r>
              <a:rPr lang="en-US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calibrated ion signal</a:t>
            </a:r>
          </a:p>
          <a:p>
            <a:pPr algn="ctr"/>
            <a:r>
              <a:rPr lang="en-US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↓</a:t>
            </a:r>
          </a:p>
          <a:p>
            <a:pPr algn="ctr"/>
            <a:r>
              <a:rPr lang="en-US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Photon flux with</a:t>
            </a:r>
          </a:p>
          <a:p>
            <a:pPr algn="ctr"/>
            <a:r>
              <a:rPr lang="en-US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absolute measurement </a:t>
            </a:r>
          </a:p>
          <a:p>
            <a:pPr algn="ctr"/>
            <a:r>
              <a:rPr lang="en-US" sz="1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uncertainty of 7-10 % 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320558" y="3274866"/>
            <a:ext cx="1021433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Pulse resolved</a:t>
            </a:r>
          </a:p>
          <a:p>
            <a:pPr algn="ctr"/>
            <a:r>
              <a:rPr lang="en-US" sz="10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 signal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4572622" y="1614811"/>
            <a:ext cx="1021433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Pulse resolved</a:t>
            </a:r>
          </a:p>
          <a:p>
            <a:pPr algn="ctr"/>
            <a:r>
              <a:rPr lang="en-US" sz="1000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 signal</a:t>
            </a:r>
          </a:p>
        </p:txBody>
      </p:sp>
      <p:sp>
        <p:nvSpPr>
          <p:cNvPr id="3" name="Flowchart: Connector 2"/>
          <p:cNvSpPr/>
          <p:nvPr/>
        </p:nvSpPr>
        <p:spPr>
          <a:xfrm>
            <a:off x="1425452" y="5215132"/>
            <a:ext cx="93058" cy="93975"/>
          </a:xfrm>
          <a:prstGeom prst="flowChartConnector">
            <a:avLst/>
          </a:prstGeom>
          <a:solidFill>
            <a:srgbClr val="FF0000"/>
          </a:solidFill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err="1" smtClean="0"/>
          </a:p>
        </p:txBody>
      </p:sp>
      <p:sp>
        <p:nvSpPr>
          <p:cNvPr id="130" name="Flowchart: Connector 129"/>
          <p:cNvSpPr/>
          <p:nvPr/>
        </p:nvSpPr>
        <p:spPr>
          <a:xfrm>
            <a:off x="1710979" y="5179607"/>
            <a:ext cx="93058" cy="93975"/>
          </a:xfrm>
          <a:prstGeom prst="flowChartConnector">
            <a:avLst/>
          </a:prstGeom>
          <a:solidFill>
            <a:srgbClr val="FF0000"/>
          </a:solidFill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err="1" smtClean="0"/>
          </a:p>
        </p:txBody>
      </p:sp>
      <p:sp>
        <p:nvSpPr>
          <p:cNvPr id="131" name="Flowchart: Connector 130"/>
          <p:cNvSpPr/>
          <p:nvPr/>
        </p:nvSpPr>
        <p:spPr>
          <a:xfrm>
            <a:off x="1996956" y="5235675"/>
            <a:ext cx="93058" cy="93975"/>
          </a:xfrm>
          <a:prstGeom prst="flowChartConnector">
            <a:avLst/>
          </a:prstGeom>
          <a:solidFill>
            <a:srgbClr val="FF0000"/>
          </a:solidFill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err="1" smtClean="0"/>
          </a:p>
        </p:txBody>
      </p:sp>
      <p:sp>
        <p:nvSpPr>
          <p:cNvPr id="132" name="Flowchart: Connector 131"/>
          <p:cNvSpPr/>
          <p:nvPr/>
        </p:nvSpPr>
        <p:spPr>
          <a:xfrm>
            <a:off x="2283832" y="5055342"/>
            <a:ext cx="93058" cy="93975"/>
          </a:xfrm>
          <a:prstGeom prst="flowChartConnector">
            <a:avLst/>
          </a:prstGeom>
          <a:solidFill>
            <a:srgbClr val="FF0000"/>
          </a:solidFill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err="1" smtClean="0"/>
          </a:p>
        </p:txBody>
      </p:sp>
      <p:sp>
        <p:nvSpPr>
          <p:cNvPr id="133" name="Flowchart: Connector 132"/>
          <p:cNvSpPr/>
          <p:nvPr/>
        </p:nvSpPr>
        <p:spPr>
          <a:xfrm>
            <a:off x="2569076" y="5168144"/>
            <a:ext cx="93058" cy="93975"/>
          </a:xfrm>
          <a:prstGeom prst="flowChartConnector">
            <a:avLst/>
          </a:prstGeom>
          <a:solidFill>
            <a:srgbClr val="FF0000"/>
          </a:solidFill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err="1" smtClean="0"/>
          </a:p>
        </p:txBody>
      </p:sp>
      <p:sp>
        <p:nvSpPr>
          <p:cNvPr id="134" name="Flowchart: Connector 133"/>
          <p:cNvSpPr/>
          <p:nvPr/>
        </p:nvSpPr>
        <p:spPr>
          <a:xfrm>
            <a:off x="2855878" y="5181545"/>
            <a:ext cx="93058" cy="93975"/>
          </a:xfrm>
          <a:prstGeom prst="flowChartConnector">
            <a:avLst/>
          </a:prstGeom>
          <a:solidFill>
            <a:srgbClr val="FF0000"/>
          </a:solidFill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err="1" smtClean="0"/>
          </a:p>
        </p:txBody>
      </p:sp>
      <p:sp>
        <p:nvSpPr>
          <p:cNvPr id="135" name="Flowchart: Connector 134"/>
          <p:cNvSpPr/>
          <p:nvPr/>
        </p:nvSpPr>
        <p:spPr>
          <a:xfrm>
            <a:off x="3143358" y="5168144"/>
            <a:ext cx="93058" cy="93975"/>
          </a:xfrm>
          <a:prstGeom prst="flowChartConnector">
            <a:avLst/>
          </a:prstGeom>
          <a:solidFill>
            <a:srgbClr val="FF0000"/>
          </a:solidFill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err="1" smtClean="0"/>
          </a:p>
        </p:txBody>
      </p:sp>
      <p:sp>
        <p:nvSpPr>
          <p:cNvPr id="136" name="Flowchart: Connector 135"/>
          <p:cNvSpPr/>
          <p:nvPr/>
        </p:nvSpPr>
        <p:spPr>
          <a:xfrm>
            <a:off x="3428083" y="5149317"/>
            <a:ext cx="93058" cy="93975"/>
          </a:xfrm>
          <a:prstGeom prst="flowChartConnector">
            <a:avLst/>
          </a:prstGeom>
          <a:solidFill>
            <a:srgbClr val="FF0000"/>
          </a:solidFill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err="1" smtClean="0"/>
          </a:p>
        </p:txBody>
      </p:sp>
      <p:sp>
        <p:nvSpPr>
          <p:cNvPr id="137" name="Flowchart: Connector 136"/>
          <p:cNvSpPr/>
          <p:nvPr/>
        </p:nvSpPr>
        <p:spPr>
          <a:xfrm>
            <a:off x="3712295" y="5193006"/>
            <a:ext cx="93058" cy="93975"/>
          </a:xfrm>
          <a:prstGeom prst="flowChartConnector">
            <a:avLst/>
          </a:prstGeom>
          <a:solidFill>
            <a:srgbClr val="FF0000"/>
          </a:solidFill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err="1" smtClean="0"/>
          </a:p>
        </p:txBody>
      </p:sp>
      <p:sp>
        <p:nvSpPr>
          <p:cNvPr id="138" name="Flowchart: Connector 137"/>
          <p:cNvSpPr/>
          <p:nvPr/>
        </p:nvSpPr>
        <p:spPr>
          <a:xfrm>
            <a:off x="4000062" y="5221388"/>
            <a:ext cx="93058" cy="93975"/>
          </a:xfrm>
          <a:prstGeom prst="flowChartConnector">
            <a:avLst/>
          </a:prstGeom>
          <a:solidFill>
            <a:srgbClr val="FF0000"/>
          </a:solidFill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err="1" smtClean="0"/>
          </a:p>
        </p:txBody>
      </p:sp>
      <p:sp>
        <p:nvSpPr>
          <p:cNvPr id="139" name="TextBox 138"/>
          <p:cNvSpPr txBox="1"/>
          <p:nvPr/>
        </p:nvSpPr>
        <p:spPr>
          <a:xfrm>
            <a:off x="765272" y="5440551"/>
            <a:ext cx="4039888" cy="25391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5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 average in timescale of ion current → Cross calibration</a:t>
            </a:r>
          </a:p>
        </p:txBody>
      </p:sp>
      <p:sp>
        <p:nvSpPr>
          <p:cNvPr id="140" name="Flowchart: Connector 139"/>
          <p:cNvSpPr/>
          <p:nvPr/>
        </p:nvSpPr>
        <p:spPr>
          <a:xfrm>
            <a:off x="5659619" y="5428332"/>
            <a:ext cx="93058" cy="93975"/>
          </a:xfrm>
          <a:prstGeom prst="flowChartConnector">
            <a:avLst/>
          </a:prstGeom>
          <a:solidFill>
            <a:srgbClr val="FF0000"/>
          </a:solidFill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err="1" smtClean="0"/>
          </a:p>
        </p:txBody>
      </p:sp>
      <p:sp>
        <p:nvSpPr>
          <p:cNvPr id="141" name="Flowchart: Connector 140"/>
          <p:cNvSpPr/>
          <p:nvPr/>
        </p:nvSpPr>
        <p:spPr>
          <a:xfrm>
            <a:off x="5951198" y="5390456"/>
            <a:ext cx="93058" cy="93975"/>
          </a:xfrm>
          <a:prstGeom prst="flowChartConnector">
            <a:avLst/>
          </a:prstGeom>
          <a:solidFill>
            <a:srgbClr val="FF0000"/>
          </a:solidFill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err="1" smtClean="0"/>
          </a:p>
        </p:txBody>
      </p:sp>
      <p:sp>
        <p:nvSpPr>
          <p:cNvPr id="142" name="Flowchart: Connector 141"/>
          <p:cNvSpPr/>
          <p:nvPr/>
        </p:nvSpPr>
        <p:spPr>
          <a:xfrm>
            <a:off x="6241937" y="5458429"/>
            <a:ext cx="93058" cy="93975"/>
          </a:xfrm>
          <a:prstGeom prst="flowChartConnector">
            <a:avLst/>
          </a:prstGeom>
          <a:solidFill>
            <a:srgbClr val="FF0000"/>
          </a:solidFill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err="1" smtClean="0"/>
          </a:p>
        </p:txBody>
      </p:sp>
      <p:sp>
        <p:nvSpPr>
          <p:cNvPr id="143" name="Flowchart: Connector 142"/>
          <p:cNvSpPr/>
          <p:nvPr/>
        </p:nvSpPr>
        <p:spPr>
          <a:xfrm>
            <a:off x="6529989" y="5437000"/>
            <a:ext cx="93058" cy="93975"/>
          </a:xfrm>
          <a:prstGeom prst="flowChartConnector">
            <a:avLst/>
          </a:prstGeom>
          <a:solidFill>
            <a:srgbClr val="FF0000"/>
          </a:solidFill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err="1" smtClean="0"/>
          </a:p>
        </p:txBody>
      </p:sp>
      <p:sp>
        <p:nvSpPr>
          <p:cNvPr id="144" name="Flowchart: Connector 143"/>
          <p:cNvSpPr/>
          <p:nvPr/>
        </p:nvSpPr>
        <p:spPr>
          <a:xfrm>
            <a:off x="6818819" y="5369469"/>
            <a:ext cx="93058" cy="93975"/>
          </a:xfrm>
          <a:prstGeom prst="flowChartConnector">
            <a:avLst/>
          </a:prstGeom>
          <a:solidFill>
            <a:srgbClr val="FF0000"/>
          </a:solidFill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err="1" smtClean="0"/>
          </a:p>
        </p:txBody>
      </p:sp>
      <p:sp>
        <p:nvSpPr>
          <p:cNvPr id="145" name="Flowchart: Connector 144"/>
          <p:cNvSpPr/>
          <p:nvPr/>
        </p:nvSpPr>
        <p:spPr>
          <a:xfrm>
            <a:off x="7111255" y="5471163"/>
            <a:ext cx="93058" cy="93975"/>
          </a:xfrm>
          <a:prstGeom prst="flowChartConnector">
            <a:avLst/>
          </a:prstGeom>
          <a:solidFill>
            <a:srgbClr val="FF0000"/>
          </a:solidFill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err="1" smtClean="0"/>
          </a:p>
        </p:txBody>
      </p:sp>
      <p:sp>
        <p:nvSpPr>
          <p:cNvPr id="146" name="Flowchart: Connector 145"/>
          <p:cNvSpPr/>
          <p:nvPr/>
        </p:nvSpPr>
        <p:spPr>
          <a:xfrm>
            <a:off x="7400244" y="5333754"/>
            <a:ext cx="93058" cy="93975"/>
          </a:xfrm>
          <a:prstGeom prst="flowChartConnector">
            <a:avLst/>
          </a:prstGeom>
          <a:solidFill>
            <a:srgbClr val="FF0000"/>
          </a:solidFill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err="1" smtClean="0"/>
          </a:p>
        </p:txBody>
      </p:sp>
      <p:sp>
        <p:nvSpPr>
          <p:cNvPr id="147" name="Flowchart: Connector 146"/>
          <p:cNvSpPr/>
          <p:nvPr/>
        </p:nvSpPr>
        <p:spPr>
          <a:xfrm>
            <a:off x="7689731" y="5355404"/>
            <a:ext cx="93058" cy="93975"/>
          </a:xfrm>
          <a:prstGeom prst="flowChartConnector">
            <a:avLst/>
          </a:prstGeom>
          <a:solidFill>
            <a:srgbClr val="FF0000"/>
          </a:solidFill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err="1" smtClean="0"/>
          </a:p>
        </p:txBody>
      </p:sp>
      <p:sp>
        <p:nvSpPr>
          <p:cNvPr id="148" name="Flowchart: Connector 147"/>
          <p:cNvSpPr/>
          <p:nvPr/>
        </p:nvSpPr>
        <p:spPr>
          <a:xfrm>
            <a:off x="7978705" y="5468142"/>
            <a:ext cx="93058" cy="93975"/>
          </a:xfrm>
          <a:prstGeom prst="flowChartConnector">
            <a:avLst/>
          </a:prstGeom>
          <a:solidFill>
            <a:srgbClr val="FF0000"/>
          </a:solidFill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err="1" smtClean="0"/>
          </a:p>
        </p:txBody>
      </p:sp>
      <p:sp>
        <p:nvSpPr>
          <p:cNvPr id="149" name="Flowchart: Connector 148"/>
          <p:cNvSpPr/>
          <p:nvPr/>
        </p:nvSpPr>
        <p:spPr>
          <a:xfrm>
            <a:off x="8271234" y="5479857"/>
            <a:ext cx="93058" cy="93975"/>
          </a:xfrm>
          <a:prstGeom prst="flowChartConnector">
            <a:avLst/>
          </a:prstGeom>
          <a:solidFill>
            <a:srgbClr val="FF0000"/>
          </a:solidFill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err="1" smtClean="0"/>
          </a:p>
        </p:txBody>
      </p:sp>
    </p:spTree>
    <p:extLst>
      <p:ext uri="{BB962C8B-B14F-4D97-AF65-F5344CB8AC3E}">
        <p14:creationId xmlns:p14="http://schemas.microsoft.com/office/powerpoint/2010/main" val="429388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66" grpId="0"/>
      <p:bldP spid="84" grpId="0"/>
      <p:bldP spid="85" grpId="0"/>
      <p:bldP spid="89" grpId="0"/>
      <p:bldP spid="91" grpId="0"/>
      <p:bldP spid="93" grpId="0"/>
      <p:bldP spid="95" grpId="0" animBg="1"/>
      <p:bldP spid="97" grpId="0"/>
      <p:bldP spid="101" grpId="0"/>
      <p:bldP spid="102" grpId="0"/>
      <p:bldP spid="129" grpId="0"/>
      <p:bldP spid="3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3118" y="1521470"/>
            <a:ext cx="47949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Number of ions created per pulse in the XGMD:</a:t>
            </a:r>
            <a:endParaRPr lang="de-DE" sz="16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73374" y="1575287"/>
            <a:ext cx="379462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 smtClean="0"/>
              <a:t>N</a:t>
            </a:r>
            <a:r>
              <a:rPr lang="en-US" sz="1400" baseline="-25000" dirty="0" err="1" smtClean="0"/>
              <a:t>ph</a:t>
            </a:r>
            <a:r>
              <a:rPr lang="en-US" sz="1400" baseline="-25000" dirty="0" smtClean="0"/>
              <a:t>		</a:t>
            </a:r>
            <a:r>
              <a:rPr lang="en-US" sz="1400" dirty="0" smtClean="0"/>
              <a:t>number of photons per pulse</a:t>
            </a:r>
          </a:p>
          <a:p>
            <a:r>
              <a:rPr lang="el-GR" sz="1400" dirty="0" smtClean="0"/>
              <a:t>σ</a:t>
            </a:r>
            <a:r>
              <a:rPr lang="en-US" sz="1400" baseline="-25000" dirty="0" err="1" smtClean="0"/>
              <a:t>ph</a:t>
            </a:r>
            <a:r>
              <a:rPr lang="en-US" sz="1400" baseline="-25000" dirty="0" smtClean="0"/>
              <a:t> </a:t>
            </a:r>
            <a:r>
              <a:rPr lang="en-US" sz="1400" dirty="0" smtClean="0"/>
              <a:t> 		total photoionization cross section</a:t>
            </a:r>
          </a:p>
          <a:p>
            <a:r>
              <a:rPr lang="en-US" sz="1400" dirty="0" err="1" smtClean="0"/>
              <a:t>z</a:t>
            </a:r>
            <a:r>
              <a:rPr lang="en-US" sz="1400" baseline="-25000" dirty="0" err="1" smtClean="0"/>
              <a:t>XGMD</a:t>
            </a:r>
            <a:r>
              <a:rPr lang="en-US" sz="1400" dirty="0" smtClean="0"/>
              <a:t> 	length of Faraday cup (27.8 cm)</a:t>
            </a:r>
          </a:p>
          <a:p>
            <a:r>
              <a:rPr lang="en-US" sz="1400" i="1" dirty="0" err="1"/>
              <a:t>p</a:t>
            </a:r>
            <a:r>
              <a:rPr lang="en-US" sz="1400" baseline="-25000" dirty="0" err="1" smtClean="0"/>
              <a:t>atom</a:t>
            </a:r>
            <a:r>
              <a:rPr lang="en-US" sz="1400" dirty="0" smtClean="0"/>
              <a:t> 		target gas pressure</a:t>
            </a:r>
          </a:p>
          <a:p>
            <a:r>
              <a:rPr lang="en-US" sz="1400" i="1" dirty="0"/>
              <a:t>k</a:t>
            </a:r>
            <a:r>
              <a:rPr lang="en-US" sz="1400" dirty="0" smtClean="0"/>
              <a:t> 		Boltzmann constant</a:t>
            </a:r>
            <a:br>
              <a:rPr lang="en-US" sz="1400" dirty="0" smtClean="0"/>
            </a:br>
            <a:r>
              <a:rPr lang="en-US" sz="1400" i="1" dirty="0" smtClean="0"/>
              <a:t>T</a:t>
            </a:r>
            <a:r>
              <a:rPr lang="en-US" sz="1400" dirty="0" smtClean="0"/>
              <a:t> 		temperature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3118" y="3319510"/>
            <a:ext cx="52036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 current measured by Faraday cup of the XGMD:</a:t>
            </a:r>
            <a:endParaRPr lang="de-DE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67822" y="4443446"/>
            <a:ext cx="568296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 smtClean="0"/>
              <a:t>q</a:t>
            </a:r>
            <a:r>
              <a:rPr lang="en-US" sz="1400" baseline="-25000" dirty="0" err="1" smtClean="0"/>
              <a:t>ph</a:t>
            </a:r>
            <a:r>
              <a:rPr lang="en-US" sz="1400" dirty="0" smtClean="0"/>
              <a:t> 		ion mean charge</a:t>
            </a:r>
          </a:p>
          <a:p>
            <a:r>
              <a:rPr lang="en-US" sz="1400" i="1" dirty="0" err="1" smtClean="0"/>
              <a:t>T</a:t>
            </a:r>
            <a:r>
              <a:rPr lang="en-US" sz="1400" baseline="-25000" dirty="0" err="1" smtClean="0"/>
              <a:t>Ni</a:t>
            </a:r>
            <a:r>
              <a:rPr lang="en-US" sz="1400" dirty="0" smtClean="0"/>
              <a:t> 		transmission of Ni mesh in front of the Faraday cup (80%)</a:t>
            </a:r>
          </a:p>
          <a:p>
            <a:r>
              <a:rPr lang="en-US" sz="1400" i="1" dirty="0" err="1" smtClean="0"/>
              <a:t>N</a:t>
            </a:r>
            <a:r>
              <a:rPr lang="en-US" sz="1400" baseline="-25000" dirty="0" err="1" smtClean="0"/>
              <a:t>pulses</a:t>
            </a:r>
            <a:r>
              <a:rPr lang="en-US" sz="1400" dirty="0" smtClean="0"/>
              <a:t> 	number of pulses per train</a:t>
            </a:r>
          </a:p>
          <a:p>
            <a:r>
              <a:rPr lang="en-US" sz="1400" i="1" dirty="0" err="1" smtClean="0"/>
              <a:t>R</a:t>
            </a:r>
            <a:r>
              <a:rPr lang="en-US" sz="1400" baseline="-25000" dirty="0" err="1" smtClean="0"/>
              <a:t>rep</a:t>
            </a:r>
            <a:r>
              <a:rPr lang="en-US" sz="1400" dirty="0" smtClean="0"/>
              <a:t> 		train repetition rate (10 Hz)</a:t>
            </a:r>
          </a:p>
          <a:p>
            <a:r>
              <a:rPr lang="en-US" sz="1400" i="1" dirty="0" smtClean="0"/>
              <a:t>e</a:t>
            </a:r>
            <a:r>
              <a:rPr lang="en-US" sz="1400" dirty="0" smtClean="0"/>
              <a:t> 		elementary charge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44681" y="6331642"/>
            <a:ext cx="2923321" cy="30736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200" i="1" dirty="0" smtClean="0"/>
              <a:t>Courtesy from A. </a:t>
            </a:r>
            <a:r>
              <a:rPr lang="en-US" sz="1200" i="1" dirty="0"/>
              <a:t>Sorokin </a:t>
            </a:r>
            <a:r>
              <a:rPr lang="en-US" sz="1200" i="1" dirty="0" smtClean="0"/>
              <a:t>and K. </a:t>
            </a:r>
            <a:r>
              <a:rPr lang="en-US" sz="1200" i="1" dirty="0"/>
              <a:t>Tiedtke</a:t>
            </a:r>
            <a:endParaRPr lang="en-US" sz="1200" i="1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11188" y="712232"/>
            <a:ext cx="7921625" cy="340481"/>
          </a:xfrm>
        </p:spPr>
        <p:txBody>
          <a:bodyPr/>
          <a:lstStyle/>
          <a:p>
            <a:r>
              <a:rPr lang="en-US" dirty="0" smtClean="0"/>
              <a:t>XGM equations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68611" y="2008018"/>
                <a:ext cx="3983915" cy="772968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>
                  <a:lnSpc>
                    <a:spcPct val="112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𝑖𝑜𝑛</m:t>
                          </m:r>
                        </m:sub>
                      </m:sSub>
                      <m:r>
                        <a:rPr lang="en-US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𝑝h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/>
                            </a:rPr>
                            <m:t>∗ 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𝑝h</m:t>
                              </m:r>
                            </m:sub>
                          </m:sSub>
                          <m:d>
                            <m:dPr>
                              <m:ctrlP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</m:d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∗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𝑋𝐺𝑀𝐷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∗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𝑎𝑡𝑜𝑚</m:t>
                              </m:r>
                            </m:sub>
                          </m:sSub>
                        </m:num>
                        <m:den>
                          <m:r>
                            <a:rPr lang="de-DE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∗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en-US" dirty="0" err="1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611" y="2008018"/>
                <a:ext cx="3983915" cy="77296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67962" y="3769635"/>
                <a:ext cx="5198825" cy="583211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>
                  <a:lnSpc>
                    <a:spcPct val="112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𝑖𝑜𝑛</m:t>
                          </m:r>
                        </m:sub>
                      </m:sSub>
                      <m:r>
                        <a:rPr lang="en-US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de-DE" i="1">
                              <a:latin typeface="Cambria Math"/>
                            </a:rPr>
                            <m:t>𝑖𝑜𝑛</m:t>
                          </m:r>
                        </m:sub>
                      </m:sSub>
                      <m:r>
                        <a:rPr lang="de-DE" i="1">
                          <a:latin typeface="Cambria Math"/>
                        </a:rPr>
                        <m:t>∗</m:t>
                      </m:r>
                      <m:sSub>
                        <m:sSubPr>
                          <m:ctrlPr>
                            <a:rPr lang="de-DE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de-DE" i="1">
                              <a:latin typeface="Cambria Math"/>
                            </a:rPr>
                            <m:t>𝑁𝑖</m:t>
                          </m:r>
                        </m:sub>
                      </m:sSub>
                      <m:r>
                        <a:rPr lang="de-DE" i="1">
                          <a:latin typeface="Cambria Math"/>
                          <a:ea typeface="Cambria Math"/>
                        </a:rPr>
                        <m:t>∗</m:t>
                      </m:r>
                      <m:sSub>
                        <m:sSubPr>
                          <m:ctrlPr>
                            <a:rPr lang="de-DE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/>
                              <a:ea typeface="Cambria Math"/>
                            </a:rPr>
                            <m:t>𝑞</m:t>
                          </m:r>
                        </m:e>
                        <m:sub>
                          <m:r>
                            <a:rPr lang="de-DE" i="1">
                              <a:latin typeface="Cambria Math"/>
                              <a:ea typeface="Cambria Math"/>
                            </a:rPr>
                            <m:t>𝑝h</m:t>
                          </m:r>
                        </m:sub>
                      </m:sSub>
                      <m:d>
                        <m:dPr>
                          <m:ctrlPr>
                            <a:rPr lang="de-DE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/>
                              <a:ea typeface="Cambria Math"/>
                            </a:rPr>
                            <m:t>ℏ</m:t>
                          </m:r>
                          <m:r>
                            <a:rPr lang="de-DE" i="1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</m:d>
                      <m:r>
                        <a:rPr lang="de-DE" i="1">
                          <a:latin typeface="Cambria Math"/>
                          <a:ea typeface="Cambria Math"/>
                        </a:rPr>
                        <m:t>∗</m:t>
                      </m:r>
                      <m:sSub>
                        <m:sSubPr>
                          <m:ctrlPr>
                            <a:rPr lang="de-DE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b>
                          <m:r>
                            <a:rPr lang="de-DE" i="1">
                              <a:latin typeface="Cambria Math"/>
                              <a:ea typeface="Cambria Math"/>
                            </a:rPr>
                            <m:t>𝑏𝑢𝑛𝑐h𝑒𝑠</m:t>
                          </m:r>
                        </m:sub>
                      </m:sSub>
                      <m:r>
                        <a:rPr lang="de-DE" i="1">
                          <a:latin typeface="Cambria Math"/>
                          <a:ea typeface="Cambria Math"/>
                        </a:rPr>
                        <m:t>∗</m:t>
                      </m:r>
                      <m:sSub>
                        <m:sSubPr>
                          <m:ctrlPr>
                            <a:rPr lang="de-DE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/>
                              <a:ea typeface="Cambria Math"/>
                            </a:rPr>
                            <m:t>𝑅</m:t>
                          </m:r>
                        </m:e>
                        <m:sub>
                          <m:r>
                            <a:rPr lang="de-DE" i="1">
                              <a:latin typeface="Cambria Math"/>
                              <a:ea typeface="Cambria Math"/>
                            </a:rPr>
                            <m:t>𝑟𝑒𝑝</m:t>
                          </m:r>
                        </m:sub>
                      </m:sSub>
                      <m:r>
                        <a:rPr lang="de-DE" i="1">
                          <a:latin typeface="Cambria Math"/>
                          <a:ea typeface="Cambria Math"/>
                        </a:rPr>
                        <m:t>∗</m:t>
                      </m:r>
                      <m:r>
                        <a:rPr lang="de-DE" i="1">
                          <a:latin typeface="Cambria Math"/>
                          <a:ea typeface="Cambria Math"/>
                        </a:rPr>
                        <m:t>𝑒</m:t>
                      </m:r>
                    </m:oMath>
                  </m:oMathPara>
                </a14:m>
                <a:endParaRPr lang="en-US" dirty="0" err="1" smtClean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962" y="3769635"/>
                <a:ext cx="5198825" cy="58321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93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113" y="1737282"/>
            <a:ext cx="6127485" cy="4314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999046" y="1281845"/>
            <a:ext cx="0" cy="4297145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14418877" y="1281845"/>
            <a:ext cx="0" cy="5126735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86408" y="1441165"/>
            <a:ext cx="1415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SASE1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SASE2: </a:t>
            </a:r>
          </a:p>
          <a:p>
            <a:pPr algn="ctr"/>
            <a:r>
              <a:rPr lang="en-US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3 - 24 keV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19144" y="1442101"/>
            <a:ext cx="1208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SASE3: </a:t>
            </a:r>
          </a:p>
          <a:p>
            <a:pPr algn="ctr"/>
            <a:r>
              <a:rPr lang="en-US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 eV - 3 keV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4484559" y="1281845"/>
            <a:ext cx="0" cy="4297143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154687" y="1442101"/>
            <a:ext cx="1242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FLASH:</a:t>
            </a:r>
          </a:p>
          <a:p>
            <a:pPr algn="ctr"/>
            <a:r>
              <a:rPr lang="en-US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eV – 310 eV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11188" y="712232"/>
            <a:ext cx="7921625" cy="340481"/>
          </a:xfrm>
        </p:spPr>
        <p:txBody>
          <a:bodyPr/>
          <a:lstStyle/>
          <a:p>
            <a:r>
              <a:rPr lang="en-US" dirty="0" smtClean="0"/>
              <a:t>Cross sections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1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5" t="-648" r="17735" b="14705"/>
          <a:stretch/>
        </p:blipFill>
        <p:spPr bwMode="auto">
          <a:xfrm>
            <a:off x="694777" y="1898522"/>
            <a:ext cx="7416799" cy="3448024"/>
          </a:xfrm>
          <a:prstGeom prst="rect">
            <a:avLst/>
          </a:prstGeom>
          <a:noFill/>
          <a:extLst/>
        </p:spPr>
      </p:pic>
      <p:sp>
        <p:nvSpPr>
          <p:cNvPr id="44" name="TextBox 43"/>
          <p:cNvSpPr txBox="1"/>
          <p:nvPr/>
        </p:nvSpPr>
        <p:spPr>
          <a:xfrm>
            <a:off x="453858" y="1972042"/>
            <a:ext cx="3501975" cy="1061829"/>
          </a:xfrm>
          <a:prstGeom prst="rect">
            <a:avLst/>
          </a:prstGeom>
          <a:solidFill>
            <a:schemeClr val="bg1"/>
          </a:solidFill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endParaRPr lang="de-DE" sz="1200" dirty="0" smtClean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endParaRPr lang="de-DE" sz="1200" dirty="0" smtClean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endParaRPr lang="de-DE" sz="1200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endParaRPr lang="de-DE" sz="1200" dirty="0" smtClean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 rot="20691952">
            <a:off x="4297752" y="2751836"/>
            <a:ext cx="650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400" dirty="0" smtClean="0">
                <a:solidFill>
                  <a:schemeClr val="accent3"/>
                </a:solidFill>
              </a:rPr>
              <a:t>XTD6</a:t>
            </a:r>
            <a:endParaRPr lang="en-US" sz="1400" dirty="0" smtClean="0">
              <a:solidFill>
                <a:schemeClr val="accent3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591821" y="4013981"/>
            <a:ext cx="671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400" dirty="0" smtClean="0">
                <a:solidFill>
                  <a:schemeClr val="accent3"/>
                </a:solidFill>
              </a:rPr>
              <a:t>XTD9</a:t>
            </a:r>
            <a:endParaRPr lang="en-US" sz="1400" dirty="0" smtClean="0">
              <a:solidFill>
                <a:schemeClr val="accent3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057509" y="4415170"/>
            <a:ext cx="733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400" dirty="0" smtClean="0">
                <a:solidFill>
                  <a:schemeClr val="accent3"/>
                </a:solidFill>
              </a:rPr>
              <a:t>XTD 2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296896" y="1723400"/>
            <a:ext cx="1388597" cy="30777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spcBef>
                <a:spcPts val="600"/>
              </a:spcBef>
              <a:buClr>
                <a:schemeClr val="accent2"/>
              </a:buClr>
              <a:buSzPct val="80000"/>
              <a:buNone/>
              <a:defRPr sz="1200">
                <a:solidFill>
                  <a:srgbClr val="00B050"/>
                </a:solidFill>
              </a:defRPr>
            </a:lvl1pPr>
          </a:lstStyle>
          <a:p>
            <a:r>
              <a:rPr lang="de-DE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XGM in XTD6</a:t>
            </a:r>
            <a:endParaRPr lang="de-DE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976682" y="4982662"/>
            <a:ext cx="1565656" cy="30777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spcBef>
                <a:spcPts val="600"/>
              </a:spcBef>
              <a:buClr>
                <a:schemeClr val="accent2"/>
              </a:buClr>
              <a:buSzPct val="80000"/>
              <a:buNone/>
              <a:defRPr sz="1200">
                <a:solidFill>
                  <a:srgbClr val="00B050"/>
                </a:solidFill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XGM in XTD10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679002" y="4746382"/>
            <a:ext cx="1310572" cy="30777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>
              <a:buClr>
                <a:schemeClr val="accent2"/>
              </a:buClr>
              <a:buSzPct val="80000"/>
              <a:buNone/>
            </a:pPr>
            <a:r>
              <a:rPr lang="de-DE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XGM in XTD2</a:t>
            </a:r>
          </a:p>
        </p:txBody>
      </p:sp>
      <p:sp>
        <p:nvSpPr>
          <p:cNvPr id="57" name="5-Point Star 56"/>
          <p:cNvSpPr/>
          <p:nvPr/>
        </p:nvSpPr>
        <p:spPr bwMode="auto">
          <a:xfrm>
            <a:off x="6958016" y="2243607"/>
            <a:ext cx="216000" cy="216000"/>
          </a:xfrm>
          <a:prstGeom prst="star5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67" name="5-Point Star 66"/>
          <p:cNvSpPr/>
          <p:nvPr/>
        </p:nvSpPr>
        <p:spPr bwMode="auto">
          <a:xfrm>
            <a:off x="2242429" y="3619412"/>
            <a:ext cx="216000" cy="216000"/>
          </a:xfrm>
          <a:prstGeom prst="star5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334250" y="2652234"/>
            <a:ext cx="1325795" cy="30777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spcBef>
                <a:spcPts val="600"/>
              </a:spcBef>
              <a:buClr>
                <a:schemeClr val="accent2"/>
              </a:buClr>
              <a:buSzPct val="80000"/>
              <a:buNone/>
              <a:defRPr sz="1200">
                <a:solidFill>
                  <a:srgbClr val="00B050"/>
                </a:solidFill>
              </a:defRPr>
            </a:lvl1pPr>
          </a:lstStyle>
          <a:p>
            <a:pPr algn="ctr">
              <a:spcBef>
                <a:spcPts val="0"/>
              </a:spcBef>
            </a:pPr>
            <a:r>
              <a:rPr lang="de-DE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XGM in XTD1</a:t>
            </a:r>
          </a:p>
        </p:txBody>
      </p:sp>
      <p:cxnSp>
        <p:nvCxnSpPr>
          <p:cNvPr id="77" name="Straight Arrow Connector 76"/>
          <p:cNvCxnSpPr>
            <a:stCxn id="74" idx="2"/>
            <a:endCxn id="67" idx="0"/>
          </p:cNvCxnSpPr>
          <p:nvPr/>
        </p:nvCxnSpPr>
        <p:spPr bwMode="auto">
          <a:xfrm>
            <a:off x="1997148" y="2960011"/>
            <a:ext cx="353281" cy="659401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8" name="Straight Arrow Connector 77"/>
          <p:cNvCxnSpPr>
            <a:stCxn id="56" idx="3"/>
            <a:endCxn id="79" idx="2"/>
          </p:cNvCxnSpPr>
          <p:nvPr/>
        </p:nvCxnSpPr>
        <p:spPr bwMode="auto">
          <a:xfrm flipV="1">
            <a:off x="3989574" y="4463306"/>
            <a:ext cx="527794" cy="436965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79" name="5-Point Star 78"/>
          <p:cNvSpPr/>
          <p:nvPr/>
        </p:nvSpPr>
        <p:spPr bwMode="auto">
          <a:xfrm>
            <a:off x="4476116" y="4247307"/>
            <a:ext cx="216000" cy="216000"/>
          </a:xfrm>
          <a:prstGeom prst="star5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cxnSp>
        <p:nvCxnSpPr>
          <p:cNvPr id="80" name="Straight Connector 79"/>
          <p:cNvCxnSpPr>
            <a:stCxn id="54" idx="2"/>
            <a:endCxn id="57" idx="0"/>
          </p:cNvCxnSpPr>
          <p:nvPr/>
        </p:nvCxnSpPr>
        <p:spPr bwMode="auto">
          <a:xfrm>
            <a:off x="6991195" y="2031177"/>
            <a:ext cx="74821" cy="212430"/>
          </a:xfrm>
          <a:prstGeom prst="lin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81" name="TextBox 80"/>
          <p:cNvSpPr txBox="1"/>
          <p:nvPr/>
        </p:nvSpPr>
        <p:spPr>
          <a:xfrm>
            <a:off x="6640000" y="3852035"/>
            <a:ext cx="1328136" cy="30777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spcBef>
                <a:spcPts val="600"/>
              </a:spcBef>
              <a:buClr>
                <a:schemeClr val="accent2"/>
              </a:buClr>
              <a:buSzPct val="80000"/>
              <a:buNone/>
              <a:defRPr sz="1200">
                <a:solidFill>
                  <a:srgbClr val="00B050"/>
                </a:solidFill>
              </a:defRPr>
            </a:lvl1pPr>
          </a:lstStyle>
          <a:p>
            <a:r>
              <a:rPr lang="de-DE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XGM in XTD9</a:t>
            </a:r>
            <a:endParaRPr lang="de-DE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2" name="Straight Connector 81"/>
          <p:cNvCxnSpPr>
            <a:stCxn id="81" idx="2"/>
            <a:endCxn id="83" idx="0"/>
          </p:cNvCxnSpPr>
          <p:nvPr/>
        </p:nvCxnSpPr>
        <p:spPr bwMode="auto">
          <a:xfrm>
            <a:off x="7304068" y="4159812"/>
            <a:ext cx="109229" cy="152779"/>
          </a:xfrm>
          <a:prstGeom prst="lin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83" name="5-Point Star 82"/>
          <p:cNvSpPr/>
          <p:nvPr/>
        </p:nvSpPr>
        <p:spPr bwMode="auto">
          <a:xfrm>
            <a:off x="7305297" y="4312591"/>
            <a:ext cx="216000" cy="215887"/>
          </a:xfrm>
          <a:prstGeom prst="star5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cxnSp>
        <p:nvCxnSpPr>
          <p:cNvPr id="84" name="Straight Arrow Connector 83"/>
          <p:cNvCxnSpPr>
            <a:stCxn id="55" idx="3"/>
            <a:endCxn id="85" idx="2"/>
          </p:cNvCxnSpPr>
          <p:nvPr/>
        </p:nvCxnSpPr>
        <p:spPr bwMode="auto">
          <a:xfrm flipV="1">
            <a:off x="6542338" y="4931154"/>
            <a:ext cx="326235" cy="205397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85" name="5-Point Star 84"/>
          <p:cNvSpPr/>
          <p:nvPr/>
        </p:nvSpPr>
        <p:spPr bwMode="auto">
          <a:xfrm>
            <a:off x="6827321" y="4715155"/>
            <a:ext cx="216000" cy="216000"/>
          </a:xfrm>
          <a:prstGeom prst="star5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86" name="TextBox 85"/>
          <p:cNvSpPr txBox="1"/>
          <p:nvPr/>
        </p:nvSpPr>
        <p:spPr>
          <a:xfrm rot="20648296">
            <a:off x="1315170" y="3546768"/>
            <a:ext cx="8196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400" dirty="0" smtClean="0">
                <a:solidFill>
                  <a:schemeClr val="accent1">
                    <a:lumMod val="75000"/>
                  </a:schemeClr>
                </a:solidFill>
              </a:rPr>
              <a:t>SASE2 </a:t>
            </a:r>
          </a:p>
        </p:txBody>
      </p:sp>
      <p:sp>
        <p:nvSpPr>
          <p:cNvPr id="87" name="TextBox 86"/>
          <p:cNvSpPr txBox="1"/>
          <p:nvPr/>
        </p:nvSpPr>
        <p:spPr>
          <a:xfrm rot="20772908">
            <a:off x="629767" y="3720583"/>
            <a:ext cx="6822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400" dirty="0" smtClean="0">
                <a:solidFill>
                  <a:schemeClr val="accent3"/>
                </a:solidFill>
              </a:rPr>
              <a:t>XTD1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3079623" y="4039904"/>
            <a:ext cx="7777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400" dirty="0" smtClean="0">
                <a:solidFill>
                  <a:schemeClr val="accent1">
                    <a:lumMod val="75000"/>
                  </a:schemeClr>
                </a:solidFill>
              </a:rPr>
              <a:t>SASE1 </a:t>
            </a:r>
          </a:p>
        </p:txBody>
      </p:sp>
      <p:sp>
        <p:nvSpPr>
          <p:cNvPr id="89" name="TextBox 88"/>
          <p:cNvSpPr txBox="1"/>
          <p:nvPr/>
        </p:nvSpPr>
        <p:spPr>
          <a:xfrm rot="971009">
            <a:off x="5998521" y="4324786"/>
            <a:ext cx="7602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400" dirty="0" smtClean="0">
                <a:solidFill>
                  <a:schemeClr val="accent1">
                    <a:lumMod val="75000"/>
                  </a:schemeClr>
                </a:solidFill>
              </a:rPr>
              <a:t>SASE3 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4213229" y="3336888"/>
            <a:ext cx="6378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400" dirty="0" smtClean="0">
                <a:solidFill>
                  <a:schemeClr val="accent3"/>
                </a:solidFill>
              </a:rPr>
              <a:t>XTD3</a:t>
            </a:r>
          </a:p>
        </p:txBody>
      </p:sp>
      <p:sp>
        <p:nvSpPr>
          <p:cNvPr id="91" name="TextBox 90"/>
          <p:cNvSpPr txBox="1"/>
          <p:nvPr/>
        </p:nvSpPr>
        <p:spPr>
          <a:xfrm rot="20691952">
            <a:off x="5569682" y="3154940"/>
            <a:ext cx="650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400" dirty="0" smtClean="0">
                <a:solidFill>
                  <a:schemeClr val="accent3"/>
                </a:solidFill>
              </a:rPr>
              <a:t>XTD5</a:t>
            </a:r>
            <a:endParaRPr lang="en-US" sz="1400" dirty="0" smtClean="0">
              <a:solidFill>
                <a:schemeClr val="accent3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 rot="20691952">
            <a:off x="6929311" y="2798428"/>
            <a:ext cx="650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400" dirty="0" smtClean="0">
                <a:solidFill>
                  <a:schemeClr val="accent3"/>
                </a:solidFill>
              </a:rPr>
              <a:t>XTD7</a:t>
            </a:r>
            <a:endParaRPr lang="en-US" sz="1400" dirty="0" smtClean="0">
              <a:solidFill>
                <a:schemeClr val="accent3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 rot="862566">
            <a:off x="6922929" y="4913050"/>
            <a:ext cx="826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400" dirty="0" smtClean="0">
                <a:solidFill>
                  <a:schemeClr val="accent3"/>
                </a:solidFill>
              </a:rPr>
              <a:t>XTD 10</a:t>
            </a:r>
            <a:endParaRPr lang="en-US" sz="1400" dirty="0" smtClean="0">
              <a:solidFill>
                <a:schemeClr val="accent3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 rot="862566">
            <a:off x="5427622" y="4502516"/>
            <a:ext cx="732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400" dirty="0" smtClean="0">
                <a:solidFill>
                  <a:schemeClr val="accent3"/>
                </a:solidFill>
              </a:rPr>
              <a:t>XTD 4</a:t>
            </a:r>
            <a:endParaRPr lang="en-US" sz="1400" dirty="0" smtClean="0">
              <a:solidFill>
                <a:schemeClr val="accent3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8021212" y="2209288"/>
            <a:ext cx="562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200" dirty="0" smtClean="0"/>
              <a:t>MID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8021050" y="2044380"/>
            <a:ext cx="562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200" dirty="0" smtClean="0">
                <a:solidFill>
                  <a:srgbClr val="FF0000"/>
                </a:solidFill>
              </a:rPr>
              <a:t>HED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8013335" y="4291608"/>
            <a:ext cx="562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200" dirty="0" smtClean="0">
                <a:solidFill>
                  <a:srgbClr val="FF0000"/>
                </a:solidFill>
              </a:rPr>
              <a:t>SPB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8023432" y="4133841"/>
            <a:ext cx="562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200" dirty="0" smtClean="0">
                <a:solidFill>
                  <a:schemeClr val="accent1">
                    <a:lumMod val="75000"/>
                  </a:schemeClr>
                </a:solidFill>
              </a:rPr>
              <a:t>FXE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8024135" y="4823155"/>
            <a:ext cx="562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200" dirty="0" smtClean="0">
                <a:solidFill>
                  <a:schemeClr val="accent1">
                    <a:lumMod val="75000"/>
                  </a:schemeClr>
                </a:solidFill>
              </a:rPr>
              <a:t>SQS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8024137" y="5005591"/>
            <a:ext cx="562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200" dirty="0" smtClean="0">
                <a:solidFill>
                  <a:srgbClr val="FF0000"/>
                </a:solidFill>
              </a:rPr>
              <a:t>SCS</a:t>
            </a:r>
          </a:p>
        </p:txBody>
      </p:sp>
      <p:sp>
        <p:nvSpPr>
          <p:cNvPr id="101" name="5-Point Star 100"/>
          <p:cNvSpPr/>
          <p:nvPr/>
        </p:nvSpPr>
        <p:spPr bwMode="auto">
          <a:xfrm>
            <a:off x="7894363" y="5022478"/>
            <a:ext cx="216000" cy="216000"/>
          </a:xfrm>
          <a:prstGeom prst="star5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6667436" y="3360362"/>
            <a:ext cx="6378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de-DE" sz="1400" dirty="0" smtClean="0">
                <a:solidFill>
                  <a:schemeClr val="accent3"/>
                </a:solidFill>
              </a:rPr>
              <a:t>XTD8</a:t>
            </a:r>
          </a:p>
        </p:txBody>
      </p:sp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611188" y="712232"/>
            <a:ext cx="7921625" cy="340481"/>
          </a:xfrm>
        </p:spPr>
        <p:txBody>
          <a:bodyPr/>
          <a:lstStyle/>
          <a:p>
            <a:r>
              <a:rPr lang="en-US" dirty="0" smtClean="0"/>
              <a:t>Locations of XGMs in the tunnels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7043321" y="5553621"/>
            <a:ext cx="1325795" cy="30777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spcBef>
                <a:spcPts val="600"/>
              </a:spcBef>
              <a:buClr>
                <a:schemeClr val="accent2"/>
              </a:buClr>
              <a:buSzPct val="80000"/>
              <a:buNone/>
              <a:defRPr sz="1200">
                <a:solidFill>
                  <a:srgbClr val="00B050"/>
                </a:solidFill>
              </a:defRPr>
            </a:lvl1pPr>
          </a:lstStyle>
          <a:p>
            <a:pPr algn="ctr">
              <a:spcBef>
                <a:spcPts val="0"/>
              </a:spcBef>
            </a:pPr>
            <a:r>
              <a:rPr lang="de-DE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XGM at SCS</a:t>
            </a:r>
          </a:p>
        </p:txBody>
      </p:sp>
      <p:cxnSp>
        <p:nvCxnSpPr>
          <p:cNvPr id="46" name="Straight Arrow Connector 45"/>
          <p:cNvCxnSpPr>
            <a:stCxn id="43" idx="0"/>
            <a:endCxn id="101" idx="2"/>
          </p:cNvCxnSpPr>
          <p:nvPr/>
        </p:nvCxnSpPr>
        <p:spPr bwMode="auto">
          <a:xfrm flipV="1">
            <a:off x="7706219" y="5238477"/>
            <a:ext cx="229396" cy="315144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8834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295" y="1297210"/>
            <a:ext cx="7973586" cy="2466188"/>
          </a:xfrm>
        </p:spPr>
        <p:txBody>
          <a:bodyPr/>
          <a:lstStyle/>
          <a:p>
            <a:r>
              <a:rPr lang="en-US" dirty="0" smtClean="0"/>
              <a:t>Gas supply (N</a:t>
            </a:r>
            <a:r>
              <a:rPr lang="en-US" baseline="-18000" dirty="0" smtClean="0"/>
              <a:t>2</a:t>
            </a:r>
            <a:r>
              <a:rPr lang="en-US" dirty="0" smtClean="0"/>
              <a:t>, Kr, Ne, and Xe)</a:t>
            </a:r>
          </a:p>
          <a:p>
            <a:r>
              <a:rPr lang="en-US" dirty="0"/>
              <a:t>Differential pumping up- and </a:t>
            </a:r>
            <a:r>
              <a:rPr lang="en-US" dirty="0" smtClean="0"/>
              <a:t>downstream (vacuum group)</a:t>
            </a:r>
            <a:endParaRPr lang="en-US" dirty="0"/>
          </a:p>
          <a:p>
            <a:r>
              <a:rPr lang="en-US" dirty="0" smtClean="0"/>
              <a:t>Vacuum and gas controls under Karabo (photon system control)</a:t>
            </a:r>
          </a:p>
          <a:p>
            <a:r>
              <a:rPr lang="en-US" dirty="0"/>
              <a:t>XGM </a:t>
            </a:r>
            <a:r>
              <a:rPr lang="en-US" dirty="0" smtClean="0"/>
              <a:t>measurement, controls, and data acquisition in DOOCS (accelerator system control)</a:t>
            </a:r>
          </a:p>
          <a:p>
            <a:r>
              <a:rPr lang="en-US" dirty="0" smtClean="0"/>
              <a:t>DOOCS to Karabo bridge</a:t>
            </a:r>
          </a:p>
          <a:p>
            <a:r>
              <a:rPr lang="en-US" dirty="0" smtClean="0"/>
              <a:t>Data </a:t>
            </a:r>
            <a:r>
              <a:rPr lang="en-US" dirty="0"/>
              <a:t>acquisition </a:t>
            </a:r>
            <a:r>
              <a:rPr lang="en-US" dirty="0" smtClean="0"/>
              <a:t>in Karabo</a:t>
            </a:r>
            <a:endParaRPr lang="en-US" dirty="0"/>
          </a:p>
        </p:txBody>
      </p:sp>
      <p:pic>
        <p:nvPicPr>
          <p:cNvPr id="4" name="Picture 3" descr="N:\4all\intern\User data\wp74\Images - Photos\2016-12-20_XGM-XTD2\DSC_19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9040" y="3138212"/>
            <a:ext cx="5123939" cy="339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03261" y="6116491"/>
            <a:ext cx="1198709" cy="33514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b="1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XGM@XTD2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546" y="1558212"/>
            <a:ext cx="4156562" cy="372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1188" y="712232"/>
            <a:ext cx="7921625" cy="340481"/>
          </a:xfrm>
        </p:spPr>
        <p:txBody>
          <a:bodyPr/>
          <a:lstStyle/>
          <a:p>
            <a:r>
              <a:rPr lang="en-US" dirty="0" smtClean="0"/>
              <a:t>XGM installation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11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257" y="3383069"/>
            <a:ext cx="1899548" cy="2322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764" y="656243"/>
            <a:ext cx="1831619" cy="1640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966" y="1834083"/>
            <a:ext cx="1037395" cy="100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43785" y="2123059"/>
            <a:ext cx="946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bunches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78922" y="1984559"/>
            <a:ext cx="12009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2700 bunches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481" y="1924282"/>
            <a:ext cx="1037395" cy="100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800748" y="2203160"/>
            <a:ext cx="8787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lasing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56310" y="2064661"/>
            <a:ext cx="12474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saturation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10230" y="3017474"/>
            <a:ext cx="25174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SASE search  with HAMP signal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7153208" y="2810231"/>
            <a:ext cx="138818" cy="110075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172" y="3049373"/>
            <a:ext cx="1037395" cy="100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259054" y="3330792"/>
            <a:ext cx="7553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kHz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826104" y="3184735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4.5 MHz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563" y="4349752"/>
            <a:ext cx="1037395" cy="100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379216" y="4641334"/>
            <a:ext cx="5854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keV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764199" y="4495686"/>
            <a:ext cx="6703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keV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47650" y="5481231"/>
            <a:ext cx="4156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Simultaneous operation SASE1, SASE2, and SASE3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Fresh bunch 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Alternating trains pattern …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26076" y="1557084"/>
            <a:ext cx="15231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Number of bunches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907318" y="2813235"/>
            <a:ext cx="11817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Repetition rate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634636" y="4096328"/>
            <a:ext cx="17027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SASE1 photon energy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594063" y="1716026"/>
            <a:ext cx="10791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Pulse energy</a:t>
            </a:r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11188" y="712232"/>
            <a:ext cx="7921625" cy="340481"/>
          </a:xfrm>
        </p:spPr>
        <p:txBody>
          <a:bodyPr/>
          <a:lstStyle/>
          <a:p>
            <a:r>
              <a:rPr lang="en-US" dirty="0" smtClean="0"/>
              <a:t>24/7 operation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057640" y="736728"/>
            <a:ext cx="29225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XGM has no “official” 24/7 support !!!</a:t>
            </a:r>
          </a:p>
        </p:txBody>
      </p:sp>
    </p:spTree>
    <p:extLst>
      <p:ext uri="{BB962C8B-B14F-4D97-AF65-F5344CB8AC3E}">
        <p14:creationId xmlns:p14="http://schemas.microsoft.com/office/powerpoint/2010/main" val="230654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712232"/>
            <a:ext cx="7921625" cy="353308"/>
          </a:xfrm>
        </p:spPr>
        <p:txBody>
          <a:bodyPr/>
          <a:lstStyle/>
          <a:p>
            <a:r>
              <a:rPr lang="en-US" dirty="0" smtClean="0"/>
              <a:t>DOOCS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86" y="1120726"/>
            <a:ext cx="4774976" cy="229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120" y="2443523"/>
            <a:ext cx="5155040" cy="4003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3268074" y="1186453"/>
            <a:ext cx="268614" cy="4641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286167" y="2570648"/>
            <a:ext cx="268614" cy="4641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5959634" y="2136765"/>
            <a:ext cx="268614" cy="4641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3849193" y="4407429"/>
            <a:ext cx="853944" cy="1683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err="1" smtClean="0"/>
          </a:p>
        </p:txBody>
      </p:sp>
      <p:sp>
        <p:nvSpPr>
          <p:cNvPr id="11" name="Oval 10"/>
          <p:cNvSpPr/>
          <p:nvPr/>
        </p:nvSpPr>
        <p:spPr>
          <a:xfrm>
            <a:off x="4923551" y="5716054"/>
            <a:ext cx="853944" cy="1683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err="1" smtClean="0"/>
          </a:p>
        </p:txBody>
      </p:sp>
    </p:spTree>
    <p:extLst>
      <p:ext uri="{BB962C8B-B14F-4D97-AF65-F5344CB8AC3E}">
        <p14:creationId xmlns:p14="http://schemas.microsoft.com/office/powerpoint/2010/main" val="747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theme/theme1.xml><?xml version="1.0" encoding="utf-8"?>
<a:theme xmlns:a="http://schemas.openxmlformats.org/drawingml/2006/main" name="European_XFEL_Template_Presentation_4x3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</a:spPr>
      <a:bodyPr rtlCol="0" anchor="ctr">
        <a:noAutofit/>
      </a:bodyPr>
      <a:lstStyle>
        <a:defPPr algn="ctr">
          <a:lnSpc>
            <a:spcPct val="113000"/>
          </a:lnSpc>
          <a:defRPr sz="1400" dirty="0" err="1" smtClean="0"/>
        </a:defPPr>
      </a:lst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 marL="269875" indent="-269875">
          <a:lnSpc>
            <a:spcPct val="112000"/>
          </a:lnSpc>
          <a:buBlip>
            <a:blip xmlns:r="http://schemas.openxmlformats.org/officeDocument/2006/relationships" r:embed="rId1"/>
          </a:buBlip>
          <a:defRPr sz="1400" dirty="0" err="1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XFEL_PowerPoint_4x3.potx" id="{BC191F8A-93AC-4D54-B0A3-61F02C6C23C2}" vid="{3786C33C-45D4-4C30-B0CA-267E7E457705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1024</Words>
  <Application>Microsoft Office PowerPoint</Application>
  <PresentationFormat>Bildschirmpräsentation (4:3)</PresentationFormat>
  <Paragraphs>270</Paragraphs>
  <Slides>24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24</vt:i4>
      </vt:variant>
    </vt:vector>
  </HeadingPairs>
  <TitlesOfParts>
    <vt:vector size="26" baseType="lpstr">
      <vt:lpstr>European_XFEL_Template_Presentation_4x3</vt:lpstr>
      <vt:lpstr>Custom Design</vt:lpstr>
      <vt:lpstr>BKR training for X-ray Gas Monitors at European XFEL</vt:lpstr>
      <vt:lpstr>PowerPoint-Präsentation</vt:lpstr>
      <vt:lpstr>PowerPoint-Präsentation</vt:lpstr>
      <vt:lpstr>XGM equations</vt:lpstr>
      <vt:lpstr>Cross sections</vt:lpstr>
      <vt:lpstr>Locations of XGMs in the tunnels</vt:lpstr>
      <vt:lpstr>XGM installation</vt:lpstr>
      <vt:lpstr>24/7 operation</vt:lpstr>
      <vt:lpstr>DOOCS</vt:lpstr>
      <vt:lpstr>PowerPoint-Präsentation</vt:lpstr>
      <vt:lpstr>PowerPoint-Präsentation</vt:lpstr>
      <vt:lpstr>PowerPoint-Präsentation</vt:lpstr>
      <vt:lpstr>Photonflux overview</vt:lpstr>
      <vt:lpstr>Keithley range</vt:lpstr>
      <vt:lpstr>DOOCS server restart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Summary</vt:lpstr>
      <vt:lpstr>PowerPoint-Präsentation</vt:lpstr>
      <vt:lpstr>PowerPoint-Präsentation</vt:lpstr>
      <vt:lpstr>PowerPoint-Präsentation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in one line (or two lines)</dc:title>
  <dc:creator>Th. Maltezopoulos</dc:creator>
  <cp:lastModifiedBy>Maltezopoulos, Theophilos</cp:lastModifiedBy>
  <cp:revision>334</cp:revision>
  <cp:lastPrinted>2018-02-05T17:26:13Z</cp:lastPrinted>
  <dcterms:created xsi:type="dcterms:W3CDTF">2016-12-02T16:24:22Z</dcterms:created>
  <dcterms:modified xsi:type="dcterms:W3CDTF">2019-03-18T14:47:03Z</dcterms:modified>
</cp:coreProperties>
</file>